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9" r:id="rId3"/>
    <p:sldId id="260" r:id="rId4"/>
    <p:sldId id="261" r:id="rId5"/>
    <p:sldId id="262" r:id="rId6"/>
    <p:sldId id="256" r:id="rId7"/>
    <p:sldId id="257" r:id="rId8"/>
    <p:sldId id="258" r:id="rId9"/>
    <p:sldId id="263" r:id="rId10"/>
    <p:sldId id="264" r:id="rId11"/>
    <p:sldId id="268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is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name of goad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>
                <a:effectLst/>
              </a:rPr>
              <a:t>Time </a:t>
            </a:r>
            <a:r>
              <a:rPr lang="en-US" sz="2800" u="sng" smtClean="0">
                <a:effectLst/>
              </a:rPr>
              <a:t>Series Data </a:t>
            </a:r>
            <a:r>
              <a:rPr lang="en-US" sz="2800" u="sng" dirty="0">
                <a:effectLst/>
              </a:rPr>
              <a:t>Forecasting </a:t>
            </a:r>
            <a:endParaRPr lang="en-US" sz="2800" u="sng" dirty="0" smtClean="0">
              <a:effectLst/>
            </a:endParaRP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err="1" smtClean="0"/>
              <a:t>Hossein</a:t>
            </a:r>
            <a:r>
              <a:rPr lang="en-US" sz="2800" dirty="0" smtClean="0"/>
              <a:t> </a:t>
            </a:r>
            <a:r>
              <a:rPr lang="en-US" sz="2800" dirty="0" err="1"/>
              <a:t>H</a:t>
            </a:r>
            <a:r>
              <a:rPr lang="en-US" sz="2800" dirty="0" err="1" smtClean="0"/>
              <a:t>osseinzadeh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Reza </a:t>
            </a:r>
            <a:r>
              <a:rPr lang="en-US" sz="2800" dirty="0" err="1" smtClean="0"/>
              <a:t>Bagherpour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63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br>
              <a:rPr lang="en-US" dirty="0" smtClean="0"/>
            </a:br>
            <a:r>
              <a:rPr lang="en-US" dirty="0" smtClean="0"/>
              <a:t>passengers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84294"/>
            <a:ext cx="10353762" cy="3706906"/>
          </a:xfrm>
        </p:spPr>
        <p:txBody>
          <a:bodyPr/>
          <a:lstStyle/>
          <a:p>
            <a:r>
              <a:rPr lang="en-US" dirty="0" smtClean="0"/>
              <a:t>Data : </a:t>
            </a:r>
            <a:r>
              <a:rPr lang="en-US" dirty="0" err="1" smtClean="0"/>
              <a:t>Alibab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One Feature  Prediction as past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06" y="3212839"/>
            <a:ext cx="5145737" cy="3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542365"/>
            <a:ext cx="10353761" cy="132632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838" y="2191870"/>
            <a:ext cx="4987673" cy="3166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929" y="542365"/>
            <a:ext cx="102601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LSTM</a:t>
            </a:r>
            <a:br>
              <a:rPr lang="en-US" sz="3200" dirty="0"/>
            </a:br>
            <a:r>
              <a:rPr lang="en-US" sz="3200" dirty="0" err="1"/>
              <a:t>Univariate</a:t>
            </a:r>
            <a:r>
              <a:rPr lang="en-US" sz="3200" dirty="0"/>
              <a:t> </a:t>
            </a:r>
            <a:r>
              <a:rPr lang="en-US" sz="3200" b="1" dirty="0"/>
              <a:t>Time </a:t>
            </a:r>
            <a:r>
              <a:rPr lang="en-US" sz="3200" b="1" dirty="0" smtClean="0"/>
              <a:t>Series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8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824753"/>
            <a:ext cx="10353761" cy="1326321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71" y="3630707"/>
            <a:ext cx="9244407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206188"/>
            <a:ext cx="10353761" cy="1326321"/>
          </a:xfrm>
        </p:spPr>
        <p:txBody>
          <a:bodyPr/>
          <a:lstStyle/>
          <a:p>
            <a:r>
              <a:rPr lang="en-US" dirty="0" smtClean="0"/>
              <a:t>Random forest </a:t>
            </a:r>
            <a:br>
              <a:rPr lang="en-US" dirty="0" smtClean="0"/>
            </a:br>
            <a:r>
              <a:rPr lang="en-US" dirty="0" smtClean="0"/>
              <a:t>as baseline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377" y="1841791"/>
            <a:ext cx="8716591" cy="337232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84601" y="5402371"/>
            <a:ext cx="3012142" cy="10219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RMSE:  </a:t>
            </a:r>
            <a:r>
              <a:rPr lang="en-US" sz="2000" b="1" dirty="0" smtClean="0">
                <a:solidFill>
                  <a:srgbClr val="FF0000"/>
                </a:solidFill>
              </a:rPr>
              <a:t>0.2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LSTM</a:t>
            </a:r>
            <a:br>
              <a:rPr lang="en-US" dirty="0" smtClean="0"/>
            </a:br>
            <a:r>
              <a:rPr lang="en-US" dirty="0">
                <a:effectLst/>
              </a:rPr>
              <a:t>Multivariate Time Series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192" y="1935921"/>
            <a:ext cx="8668960" cy="306747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84601" y="5307742"/>
            <a:ext cx="3012142" cy="10219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RMSE:  </a:t>
            </a:r>
            <a:r>
              <a:rPr lang="en-US" sz="2000" b="1" dirty="0" smtClean="0">
                <a:solidFill>
                  <a:srgbClr val="FF0000"/>
                </a:solidFill>
              </a:rPr>
              <a:t>0.14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end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762145"/>
            <a:ext cx="9001462" cy="2387600"/>
          </a:xfrm>
        </p:spPr>
        <p:txBody>
          <a:bodyPr/>
          <a:lstStyle/>
          <a:p>
            <a:r>
              <a:rPr lang="en-US" dirty="0"/>
              <a:t>Consumption Forecasting with a Hybrid Deep Learning </a:t>
            </a:r>
          </a:p>
        </p:txBody>
      </p:sp>
      <p:pic>
        <p:nvPicPr>
          <p:cNvPr id="2056" name="Picture 8" descr="Image result for foreca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79" y="3629908"/>
            <a:ext cx="5098442" cy="28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1025236"/>
            <a:ext cx="10533266" cy="47659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 Appliance-Level Electricity (UK-DALE)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power demand from five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both the whole-house mains power demand every six seconds</a:t>
            </a:r>
          </a:p>
        </p:txBody>
      </p:sp>
    </p:spTree>
    <p:extLst>
      <p:ext uri="{BB962C8B-B14F-4D97-AF65-F5344CB8AC3E}">
        <p14:creationId xmlns:p14="http://schemas.microsoft.com/office/powerpoint/2010/main" val="34682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line</a:t>
            </a:r>
            <a:br>
              <a:rPr lang="en-US" dirty="0" smtClean="0"/>
            </a:b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SVR (Support Vector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type =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1000 (Penalty parameter C of the error term)</a:t>
            </a:r>
          </a:p>
          <a:p>
            <a:pPr lvl="2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gamma = 0.0001 (Kernel coefficient)</a:t>
            </a:r>
          </a:p>
          <a:p>
            <a:pPr lvl="2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epsilon = 0.1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09329" y="4168588"/>
            <a:ext cx="3012142" cy="150607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RMSE: </a:t>
            </a:r>
            <a:r>
              <a:rPr lang="en-US" b="1" dirty="0" smtClean="0"/>
              <a:t>1.055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MAPE: </a:t>
            </a:r>
            <a:r>
              <a:rPr lang="en-US" b="1" dirty="0" smtClean="0"/>
              <a:t>20.909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MAE: 0.500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+ DENSE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48" y="3238043"/>
            <a:ext cx="5487005" cy="24478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 2 LSTM Layer + 1 Dense Layer for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LSTM : (N_samples, Time step, N_features)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77731" y="4179792"/>
            <a:ext cx="3012142" cy="150607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/>
              <a:t>RMSE: </a:t>
            </a:r>
            <a:r>
              <a:rPr lang="en-US" b="1" dirty="0" smtClean="0"/>
              <a:t>1.055 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/>
              <a:t>0.029</a:t>
            </a:r>
            <a:endParaRPr lang="en-US" b="1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MAPE: </a:t>
            </a:r>
            <a:r>
              <a:rPr lang="en-US" b="1" dirty="0" smtClean="0"/>
              <a:t>20.909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/>
              <a:t>12.477</a:t>
            </a:r>
            <a:endParaRPr lang="en-US" b="1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MAE: </a:t>
            </a:r>
            <a:r>
              <a:rPr lang="en-US" b="1" dirty="0" smtClean="0"/>
              <a:t>0.500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/>
              <a:t>0.015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322729"/>
            <a:ext cx="11362764" cy="6158753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b="1" dirty="0" smtClean="0">
              <a:effectLst/>
            </a:endParaRPr>
          </a:p>
          <a:p>
            <a:r>
              <a:rPr lang="en-US" sz="3200" b="1" dirty="0" smtClean="0">
                <a:effectLst/>
              </a:rPr>
              <a:t>CNN+LSTM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53" y="2258825"/>
            <a:ext cx="4726525" cy="30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19119" y="1933855"/>
            <a:ext cx="10353762" cy="4224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 2 CONV layer + 1 LSTM+ 1 Dense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and Prediction Load(CNN + LSTM)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9119" y="2913249"/>
            <a:ext cx="48863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341" y="2048436"/>
            <a:ext cx="8941215" cy="2779059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RMSE: 1.055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0.029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0.027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MAPE: 20.909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12.477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effectLst/>
              </a:rPr>
              <a:t>7.396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MAE: 0.500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0.015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effectLst/>
              </a:rPr>
              <a:t>0.014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(Electric Power Price Forecasting)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Electric Power Price Forecasting Using Data Mining Techniques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Data</a:t>
            </a:r>
            <a:r>
              <a:rPr lang="en-US" dirty="0"/>
              <a:t>: </a:t>
            </a:r>
            <a:r>
              <a:rPr lang="en-US" dirty="0" smtClean="0"/>
              <a:t> The </a:t>
            </a:r>
            <a:r>
              <a:rPr lang="en-US" dirty="0"/>
              <a:t>NYISO Website [Online].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www.nyiso.com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k-mean</a:t>
            </a:r>
            <a:r>
              <a:rPr lang="en-US" sz="2400" b="1" dirty="0"/>
              <a:t> algorithm </a:t>
            </a:r>
            <a:r>
              <a:rPr lang="en-US" dirty="0"/>
              <a:t>classification according to type of day, into three </a:t>
            </a:r>
            <a:r>
              <a:rPr lang="en-US" dirty="0" smtClean="0"/>
              <a:t>classes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k-NN</a:t>
            </a:r>
            <a:r>
              <a:rPr lang="en-US" sz="2400" b="1" dirty="0" smtClean="0"/>
              <a:t> algorithm </a:t>
            </a:r>
            <a:r>
              <a:rPr lang="en-US" dirty="0"/>
              <a:t>divide the classified data into two patterns for month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historical electricity price data of </a:t>
            </a:r>
            <a:r>
              <a:rPr lang="en-US" b="1" dirty="0" smtClean="0">
                <a:solidFill>
                  <a:srgbClr val="FF0000"/>
                </a:solidFill>
              </a:rPr>
              <a:t>2014 </a:t>
            </a:r>
            <a:r>
              <a:rPr lang="en-US" b="1" dirty="0" smtClean="0"/>
              <a:t>as input pattern</a:t>
            </a:r>
          </a:p>
          <a:p>
            <a:r>
              <a:rPr lang="en-US" dirty="0"/>
              <a:t>The accuracy </a:t>
            </a:r>
            <a:r>
              <a:rPr lang="en-US" dirty="0" smtClean="0"/>
              <a:t> verified  by samples of </a:t>
            </a:r>
            <a:r>
              <a:rPr lang="en-US" b="1" dirty="0" smtClean="0">
                <a:solidFill>
                  <a:srgbClr val="FF0000"/>
                </a:solidFill>
              </a:rPr>
              <a:t>2015</a:t>
            </a:r>
            <a:r>
              <a:rPr lang="en-US" dirty="0" smtClean="0"/>
              <a:t> </a:t>
            </a:r>
          </a:p>
          <a:p>
            <a:r>
              <a:rPr lang="en-US" dirty="0"/>
              <a:t>ARIMA </a:t>
            </a:r>
            <a:r>
              <a:rPr lang="en-US" dirty="0" smtClean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32345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07" y="63140"/>
            <a:ext cx="10353761" cy="132632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CNN + LSTM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305" y="2270652"/>
            <a:ext cx="4464613" cy="26151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87353" y="2270651"/>
            <a:ext cx="4436451" cy="261519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99507" y="5083676"/>
            <a:ext cx="3012142" cy="10219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MAPE</a:t>
            </a:r>
            <a:r>
              <a:rPr lang="en-US" b="1" dirty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7.24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5.7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27326" y="5083676"/>
            <a:ext cx="3012142" cy="10219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MAPE</a:t>
            </a:r>
            <a:r>
              <a:rPr lang="en-US" b="1" dirty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4.16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3.57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5056" y="1644718"/>
            <a:ext cx="1949824" cy="428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5-6 February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30666" y="1644718"/>
            <a:ext cx="1949824" cy="428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9-10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758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444</TotalTime>
  <Words>244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Wingdings</vt:lpstr>
      <vt:lpstr>Damask</vt:lpstr>
      <vt:lpstr>In the name of goad</vt:lpstr>
      <vt:lpstr>Consumption Forecasting with a Hybrid Deep Learning </vt:lpstr>
      <vt:lpstr>PowerPoint Presentation</vt:lpstr>
      <vt:lpstr>Base line method</vt:lpstr>
      <vt:lpstr>LSTM + DENSE</vt:lpstr>
      <vt:lpstr>PowerPoint Presentation</vt:lpstr>
      <vt:lpstr> RMSE: 1.055   0.029  0.027  MAPE: 20.909  12.477  7.396   MAE: 0.500  0.015  0.014 </vt:lpstr>
      <vt:lpstr>Generalization model (Electric Power Price Forecasting)</vt:lpstr>
      <vt:lpstr> CNN + LSTM</vt:lpstr>
      <vt:lpstr>Number of  passengers prediction</vt:lpstr>
      <vt:lpstr> </vt:lpstr>
      <vt:lpstr>Feature engineering</vt:lpstr>
      <vt:lpstr>Random forest  as baseline model</vt:lpstr>
      <vt:lpstr>LSTM Multivariate Time Series </vt:lpstr>
      <vt:lpstr>         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Reza-b</dc:creator>
  <cp:lastModifiedBy>Reza-b</cp:lastModifiedBy>
  <cp:revision>17</cp:revision>
  <dcterms:created xsi:type="dcterms:W3CDTF">2019-07-16T00:19:27Z</dcterms:created>
  <dcterms:modified xsi:type="dcterms:W3CDTF">2019-07-16T07:43:50Z</dcterms:modified>
</cp:coreProperties>
</file>