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8" r:id="rId4"/>
    <p:sldId id="259" r:id="rId5"/>
    <p:sldId id="260" r:id="rId6"/>
    <p:sldId id="279" r:id="rId7"/>
    <p:sldId id="262" r:id="rId8"/>
    <p:sldId id="263" r:id="rId9"/>
    <p:sldId id="288" r:id="rId10"/>
    <p:sldId id="280" r:id="rId11"/>
    <p:sldId id="265" r:id="rId12"/>
    <p:sldId id="267" r:id="rId13"/>
    <p:sldId id="269" r:id="rId14"/>
    <p:sldId id="281" r:id="rId15"/>
    <p:sldId id="271" r:id="rId16"/>
    <p:sldId id="289" r:id="rId17"/>
    <p:sldId id="290" r:id="rId18"/>
    <p:sldId id="292" r:id="rId19"/>
    <p:sldId id="282" r:id="rId20"/>
    <p:sldId id="273" r:id="rId21"/>
    <p:sldId id="291" r:id="rId22"/>
    <p:sldId id="293" r:id="rId23"/>
    <p:sldId id="283" r:id="rId24"/>
    <p:sldId id="284" r:id="rId25"/>
    <p:sldId id="286" r:id="rId26"/>
    <p:sldId id="275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70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83D8E-2B0D-4ACF-9915-B68F5AC5DB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9136-AC83-4923-BF5F-392DE8B64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1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FCF1-6081-478A-B515-6F1309CFB886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4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8173-5063-4141-8400-C18FD28465CA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8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BB86-61A2-4508-AC9E-792F6F75A203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99FA-BAF3-416B-ADA4-A6CFD2BADBD3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0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FC6-172C-479A-9472-5CAE8F5E2DA5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4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D7C3-D3B9-4D5F-A9CD-1533F7057FCE}" type="datetime1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505B-8A6C-48D3-83FA-B8A9418B957E}" type="datetime1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6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8D76-568A-4779-9186-58E08F37B004}" type="datetime1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4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538-3A39-41D6-A823-7BB620AC9078}" type="datetime1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0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ACEC-EAD8-4C12-9CCB-FB72F27975CD}" type="datetime1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5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2AB-2E64-453F-A63E-46385425CFB6}" type="datetime1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1DA4-1A4E-4E82-98C4-5CB3BA986215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EEF8-9A4A-4A03-B203-5167837B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1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physa.2017.02.085" TargetMode="External"/><Relationship Id="rId2" Type="http://schemas.openxmlformats.org/officeDocument/2006/relationships/hyperlink" Target="https://doi.org/10.1007/s00500-016-2303-y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240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A Deep Learning Approach for Finding Bad Smells in Software</a:t>
            </a:r>
            <a:br>
              <a:rPr lang="en-US" dirty="0">
                <a:solidFill>
                  <a:srgbClr val="0070C0"/>
                </a:solidFill>
                <a:latin typeface="+mn-lt"/>
              </a:rPr>
            </a:br>
            <a:r>
              <a:rPr lang="en-US" dirty="0">
                <a:solidFill>
                  <a:srgbClr val="0070C0"/>
                </a:solidFill>
                <a:latin typeface="+mn-lt"/>
              </a:rPr>
              <a:t>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800600"/>
            <a:ext cx="4953000" cy="53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Raana </a:t>
            </a:r>
            <a:r>
              <a:rPr lang="en-US" dirty="0" err="1" smtClean="0">
                <a:solidFill>
                  <a:schemeClr val="tx1"/>
                </a:solidFill>
              </a:rPr>
              <a:t>Saheb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Nassagh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316766"/>
            <a:ext cx="8059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Deep Learning Course  – AI -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IUST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- 2019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51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851731" y="609600"/>
            <a:ext cx="51054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Outlines: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4570" y="155640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Problem Definition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24570" y="23746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Related Works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24570" y="317749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The main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9495" y="48130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Evaluation &amp; Results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49495" y="396057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Implementation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49495" y="57274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Future 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503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39868"/>
            <a:ext cx="1447800" cy="144780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86" y="1114158"/>
            <a:ext cx="2080355" cy="142259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00600"/>
            <a:ext cx="2622847" cy="155316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Image result for genetic algorithm mu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4978" y="160338"/>
            <a:ext cx="8060822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70C0"/>
                </a:solidFill>
              </a:rPr>
              <a:t>The main </a:t>
            </a:r>
            <a:r>
              <a:rPr lang="en-US" dirty="0" smtClean="0">
                <a:solidFill>
                  <a:srgbClr val="0070C0"/>
                </a:solidFill>
              </a:rPr>
              <a:t>Idea: Find features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103225" y="1622537"/>
            <a:ext cx="744796" cy="28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3275052">
            <a:off x="5239696" y="4027904"/>
            <a:ext cx="806735" cy="347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7753965">
            <a:off x="2934057" y="4003643"/>
            <a:ext cx="877442" cy="396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80635" y="3019734"/>
            <a:ext cx="1751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Features 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Image result for cohesion cla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069" y="4743743"/>
            <a:ext cx="31432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36802" y="3797002"/>
            <a:ext cx="175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Coupling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718569"/>
            <a:ext cx="175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Cohesion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8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2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4978" y="160338"/>
            <a:ext cx="6338131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0070C0"/>
                </a:solidFill>
              </a:rPr>
              <a:t>Feature Extraction: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09" y="1142999"/>
            <a:ext cx="1447800" cy="144780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65" y="3047999"/>
            <a:ext cx="2080355" cy="142259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6" y="4852230"/>
            <a:ext cx="2622847" cy="155316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7199" y="1207805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Convert Code to UML Diagram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77199" y="2971799"/>
            <a:ext cx="5378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Convert UML to XMI Format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97139" y="1731025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Visual Paradigm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90018" y="3547299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Parse XMI Diagram and find Relations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13519" y="485223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Create weighted directional Graph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90018" y="4042710"/>
            <a:ext cx="706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Get dependency of classes with </a:t>
            </a:r>
            <a:r>
              <a:rPr lang="en-US" sz="2400" dirty="0" err="1" smtClean="0"/>
              <a:t>JavaCallGraph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29186" y="5397978"/>
            <a:ext cx="586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Find Graph </a:t>
            </a:r>
            <a:r>
              <a:rPr lang="en-US" sz="2400" dirty="0"/>
              <a:t>properties (</a:t>
            </a:r>
            <a:r>
              <a:rPr lang="en-US" sz="2400" dirty="0" err="1" smtClean="0"/>
              <a:t>Indegree,load</a:t>
            </a:r>
            <a:r>
              <a:rPr lang="en-US" sz="2400" dirty="0" smtClean="0"/>
              <a:t>-c,..)</a:t>
            </a:r>
            <a:endParaRPr lang="en-US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12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37020" y="5948077"/>
            <a:ext cx="586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Find Cohesion properties (</a:t>
            </a:r>
            <a:r>
              <a:rPr lang="en-US" sz="2400" dirty="0" err="1" smtClean="0"/>
              <a:t>Lcom</a:t>
            </a:r>
            <a:r>
              <a:rPr lang="en-US" sz="2400" dirty="0" smtClean="0"/>
              <a:t>, Lcom2..)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514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61366"/>
              </p:ext>
            </p:extLst>
          </p:nvPr>
        </p:nvGraphicFramePr>
        <p:xfrm>
          <a:off x="609600" y="1066800"/>
          <a:ext cx="7772400" cy="515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639109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 Node Properties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(Coupling)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Property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(Cohesion)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Bad Smells</a:t>
                      </a:r>
                      <a:endParaRPr lang="en-US" dirty="0"/>
                    </a:p>
                  </a:txBody>
                  <a:tcPr/>
                </a:tc>
              </a:tr>
              <a:tr h="65629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Degree Centrality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LCOM1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God Class</a:t>
                      </a:r>
                      <a:endParaRPr lang="en-US" dirty="0"/>
                    </a:p>
                  </a:txBody>
                  <a:tcPr/>
                </a:tc>
              </a:tr>
              <a:tr h="5509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Indegree</a:t>
                      </a:r>
                      <a:r>
                        <a:rPr lang="en-US" baseline="0" dirty="0" smtClean="0"/>
                        <a:t> Centrality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LCOM2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Lazy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</a:tr>
              <a:tr h="5509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Outdegree</a:t>
                      </a:r>
                      <a:r>
                        <a:rPr lang="en-US" dirty="0" smtClean="0"/>
                        <a:t> Centrality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Envy</a:t>
                      </a:r>
                      <a:endParaRPr lang="en-US" dirty="0"/>
                    </a:p>
                  </a:txBody>
                  <a:tcPr/>
                </a:tc>
              </a:tr>
              <a:tr h="5509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Closeness Centrality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Shotgun Surgery</a:t>
                      </a:r>
                      <a:endParaRPr lang="en-US" dirty="0"/>
                    </a:p>
                  </a:txBody>
                  <a:tcPr/>
                </a:tc>
              </a:tr>
              <a:tr h="5509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 Centrality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509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Betweenness</a:t>
                      </a:r>
                      <a:r>
                        <a:rPr lang="en-US" dirty="0" smtClean="0"/>
                        <a:t> Centrality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509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Entropy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509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Critical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04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851731" y="609600"/>
            <a:ext cx="51054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Outlines: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4570" y="155640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Problem Definition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24570" y="23746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Related Works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24570" y="317749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The main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9495" y="48130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Evaluation &amp; Results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49495" y="396057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Implementation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49495" y="57274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Future 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503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304800" y="620992"/>
            <a:ext cx="51054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Simple Model: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 descr="Image result for neural network 10 inpu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227095" cy="408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33400" y="1524000"/>
            <a:ext cx="2209800" cy="472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77000" y="3238500"/>
            <a:ext cx="1752600" cy="1295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3200" y="3124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 this class Bad Smells?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2780382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class has 10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67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02664" y="152400"/>
            <a:ext cx="51054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Simple Model: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6877" y="1143000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model </a:t>
            </a:r>
            <a:r>
              <a:rPr lang="en-US" dirty="0"/>
              <a:t>= Sequential()	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(Dense(64,activation</a:t>
            </a:r>
            <a:r>
              <a:rPr lang="en-US" dirty="0"/>
              <a:t>=</a:t>
            </a:r>
            <a:r>
              <a:rPr lang="en-US" dirty="0" smtClean="0"/>
              <a:t>'</a:t>
            </a:r>
            <a:r>
              <a:rPr lang="en-US" dirty="0" err="1" smtClean="0"/>
              <a:t>relu,input_shape</a:t>
            </a:r>
            <a:r>
              <a:rPr lang="en-US" dirty="0" smtClean="0"/>
              <a:t>=(10,)))</a:t>
            </a:r>
            <a:endParaRPr lang="en-US" dirty="0"/>
          </a:p>
          <a:p>
            <a:r>
              <a:rPr lang="en-US" dirty="0" err="1" smtClean="0"/>
              <a:t>model.add</a:t>
            </a:r>
            <a:r>
              <a:rPr lang="en-US" dirty="0" smtClean="0"/>
              <a:t>(Dense(32</a:t>
            </a:r>
            <a:r>
              <a:rPr lang="en-US" dirty="0"/>
              <a:t>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(Dense(16</a:t>
            </a:r>
            <a:r>
              <a:rPr lang="en-US" dirty="0"/>
              <a:t>, activation=</a:t>
            </a:r>
            <a:r>
              <a:rPr lang="en-US" dirty="0" smtClean="0"/>
              <a:t>'</a:t>
            </a:r>
            <a:r>
              <a:rPr lang="en-US" dirty="0" err="1" smtClean="0"/>
              <a:t>relu</a:t>
            </a:r>
            <a:r>
              <a:rPr lang="en-US" dirty="0" smtClean="0"/>
              <a:t>))</a:t>
            </a:r>
            <a:endParaRPr lang="en-US" dirty="0"/>
          </a:p>
          <a:p>
            <a:r>
              <a:rPr lang="en-US" dirty="0" err="1" smtClean="0"/>
              <a:t>model.add</a:t>
            </a:r>
            <a:r>
              <a:rPr lang="en-US" dirty="0" smtClean="0"/>
              <a:t>(Dense(8</a:t>
            </a:r>
            <a:r>
              <a:rPr lang="en-US" dirty="0"/>
              <a:t>, activation=</a:t>
            </a:r>
            <a:r>
              <a:rPr lang="en-US" dirty="0" smtClean="0"/>
              <a:t>'</a:t>
            </a:r>
            <a:r>
              <a:rPr lang="en-US" dirty="0" err="1" smtClean="0"/>
              <a:t>relu</a:t>
            </a:r>
            <a:r>
              <a:rPr lang="en-US" dirty="0" smtClean="0"/>
              <a:t>))</a:t>
            </a:r>
            <a:endParaRPr lang="en-US" dirty="0"/>
          </a:p>
          <a:p>
            <a:r>
              <a:rPr lang="en-US" dirty="0" err="1" smtClean="0"/>
              <a:t>model.add</a:t>
            </a:r>
            <a:r>
              <a:rPr lang="en-US" dirty="0" smtClean="0"/>
              <a:t>(Dense(1</a:t>
            </a:r>
            <a:r>
              <a:rPr lang="en-US" dirty="0"/>
              <a:t>, activation='sigmoid'))</a:t>
            </a:r>
          </a:p>
          <a:p>
            <a:r>
              <a:rPr lang="en-US" dirty="0" err="1" smtClean="0"/>
              <a:t>model.compile</a:t>
            </a:r>
            <a:r>
              <a:rPr lang="en-US" dirty="0" smtClean="0"/>
              <a:t>(optimizer</a:t>
            </a:r>
            <a:r>
              <a:rPr lang="en-US" dirty="0"/>
              <a:t>='</a:t>
            </a:r>
            <a:r>
              <a:rPr lang="en-US" dirty="0" err="1"/>
              <a:t>sgd</a:t>
            </a:r>
            <a:r>
              <a:rPr lang="en-US" dirty="0"/>
              <a:t>', loss='</a:t>
            </a:r>
            <a:r>
              <a:rPr lang="en-US" dirty="0" err="1"/>
              <a:t>mean_squared_error</a:t>
            </a:r>
            <a:r>
              <a:rPr lang="en-US" dirty="0"/>
              <a:t>', metrics=['</a:t>
            </a:r>
            <a:r>
              <a:rPr lang="en-US" dirty="0" err="1"/>
              <a:t>acc</a:t>
            </a:r>
            <a:r>
              <a:rPr lang="en-US" dirty="0"/>
              <a:t>'])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70744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Normalization - </a:t>
            </a:r>
            <a:r>
              <a:rPr lang="en-US" sz="2800" dirty="0" smtClean="0">
                <a:solidFill>
                  <a:schemeClr val="accent1"/>
                </a:solidFill>
              </a:rPr>
              <a:t>Preprocess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525648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Dropout -  </a:t>
            </a:r>
            <a:r>
              <a:rPr lang="en-US" sz="2800" dirty="0" err="1">
                <a:solidFill>
                  <a:schemeClr val="accent1"/>
                </a:solidFill>
              </a:rPr>
              <a:t>A</a:t>
            </a:r>
            <a:r>
              <a:rPr lang="en-US" sz="2800" dirty="0" err="1" smtClean="0">
                <a:solidFill>
                  <a:schemeClr val="accent1"/>
                </a:solidFill>
              </a:rPr>
              <a:t>ctivity_regularizer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328528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Correlation – </a:t>
            </a:r>
            <a:r>
              <a:rPr lang="en-US" sz="2800" dirty="0" err="1" smtClean="0"/>
              <a:t>KBest</a:t>
            </a:r>
            <a:r>
              <a:rPr lang="en-US" sz="2800" dirty="0"/>
              <a:t> </a:t>
            </a:r>
            <a:r>
              <a:rPr lang="en-US" sz="2800" dirty="0" smtClean="0"/>
              <a:t>- </a:t>
            </a:r>
            <a:r>
              <a:rPr lang="en-US" sz="2800" dirty="0" smtClean="0">
                <a:solidFill>
                  <a:schemeClr val="accent1"/>
                </a:solidFill>
              </a:rPr>
              <a:t>Polynomial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096" y="60960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Cross Validation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1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02664" y="152400"/>
            <a:ext cx="51054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Model (improved):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026" name="Picture 2" descr="F:\eh\Screenshot from 2019-07-15 20-55-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83593"/>
            <a:ext cx="739173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29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2664" y="152400"/>
            <a:ext cx="51054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Model (improved):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050" name="Picture 2" descr="F:\eh\Screenshot from 2019-07-15 20-46-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16" y="1042086"/>
            <a:ext cx="7191483" cy="517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2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851731" y="609600"/>
            <a:ext cx="51054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Outlines: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4570" y="155640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Problem Definition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24570" y="23746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Related Works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24570" y="317749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The main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9495" y="48130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Evaluation &amp; Results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9495" y="396057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Implementation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49495" y="57274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Future 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503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851731" y="609600"/>
            <a:ext cx="51054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Outlines: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4570" y="155640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Problem Definition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24570" y="23746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Related Works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24570" y="317749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The main Idea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49495" y="48130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Evaluation &amp; Results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49495" y="396057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Implementation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49495" y="57274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Future 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4131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626687"/>
            <a:ext cx="51054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Evaluation &amp; Results: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Source Codes: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85387" y="42672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IPlasma</a:t>
            </a:r>
            <a:r>
              <a:rPr lang="en-US" sz="2800" dirty="0" smtClean="0"/>
              <a:t>-Validation Set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297103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/>
              <a:t>Junit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Ganttproject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Mockito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72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066800" y="7270"/>
            <a:ext cx="51054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Results: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026" name="Picture 2" descr="F:\eh\Screenshot from 2019-07-15 20-55-4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4800"/>
            <a:ext cx="353037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283502"/>
              </p:ext>
            </p:extLst>
          </p:nvPr>
        </p:nvGraphicFramePr>
        <p:xfrm>
          <a:off x="914400" y="2971800"/>
          <a:ext cx="68961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700"/>
                <a:gridCol w="2298700"/>
                <a:gridCol w="229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(Recognizing</a:t>
                      </a:r>
                      <a:r>
                        <a:rPr lang="en-US" baseline="0" dirty="0" smtClean="0"/>
                        <a:t> Bad Smell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Ganttproject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Mockito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Ganttproject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Ganttproject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Mockito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Mockito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Mockito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Ganttproject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 [1500]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ALL[613]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272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066800" y="7270"/>
            <a:ext cx="51054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Results: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" name="Picture 2" descr="F:\eh\Screenshot from 2019-07-15 20-46-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2209"/>
            <a:ext cx="5408976" cy="389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024"/>
              </p:ext>
            </p:extLst>
          </p:nvPr>
        </p:nvGraphicFramePr>
        <p:xfrm>
          <a:off x="685800" y="4572000"/>
          <a:ext cx="777239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752600"/>
                <a:gridCol w="2057400"/>
                <a:gridCol w="1600200"/>
                <a:gridCol w="15239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output_loss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(Is</a:t>
                      </a:r>
                      <a:r>
                        <a:rPr lang="en-US" baseline="0" dirty="0" smtClean="0"/>
                        <a:t> Bad)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badSmell_loss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(Which Bad Smell)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output_acc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(Is Bad)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badSmell_acc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(Which BS)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1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851731" y="609600"/>
            <a:ext cx="51054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Outlines: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4570" y="155640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Problem Definition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24570" y="23746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Related Works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24570" y="317749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The main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9495" y="48130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Evaluation &amp; Results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49495" y="396057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Implementation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49495" y="57274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Future Work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3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685800" y="595503"/>
            <a:ext cx="51054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Future Work: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3176" y="19812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Test on many Source Codes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13176" y="2799408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Test on other languages (independent?)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13176" y="3889155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Are the neighbors of the nodes important?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538101" y="51816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Subnets of classes + </a:t>
            </a:r>
            <a:r>
              <a:rPr lang="en-US" sz="2800" dirty="0" err="1" smtClean="0"/>
              <a:t>Conv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8162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851731" y="609600"/>
            <a:ext cx="51054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Outlines: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4570" y="155640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Problem Definition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570" y="23746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Related Works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4570" y="317749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main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9495" y="48130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Evaluation &amp; Results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9495" y="396057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Implementation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49495" y="57274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Future Work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1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609600" y="620985"/>
            <a:ext cx="51054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References: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155" y="21336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200" dirty="0" err="1"/>
              <a:t>Bahareh</a:t>
            </a:r>
            <a:r>
              <a:rPr lang="en-US" sz="1200" dirty="0"/>
              <a:t> </a:t>
            </a:r>
            <a:r>
              <a:rPr lang="en-US" sz="1200" dirty="0" err="1"/>
              <a:t>Bafandeh</a:t>
            </a:r>
            <a:r>
              <a:rPr lang="en-US" sz="1200" dirty="0"/>
              <a:t> </a:t>
            </a:r>
            <a:r>
              <a:rPr lang="en-US" sz="1200" dirty="0" err="1"/>
              <a:t>Mayvan,Abbas</a:t>
            </a:r>
            <a:r>
              <a:rPr lang="en-US" sz="1200" dirty="0"/>
              <a:t> </a:t>
            </a:r>
            <a:r>
              <a:rPr lang="en-US" sz="1200" dirty="0" err="1"/>
              <a:t>Rasoolzadegan,Designpatterndetection</a:t>
            </a:r>
            <a:r>
              <a:rPr lang="en-US" sz="1200" dirty="0"/>
              <a:t> based on the graph theory, Knowledge-Based Systems (2017), </a:t>
            </a:r>
            <a:r>
              <a:rPr lang="en-US" sz="1200" dirty="0" err="1"/>
              <a:t>doi</a:t>
            </a:r>
            <a:r>
              <a:rPr lang="en-US" sz="1200" dirty="0"/>
              <a:t>: 10.1016/j.knosys.2017.01.007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/>
              <a:t>Savić</a:t>
            </a:r>
            <a:r>
              <a:rPr lang="en-US" sz="1200" dirty="0"/>
              <a:t>, M., </a:t>
            </a:r>
            <a:r>
              <a:rPr lang="en-US" sz="1200" dirty="0" err="1"/>
              <a:t>Ivanović</a:t>
            </a:r>
            <a:r>
              <a:rPr lang="en-US" sz="1200" dirty="0"/>
              <a:t>, M. &amp; </a:t>
            </a:r>
            <a:r>
              <a:rPr lang="en-US" sz="1200" dirty="0" err="1"/>
              <a:t>Radovanović</a:t>
            </a:r>
            <a:r>
              <a:rPr lang="en-US" sz="1200" dirty="0"/>
              <a:t>, M. Computing (2017) 99: 1055. https://doi.org/10.1007/s00607-017-0549-6</a:t>
            </a:r>
          </a:p>
          <a:p>
            <a:pPr marL="342900" lvl="0" indent="-342900">
              <a:buFont typeface="+mj-lt"/>
              <a:buAutoNum type="arabicPeriod"/>
            </a:pPr>
            <a:r>
              <a:rPr lang="de-AT" sz="1200" dirty="0"/>
              <a:t>Gu, A., Zhou, X., Li, Z. et al. </a:t>
            </a:r>
            <a:r>
              <a:rPr lang="en-US" sz="1200" dirty="0"/>
              <a:t>Arab J </a:t>
            </a:r>
            <a:r>
              <a:rPr lang="en-US" sz="1200" dirty="0" err="1"/>
              <a:t>Sci</a:t>
            </a:r>
            <a:r>
              <a:rPr lang="en-US" sz="1200" dirty="0"/>
              <a:t> </a:t>
            </a:r>
            <a:r>
              <a:rPr lang="en-US" sz="1200" dirty="0" err="1"/>
              <a:t>Eng</a:t>
            </a:r>
            <a:r>
              <a:rPr lang="en-US" sz="1200" dirty="0"/>
              <a:t> (2017) 42: 3551. https://doi.org/10.1007/s13369-017-2588-x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Chun Yong Chong , </a:t>
            </a:r>
            <a:r>
              <a:rPr lang="en-US" sz="1200" dirty="0" err="1"/>
              <a:t>Sai</a:t>
            </a:r>
            <a:r>
              <a:rPr lang="en-US" sz="1200" dirty="0"/>
              <a:t> Peck Lee , Automatic Clustering Constraints Derivation from Object-Oriented Software Using Weighted Complex Network with Graph Theory Analysis, The Journal of Systems &amp; Software (2017), </a:t>
            </a:r>
            <a:r>
              <a:rPr lang="en-US" sz="1200" dirty="0" err="1"/>
              <a:t>doi</a:t>
            </a:r>
            <a:r>
              <a:rPr lang="en-US" sz="1200" dirty="0"/>
              <a:t>: 10.1016/j.jss.2017.08.017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Yu, F., Xia, X., Li, W. et al. Soft </a:t>
            </a:r>
            <a:r>
              <a:rPr lang="en-US" sz="1200" dirty="0" err="1"/>
              <a:t>Comput</a:t>
            </a:r>
            <a:r>
              <a:rPr lang="en-US" sz="1200" dirty="0"/>
              <a:t> (2017) 21: 5621. </a:t>
            </a:r>
            <a:r>
              <a:rPr lang="en-US" sz="1200" dirty="0">
                <a:hlinkClick r:id="rId2"/>
              </a:rPr>
              <a:t>https://doi.org/10.1007/s00500-016-2303-y</a:t>
            </a:r>
            <a:endParaRPr lang="en-US" sz="1200" dirty="0"/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/>
              <a:t>Bian</a:t>
            </a:r>
            <a:r>
              <a:rPr lang="en-US" sz="1200" dirty="0"/>
              <a:t>, T.; Hu, J.; Deng, Y. Identifying influential nodes in complex networks based on AHP. Phys. A Stat. Mech. Appl. 2017, 479, 422–436.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T. </a:t>
            </a:r>
            <a:r>
              <a:rPr lang="en-US" sz="1200" dirty="0" err="1"/>
              <a:t>Bian</a:t>
            </a:r>
            <a:r>
              <a:rPr lang="en-US" sz="1200" dirty="0"/>
              <a:t>, et al., Identifying influential nodes in complex networks based on AHP, </a:t>
            </a:r>
            <a:r>
              <a:rPr lang="en-US" sz="1200" dirty="0" err="1"/>
              <a:t>Physica</a:t>
            </a:r>
            <a:r>
              <a:rPr lang="en-US" sz="1200" dirty="0"/>
              <a:t> A (2017),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dx.doi.org/10.1016/j.physa.2017.02.085</a:t>
            </a: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Salim</a:t>
            </a:r>
            <a:r>
              <a:rPr lang="en-US" sz="1200" dirty="0"/>
              <a:t> </a:t>
            </a:r>
            <a:r>
              <a:rPr lang="en-US" sz="1200" dirty="0" err="1"/>
              <a:t>Kebir</a:t>
            </a:r>
            <a:r>
              <a:rPr lang="en-US" sz="1200" dirty="0"/>
              <a:t>, Isabelle Borne, </a:t>
            </a:r>
            <a:r>
              <a:rPr lang="en-US" sz="1200" dirty="0" err="1"/>
              <a:t>Djamel</a:t>
            </a:r>
            <a:r>
              <a:rPr lang="en-US" sz="1200" dirty="0"/>
              <a:t> </a:t>
            </a:r>
            <a:r>
              <a:rPr lang="en-US" sz="1200" dirty="0" err="1"/>
              <a:t>Meslati</a:t>
            </a:r>
            <a:r>
              <a:rPr lang="en-US" sz="1200" dirty="0"/>
              <a:t>, A Genetic Algorithm-Based Approach for Automated Refactoring of Component-Based Software, Information and Software Technology (2017), </a:t>
            </a:r>
            <a:r>
              <a:rPr lang="en-US" sz="1200" dirty="0" err="1"/>
              <a:t>doi</a:t>
            </a:r>
            <a:r>
              <a:rPr lang="en-US" sz="1200" dirty="0"/>
              <a:t>: 10.1016/j.infsof.2017.03.009</a:t>
            </a:r>
          </a:p>
          <a:p>
            <a:pPr lvl="0"/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8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09800" y="2286000"/>
            <a:ext cx="51054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Thanks!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2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851731" y="609600"/>
            <a:ext cx="51054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Outlines: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4570" y="155640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Problem Definition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570" y="23746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Related Works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24570" y="317749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The main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9495" y="48130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Evaluation &amp; Results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49495" y="396057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Implementation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49495" y="57274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Future 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199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381000"/>
            <a:ext cx="6338131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0070C0"/>
                </a:solidFill>
              </a:rPr>
              <a:t>Problem Definition: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Image result for software developer cartoon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1839279" cy="166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8400" y="1511680"/>
            <a:ext cx="153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Flexibility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47544" y="1994603"/>
            <a:ext cx="214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Maintainability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471928" y="2483992"/>
            <a:ext cx="214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Reusability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>
          <a:xfrm>
            <a:off x="4681030" y="2052949"/>
            <a:ext cx="685800" cy="431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chan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29711"/>
            <a:ext cx="2343106" cy="11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wn Arrow 7"/>
          <p:cNvSpPr/>
          <p:nvPr/>
        </p:nvSpPr>
        <p:spPr>
          <a:xfrm>
            <a:off x="6720437" y="3124200"/>
            <a:ext cx="484632" cy="701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spaghetti diagram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033065"/>
            <a:ext cx="2321770" cy="211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 Arrow 9"/>
          <p:cNvSpPr/>
          <p:nvPr/>
        </p:nvSpPr>
        <p:spPr>
          <a:xfrm>
            <a:off x="4681030" y="4876800"/>
            <a:ext cx="817975" cy="4848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61715"/>
            <a:ext cx="1874520" cy="205647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653189" y="4189243"/>
            <a:ext cx="153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God Class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662333" y="4672166"/>
            <a:ext cx="214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Feature Envy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686717" y="5161555"/>
            <a:ext cx="214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Lazy Class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686717" y="5628770"/>
            <a:ext cx="2642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Shotgun Surgery</a:t>
            </a:r>
            <a:endParaRPr lang="en-US" sz="2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5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" grpId="0" animBg="1"/>
      <p:bldP spid="8" grpId="0" animBg="1"/>
      <p:bldP spid="10" grpId="0" animBg="1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6510" y="152400"/>
            <a:ext cx="868889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0070C0"/>
                </a:solidFill>
              </a:rPr>
              <a:t>Problem Definition (Example):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65" y="1072768"/>
            <a:ext cx="1874520" cy="205647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103225" y="1885485"/>
            <a:ext cx="685800" cy="431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refactor c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56" y="1072768"/>
            <a:ext cx="1828800" cy="194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91863" y="3163971"/>
            <a:ext cx="153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Bad Smell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89695" y="3129247"/>
            <a:ext cx="153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Refactoring</a:t>
            </a:r>
            <a:endParaRPr lang="en-US" sz="2000" dirty="0"/>
          </a:p>
        </p:txBody>
      </p:sp>
      <p:pic>
        <p:nvPicPr>
          <p:cNvPr id="2052" name="Picture 4" descr="Image result for refacto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0" y="4008715"/>
            <a:ext cx="33655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aba rayaneh\Dropbox\Screenshots\Screenshot 2018-11-01 14.39.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755536"/>
            <a:ext cx="3505199" cy="252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4233922" y="4724400"/>
            <a:ext cx="685800" cy="431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91863" y="6172200"/>
            <a:ext cx="153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Large Class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789695" y="6197880"/>
            <a:ext cx="2441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Single Responsibility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8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0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851731" y="609600"/>
            <a:ext cx="51054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Outlines: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4570" y="155640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Problem Definition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24570" y="23746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Related Works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4570" y="317749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The main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9495" y="48130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Evaluation &amp; Results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49495" y="396057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Implementation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49495" y="57274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Future 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199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381000"/>
            <a:ext cx="6338131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0070C0"/>
                </a:solidFill>
              </a:rPr>
              <a:t>Related Works: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AutoShape 2" descr="Image result for tool com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tool com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tool comi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C:\Users\Saba rayaneh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860" y="1600200"/>
            <a:ext cx="3375614" cy="2057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73353" y="1614742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IPasma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73353" y="229248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InFusion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4065" y="303721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JDeodorant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207949" y="4572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Neural Network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212222" y="5238572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Graph Modeling</a:t>
            </a:r>
            <a:endParaRPr lang="en-US" sz="2800" dirty="0"/>
          </a:p>
        </p:txBody>
      </p:sp>
      <p:pic>
        <p:nvPicPr>
          <p:cNvPr id="3084" name="Picture 1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84182"/>
            <a:ext cx="2514599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212222" y="5897603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Soft Computing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5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381000"/>
            <a:ext cx="6338131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0070C0"/>
                </a:solidFill>
              </a:rPr>
              <a:t>Related Works: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0"/>
            <a:ext cx="2339975" cy="23399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185102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Graph Modeling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2541587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Clustering</a:t>
            </a:r>
            <a:endParaRPr lang="en-US" sz="2800" dirty="0"/>
          </a:p>
        </p:txBody>
      </p:sp>
      <p:sp>
        <p:nvSpPr>
          <p:cNvPr id="3" name="AutoShape 4" descr="Image result for d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dn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3" name="Picture 7" descr="C:\Users\Saba rayaneh\Desktop\download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19" y="4419600"/>
            <a:ext cx="3030538" cy="181832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13347" y="5067151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Genetic Algorithm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3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EF8-9A4A-4A03-B203-5167837B8DA0}" type="slidenum">
              <a:rPr lang="en-US" smtClean="0"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8600" y="381000"/>
            <a:ext cx="6338131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0070C0"/>
                </a:solidFill>
              </a:rPr>
              <a:t>What are the problems?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8212" y="4506984"/>
            <a:ext cx="7443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Old systems / not user-friendly/not changeable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96938" y="2303854"/>
            <a:ext cx="5938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Not </a:t>
            </a:r>
            <a:r>
              <a:rPr lang="en-US" sz="2800" dirty="0" smtClean="0"/>
              <a:t>supporting all </a:t>
            </a:r>
            <a:r>
              <a:rPr lang="en-US" sz="2800" dirty="0" smtClean="0"/>
              <a:t>languages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84119" y="1509757"/>
            <a:ext cx="6897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There is no tool that satisfies all bad smells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509757" y="3011888"/>
            <a:ext cx="5647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The hole system is needed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23288" y="3733800"/>
            <a:ext cx="4876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There are no real features ..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546788" y="5257800"/>
            <a:ext cx="7443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Complicated algorithms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5527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700</Words>
  <Application>Microsoft Office PowerPoint</Application>
  <PresentationFormat>On-screen Show (4:3)</PresentationFormat>
  <Paragraphs>221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 Deep Learning Approach for Finding Bad Smells in Software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Automatic Refactoring Approach to improve Software Maintainability and Flexibility</dc:title>
  <dc:creator>Saba rayaneh</dc:creator>
  <cp:lastModifiedBy>Raana</cp:lastModifiedBy>
  <cp:revision>44</cp:revision>
  <dcterms:created xsi:type="dcterms:W3CDTF">2018-11-01T10:28:01Z</dcterms:created>
  <dcterms:modified xsi:type="dcterms:W3CDTF">2019-07-15T14:20:59Z</dcterms:modified>
</cp:coreProperties>
</file>