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1"/>
  </p:notesMasterIdLst>
  <p:sldIdLst>
    <p:sldId id="256" r:id="rId2"/>
    <p:sldId id="285" r:id="rId3"/>
    <p:sldId id="257" r:id="rId4"/>
    <p:sldId id="286" r:id="rId5"/>
    <p:sldId id="258" r:id="rId6"/>
    <p:sldId id="276" r:id="rId7"/>
    <p:sldId id="277" r:id="rId8"/>
    <p:sldId id="278" r:id="rId9"/>
    <p:sldId id="262" r:id="rId10"/>
    <p:sldId id="261" r:id="rId11"/>
    <p:sldId id="260" r:id="rId12"/>
    <p:sldId id="287" r:id="rId13"/>
    <p:sldId id="288" r:id="rId14"/>
    <p:sldId id="289" r:id="rId15"/>
    <p:sldId id="290" r:id="rId16"/>
    <p:sldId id="265" r:id="rId17"/>
    <p:sldId id="264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D5CC-BF76-4061-A5DA-C6F279457AD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345B0-E256-4AEB-9512-A4B15CEA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45B0-E256-4AEB-9512-A4B15CEA8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45B0-E256-4AEB-9512-A4B15CEA8B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45B0-E256-4AEB-9512-A4B15CEA8B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45B0-E256-4AEB-9512-A4B15CEA8B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45B0-E256-4AEB-9512-A4B15CEA8B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4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2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2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5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 smtClean="0"/>
              <a:t>Encrypted Packet Classification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800" dirty="0" smtClean="0"/>
              <a:t>Fatemeh mahdavi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2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Auto-Encoder (SAE)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946" y="1995859"/>
            <a:ext cx="4681182" cy="4023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0" y="1845734"/>
            <a:ext cx="363590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Auto-Encoder (SAE)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five fully-connected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made </a:t>
            </a:r>
            <a:r>
              <a:rPr lang="en-US" sz="2800" dirty="0"/>
              <a:t>up of 400, 300, 200, 100, and 50 </a:t>
            </a:r>
            <a:r>
              <a:rPr lang="en-US" sz="2800" dirty="0" smtClean="0"/>
              <a:t>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each layer </a:t>
            </a:r>
            <a:r>
              <a:rPr lang="en-US" sz="2800" dirty="0"/>
              <a:t>the dropout technique with </a:t>
            </a:r>
            <a:r>
              <a:rPr lang="en-US" sz="2800" dirty="0" smtClean="0"/>
              <a:t>0.05 </a:t>
            </a:r>
            <a:r>
              <a:rPr lang="en-US" sz="2800" dirty="0"/>
              <a:t>dropout </a:t>
            </a:r>
            <a:r>
              <a:rPr lang="en-US" sz="2800" dirty="0" smtClean="0"/>
              <a:t>rate (</a:t>
            </a:r>
            <a:r>
              <a:rPr lang="en-US" sz="2800" dirty="0"/>
              <a:t>To prevent the over-fitting </a:t>
            </a:r>
            <a:r>
              <a:rPr lang="en-US" sz="2800" dirty="0" smtClean="0"/>
              <a:t>problem)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err="1"/>
              <a:t>softmax</a:t>
            </a:r>
            <a:r>
              <a:rPr lang="en-US" sz="2800" dirty="0"/>
              <a:t> classifier with 17 </a:t>
            </a:r>
            <a:r>
              <a:rPr lang="en-US" sz="2800" dirty="0" smtClean="0"/>
              <a:t>neurons </a:t>
            </a:r>
            <a:r>
              <a:rPr lang="en-US" sz="2800" dirty="0"/>
              <a:t>are </a:t>
            </a:r>
            <a:r>
              <a:rPr lang="en-US" sz="2800" dirty="0" smtClean="0"/>
              <a:t>added to final </a:t>
            </a:r>
            <a:r>
              <a:rPr lang="en-US" sz="2800" dirty="0"/>
              <a:t>layer of application identification </a:t>
            </a:r>
            <a:r>
              <a:rPr lang="en-US" sz="2800" dirty="0" smtClean="0"/>
              <a:t>task SEA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softmax</a:t>
            </a:r>
            <a:r>
              <a:rPr lang="en-US" sz="2800" dirty="0"/>
              <a:t> classifier with </a:t>
            </a:r>
            <a:r>
              <a:rPr lang="en-US" sz="2800" dirty="0" smtClean="0"/>
              <a:t>12 </a:t>
            </a:r>
            <a:r>
              <a:rPr lang="en-US" sz="2800" dirty="0"/>
              <a:t>neurons are added to final layer of traffic characterization </a:t>
            </a:r>
            <a:r>
              <a:rPr lang="en-US" sz="2800" dirty="0" smtClean="0"/>
              <a:t>task SEA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4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1755"/>
            <a:ext cx="10058400" cy="3916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42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CNN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15" y="4408227"/>
            <a:ext cx="8906529" cy="14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60803" y="173736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consecutive </a:t>
            </a:r>
            <a:r>
              <a:rPr lang="en-US" sz="2800" dirty="0" smtClean="0"/>
              <a:t>convolutional </a:t>
            </a:r>
            <a:r>
              <a:rPr lang="en-US" sz="2800" dirty="0"/>
              <a:t>layers, followed by a pooling </a:t>
            </a:r>
            <a:r>
              <a:rPr lang="en-US" sz="2800" dirty="0" smtClean="0"/>
              <a:t>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two-dimensional </a:t>
            </a:r>
            <a:r>
              <a:rPr lang="en-US" sz="2800" dirty="0"/>
              <a:t>tensor is squashed into a </a:t>
            </a:r>
            <a:r>
              <a:rPr lang="en-US" sz="2800" dirty="0" smtClean="0"/>
              <a:t>one-dimensional.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Vector</a:t>
            </a:r>
            <a:r>
              <a:rPr lang="en-US" sz="2800" dirty="0"/>
              <a:t> </a:t>
            </a:r>
            <a:r>
              <a:rPr lang="en-US" sz="2800" dirty="0" smtClean="0"/>
              <a:t>fed </a:t>
            </a:r>
            <a:r>
              <a:rPr lang="en-US" sz="2800" dirty="0"/>
              <a:t>into a three-layered network of fully </a:t>
            </a:r>
            <a:r>
              <a:rPr lang="en-US" sz="2800" dirty="0" smtClean="0"/>
              <a:t>connected </a:t>
            </a:r>
            <a:r>
              <a:rPr lang="en-US" sz="2800" dirty="0"/>
              <a:t>neurons which also employ dropout </a:t>
            </a:r>
            <a:r>
              <a:rPr lang="en-US" sz="2800" dirty="0" smtClean="0"/>
              <a:t>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Finally</a:t>
            </a:r>
            <a:r>
              <a:rPr lang="en-US" sz="2800" dirty="0"/>
              <a:t>, a </a:t>
            </a:r>
            <a:r>
              <a:rPr lang="en-US" sz="2800" dirty="0" err="1"/>
              <a:t>softmax</a:t>
            </a:r>
            <a:r>
              <a:rPr lang="en-US" sz="2800" dirty="0"/>
              <a:t> classier is </a:t>
            </a:r>
            <a:r>
              <a:rPr lang="en-US" sz="2800" dirty="0" smtClean="0"/>
              <a:t>applied for </a:t>
            </a:r>
            <a:r>
              <a:rPr lang="en-US" sz="2800" dirty="0"/>
              <a:t>the </a:t>
            </a:r>
            <a:r>
              <a:rPr lang="en-US" sz="2800" dirty="0" smtClean="0"/>
              <a:t>classification task.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388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0"/>
            <a:ext cx="9015710" cy="67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83" y="95534"/>
            <a:ext cx="9485193" cy="65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6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888793"/>
            <a:ext cx="5451522" cy="401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2" y="2061131"/>
            <a:ext cx="5594217" cy="36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795" y="2620369"/>
            <a:ext cx="8915369" cy="18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Preparation .</a:t>
            </a:r>
            <a:r>
              <a:rPr lang="en-US" sz="2800" dirty="0" err="1" smtClean="0"/>
              <a:t>pcap</a:t>
            </a:r>
            <a:r>
              <a:rPr lang="en-US" sz="2800" dirty="0" smtClean="0"/>
              <a:t> format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Time-consuming and complex training  state because of large dataset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1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404243"/>
              </p:ext>
            </p:extLst>
          </p:nvPr>
        </p:nvGraphicFramePr>
        <p:xfrm>
          <a:off x="792934" y="1873840"/>
          <a:ext cx="10667091" cy="420662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667091"/>
              </a:tblGrid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[1] M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Lotfollahi</a:t>
                      </a:r>
                      <a:r>
                        <a:rPr lang="en-US" sz="1600" dirty="0">
                          <a:effectLst/>
                        </a:rPr>
                        <a:t>, M. </a:t>
                      </a:r>
                      <a:r>
                        <a:rPr lang="en-US" sz="1600" dirty="0" err="1">
                          <a:effectLst/>
                        </a:rPr>
                        <a:t>Jafari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Siavoshani</a:t>
                      </a:r>
                      <a:r>
                        <a:rPr lang="en-US" sz="1600" dirty="0">
                          <a:effectLst/>
                        </a:rPr>
                        <a:t>, R. </a:t>
                      </a:r>
                      <a:r>
                        <a:rPr lang="en-US" sz="1600" dirty="0" err="1">
                          <a:effectLst/>
                        </a:rPr>
                        <a:t>Shirali</a:t>
                      </a:r>
                      <a:r>
                        <a:rPr lang="en-US" sz="1600" dirty="0">
                          <a:effectLst/>
                        </a:rPr>
                        <a:t> Hossein </a:t>
                      </a:r>
                      <a:r>
                        <a:rPr lang="en-US" sz="1600" dirty="0" err="1">
                          <a:effectLst/>
                        </a:rPr>
                        <a:t>Zade</a:t>
                      </a:r>
                      <a:r>
                        <a:rPr lang="en-US" sz="1600" dirty="0">
                          <a:effectLst/>
                        </a:rPr>
                        <a:t>, M. </a:t>
                      </a:r>
                      <a:r>
                        <a:rPr lang="en-US" sz="1600" dirty="0" err="1">
                          <a:effectLst/>
                        </a:rPr>
                        <a:t>Saberian</a:t>
                      </a:r>
                      <a:r>
                        <a:rPr lang="en-US" sz="1600" dirty="0">
                          <a:effectLst/>
                        </a:rPr>
                        <a:t>, "Deep Packet: A Novel Approach For Encrypted Traffic Classification Using Deep Learning," arXiv:1709.02656v3 [</a:t>
                      </a:r>
                      <a:r>
                        <a:rPr lang="en-US" sz="1600" dirty="0" err="1">
                          <a:effectLst/>
                        </a:rPr>
                        <a:t>cs.LG</a:t>
                      </a:r>
                      <a:r>
                        <a:rPr lang="en-US" sz="1600" dirty="0">
                          <a:effectLst/>
                        </a:rPr>
                        <a:t>], 4 Jul 2018.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[2] G</a:t>
                      </a:r>
                      <a:r>
                        <a:rPr lang="en-US" sz="1600" dirty="0">
                          <a:effectLst/>
                        </a:rPr>
                        <a:t>. D. Gil, A. H. </a:t>
                      </a:r>
                      <a:r>
                        <a:rPr lang="en-US" sz="1600" dirty="0" err="1">
                          <a:effectLst/>
                        </a:rPr>
                        <a:t>Lashkari</a:t>
                      </a:r>
                      <a:r>
                        <a:rPr lang="en-US" sz="1600" dirty="0">
                          <a:effectLst/>
                        </a:rPr>
                        <a:t>, M. </a:t>
                      </a:r>
                      <a:r>
                        <a:rPr lang="en-US" sz="1600" dirty="0" err="1">
                          <a:effectLst/>
                        </a:rPr>
                        <a:t>Mamun</a:t>
                      </a:r>
                      <a:r>
                        <a:rPr lang="en-US" sz="1600" dirty="0">
                          <a:effectLst/>
                        </a:rPr>
                        <a:t>, A. A. </a:t>
                      </a:r>
                      <a:r>
                        <a:rPr lang="en-US" sz="1600" dirty="0" err="1">
                          <a:effectLst/>
                        </a:rPr>
                        <a:t>Ghorbani</a:t>
                      </a:r>
                      <a:r>
                        <a:rPr lang="en-US" sz="1600" dirty="0">
                          <a:effectLst/>
                        </a:rPr>
                        <a:t>, "Characterization of encrypted and </a:t>
                      </a:r>
                      <a:r>
                        <a:rPr lang="en-US" sz="1600" dirty="0" err="1">
                          <a:effectLst/>
                        </a:rPr>
                        <a:t>vpn</a:t>
                      </a:r>
                      <a:r>
                        <a:rPr lang="en-US" sz="1600" dirty="0">
                          <a:effectLst/>
                        </a:rPr>
                        <a:t> traffic using time-related features," in 2nd International Conference on Information Systems Security and Privacy (ICISSP 2016), 2016.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[3] B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Yamansavascilar</a:t>
                      </a:r>
                      <a:r>
                        <a:rPr lang="en-US" sz="1600" dirty="0">
                          <a:effectLst/>
                        </a:rPr>
                        <a:t>, M. A. </a:t>
                      </a:r>
                      <a:r>
                        <a:rPr lang="en-US" sz="1600" dirty="0" err="1">
                          <a:effectLst/>
                        </a:rPr>
                        <a:t>Guvensan</a:t>
                      </a:r>
                      <a:r>
                        <a:rPr lang="en-US" sz="1600" dirty="0">
                          <a:effectLst/>
                        </a:rPr>
                        <a:t>, A. G. </a:t>
                      </a:r>
                      <a:r>
                        <a:rPr lang="en-US" sz="1600" dirty="0" err="1">
                          <a:effectLst/>
                        </a:rPr>
                        <a:t>Yavuz</a:t>
                      </a:r>
                      <a:r>
                        <a:rPr lang="en-US" sz="1600" dirty="0">
                          <a:effectLst/>
                        </a:rPr>
                        <a:t>, M. E. </a:t>
                      </a:r>
                      <a:r>
                        <a:rPr lang="en-US" sz="1600" dirty="0" err="1">
                          <a:effectLst/>
                        </a:rPr>
                        <a:t>Karsligil</a:t>
                      </a:r>
                      <a:r>
                        <a:rPr lang="en-US" sz="1600" dirty="0">
                          <a:effectLst/>
                        </a:rPr>
                        <a:t>, "Application identification via network traffic classification," in Computing, Networking and Communications (ICNC), 2017 International Conference on IEEE, 2017.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[4]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Paxson</a:t>
                      </a:r>
                      <a:r>
                        <a:rPr lang="en-US" sz="1600" dirty="0">
                          <a:effectLst/>
                        </a:rPr>
                        <a:t>, S. Floyd, "Wide area traffic: The failure of </a:t>
                      </a:r>
                      <a:r>
                        <a:rPr lang="en-US" sz="1600" dirty="0" err="1">
                          <a:effectLst/>
                        </a:rPr>
                        <a:t>poisson</a:t>
                      </a:r>
                      <a:r>
                        <a:rPr lang="en-US" sz="1600" dirty="0">
                          <a:effectLst/>
                        </a:rPr>
                        <a:t> modeling," IEEE/ACM Transactions on Networking, vol. 3, no. 3, pp. 226-244, 1995.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[5] D</a:t>
                      </a:r>
                      <a:r>
                        <a:rPr lang="en-US" sz="1600" dirty="0">
                          <a:effectLst/>
                        </a:rPr>
                        <a:t>. Wang, L. Zhang, Z. Yuan, Y. </a:t>
                      </a:r>
                      <a:r>
                        <a:rPr lang="en-US" sz="1600" dirty="0" err="1">
                          <a:effectLst/>
                        </a:rPr>
                        <a:t>Xue</a:t>
                      </a:r>
                      <a:r>
                        <a:rPr lang="en-US" sz="1600" dirty="0">
                          <a:effectLst/>
                        </a:rPr>
                        <a:t>, Y. Dong, "Characterizing application behaviors for classifying p2p traffic," in International Conference on Computing, Networking and Communications, ICNC, IEEE, 2014.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[6] J</a:t>
                      </a:r>
                      <a:r>
                        <a:rPr lang="en-US" sz="1600" dirty="0">
                          <a:effectLst/>
                        </a:rPr>
                        <a:t>. Sherry, C. Lan, R. A. </a:t>
                      </a:r>
                      <a:r>
                        <a:rPr lang="en-US" sz="1600" dirty="0" err="1">
                          <a:effectLst/>
                        </a:rPr>
                        <a:t>Popa</a:t>
                      </a:r>
                      <a:r>
                        <a:rPr lang="en-US" sz="1600" dirty="0">
                          <a:effectLst/>
                        </a:rPr>
                        <a:t>, S. </a:t>
                      </a:r>
                      <a:r>
                        <a:rPr lang="en-US" sz="1600" dirty="0" err="1">
                          <a:effectLst/>
                        </a:rPr>
                        <a:t>Ratnasamy</a:t>
                      </a:r>
                      <a:r>
                        <a:rPr lang="en-US" sz="1600" dirty="0">
                          <a:effectLst/>
                        </a:rPr>
                        <a:t>, "</a:t>
                      </a:r>
                      <a:r>
                        <a:rPr lang="en-US" sz="1600" dirty="0" err="1">
                          <a:effectLst/>
                        </a:rPr>
                        <a:t>Blindbox</a:t>
                      </a:r>
                      <a:r>
                        <a:rPr lang="en-US" sz="1600" dirty="0">
                          <a:effectLst/>
                        </a:rPr>
                        <a:t>: Deep packet inspection over encrypted traffic," in Proceedings of the 2015 ACM Conference on Special Interest Group on Data Communication, SIGCOMM, ACM, New York, NY, USA, 2015.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[7] Z</a:t>
                      </a:r>
                      <a:r>
                        <a:rPr lang="en-US" sz="1600" dirty="0">
                          <a:effectLst/>
                        </a:rPr>
                        <a:t>. Wang, "The applications of deep learning on traffic identification," </a:t>
                      </a:r>
                      <a:r>
                        <a:rPr lang="en-US" sz="1600" dirty="0" err="1">
                          <a:effectLst/>
                        </a:rPr>
                        <a:t>BlackHat</a:t>
                      </a:r>
                      <a:r>
                        <a:rPr lang="en-US" sz="1600" dirty="0">
                          <a:effectLst/>
                        </a:rPr>
                        <a:t> USA, 2015.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7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Related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215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Dataset (</a:t>
            </a:r>
            <a:r>
              <a:rPr lang="en-US" sz="2800" dirty="0"/>
              <a:t>VPN-</a:t>
            </a:r>
            <a:r>
              <a:rPr lang="en-US" sz="2800" dirty="0" err="1"/>
              <a:t>nonVPN</a:t>
            </a:r>
            <a:r>
              <a:rPr lang="en-US" sz="2800" dirty="0"/>
              <a:t> dataset (ISCXVPN2016</a:t>
            </a:r>
            <a:r>
              <a:rPr lang="en-US" sz="2800" dirty="0" smtClean="0"/>
              <a:t>))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Pre-processing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Architectures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   Stacked Auto-Encoder (SAE)                   Deep Packet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    1D CNN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Right Bracket 5"/>
          <p:cNvSpPr/>
          <p:nvPr/>
        </p:nvSpPr>
        <p:spPr>
          <a:xfrm>
            <a:off x="6209731" y="3166281"/>
            <a:ext cx="709684" cy="2169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04" y="1901133"/>
            <a:ext cx="8215951" cy="43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79" y="1846263"/>
            <a:ext cx="10189419" cy="44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5"/>
            <a:ext cx="10058399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19" y="1785541"/>
            <a:ext cx="2941566" cy="76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85" y="2420120"/>
            <a:ext cx="8316499" cy="2265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55" y="4685649"/>
            <a:ext cx="5808418" cy="528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173" y="4949668"/>
            <a:ext cx="5288217" cy="10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7910243" cy="37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627" y="1846263"/>
            <a:ext cx="10836321" cy="4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518</Words>
  <Application>Microsoft Office PowerPoint</Application>
  <PresentationFormat>Widescreen</PresentationFormat>
  <Paragraphs>52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Encrypted Packet Classification</vt:lpstr>
      <vt:lpstr>Content</vt:lpstr>
      <vt:lpstr>Methodology</vt:lpstr>
      <vt:lpstr>Dataset</vt:lpstr>
      <vt:lpstr>Dataset</vt:lpstr>
      <vt:lpstr>Pre-processing</vt:lpstr>
      <vt:lpstr>Pre-processing</vt:lpstr>
      <vt:lpstr>PowerPoint Presentation</vt:lpstr>
      <vt:lpstr>Pre-processing</vt:lpstr>
      <vt:lpstr>Stacked Auto-Encoder (SAE)</vt:lpstr>
      <vt:lpstr>Stacked Auto-Encoder (SAE)</vt:lpstr>
      <vt:lpstr>1D CNN</vt:lpstr>
      <vt:lpstr>1D CNN</vt:lpstr>
      <vt:lpstr>PowerPoint Presentation</vt:lpstr>
      <vt:lpstr>PowerPoint Presentation</vt:lpstr>
      <vt:lpstr>Experimental Results</vt:lpstr>
      <vt:lpstr>Experimental Results</vt:lpstr>
      <vt:lpstr>Challenges</vt:lpstr>
      <vt:lpstr>References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PixelCNN</dc:title>
  <dc:creator>abadian.fatemeh@outlook.com</dc:creator>
  <cp:lastModifiedBy>fatemeh mahdavi</cp:lastModifiedBy>
  <cp:revision>77</cp:revision>
  <dcterms:created xsi:type="dcterms:W3CDTF">2019-06-07T10:54:30Z</dcterms:created>
  <dcterms:modified xsi:type="dcterms:W3CDTF">2019-07-15T23:56:39Z</dcterms:modified>
</cp:coreProperties>
</file>