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C724E-33B9-41B0-ABA9-A9505BBFEE35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39958-0EFA-4CFF-B40B-0F4388214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0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large annotated corpus for learning natural language inference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639958-0EFA-4CFF-B40B-0F4388214B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08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22B3-9014-4833-AF21-978896F65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3589D-DAF3-44F3-B5D6-20532B6AC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C6867-620B-475D-B774-DC501A55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22886-80B6-4715-97D8-6CA4EF7386A6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00106-3A8F-40CE-834E-EF7C06909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36CD1-D8BB-4D77-B6AA-132C9448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0FBB-6FD6-457E-8FE7-433BE9927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8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75BCD-5ABF-4EB2-A97A-D4FC6011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C552B-2F73-4971-8D6D-880B19DD9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0D9AB-9C31-462D-B09F-0B536AAB9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22886-80B6-4715-97D8-6CA4EF7386A6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013FD-EEE9-4498-8507-8EBC5147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E80EF-B41C-416F-8949-5E47D1B19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0FBB-6FD6-457E-8FE7-433BE9927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3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0B5330-3C9B-44EE-92B3-EE8EF1D7B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28731-652B-43CC-ABBD-9A7564E6F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F30E8-59C0-49BE-85CA-AA79CB61E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22886-80B6-4715-97D8-6CA4EF7386A6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B8DBB-A65B-403D-B255-29E2203F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20E6E-AF5F-486C-9DBB-012E7E52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0FBB-6FD6-457E-8FE7-433BE9927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7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CBFC-4263-4F95-946B-648E9F0ED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133B0-F0C4-4D74-849B-F1A13BE3E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CCDED-7A0A-40FA-B1FF-2C60B670D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22886-80B6-4715-97D8-6CA4EF7386A6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D0446-9EC0-4FA0-B0C1-5C64AF4C0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25956-FB85-4A53-9B9B-6EFD619E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0FBB-6FD6-457E-8FE7-433BE9927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3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4D384-6D21-4509-A0AC-E20B15508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1EE4D-8C6B-4847-B461-AEF3BBC48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D3A94-A59D-45E7-9E5B-C5D8501FF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22886-80B6-4715-97D8-6CA4EF7386A6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2DBAC-CEF3-4456-908D-40B92E59B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282D-17A3-4AD8-8CD8-C973085D0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0FBB-6FD6-457E-8FE7-433BE9927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40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E1DD-B06B-403D-B916-72A122B32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FA14D-0D28-4CAB-907C-60C07004D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813D3-E1E9-44BE-814E-021BC5D6F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14EC1-E11D-4CAC-A2C8-DB82C92DE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22886-80B6-4715-97D8-6CA4EF7386A6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8A107-720F-42C2-B5A7-ED9ACEB0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AF205-BF4F-4447-9EAC-5BBD58D0E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0FBB-6FD6-457E-8FE7-433BE9927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8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5AAA-A074-4A5D-B9B9-37F5952B0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D0585-AC22-4F7B-9513-1B67AD86E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C5418-623B-4E97-8AAD-C7CA23A89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FCA0F-631E-4125-96AB-DE2E03591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5356C-0E75-4952-B991-A38E94C4F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4AD90F-C563-4F73-B11A-3B8C03212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22886-80B6-4715-97D8-6CA4EF7386A6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FABB3A-F878-4434-997E-DD6957AA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1AD5C7-5AE4-48F9-9738-CBE8DF0A4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0FBB-6FD6-457E-8FE7-433BE9927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7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7F4F-173E-452E-BD87-3DA29C0A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7852B6-4E5F-42FF-951A-5739042D0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22886-80B6-4715-97D8-6CA4EF7386A6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B5E60-F0C8-4F72-9155-677B62519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85ECB-1C64-405A-A7E8-BDD2E7277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0FBB-6FD6-457E-8FE7-433BE9927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5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C293F-5C3D-4489-B3F0-D8CC768E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22886-80B6-4715-97D8-6CA4EF7386A6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85517A-DDBC-47EA-82C5-6BF896CA2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9682E-62B0-4E09-8445-49F8FB93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0FBB-6FD6-457E-8FE7-433BE9927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7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F0633-5052-4649-8909-44A4FA45F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C6CC1-558D-4825-99B3-4267EACED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96F51-63C0-4201-B3A5-0FBB26250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A2312-5F22-44DF-9A11-F742EFF9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22886-80B6-4715-97D8-6CA4EF7386A6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4AFFE-E63B-44DE-B388-CA445CC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D47E1-43D1-4B2B-8767-AC7147026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0FBB-6FD6-457E-8FE7-433BE9927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0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6719-2243-4C11-9EA6-022F568D1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FEAF02-2E21-4240-BEC5-FEF6DC2F7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2189D-2031-456F-BAA3-309CB3027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25917-B58B-4503-801E-4960D679C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22886-80B6-4715-97D8-6CA4EF7386A6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35AC4-BDBD-406F-B550-86E752FA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E7926-110C-44FC-9462-C9EE3F2F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0FBB-6FD6-457E-8FE7-433BE9927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0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7F342-9D7C-4367-A9AF-E7CC496F8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76B11-44B3-4C9B-8AD8-64FEBB22D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FB07F-3CFF-43D9-B0EB-E11423098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22886-80B6-4715-97D8-6CA4EF7386A6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41E0B-F806-4C6C-85DF-55B77FE34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24236-2F22-4E65-9FDC-C06EA8165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30FBB-6FD6-457E-8FE7-433BE9927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7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lenai/kb" TargetMode="External"/><Relationship Id="rId2" Type="http://schemas.openxmlformats.org/officeDocument/2006/relationships/hyperlink" Target="https://huggingface.co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39D8-0D8E-41EA-9478-16B19C8C34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Argument Reasoning Comprehension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182D7-9F99-4C0C-932A-CC6DE640CF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 Learning Class Final Project Report</a:t>
            </a:r>
          </a:p>
          <a:p>
            <a:r>
              <a:rPr lang="en-US" dirty="0"/>
              <a:t>Ali Asghar Taghizadeh</a:t>
            </a:r>
          </a:p>
          <a:p>
            <a:r>
              <a:rPr lang="en-US" dirty="0"/>
              <a:t>Summer 2020</a:t>
            </a:r>
          </a:p>
        </p:txBody>
      </p:sp>
    </p:spTree>
    <p:extLst>
      <p:ext uri="{BB962C8B-B14F-4D97-AF65-F5344CB8AC3E}">
        <p14:creationId xmlns:p14="http://schemas.microsoft.com/office/powerpoint/2010/main" val="2182592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6401-3CE0-488D-B980-1626453CD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5AF45-78F4-4FF8-8D25-6C58822BF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it’s a challenge related to negation impact may the datasets used for logic learning be helpful.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it’s due to lack of information we should use knowledge graphs.</a:t>
            </a:r>
          </a:p>
        </p:txBody>
      </p:sp>
    </p:spTree>
    <p:extLst>
      <p:ext uri="{BB962C8B-B14F-4D97-AF65-F5344CB8AC3E}">
        <p14:creationId xmlns:p14="http://schemas.microsoft.com/office/powerpoint/2010/main" val="2499282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650A2-A0FE-437E-A3E4-EFE11433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C3083-B3CB-44CC-B0BE-CBBAA56A4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F3F8A-ADFD-4CA8-9CB3-9F4A75429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5" y="1794722"/>
            <a:ext cx="5155721" cy="35037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2C30BB-0628-47CC-80E2-067E1E66BC93}"/>
              </a:ext>
            </a:extLst>
          </p:cNvPr>
          <p:cNvSpPr txBox="1"/>
          <p:nvPr/>
        </p:nvSpPr>
        <p:spPr>
          <a:xfrm>
            <a:off x="889956" y="5298434"/>
            <a:ext cx="4589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/>
              </a:rPr>
              <a:t>Transformers as Soft Reasoners over Language</a:t>
            </a:r>
            <a:r>
              <a:rPr lang="fa-IR" dirty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D154E7-2385-4565-8B1F-3410503D7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356" y="1482788"/>
            <a:ext cx="6363961" cy="38924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8B0E1D-801D-445F-8DF6-0AF5865C629C}"/>
              </a:ext>
            </a:extLst>
          </p:cNvPr>
          <p:cNvSpPr txBox="1"/>
          <p:nvPr/>
        </p:nvSpPr>
        <p:spPr>
          <a:xfrm>
            <a:off x="6848670" y="5352306"/>
            <a:ext cx="4345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Probing Natural Language Inference Models </a:t>
            </a:r>
          </a:p>
          <a:p>
            <a:r>
              <a:rPr lang="en-US" dirty="0"/>
              <a:t>through Semantic Fragments </a:t>
            </a:r>
          </a:p>
        </p:txBody>
      </p:sp>
    </p:spTree>
    <p:extLst>
      <p:ext uri="{BB962C8B-B14F-4D97-AF65-F5344CB8AC3E}">
        <p14:creationId xmlns:p14="http://schemas.microsoft.com/office/powerpoint/2010/main" val="1948330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A2FA7-F3EF-4760-94F8-96549728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54F7B-21FA-4B8E-A9D6-C8477737E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original task (acc):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 challenged task (acc):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challenged task with logic fine tuning (acc):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3ED5EF-6E58-453A-B0D6-82B1E1F11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68082"/>
              </p:ext>
            </p:extLst>
          </p:nvPr>
        </p:nvGraphicFramePr>
        <p:xfrm>
          <a:off x="1780072" y="242480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388728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620815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55067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distilbert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SOTA (</a:t>
                      </a:r>
                      <a:r>
                        <a:rPr lang="en-US" dirty="0" err="1"/>
                        <a:t>bert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04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611765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72C57B0-0F4D-47E6-AC20-5A8965B6C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568768"/>
              </p:ext>
            </p:extLst>
          </p:nvPr>
        </p:nvGraphicFramePr>
        <p:xfrm>
          <a:off x="1780071" y="4001294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420176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5205066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71522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distilbert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SOTA(</a:t>
                      </a:r>
                      <a:r>
                        <a:rPr lang="en-US" dirty="0" err="1"/>
                        <a:t>bert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059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53% (max)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366020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5653F78-F671-4DE9-96EE-8343428FD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650094"/>
              </p:ext>
            </p:extLst>
          </p:nvPr>
        </p:nvGraphicFramePr>
        <p:xfrm>
          <a:off x="1780071" y="5577786"/>
          <a:ext cx="2679962" cy="735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9962">
                  <a:extLst>
                    <a:ext uri="{9D8B030D-6E8A-4147-A177-3AD203B41FA5}">
                      <a16:colId xmlns:a16="http://schemas.microsoft.com/office/drawing/2014/main" val="511879068"/>
                    </a:ext>
                  </a:extLst>
                </a:gridCol>
              </a:tblGrid>
              <a:tr h="367955">
                <a:tc>
                  <a:txBody>
                    <a:bodyPr/>
                    <a:lstStyle/>
                    <a:p>
                      <a:r>
                        <a:rPr lang="en-US" dirty="0" err="1"/>
                        <a:t>distilbert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22465"/>
                  </a:ext>
                </a:extLst>
              </a:tr>
              <a:tr h="367955"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5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135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5A8A0-3917-48A9-BF9B-5B9DD21A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Inoculation by fine tuning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AC67FE-FFEB-4005-8484-7CDB60C99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085" y="1502148"/>
            <a:ext cx="4572333" cy="46828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BA89F1-1C27-4EE1-B9BA-3D6642D3A09B}"/>
              </a:ext>
            </a:extLst>
          </p:cNvPr>
          <p:cNvSpPr txBox="1"/>
          <p:nvPr/>
        </p:nvSpPr>
        <p:spPr>
          <a:xfrm>
            <a:off x="5156718" y="3247053"/>
            <a:ext cx="59933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Liu, N. F., Schwartz, R., &amp; Smith, N. A. (2019). Inoculation by fine-tuning: A method for analyzing challenge datasets.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NAACL HLT 2019 - 2019 Conference of the North American Chapter of the Association for Computational Linguistics: Human Language Technologies - Proceedings of the Conference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2171–2179. https://doi.org/10.18653/v1/n19-1225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87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186F-5223-497E-A3BA-AB9626CB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knowledge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A1638-E23D-4E9B-AAA8-EA297854F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 err="1"/>
              <a:t>KnowBert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AdapterBert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A26B6E-9396-4527-81E6-C6621BF869F3}"/>
              </a:ext>
            </a:extLst>
          </p:cNvPr>
          <p:cNvSpPr txBox="1"/>
          <p:nvPr/>
        </p:nvSpPr>
        <p:spPr>
          <a:xfrm>
            <a:off x="5640355" y="289249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726F8D-E85A-4FC8-9320-B0C218C4DD64}"/>
              </a:ext>
            </a:extLst>
          </p:cNvPr>
          <p:cNvSpPr txBox="1"/>
          <p:nvPr/>
        </p:nvSpPr>
        <p:spPr>
          <a:xfrm>
            <a:off x="984380" y="2569187"/>
            <a:ext cx="8304244" cy="156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indent="-3048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Peters, M. E., Neumann, M., Logan, R. L., Schwartz, R., Joshi, V., Singh, S., &amp; Smith, N. A. (2020). Knowledge enhanced contextual word representations.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EMNLP-IJCNLP 2019 - 2019 Conference on Empirical Methods in Natural Language Processing and 9th International Joint Conference on Natural Language Processing, Proceedings of the Conference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87B2EB-23D7-400C-BEC3-89B57B0FAC23}"/>
              </a:ext>
            </a:extLst>
          </p:cNvPr>
          <p:cNvSpPr txBox="1"/>
          <p:nvPr/>
        </p:nvSpPr>
        <p:spPr>
          <a:xfrm>
            <a:off x="1138533" y="5299986"/>
            <a:ext cx="9871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Wang, R., Tang, D.,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N., Wei, Z., Huang, X., ji, J., Cao, G., Jiang, D., &amp; Zhou, M. (2020).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K-Adapter: Infusing Knowledge into Pre-Trained Models with Adapters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http://arxiv.org/abs/2002.01808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0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151BB-3B5F-48A5-8D8C-B7713C43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with Knowledge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2BC4F-CD18-4D56-AD97-C980AA27D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used </a:t>
            </a:r>
            <a:r>
              <a:rPr lang="en-US" dirty="0" err="1"/>
              <a:t>knowbert</a:t>
            </a:r>
            <a:r>
              <a:rPr lang="en-US" dirty="0"/>
              <a:t> for feature extraction only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804A0D5-1B0D-415E-9788-C1E28B4F2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79055"/>
              </p:ext>
            </p:extLst>
          </p:nvPr>
        </p:nvGraphicFramePr>
        <p:xfrm>
          <a:off x="4046894" y="3175638"/>
          <a:ext cx="4098212" cy="808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8212">
                  <a:extLst>
                    <a:ext uri="{9D8B030D-6E8A-4147-A177-3AD203B41FA5}">
                      <a16:colId xmlns:a16="http://schemas.microsoft.com/office/drawing/2014/main" val="1729407532"/>
                    </a:ext>
                  </a:extLst>
                </a:gridCol>
              </a:tblGrid>
              <a:tr h="404266">
                <a:tc>
                  <a:txBody>
                    <a:bodyPr/>
                    <a:lstStyle/>
                    <a:p>
                      <a:r>
                        <a:rPr lang="en-US" dirty="0" err="1"/>
                        <a:t>Distilbert</a:t>
                      </a:r>
                      <a:r>
                        <a:rPr lang="en-US" dirty="0"/>
                        <a:t> (acc)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34426"/>
                  </a:ext>
                </a:extLst>
              </a:tr>
              <a:tr h="404266"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200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422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9B510-C5E6-4527-AEA2-075C9C366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Refrences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62752-D1FD-4D54-ACA7-E9A2341F0A4F}"/>
              </a:ext>
            </a:extLst>
          </p:cNvPr>
          <p:cNvSpPr txBox="1"/>
          <p:nvPr/>
        </p:nvSpPr>
        <p:spPr>
          <a:xfrm>
            <a:off x="755780" y="1800807"/>
            <a:ext cx="10888824" cy="374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indent="-3048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Choi, H., &amp; Lee, H. (2018).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GIST at SemEval-2018 Task 12 : A network transferring inference knowledge to Argument Reasoning Comprehension task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773–777.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04800" indent="-3048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Clark, P.,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Tafjord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O., &amp; Richardson, K. (2020).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Transformers as Soft Reasoners over Language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2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http://arxiv.org/abs/2002.05867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04800" indent="-304800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Habernal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I.,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Wachsmuth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H.,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Gurevych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I., &amp; Stein, B. (2018).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Argument Reasoning Comprehension Task: Identification and Reconstruction of Implicit Warrants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1930–1940. https://doi.org/10.18653/v1/n18-1175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04800" indent="-3048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Liu, N. F., Schwartz, R., &amp; Smith, N. A. (2019). Inoculation by fine-tuning: A method for analyzing challenge datasets.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NAACL HLT 2019 - 2019 Conference of the North American Chapter of the Association for Computational Linguistics: Human Language Technologies - Proceedings of the Conference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2171–2179. https://doi.org/10.18653/v1/n19-1225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14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1B712-0A17-460C-BE95-5A9B45587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E8B4D-8CA2-4D79-8C9A-8C4203EB2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04800" indent="-304800">
              <a:lnSpc>
                <a:spcPct val="107000"/>
              </a:lnSpc>
              <a:spcAft>
                <a:spcPts val="800"/>
              </a:spcAft>
            </a:pP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Lytos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A.,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Lagkas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T.,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Sarigiannidis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P., &amp;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Bontcheva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K. (2019). The evolution of argumentation mining: From models to social media and emerging tools. 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 Processing and Management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56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(6), 102055. https://doi.org/10.1016/j.ipm.2019.102055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04800" indent="-304800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Niven, T., &amp; Kao, H.-Y. (2019). 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Probing Neural Network Comprehension of Natural Language Arguments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 1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4658–4664. https://doi.org/10.18653/v1/p19-1459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04800" indent="-304800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Peters, M. E., Neumann, M., Logan, R. L., Schwartz, R., Joshi, V., Singh, S., &amp; Smith, N. A. (2020). Knowledge enhanced contextual word representations. 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EMNLP-IJCNLP 2019 - 2019 Conference on Empirical Methods in Natural Language Processing and 9th International Joint Conference on Natural Language Processing, Proceedings of the Conference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43–54. https://doi.org/10.18653/v1/d19-1005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04800" indent="-304800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Richardson, K., Hu, H., Moss, L. S., &amp; Sabharwal, A. (2019). 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Probing Natural Language Inference Models through Semantic Fragments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http://arxiv.org/abs/1909.07521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04800" indent="-304800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Wang, R., Tang, D.,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Duan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N., Wei, Z., Huang, X., ji, J., Cao, G., Jiang, D., &amp; Zhou, M. (2020). 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K-Adapter: Infusing Knowledge into Pre-Trained Models with Adapters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http://arxiv.org/abs/2002.01808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89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3B95-4A3F-4359-990A-37687D09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libraries and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996EC-F755-4336-917C-8AD16DCAF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https://huggingface.co/</a:t>
            </a:r>
            <a:endParaRPr lang="en-US" dirty="0"/>
          </a:p>
          <a:p>
            <a:r>
              <a:rPr lang="en-US" dirty="0">
                <a:hlinkClick r:id="rId3"/>
              </a:rPr>
              <a:t>https://github.com/allenai/kb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11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8CCD3-5F7D-443A-AF39-7DF590F34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2463A1-1065-47B5-8805-7B993F7F2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162" y="1205188"/>
            <a:ext cx="5019675" cy="4210050"/>
          </a:xfrm>
        </p:spPr>
      </p:pic>
    </p:spTree>
    <p:extLst>
      <p:ext uri="{BB962C8B-B14F-4D97-AF65-F5344CB8AC3E}">
        <p14:creationId xmlns:p14="http://schemas.microsoft.com/office/powerpoint/2010/main" val="721490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36BE-FB23-43D5-A960-DEF0B0387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B562D-AF4B-4C9F-957D-E79F7A651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  <a:p>
            <a:r>
              <a:rPr lang="en-US" dirty="0"/>
              <a:t>Related works</a:t>
            </a:r>
          </a:p>
          <a:p>
            <a:r>
              <a:rPr lang="en-US" dirty="0"/>
              <a:t>Proposed method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Future works</a:t>
            </a:r>
          </a:p>
        </p:txBody>
      </p:sp>
    </p:spTree>
    <p:extLst>
      <p:ext uri="{BB962C8B-B14F-4D97-AF65-F5344CB8AC3E}">
        <p14:creationId xmlns:p14="http://schemas.microsoft.com/office/powerpoint/2010/main" val="2461037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170A-7384-4C39-B90F-FE6B12B59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reasoning mean in AI?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8B732-E3AE-4B76-B3D7-968FC2D80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AI models that are able to perform decisions that are somehow related to </a:t>
            </a:r>
            <a:r>
              <a:rPr lang="en-US" dirty="0">
                <a:highlight>
                  <a:srgbClr val="FFFF00"/>
                </a:highlight>
              </a:rPr>
              <a:t>logical relations between inputs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18AA6-E627-48AC-B844-5E23C2E14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445" y="4542279"/>
            <a:ext cx="8024529" cy="6534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A95618-43BF-46F9-A625-0106940BCAEF}"/>
              </a:ext>
            </a:extLst>
          </p:cNvPr>
          <p:cNvSpPr txBox="1"/>
          <p:nvPr/>
        </p:nvSpPr>
        <p:spPr>
          <a:xfrm>
            <a:off x="1791478" y="6083559"/>
            <a:ext cx="8705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Richardson, K., Hu, H., Moss, L. S., &amp; Sabharwal, A. (2019).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Probing Natural Language Inference Models through Semantic Fragments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http://arxiv.org/abs/1909.07521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5EFE-6D95-4D1F-A64E-3CAC5309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Argumentation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921D7-9628-47BB-B7CB-C6BF26938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AI models to deal with finding argumentative parts of a piece of text, classifying them ,relation between them, scoring it … .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8D4F7A-B4B0-41FD-84EE-8F054F50B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845" y="2661901"/>
            <a:ext cx="5122898" cy="27331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37E860-E42B-4270-884A-C848C71F4216}"/>
              </a:ext>
            </a:extLst>
          </p:cNvPr>
          <p:cNvSpPr txBox="1"/>
          <p:nvPr/>
        </p:nvSpPr>
        <p:spPr>
          <a:xfrm>
            <a:off x="2099389" y="5573236"/>
            <a:ext cx="69890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Lytos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A.,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Lagkas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T.,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Sarigiannidis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P., &amp;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Bontcheva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K. (2019). The evolution of argumentation mining: From models to social media and emerging tools.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 Processing and Management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56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(6), 102055. https://doi.org/10.1016/j.ipm.2019.102055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7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04C7-2F3D-45DA-8B80-AE3F264B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Warrants are invisible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0AAEF-2EE6-41DC-AE27-5C7C6D70C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component of arguments warrants are not specified in utterance.</a:t>
            </a:r>
          </a:p>
          <a:p>
            <a:endParaRPr lang="en-US" dirty="0"/>
          </a:p>
          <a:p>
            <a:r>
              <a:rPr lang="en-US" dirty="0" err="1"/>
              <a:t>e.g</a:t>
            </a:r>
            <a:r>
              <a:rPr lang="en-US" dirty="0"/>
              <a:t>:</a:t>
            </a:r>
          </a:p>
          <a:p>
            <a:endParaRPr lang="en-US" dirty="0"/>
          </a:p>
          <a:p>
            <a:pPr lvl="1"/>
            <a:r>
              <a:rPr lang="en-US" dirty="0"/>
              <a:t>It is </a:t>
            </a:r>
            <a:r>
              <a:rPr lang="en-US" dirty="0" err="1"/>
              <a:t>raning</a:t>
            </a:r>
            <a:r>
              <a:rPr lang="en-US" dirty="0"/>
              <a:t>; You should take a umbrella. =&gt; It’s bad to get wet.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D81AA3-8CBA-4BB0-A706-108614F1F515}"/>
              </a:ext>
            </a:extLst>
          </p:cNvPr>
          <p:cNvSpPr txBox="1"/>
          <p:nvPr/>
        </p:nvSpPr>
        <p:spPr>
          <a:xfrm>
            <a:off x="7448364" y="42901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warrant</a:t>
            </a:r>
          </a:p>
        </p:txBody>
      </p:sp>
    </p:spTree>
    <p:extLst>
      <p:ext uri="{BB962C8B-B14F-4D97-AF65-F5344CB8AC3E}">
        <p14:creationId xmlns:p14="http://schemas.microsoft.com/office/powerpoint/2010/main" val="533824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67A5-C9C1-4BC1-925F-BF8C1264A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task: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85FEB-D016-4073-9CCE-DCCFE82E4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right warrant, given the claim and reason for the topic being talked.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E2E7D5-8F91-46D1-AB4C-00B276F4D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820" y="3853245"/>
            <a:ext cx="5028469" cy="17449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3C654A-0502-4847-99FF-9A0B3B2073A4}"/>
              </a:ext>
            </a:extLst>
          </p:cNvPr>
          <p:cNvSpPr txBox="1"/>
          <p:nvPr/>
        </p:nvSpPr>
        <p:spPr>
          <a:xfrm>
            <a:off x="1679510" y="5840963"/>
            <a:ext cx="8126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Clark, P.,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Tafjord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O., &amp; Richardson, K. (2020).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Transformers as Soft Reasoners over Language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2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http://arxiv.org/abs/2002.05867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DADE547-3178-4FFF-9222-159E62EBA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825867"/>
              </p:ext>
            </p:extLst>
          </p:nvPr>
        </p:nvGraphicFramePr>
        <p:xfrm>
          <a:off x="6617329" y="3879698"/>
          <a:ext cx="516812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07">
                  <a:extLst>
                    <a:ext uri="{9D8B030D-6E8A-4147-A177-3AD203B41FA5}">
                      <a16:colId xmlns:a16="http://schemas.microsoft.com/office/drawing/2014/main" val="3762186778"/>
                    </a:ext>
                  </a:extLst>
                </a:gridCol>
                <a:gridCol w="1722707">
                  <a:extLst>
                    <a:ext uri="{9D8B030D-6E8A-4147-A177-3AD203B41FA5}">
                      <a16:colId xmlns:a16="http://schemas.microsoft.com/office/drawing/2014/main" val="429586038"/>
                    </a:ext>
                  </a:extLst>
                </a:gridCol>
                <a:gridCol w="1722707">
                  <a:extLst>
                    <a:ext uri="{9D8B030D-6E8A-4147-A177-3AD203B41FA5}">
                      <a16:colId xmlns:a16="http://schemas.microsoft.com/office/drawing/2014/main" val="3374635883"/>
                    </a:ext>
                  </a:extLst>
                </a:gridCol>
              </a:tblGrid>
              <a:tr h="278139">
                <a:tc>
                  <a:txBody>
                    <a:bodyPr/>
                    <a:lstStyle/>
                    <a:p>
                      <a:r>
                        <a:rPr lang="en-US" dirty="0"/>
                        <a:t>Training#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Development#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406754"/>
                  </a:ext>
                </a:extLst>
              </a:tr>
              <a:tr h="278139">
                <a:tc>
                  <a:txBody>
                    <a:bodyPr/>
                    <a:lstStyle/>
                    <a:p>
                      <a:r>
                        <a:rPr lang="en-US" dirty="0"/>
                        <a:t>1210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682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95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10ED-9C68-4B9D-B97E-D02590D8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FBB10-9E30-442D-89AF-F2DD02079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task of Natural Language Inference Is very related to this task.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0FDCB-14B7-4ECE-A410-83E672A12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31223"/>
            <a:ext cx="10181329" cy="31568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FE5A0B-A0B5-4DE3-9ECF-0D7F3998D9F2}"/>
              </a:ext>
            </a:extLst>
          </p:cNvPr>
          <p:cNvSpPr txBox="1"/>
          <p:nvPr/>
        </p:nvSpPr>
        <p:spPr>
          <a:xfrm>
            <a:off x="1791478" y="6083559"/>
            <a:ext cx="8705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Richardson, K., Hu, H., Moss, L. S., &amp; Sabharwal, A. (2019).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Probing Natural Language Inference Models through Semantic Fragments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http://arxiv.org/abs/1909.07521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365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3F65-85C2-48EA-AC4B-69282796A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9FE8D-747B-4D2F-AF21-8B59E8673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Choi, et al. used a method previously proposed for NLI task (ESIM) and used NLI datasets to transfer knowledge from NLI tasks.</a:t>
            </a:r>
          </a:p>
          <a:p>
            <a:endParaRPr lang="en-US" dirty="0"/>
          </a:p>
          <a:p>
            <a:r>
              <a:rPr lang="en-US" dirty="0" err="1"/>
              <a:t>Botschen</a:t>
            </a:r>
            <a:r>
              <a:rPr lang="en-US" dirty="0"/>
              <a:t> et al. used Knowledge Graphs to enhance the features.</a:t>
            </a:r>
          </a:p>
          <a:p>
            <a:endParaRPr lang="en-US" dirty="0"/>
          </a:p>
          <a:p>
            <a:r>
              <a:rPr lang="en-US" dirty="0"/>
              <a:t>Niven et al. Models based on Bert achieved state of the art results (73% acc on test set)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13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2F72-D424-49A2-B890-E820AB07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82162-579B-4AB6-84B8-B6F8FF5CD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new trend recently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we change the claim to it’s opposite, will the model choose the alternative warrant?</a:t>
            </a:r>
          </a:p>
          <a:p>
            <a:endParaRPr lang="en-US" dirty="0"/>
          </a:p>
          <a:p>
            <a:r>
              <a:rPr lang="en-US" dirty="0"/>
              <a:t>Bert performance fell from near human performance to essentially random.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437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1262</Words>
  <Application>Microsoft Office PowerPoint</Application>
  <PresentationFormat>Widescreen</PresentationFormat>
  <Paragraphs>119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Argument Reasoning Comprehension</vt:lpstr>
      <vt:lpstr>Outline</vt:lpstr>
      <vt:lpstr>What does reasoning mean in AI?</vt:lpstr>
      <vt:lpstr>What is Argumentation Mining</vt:lpstr>
      <vt:lpstr>Warrants are invisible</vt:lpstr>
      <vt:lpstr>Our task:</vt:lpstr>
      <vt:lpstr>Related Tasks</vt:lpstr>
      <vt:lpstr>Previous Works</vt:lpstr>
      <vt:lpstr>Challenge dataset</vt:lpstr>
      <vt:lpstr>Proposed solutions</vt:lpstr>
      <vt:lpstr>Learning Logic</vt:lpstr>
      <vt:lpstr>My experiments</vt:lpstr>
      <vt:lpstr>Inoculation by fine tuning</vt:lpstr>
      <vt:lpstr>Using knowledge graphs</vt:lpstr>
      <vt:lpstr>Results with Knowledge graph</vt:lpstr>
      <vt:lpstr>Refrences</vt:lpstr>
      <vt:lpstr>Refrences</vt:lpstr>
      <vt:lpstr>Used libraries and repositories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Argument Reasoning Comprehension</dc:title>
  <dc:creator>Ali Asghar Taghizadeh</dc:creator>
  <cp:lastModifiedBy>Ali Asghar Taghizadeh</cp:lastModifiedBy>
  <cp:revision>18</cp:revision>
  <dcterms:created xsi:type="dcterms:W3CDTF">2020-08-16T05:51:22Z</dcterms:created>
  <dcterms:modified xsi:type="dcterms:W3CDTF">2020-08-16T11:12:33Z</dcterms:modified>
</cp:coreProperties>
</file>