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73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90F0-9275-45DC-85F6-5E268DE3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64959-69DE-4568-83B0-59560152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13BA-EACB-407F-8CA5-86B2AF37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BF72-89A8-4746-A9A1-83B47C7F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4631-4843-4F30-AA61-73ADD431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1E64-081D-4747-94B0-C6C34ACC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5293-3EA2-4C5E-A0D7-CFA2FC6D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B203-9BE7-4BF9-9EE0-04C74D59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38D3-4B25-446E-83B4-5FB3B40F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B409-C0F3-4612-97EE-EFD36590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80408-DE17-418D-9F84-29A828532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E6C36-B924-4E10-9B11-212954DF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0E79-D94F-45BE-9857-C6B0702D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B9B6-3E32-40F7-BF2A-C490627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6D59-B512-48B8-9CD0-CF8E92ED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5584-3F56-4D55-B3E4-95C11AD7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217F-9BCC-4DD5-BB01-B400E1EF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E46D-B9DF-427F-B2B3-F85DEC9B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1B4D-AFA4-4D4B-92FB-DF9C2E3A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423C-EDC1-4BBD-AB13-FECCA20E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AE-FAB0-4E99-9279-0EB47DAE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68CD-F225-4BFE-ADD6-B9F57625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7A92-4ACC-48D2-8488-F40712FC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A61B-302C-427C-9C2B-F71BE30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2D2C-B472-4B08-B780-F5348A4F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31FD-C43D-44B3-B81E-896637B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88CE-7229-4E7C-9640-88DE74B7A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A898-90AD-4FE0-886E-900F2A577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46AF-4BB0-45A4-9C7F-D7FD250F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5E128-3BE5-4BBF-836A-93AFC20B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BE99-31EE-487D-B066-FFABE16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5758-B7C5-4B27-B517-1B31465E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D8D5-CAC4-4141-B7D5-362270AD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0104-A511-4C5F-83CE-15AF992E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1B58-DB3E-4CA8-A9E6-D5212AD3B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1CC51-AE16-41BB-A0DB-13F3CC204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26DFE-7A46-4B86-B8AF-FBC1A29B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E75C-2589-493C-B03A-88173FA2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F71ED-706D-46E7-979B-82824635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9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051B-132F-4393-A1DD-0D16C492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6CD83-5A33-421B-804F-DB876545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9CD5B-62C6-4B78-8BE2-7D568159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312B0-C426-4A13-B6CD-F08F38E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C676-7E41-4F36-8518-BBC06E67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0F344-20EB-41B1-AF72-0DF58B2D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776F-68DA-491C-A98C-BAA30C5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FBE-EBA9-4FD9-BFF6-E3A1D95E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16DB-4761-4585-BFB0-2CA5EF40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8D74F-CAE8-46CF-8379-F93D7F98E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E276-B4BD-44A7-AF7A-2187CF9A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D8B74-E623-40C3-832C-4BA9B49A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DC43-F454-4365-B373-DE5F73D1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C943-01E5-4461-A2D3-35E83EA7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64E9-9F22-4183-B093-EF4E1906C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8E838-3C78-474B-9DA8-21A38FEB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CB69-22B2-49AB-95CC-4F5C5567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AE14-42F0-4F8B-93AC-826DA059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F408-D10D-47A1-A2FD-E853F61F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19B64-A87E-49A1-8242-848F9E53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4801-2503-42EB-8284-C2FD921F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04C9-3DEC-45DF-BECF-BDC9E0F0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F3D6-C6DF-4E05-B56D-894D93B23B1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494D-649E-4DAE-9058-C3B3DB8C4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8E2C-2A1D-4297-9CE6-A189A983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F2B0-FAEF-4AB6-AA77-C53120B42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ntic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B135-4DB1-4A6F-A619-FDEA1D64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267" y="4159189"/>
            <a:ext cx="9144000" cy="13893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Personality Detection from Personality Cafe</a:t>
            </a:r>
            <a:endParaRPr lang="en-US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154F-AF84-4E97-AEF9-6732F1C48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79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FEA21-BF91-4EAE-BA80-4E16B287A7D5}"/>
              </a:ext>
            </a:extLst>
          </p:cNvPr>
          <p:cNvSpPr txBox="1"/>
          <p:nvPr/>
        </p:nvSpPr>
        <p:spPr>
          <a:xfrm>
            <a:off x="4817531" y="5828190"/>
            <a:ext cx="2425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Samin </a:t>
            </a:r>
            <a:r>
              <a:rPr lang="en-US" sz="2800" b="1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Fatehi</a:t>
            </a:r>
            <a:br>
              <a:rPr lang="en-US" sz="2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Aug 2020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783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Hyper-parameters optimization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8142135D-F73D-404C-AA2B-2EB821E97EAD}"/>
              </a:ext>
            </a:extLst>
          </p:cNvPr>
          <p:cNvGraphicFramePr>
            <a:graphicFrameLocks noGrp="1"/>
          </p:cNvGraphicFramePr>
          <p:nvPr/>
        </p:nvGraphicFramePr>
        <p:xfrm>
          <a:off x="763467" y="2911874"/>
          <a:ext cx="4660777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2153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268624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3A18EC-1330-4302-9B42-1AA028810118}"/>
              </a:ext>
            </a:extLst>
          </p:cNvPr>
          <p:cNvSpPr/>
          <p:nvPr/>
        </p:nvSpPr>
        <p:spPr>
          <a:xfrm>
            <a:off x="7625481" y="2319284"/>
            <a:ext cx="3045478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Random Search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8557BE-F875-49A3-A52F-78B107095EB0}"/>
              </a:ext>
            </a:extLst>
          </p:cNvPr>
          <p:cNvSpPr/>
          <p:nvPr/>
        </p:nvSpPr>
        <p:spPr>
          <a:xfrm>
            <a:off x="7625480" y="3226286"/>
            <a:ext cx="3045479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Grid 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C5AF70-E6A5-4B38-90CA-A1EC9F32FA9F}"/>
              </a:ext>
            </a:extLst>
          </p:cNvPr>
          <p:cNvSpPr/>
          <p:nvPr/>
        </p:nvSpPr>
        <p:spPr>
          <a:xfrm>
            <a:off x="7625480" y="4159922"/>
            <a:ext cx="3045479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626E2E-F924-4944-9006-BF5AA3146966}"/>
              </a:ext>
            </a:extLst>
          </p:cNvPr>
          <p:cNvSpPr/>
          <p:nvPr/>
        </p:nvSpPr>
        <p:spPr>
          <a:xfrm>
            <a:off x="7625479" y="5164499"/>
            <a:ext cx="3045480" cy="736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latin typeface="Arial Rounded MT Bold" panose="020F0704030504030204" pitchFamily="34" charset="0"/>
              </a:rPr>
              <a:t>Bayesian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307C-09F6-43F3-9986-CFF861FB23D8}"/>
              </a:ext>
            </a:extLst>
          </p:cNvPr>
          <p:cNvSpPr txBox="1"/>
          <p:nvPr/>
        </p:nvSpPr>
        <p:spPr>
          <a:xfrm rot="5400000">
            <a:off x="9046347" y="600965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40541-7C0A-48F0-8256-5B298DC00AD8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956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Hyper-parameters optimization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2E6765C6-4A21-434C-A3E4-62035CF6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52538"/>
              </p:ext>
            </p:extLst>
          </p:nvPr>
        </p:nvGraphicFramePr>
        <p:xfrm>
          <a:off x="763465" y="2911874"/>
          <a:ext cx="7368481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8197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089429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  <a:gridCol w="2840855">
                  <a:extLst>
                    <a:ext uri="{9D8B030D-6E8A-4147-A177-3AD203B41FA5}">
                      <a16:colId xmlns:a16="http://schemas.microsoft.com/office/drawing/2014/main" val="169821599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 </a:t>
                      </a:r>
                      <a:r>
                        <a:rPr lang="en-US" sz="1200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optimization)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75.61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87.51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57.40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65.69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E80240-FEAB-4A8F-86D4-8E9E35CA4A33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342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Hyper-parameters optimization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2E6765C6-4A21-434C-A3E4-62035CF6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65225"/>
              </p:ext>
            </p:extLst>
          </p:nvPr>
        </p:nvGraphicFramePr>
        <p:xfrm>
          <a:off x="763465" y="2911874"/>
          <a:ext cx="10218213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9448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092115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  <a:gridCol w="2843325">
                  <a:extLst>
                    <a:ext uri="{9D8B030D-6E8A-4147-A177-3AD203B41FA5}">
                      <a16:colId xmlns:a16="http://schemas.microsoft.com/office/drawing/2014/main" val="169821599"/>
                    </a:ext>
                  </a:extLst>
                </a:gridCol>
                <a:gridCol w="2843325">
                  <a:extLst>
                    <a:ext uri="{9D8B030D-6E8A-4147-A177-3AD203B41FA5}">
                      <a16:colId xmlns:a16="http://schemas.microsoft.com/office/drawing/2014/main" val="3102907878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 </a:t>
                      </a:r>
                      <a:r>
                        <a:rPr lang="en-US" sz="1200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optimization)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 </a:t>
                      </a:r>
                      <a:r>
                        <a:rPr lang="en-US" sz="1200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optimization)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75.61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75.26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87.51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87.51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57.40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62.66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65.69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63.71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180F13-1B57-44DB-8206-BE48BC25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22210"/>
              </p:ext>
            </p:extLst>
          </p:nvPr>
        </p:nvGraphicFramePr>
        <p:xfrm>
          <a:off x="2183906" y="2512381"/>
          <a:ext cx="5948039" cy="3994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948039">
                  <a:extLst>
                    <a:ext uri="{9D8B030D-6E8A-4147-A177-3AD203B41FA5}">
                      <a16:colId xmlns:a16="http://schemas.microsoft.com/office/drawing/2014/main" val="65093377"/>
                    </a:ext>
                  </a:extLst>
                </a:gridCol>
              </a:tblGrid>
              <a:tr h="3994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703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27D3E3-4D77-4634-8CB5-2D66707A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52173"/>
              </p:ext>
            </p:extLst>
          </p:nvPr>
        </p:nvGraphicFramePr>
        <p:xfrm>
          <a:off x="8131945" y="2512379"/>
          <a:ext cx="2849733" cy="3994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49733">
                  <a:extLst>
                    <a:ext uri="{9D8B030D-6E8A-4147-A177-3AD203B41FA5}">
                      <a16:colId xmlns:a16="http://schemas.microsoft.com/office/drawing/2014/main" val="65093377"/>
                    </a:ext>
                  </a:extLst>
                </a:gridCol>
              </a:tblGrid>
              <a:tr h="3994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703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2DF5CB-9AC3-4FAB-A4DE-B079875BEB69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4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Features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A49A83D-1AF6-4776-82B6-C3309B07DFCF}"/>
              </a:ext>
            </a:extLst>
          </p:cNvPr>
          <p:cNvSpPr/>
          <p:nvPr/>
        </p:nvSpPr>
        <p:spPr>
          <a:xfrm rot="16200000">
            <a:off x="1086317" y="2008856"/>
            <a:ext cx="600149" cy="5681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B5DC0-81F3-456A-ACE9-85AE7F7C42E5}"/>
              </a:ext>
            </a:extLst>
          </p:cNvPr>
          <p:cNvSpPr txBox="1"/>
          <p:nvPr/>
        </p:nvSpPr>
        <p:spPr>
          <a:xfrm>
            <a:off x="1670479" y="2108277"/>
            <a:ext cx="87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DB4EC6-15A6-4700-A4A8-5B310A35B1BA}"/>
              </a:ext>
            </a:extLst>
          </p:cNvPr>
          <p:cNvSpPr/>
          <p:nvPr/>
        </p:nvSpPr>
        <p:spPr>
          <a:xfrm rot="16200000">
            <a:off x="1086317" y="2844838"/>
            <a:ext cx="600149" cy="5681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9CA37-D35A-474E-BD72-002D86CF86D9}"/>
              </a:ext>
            </a:extLst>
          </p:cNvPr>
          <p:cNvSpPr txBox="1"/>
          <p:nvPr/>
        </p:nvSpPr>
        <p:spPr>
          <a:xfrm>
            <a:off x="1670479" y="2917625"/>
            <a:ext cx="571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SenticNet</a:t>
            </a:r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(concept-level sentiment analysis)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E821FCE-B303-4E76-B9A0-7AD38F0A0E1D}"/>
              </a:ext>
            </a:extLst>
          </p:cNvPr>
          <p:cNvSpPr/>
          <p:nvPr/>
        </p:nvSpPr>
        <p:spPr>
          <a:xfrm>
            <a:off x="3962310" y="4261532"/>
            <a:ext cx="3959441" cy="1949104"/>
          </a:xfrm>
          <a:prstGeom prst="round2Diag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“I went to the market to buy fruits and vegetables.”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i="1" dirty="0" err="1">
                <a:latin typeface="Arial Rounded MT Bold" panose="020F0704030504030204" pitchFamily="34" charset="0"/>
              </a:rPr>
              <a:t>buy_fruit</a:t>
            </a:r>
            <a:endParaRPr lang="en-US" i="1" dirty="0">
              <a:latin typeface="Arial Rounded MT Bold" panose="020F0704030504030204" pitchFamily="34" charset="0"/>
            </a:endParaRPr>
          </a:p>
          <a:p>
            <a:r>
              <a:rPr lang="en-US" i="1" dirty="0" err="1">
                <a:latin typeface="Arial Rounded MT Bold" panose="020F0704030504030204" pitchFamily="34" charset="0"/>
              </a:rPr>
              <a:t>buy_vegetable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60F33-B76A-4ABB-A6E3-E7F33F2D9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66" y="1859703"/>
            <a:ext cx="3624622" cy="4349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951AB-53D4-4FD1-A00F-7EB5962125BF}"/>
              </a:ext>
            </a:extLst>
          </p:cNvPr>
          <p:cNvSpPr txBox="1"/>
          <p:nvPr/>
        </p:nvSpPr>
        <p:spPr>
          <a:xfrm>
            <a:off x="9670890" y="6295313"/>
            <a:ext cx="212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</a:rPr>
              <a:t>pic from </a:t>
            </a:r>
            <a:r>
              <a:rPr lang="en-US" sz="1200" dirty="0">
                <a:latin typeface="Arial Rounded MT Bold" panose="020F0704030504030204" pitchFamily="34" charset="0"/>
                <a:hlinkClick r:id="rId4"/>
              </a:rPr>
              <a:t>https://sentic.net/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DA42116-544D-4967-835A-FAE1915597F5}"/>
              </a:ext>
            </a:extLst>
          </p:cNvPr>
          <p:cNvSpPr/>
          <p:nvPr/>
        </p:nvSpPr>
        <p:spPr>
          <a:xfrm rot="16200000">
            <a:off x="1360414" y="3655284"/>
            <a:ext cx="336041" cy="28408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C9B94-AAA8-4F5C-A6B3-8FE8DAC2A991}"/>
              </a:ext>
            </a:extLst>
          </p:cNvPr>
          <p:cNvSpPr txBox="1"/>
          <p:nvPr/>
        </p:nvSpPr>
        <p:spPr>
          <a:xfrm>
            <a:off x="1700856" y="3597273"/>
            <a:ext cx="24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hourglass</a:t>
            </a:r>
            <a:endParaRPr lang="en-US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7D64EFC-37B0-4CB7-A1E5-C10707C7D6D1}"/>
              </a:ext>
            </a:extLst>
          </p:cNvPr>
          <p:cNvSpPr/>
          <p:nvPr/>
        </p:nvSpPr>
        <p:spPr>
          <a:xfrm rot="16200000">
            <a:off x="1360414" y="4119488"/>
            <a:ext cx="336041" cy="28408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0B78B-BDF2-40A4-824A-DC3209FD595E}"/>
              </a:ext>
            </a:extLst>
          </p:cNvPr>
          <p:cNvSpPr txBox="1"/>
          <p:nvPr/>
        </p:nvSpPr>
        <p:spPr>
          <a:xfrm>
            <a:off x="1700856" y="4061477"/>
            <a:ext cx="24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AffectiveSpace</a:t>
            </a:r>
            <a:endParaRPr lang="en-US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4F3D7-F15A-4F18-89EB-B6234CA89F28}"/>
              </a:ext>
            </a:extLst>
          </p:cNvPr>
          <p:cNvSpPr txBox="1"/>
          <p:nvPr/>
        </p:nvSpPr>
        <p:spPr>
          <a:xfrm>
            <a:off x="319595" y="62853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229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Results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0535348-10B5-4015-A902-4F3D50C10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58402"/>
              </p:ext>
            </p:extLst>
          </p:nvPr>
        </p:nvGraphicFramePr>
        <p:xfrm>
          <a:off x="1560869" y="2575975"/>
          <a:ext cx="9144000" cy="3423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1220">
                  <a:extLst>
                    <a:ext uri="{9D8B030D-6E8A-4147-A177-3AD203B41FA5}">
                      <a16:colId xmlns:a16="http://schemas.microsoft.com/office/drawing/2014/main" val="850641298"/>
                    </a:ext>
                  </a:extLst>
                </a:gridCol>
                <a:gridCol w="1793290">
                  <a:extLst>
                    <a:ext uri="{9D8B030D-6E8A-4147-A177-3AD203B41FA5}">
                      <a16:colId xmlns:a16="http://schemas.microsoft.com/office/drawing/2014/main" val="2996168190"/>
                    </a:ext>
                  </a:extLst>
                </a:gridCol>
                <a:gridCol w="1837677">
                  <a:extLst>
                    <a:ext uri="{9D8B030D-6E8A-4147-A177-3AD203B41FA5}">
                      <a16:colId xmlns:a16="http://schemas.microsoft.com/office/drawing/2014/main" val="3182906873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920557010"/>
                    </a:ext>
                  </a:extLst>
                </a:gridCol>
                <a:gridCol w="1667401">
                  <a:extLst>
                    <a:ext uri="{9D8B030D-6E8A-4147-A177-3AD203B41FA5}">
                      <a16:colId xmlns:a16="http://schemas.microsoft.com/office/drawing/2014/main" val="251197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4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(deep models)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67.60%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62 %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77.80 %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63.70 %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155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78.17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86.06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71.78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65.70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633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7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optimization)</a:t>
                      </a:r>
                      <a:endParaRPr lang="en-US" b="0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75.61%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87.51%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57.40%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65.69 %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123446"/>
                  </a:ext>
                </a:extLst>
              </a:tr>
              <a:tr h="46096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</a:t>
                      </a:r>
                      <a:r>
                        <a:rPr lang="en-US" sz="1400" b="0" dirty="0" err="1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Sentic</a:t>
                      </a:r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featuers</a:t>
                      </a:r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78.11%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60.58 %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60.35 %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5104750"/>
                  </a:ext>
                </a:extLst>
              </a:tr>
              <a:tr h="24992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BERT Finetuning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83.92%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89.26%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80.94%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75.96%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725286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70C892C-7CFF-4AF4-8A0D-77C97A39E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15226"/>
              </p:ext>
            </p:extLst>
          </p:nvPr>
        </p:nvGraphicFramePr>
        <p:xfrm>
          <a:off x="3354158" y="2210215"/>
          <a:ext cx="7350711" cy="365760"/>
        </p:xfrm>
        <a:graphic>
          <a:graphicData uri="http://schemas.openxmlformats.org/drawingml/2006/table">
            <a:tbl>
              <a:tblPr/>
              <a:tblGrid>
                <a:gridCol w="7350711">
                  <a:extLst>
                    <a:ext uri="{9D8B030D-6E8A-4147-A177-3AD203B41FA5}">
                      <a16:colId xmlns:a16="http://schemas.microsoft.com/office/drawing/2014/main" val="871950857"/>
                    </a:ext>
                  </a:extLst>
                </a:gridCol>
              </a:tblGrid>
              <a:tr h="2840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Traits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8737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9C6555-D69E-429F-9F90-40AFBE1A9886}"/>
              </a:ext>
            </a:extLst>
          </p:cNvPr>
          <p:cNvSpPr txBox="1"/>
          <p:nvPr/>
        </p:nvSpPr>
        <p:spPr>
          <a:xfrm>
            <a:off x="319595" y="62853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96B6DB-1707-4952-B7AB-E535F35F10BB}"/>
              </a:ext>
            </a:extLst>
          </p:cNvPr>
          <p:cNvSpPr/>
          <p:nvPr/>
        </p:nvSpPr>
        <p:spPr>
          <a:xfrm>
            <a:off x="1491449" y="5078028"/>
            <a:ext cx="9286042" cy="5326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Results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0535348-10B5-4015-A902-4F3D50C108C8}"/>
              </a:ext>
            </a:extLst>
          </p:cNvPr>
          <p:cNvGraphicFramePr>
            <a:graphicFrameLocks noGrp="1"/>
          </p:cNvGraphicFramePr>
          <p:nvPr/>
        </p:nvGraphicFramePr>
        <p:xfrm>
          <a:off x="1560869" y="2575975"/>
          <a:ext cx="9144000" cy="3423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1220">
                  <a:extLst>
                    <a:ext uri="{9D8B030D-6E8A-4147-A177-3AD203B41FA5}">
                      <a16:colId xmlns:a16="http://schemas.microsoft.com/office/drawing/2014/main" val="850641298"/>
                    </a:ext>
                  </a:extLst>
                </a:gridCol>
                <a:gridCol w="1793290">
                  <a:extLst>
                    <a:ext uri="{9D8B030D-6E8A-4147-A177-3AD203B41FA5}">
                      <a16:colId xmlns:a16="http://schemas.microsoft.com/office/drawing/2014/main" val="2996168190"/>
                    </a:ext>
                  </a:extLst>
                </a:gridCol>
                <a:gridCol w="1837677">
                  <a:extLst>
                    <a:ext uri="{9D8B030D-6E8A-4147-A177-3AD203B41FA5}">
                      <a16:colId xmlns:a16="http://schemas.microsoft.com/office/drawing/2014/main" val="3182906873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920557010"/>
                    </a:ext>
                  </a:extLst>
                </a:gridCol>
                <a:gridCol w="1667401">
                  <a:extLst>
                    <a:ext uri="{9D8B030D-6E8A-4147-A177-3AD203B41FA5}">
                      <a16:colId xmlns:a16="http://schemas.microsoft.com/office/drawing/2014/main" val="251197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4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(deep models)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67.60%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62 %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77.80 %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63.70 %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155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78.17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86.06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71.78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65.70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%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633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7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optimization)</a:t>
                      </a:r>
                      <a:endParaRPr lang="en-US" b="0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75.61%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87.51%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57.40%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65.69 %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123446"/>
                  </a:ext>
                </a:extLst>
              </a:tr>
              <a:tr h="46096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  <a:p>
                      <a:pPr algn="ctr"/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(with </a:t>
                      </a:r>
                      <a:r>
                        <a:rPr lang="en-US" sz="1400" b="0" dirty="0" err="1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Sentic</a:t>
                      </a:r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featuers</a:t>
                      </a:r>
                      <a:r>
                        <a:rPr lang="en-US" sz="1400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78.11%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60.58 %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60.35 %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5104750"/>
                  </a:ext>
                </a:extLst>
              </a:tr>
              <a:tr h="24992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BERT Finetuning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83.92%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89.26%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80.94%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75.96%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725286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70C892C-7CFF-4AF4-8A0D-77C97A39E11E}"/>
              </a:ext>
            </a:extLst>
          </p:cNvPr>
          <p:cNvGraphicFramePr>
            <a:graphicFrameLocks noGrp="1"/>
          </p:cNvGraphicFramePr>
          <p:nvPr/>
        </p:nvGraphicFramePr>
        <p:xfrm>
          <a:off x="3354158" y="2210215"/>
          <a:ext cx="7350711" cy="365760"/>
        </p:xfrm>
        <a:graphic>
          <a:graphicData uri="http://schemas.openxmlformats.org/drawingml/2006/table">
            <a:tbl>
              <a:tblPr/>
              <a:tblGrid>
                <a:gridCol w="7350711">
                  <a:extLst>
                    <a:ext uri="{9D8B030D-6E8A-4147-A177-3AD203B41FA5}">
                      <a16:colId xmlns:a16="http://schemas.microsoft.com/office/drawing/2014/main" val="871950857"/>
                    </a:ext>
                  </a:extLst>
                </a:gridCol>
              </a:tblGrid>
              <a:tr h="2840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Traits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8737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9C6555-D69E-429F-9F90-40AFBE1A9886}"/>
              </a:ext>
            </a:extLst>
          </p:cNvPr>
          <p:cNvSpPr txBox="1"/>
          <p:nvPr/>
        </p:nvSpPr>
        <p:spPr>
          <a:xfrm>
            <a:off x="319595" y="62853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506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389F4-3E16-43A9-884C-EF5BB2D1AF5A}"/>
              </a:ext>
            </a:extLst>
          </p:cNvPr>
          <p:cNvSpPr txBox="1"/>
          <p:nvPr/>
        </p:nvSpPr>
        <p:spPr>
          <a:xfrm>
            <a:off x="4649450" y="3075057"/>
            <a:ext cx="289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Thank You.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4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39BA-C6AC-4E33-8608-BF978863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77" y="583785"/>
            <a:ext cx="9144000" cy="1061544"/>
          </a:xfrm>
        </p:spPr>
        <p:txBody>
          <a:bodyPr/>
          <a:lstStyle/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Dataset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3D312-CDEC-4D5D-840B-9FF5F6FB3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DF49A3-BF53-4712-81E9-79757D9FAE0C}"/>
              </a:ext>
            </a:extLst>
          </p:cNvPr>
          <p:cNvSpPr/>
          <p:nvPr/>
        </p:nvSpPr>
        <p:spPr>
          <a:xfrm>
            <a:off x="1136342" y="3533314"/>
            <a:ext cx="1420427" cy="790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8675 rows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06F5038A-4140-4E27-BD96-E8E6337C2C2A}"/>
              </a:ext>
            </a:extLst>
          </p:cNvPr>
          <p:cNvSpPr/>
          <p:nvPr/>
        </p:nvSpPr>
        <p:spPr>
          <a:xfrm rot="5400000" flipH="1">
            <a:off x="2286001" y="2581180"/>
            <a:ext cx="727970" cy="967669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D1810A8-F702-4ED4-9D0E-40385E3CFD99}"/>
              </a:ext>
            </a:extLst>
          </p:cNvPr>
          <p:cNvSpPr/>
          <p:nvPr/>
        </p:nvSpPr>
        <p:spPr>
          <a:xfrm rot="5400000">
            <a:off x="2320734" y="4273157"/>
            <a:ext cx="658503" cy="967669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223BE-795C-4C7D-8D9D-8D8EF651090B}"/>
              </a:ext>
            </a:extLst>
          </p:cNvPr>
          <p:cNvSpPr/>
          <p:nvPr/>
        </p:nvSpPr>
        <p:spPr>
          <a:xfrm>
            <a:off x="3302490" y="2556769"/>
            <a:ext cx="3888422" cy="630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MBTI Personality traits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68751F-0F67-4DC2-A573-70E109970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35" y="2076774"/>
            <a:ext cx="3769460" cy="18515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11B130-D65A-48C0-8D5A-2195EA5A9889}"/>
              </a:ext>
            </a:extLst>
          </p:cNvPr>
          <p:cNvSpPr/>
          <p:nvPr/>
        </p:nvSpPr>
        <p:spPr>
          <a:xfrm>
            <a:off x="3302491" y="4582357"/>
            <a:ext cx="3888422" cy="630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50 posts from Personality Cafe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BEE97-2DB7-49BA-BA75-F9B152D7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701" y="5323644"/>
            <a:ext cx="6547132" cy="727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8321C-3B52-4C57-9660-D1A866D815F1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12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Baseline</a:t>
            </a:r>
            <a:r>
              <a:rPr lang="en-US" sz="5400" dirty="0"/>
              <a:t>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3AF17-8658-4176-9B41-43374F7FA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1" y="2201662"/>
            <a:ext cx="3497803" cy="3497803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4CF3CD3-63A3-477A-BDAF-8FCFF6142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15654"/>
              </p:ext>
            </p:extLst>
          </p:nvPr>
        </p:nvGraphicFramePr>
        <p:xfrm>
          <a:off x="5702790" y="2567411"/>
          <a:ext cx="4309614" cy="24435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7262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022352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</a:tblGrid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</a:rPr>
                        <a:t>Recurrent Neural Network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67.6%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62%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77.8%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63.7%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D892589-CA25-478D-8D86-9E6416B0981C}"/>
              </a:ext>
            </a:extLst>
          </p:cNvPr>
          <p:cNvSpPr txBox="1"/>
          <p:nvPr/>
        </p:nvSpPr>
        <p:spPr>
          <a:xfrm>
            <a:off x="7893609" y="5630208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6D515FD-44CF-4B4B-8190-0CE2640DCB9F}"/>
              </a:ext>
            </a:extLst>
          </p:cNvPr>
          <p:cNvSpPr/>
          <p:nvPr/>
        </p:nvSpPr>
        <p:spPr>
          <a:xfrm rot="16200000">
            <a:off x="4804588" y="5537902"/>
            <a:ext cx="600149" cy="5681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208BE-CB4D-45A9-9AEC-D8A94369DC47}"/>
              </a:ext>
            </a:extLst>
          </p:cNvPr>
          <p:cNvSpPr txBox="1"/>
          <p:nvPr/>
        </p:nvSpPr>
        <p:spPr>
          <a:xfrm>
            <a:off x="5448797" y="565507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TF-IDF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71AC633-FED0-4F44-82D1-59B25BAD7020}"/>
              </a:ext>
            </a:extLst>
          </p:cNvPr>
          <p:cNvSpPr/>
          <p:nvPr/>
        </p:nvSpPr>
        <p:spPr>
          <a:xfrm rot="16200000">
            <a:off x="7282814" y="5530787"/>
            <a:ext cx="600149" cy="5681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55EAC-18CD-44D2-BAAA-B5AD33296FD3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412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Features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53129D5-57B1-4DF4-A22F-1BC677147654}"/>
              </a:ext>
            </a:extLst>
          </p:cNvPr>
          <p:cNvSpPr/>
          <p:nvPr/>
        </p:nvSpPr>
        <p:spPr>
          <a:xfrm rot="16200000">
            <a:off x="4804588" y="5537902"/>
            <a:ext cx="600149" cy="5681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18352-99C1-4186-ABEE-C1EAF3C2AB7C}"/>
              </a:ext>
            </a:extLst>
          </p:cNvPr>
          <p:cNvSpPr txBox="1"/>
          <p:nvPr/>
        </p:nvSpPr>
        <p:spPr>
          <a:xfrm>
            <a:off x="5448797" y="565507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TF-IDF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AAB7BAF-FED3-4A5C-9E7F-FAF25B4EEB2D}"/>
              </a:ext>
            </a:extLst>
          </p:cNvPr>
          <p:cNvSpPr/>
          <p:nvPr/>
        </p:nvSpPr>
        <p:spPr>
          <a:xfrm rot="16200000">
            <a:off x="1299388" y="3144912"/>
            <a:ext cx="600149" cy="5681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935EA-4127-4495-B57C-EAF2989C39E0}"/>
              </a:ext>
            </a:extLst>
          </p:cNvPr>
          <p:cNvSpPr txBox="1"/>
          <p:nvPr/>
        </p:nvSpPr>
        <p:spPr>
          <a:xfrm>
            <a:off x="1883550" y="3244333"/>
            <a:ext cx="87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A44532E-62A8-4906-ABDE-D6DE976FADED}"/>
              </a:ext>
            </a:extLst>
          </p:cNvPr>
          <p:cNvSpPr/>
          <p:nvPr/>
        </p:nvSpPr>
        <p:spPr>
          <a:xfrm rot="16200000">
            <a:off x="1897298" y="4519472"/>
            <a:ext cx="400110" cy="4276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219A61-A82E-4B1F-AF98-F8A9AB9BEF27}"/>
              </a:ext>
            </a:extLst>
          </p:cNvPr>
          <p:cNvSpPr txBox="1"/>
          <p:nvPr/>
        </p:nvSpPr>
        <p:spPr>
          <a:xfrm>
            <a:off x="2334813" y="4550977"/>
            <a:ext cx="26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1D9F67E-4916-448D-99AA-8181878455A5}"/>
              </a:ext>
            </a:extLst>
          </p:cNvPr>
          <p:cNvSpPr/>
          <p:nvPr/>
        </p:nvSpPr>
        <p:spPr>
          <a:xfrm rot="16200000">
            <a:off x="1897298" y="3936539"/>
            <a:ext cx="400110" cy="4276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8AE2B-A08A-4345-819E-C626AC7ECF4D}"/>
              </a:ext>
            </a:extLst>
          </p:cNvPr>
          <p:cNvSpPr txBox="1"/>
          <p:nvPr/>
        </p:nvSpPr>
        <p:spPr>
          <a:xfrm>
            <a:off x="2334814" y="3950288"/>
            <a:ext cx="240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Finetuning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05545-1E48-4C06-B569-BED9F24F66F4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94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29206 -0.48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-2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9883 -0.48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-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 animBg="1"/>
      <p:bldP spid="24" grpId="0"/>
      <p:bldP spid="26" grpId="0" animBg="1"/>
      <p:bldP spid="28" grpId="0"/>
      <p:bldP spid="30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Features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B02C7DE8-102E-4A41-8973-38D298AA1D04}"/>
              </a:ext>
            </a:extLst>
          </p:cNvPr>
          <p:cNvSpPr/>
          <p:nvPr/>
        </p:nvSpPr>
        <p:spPr>
          <a:xfrm rot="16200000">
            <a:off x="1299388" y="3144912"/>
            <a:ext cx="600149" cy="5681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56E84A-601F-4ADE-A65C-D25C204057EB}"/>
              </a:ext>
            </a:extLst>
          </p:cNvPr>
          <p:cNvSpPr txBox="1"/>
          <p:nvPr/>
        </p:nvSpPr>
        <p:spPr>
          <a:xfrm>
            <a:off x="1883550" y="3244333"/>
            <a:ext cx="87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447046A-CE5E-44E1-8A2E-C378B65F0A39}"/>
              </a:ext>
            </a:extLst>
          </p:cNvPr>
          <p:cNvSpPr/>
          <p:nvPr/>
        </p:nvSpPr>
        <p:spPr>
          <a:xfrm rot="16200000">
            <a:off x="1897298" y="4519472"/>
            <a:ext cx="400110" cy="4276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55498B-4C9E-4AE3-83CD-A46680150A0E}"/>
              </a:ext>
            </a:extLst>
          </p:cNvPr>
          <p:cNvSpPr txBox="1"/>
          <p:nvPr/>
        </p:nvSpPr>
        <p:spPr>
          <a:xfrm>
            <a:off x="2334813" y="4550977"/>
            <a:ext cx="26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4D8E492-3E97-4748-8D43-BCE497769280}"/>
              </a:ext>
            </a:extLst>
          </p:cNvPr>
          <p:cNvSpPr/>
          <p:nvPr/>
        </p:nvSpPr>
        <p:spPr>
          <a:xfrm rot="16200000">
            <a:off x="1897298" y="3936539"/>
            <a:ext cx="400110" cy="4276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08F93-FF3D-4CA8-8BCF-208D2D92D01D}"/>
              </a:ext>
            </a:extLst>
          </p:cNvPr>
          <p:cNvSpPr txBox="1"/>
          <p:nvPr/>
        </p:nvSpPr>
        <p:spPr>
          <a:xfrm>
            <a:off x="2334814" y="3950288"/>
            <a:ext cx="240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Finetuning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55977-8758-4D7C-B0B1-4FFF76D6571C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0723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Features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A49A83D-1AF6-4776-82B6-C3309B07DFCF}"/>
              </a:ext>
            </a:extLst>
          </p:cNvPr>
          <p:cNvSpPr/>
          <p:nvPr/>
        </p:nvSpPr>
        <p:spPr>
          <a:xfrm rot="16200000">
            <a:off x="1299388" y="3144912"/>
            <a:ext cx="600149" cy="5681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B5DC0-81F3-456A-ACE9-85AE7F7C42E5}"/>
              </a:ext>
            </a:extLst>
          </p:cNvPr>
          <p:cNvSpPr txBox="1"/>
          <p:nvPr/>
        </p:nvSpPr>
        <p:spPr>
          <a:xfrm>
            <a:off x="1883550" y="3244333"/>
            <a:ext cx="87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E48C107-CF1C-44E4-8454-519E1B2D3A33}"/>
              </a:ext>
            </a:extLst>
          </p:cNvPr>
          <p:cNvSpPr/>
          <p:nvPr/>
        </p:nvSpPr>
        <p:spPr>
          <a:xfrm rot="16200000">
            <a:off x="1897298" y="4519472"/>
            <a:ext cx="400110" cy="4276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274C1-DB21-4529-8825-27EB42D902AF}"/>
              </a:ext>
            </a:extLst>
          </p:cNvPr>
          <p:cNvSpPr txBox="1"/>
          <p:nvPr/>
        </p:nvSpPr>
        <p:spPr>
          <a:xfrm>
            <a:off x="2334813" y="4550977"/>
            <a:ext cx="26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66BEECD-0A4B-442B-A5EC-77C8F7B72979}"/>
              </a:ext>
            </a:extLst>
          </p:cNvPr>
          <p:cNvSpPr/>
          <p:nvPr/>
        </p:nvSpPr>
        <p:spPr>
          <a:xfrm rot="16200000">
            <a:off x="1897298" y="3936539"/>
            <a:ext cx="400110" cy="4276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22AD3-3842-4560-B07F-B503C4D44A62}"/>
              </a:ext>
            </a:extLst>
          </p:cNvPr>
          <p:cNvSpPr txBox="1"/>
          <p:nvPr/>
        </p:nvSpPr>
        <p:spPr>
          <a:xfrm>
            <a:off x="2334814" y="3950288"/>
            <a:ext cx="240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Finetuning</a:t>
            </a:r>
          </a:p>
        </p:txBody>
      </p:sp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C95C3249-A555-4F6D-9716-C4A31170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78990"/>
              </p:ext>
            </p:extLst>
          </p:nvPr>
        </p:nvGraphicFramePr>
        <p:xfrm>
          <a:off x="5930283" y="2902998"/>
          <a:ext cx="4660777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2153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268624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83.92%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89.26%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80.94%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75.96%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24FD3B-08A5-4F19-814B-50A463966276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86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Features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A49A83D-1AF6-4776-82B6-C3309B07DFCF}"/>
              </a:ext>
            </a:extLst>
          </p:cNvPr>
          <p:cNvSpPr/>
          <p:nvPr/>
        </p:nvSpPr>
        <p:spPr>
          <a:xfrm rot="16200000">
            <a:off x="1299388" y="3144912"/>
            <a:ext cx="600149" cy="5681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B5DC0-81F3-456A-ACE9-85AE7F7C42E5}"/>
              </a:ext>
            </a:extLst>
          </p:cNvPr>
          <p:cNvSpPr txBox="1"/>
          <p:nvPr/>
        </p:nvSpPr>
        <p:spPr>
          <a:xfrm>
            <a:off x="1883550" y="3244333"/>
            <a:ext cx="87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E48C107-CF1C-44E4-8454-519E1B2D3A33}"/>
              </a:ext>
            </a:extLst>
          </p:cNvPr>
          <p:cNvSpPr/>
          <p:nvPr/>
        </p:nvSpPr>
        <p:spPr>
          <a:xfrm rot="16200000">
            <a:off x="1897298" y="4519472"/>
            <a:ext cx="400110" cy="4276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274C1-DB21-4529-8825-27EB42D902AF}"/>
              </a:ext>
            </a:extLst>
          </p:cNvPr>
          <p:cNvSpPr txBox="1"/>
          <p:nvPr/>
        </p:nvSpPr>
        <p:spPr>
          <a:xfrm>
            <a:off x="2334813" y="4550977"/>
            <a:ext cx="26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66BEECD-0A4B-442B-A5EC-77C8F7B72979}"/>
              </a:ext>
            </a:extLst>
          </p:cNvPr>
          <p:cNvSpPr/>
          <p:nvPr/>
        </p:nvSpPr>
        <p:spPr>
          <a:xfrm rot="16200000">
            <a:off x="1897298" y="3936539"/>
            <a:ext cx="400110" cy="4276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22AD3-3842-4560-B07F-B503C4D44A62}"/>
              </a:ext>
            </a:extLst>
          </p:cNvPr>
          <p:cNvSpPr txBox="1"/>
          <p:nvPr/>
        </p:nvSpPr>
        <p:spPr>
          <a:xfrm>
            <a:off x="2334814" y="3950288"/>
            <a:ext cx="240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Finetuning</a:t>
            </a:r>
          </a:p>
        </p:txBody>
      </p:sp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C95C3249-A555-4F6D-9716-C4A31170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32109"/>
              </p:ext>
            </p:extLst>
          </p:nvPr>
        </p:nvGraphicFramePr>
        <p:xfrm>
          <a:off x="5930283" y="2902998"/>
          <a:ext cx="4660777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2153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268624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408EA07A-EED9-4F02-AFF9-2392BE7CBA4B}"/>
              </a:ext>
            </a:extLst>
          </p:cNvPr>
          <p:cNvSpPr/>
          <p:nvPr/>
        </p:nvSpPr>
        <p:spPr>
          <a:xfrm rot="16200000">
            <a:off x="2352556" y="5149023"/>
            <a:ext cx="293003" cy="3284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705D9-7926-4A90-B080-48BC5D977484}"/>
              </a:ext>
            </a:extLst>
          </p:cNvPr>
          <p:cNvSpPr txBox="1"/>
          <p:nvPr/>
        </p:nvSpPr>
        <p:spPr>
          <a:xfrm>
            <a:off x="2750809" y="5122089"/>
            <a:ext cx="8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70F01-E3D9-4302-B158-0E92790C5382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372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Hyper-parameters optimization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8142135D-F73D-404C-AA2B-2EB821E9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13825"/>
              </p:ext>
            </p:extLst>
          </p:nvPr>
        </p:nvGraphicFramePr>
        <p:xfrm>
          <a:off x="5930283" y="2902998"/>
          <a:ext cx="4660777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2153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268624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D22341-B6F1-491E-A749-0A525CBD62F9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93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6 -3.33333E-6 L -0.422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0E896A-C725-435D-A77E-E813A9AA5D6C}"/>
              </a:ext>
            </a:extLst>
          </p:cNvPr>
          <p:cNvSpPr txBox="1">
            <a:spLocks/>
          </p:cNvSpPr>
          <p:nvPr/>
        </p:nvSpPr>
        <p:spPr>
          <a:xfrm>
            <a:off x="841777" y="583785"/>
            <a:ext cx="9144000" cy="1061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Hyper-parameters optimization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FE772-1CDA-47FC-BEE4-45421EA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5" y="583785"/>
            <a:ext cx="2282680" cy="919502"/>
          </a:xfrm>
          <a:prstGeom prst="rect">
            <a:avLst/>
          </a:prstGeom>
        </p:spPr>
      </p:pic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8142135D-F73D-404C-AA2B-2EB821E9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78175"/>
              </p:ext>
            </p:extLst>
          </p:nvPr>
        </p:nvGraphicFramePr>
        <p:xfrm>
          <a:off x="763467" y="2911874"/>
          <a:ext cx="4660777" cy="25390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2153">
                  <a:extLst>
                    <a:ext uri="{9D8B030D-6E8A-4147-A177-3AD203B41FA5}">
                      <a16:colId xmlns:a16="http://schemas.microsoft.com/office/drawing/2014/main" val="870391388"/>
                    </a:ext>
                  </a:extLst>
                </a:gridCol>
                <a:gridCol w="3268624">
                  <a:extLst>
                    <a:ext uri="{9D8B030D-6E8A-4147-A177-3AD203B41FA5}">
                      <a16:colId xmlns:a16="http://schemas.microsoft.com/office/drawing/2014/main" val="1586854496"/>
                    </a:ext>
                  </a:extLst>
                </a:gridCol>
              </a:tblGrid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Traits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796901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I/E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75.82%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740714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N/S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86.05%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9833031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T/F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56.21%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9315399"/>
                  </a:ext>
                </a:extLst>
              </a:tr>
              <a:tr h="50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Rounded MT Bold" panose="020F0704030504030204" pitchFamily="34" charset="0"/>
                        </a:rPr>
                        <a:t>J/P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</a:rPr>
                        <a:t>55.05% </a:t>
                      </a:r>
                      <a:endParaRPr lang="en-US" b="1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50950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3A18EC-1330-4302-9B42-1AA028810118}"/>
              </a:ext>
            </a:extLst>
          </p:cNvPr>
          <p:cNvSpPr/>
          <p:nvPr/>
        </p:nvSpPr>
        <p:spPr>
          <a:xfrm>
            <a:off x="7625481" y="2319284"/>
            <a:ext cx="3045478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Random Search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8557BE-F875-49A3-A52F-78B107095EB0}"/>
              </a:ext>
            </a:extLst>
          </p:cNvPr>
          <p:cNvSpPr/>
          <p:nvPr/>
        </p:nvSpPr>
        <p:spPr>
          <a:xfrm>
            <a:off x="7625480" y="3226286"/>
            <a:ext cx="3045479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Grid 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C5AF70-E6A5-4B38-90CA-A1EC9F32FA9F}"/>
              </a:ext>
            </a:extLst>
          </p:cNvPr>
          <p:cNvSpPr/>
          <p:nvPr/>
        </p:nvSpPr>
        <p:spPr>
          <a:xfrm>
            <a:off x="7625480" y="4159922"/>
            <a:ext cx="3045479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626E2E-F924-4944-9006-BF5AA3146966}"/>
              </a:ext>
            </a:extLst>
          </p:cNvPr>
          <p:cNvSpPr/>
          <p:nvPr/>
        </p:nvSpPr>
        <p:spPr>
          <a:xfrm>
            <a:off x="7625479" y="5164499"/>
            <a:ext cx="3045480" cy="736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latin typeface="Arial Rounded MT Bold" panose="020F0704030504030204" pitchFamily="34" charset="0"/>
              </a:rPr>
              <a:t>Bayesian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307C-09F6-43F3-9986-CFF861FB23D8}"/>
              </a:ext>
            </a:extLst>
          </p:cNvPr>
          <p:cNvSpPr txBox="1"/>
          <p:nvPr/>
        </p:nvSpPr>
        <p:spPr>
          <a:xfrm rot="5400000">
            <a:off x="9046347" y="600965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77D4-4737-4C08-8BF9-779D343DB084}"/>
              </a:ext>
            </a:extLst>
          </p:cNvPr>
          <p:cNvSpPr txBox="1"/>
          <p:nvPr/>
        </p:nvSpPr>
        <p:spPr>
          <a:xfrm>
            <a:off x="319595" y="628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548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520</Words>
  <Application>Microsoft Office PowerPoint</Application>
  <PresentationFormat>Widescreen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Personality Detection from Personality Cafe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Detection from Personality Café  Samin Fatehi spring 2020</dc:title>
  <dc:creator>samin</dc:creator>
  <cp:lastModifiedBy>samin</cp:lastModifiedBy>
  <cp:revision>35</cp:revision>
  <dcterms:created xsi:type="dcterms:W3CDTF">2020-05-25T08:24:41Z</dcterms:created>
  <dcterms:modified xsi:type="dcterms:W3CDTF">2020-08-16T08:47:05Z</dcterms:modified>
</cp:coreProperties>
</file>