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66" r:id="rId4"/>
    <p:sldId id="292" r:id="rId5"/>
    <p:sldId id="285" r:id="rId6"/>
    <p:sldId id="286" r:id="rId7"/>
    <p:sldId id="291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1157C-83F6-4036-88E1-59B3FCFF897F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12A13-98A6-47C5-9A39-339E3DE99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2CDA-234A-4D4D-8FB1-FBA43E05C606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6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829-49D2-4B93-92E0-94DA73C50DA7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299E-0C79-4893-ADEB-85FFA55E5311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3D05-287A-4822-AB3A-80323956C4A6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503A-0AD9-40D9-82F1-98F7C332E70F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71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DC65-0E7C-4BC4-A7AD-3AB21A47FAFD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5DAD-EE00-4297-B8C1-8EECCA454D58}" type="datetime1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1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ABC0-0F03-4B82-A979-CDA17553F43F}" type="datetime1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0A42-5398-4E69-B173-F384F54F1FC4}" type="datetime1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7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F7E487-2DAA-4D92-81C4-D642BB2A06F4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CD3B47-914A-4DFA-B3B4-79F892DA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80BB-8F12-4562-80BE-28FA3DD0192C}" type="datetime1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CA1CEE-7F68-457D-B1B8-A91486A2E1AA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CD3B47-914A-4DFA-B3B4-79F892DAD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6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440296" cy="331550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fa-IR" b="1" dirty="0" smtClean="0">
                <a:cs typeface="B Nazanin" panose="00000400000000000000" pitchFamily="2" charset="-78"/>
              </a:rPr>
              <a:t>تشخیص بیماری زردی نوزادان به کمک یادگیری عمیق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سارا آئین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sz="3000" b="1" dirty="0" smtClean="0">
                <a:cs typeface="B Nazanin" panose="00000400000000000000" pitchFamily="2" charset="-78"/>
              </a:rPr>
              <a:t> </a:t>
            </a:r>
            <a:r>
              <a:rPr lang="fa-IR" sz="3000" b="1" dirty="0" smtClean="0">
                <a:cs typeface="B Nazanin" panose="00000400000000000000" pitchFamily="2" charset="-78"/>
              </a:rPr>
              <a:t>بیماری زردی</a:t>
            </a:r>
            <a:endParaRPr lang="en-US" sz="3000" b="1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3000" b="1" dirty="0" smtClean="0">
                <a:cs typeface="B Nazanin" panose="00000400000000000000" pitchFamily="2" charset="-78"/>
              </a:rPr>
              <a:t>عوارض </a:t>
            </a:r>
            <a:r>
              <a:rPr lang="fa-IR" sz="3000" b="1" dirty="0" smtClean="0">
                <a:cs typeface="B Nazanin" panose="00000400000000000000" pitchFamily="2" charset="-78"/>
              </a:rPr>
              <a:t>بیماری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fa-IR" sz="3000" b="1" dirty="0" smtClean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3000" b="1" dirty="0" smtClean="0">
                <a:cs typeface="B Nazanin" panose="00000400000000000000" pitchFamily="2" charset="-78"/>
              </a:rPr>
              <a:t> </a:t>
            </a:r>
            <a:r>
              <a:rPr lang="fa-IR" sz="3000" b="1" dirty="0" smtClean="0">
                <a:cs typeface="B Nazanin" panose="00000400000000000000" pitchFamily="2" charset="-78"/>
              </a:rPr>
              <a:t>راه </a:t>
            </a:r>
            <a:r>
              <a:rPr lang="fa-IR" sz="3000" b="1" dirty="0" smtClean="0">
                <a:cs typeface="B Nazanin" panose="00000400000000000000" pitchFamily="2" charset="-78"/>
              </a:rPr>
              <a:t>های تشخیص زردی</a:t>
            </a:r>
          </a:p>
          <a:p>
            <a:pPr lvl="3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b="1" dirty="0" smtClean="0">
                <a:cs typeface="B Nazanin" panose="00000400000000000000" pitchFamily="2" charset="-78"/>
              </a:rPr>
              <a:t> معاینه بالینی</a:t>
            </a:r>
          </a:p>
          <a:p>
            <a:pPr lvl="3" algn="r" rtl="1">
              <a:buFont typeface="Arial" panose="020B0604020202020204" pitchFamily="34" charset="0"/>
              <a:buChar char="•"/>
            </a:pPr>
            <a:r>
              <a:rPr lang="fa-IR" sz="2400" b="1" dirty="0" smtClean="0">
                <a:cs typeface="B Nazanin" panose="00000400000000000000" pitchFamily="2" charset="-78"/>
              </a:rPr>
              <a:t> دستگاه بیلی‏روبین‏سنج</a:t>
            </a:r>
          </a:p>
          <a:p>
            <a:pPr lvl="3" algn="r" rtl="1">
              <a:buFont typeface="Arial" panose="020B0604020202020204" pitchFamily="34" charset="0"/>
              <a:buChar char="•"/>
            </a:pPr>
            <a:r>
              <a:rPr lang="fa-IR" sz="2400" b="1" dirty="0" smtClean="0">
                <a:cs typeface="B Nazanin" panose="00000400000000000000" pitchFamily="2" charset="-78"/>
              </a:rPr>
              <a:t>آزمایش خون</a:t>
            </a:r>
            <a:endParaRPr lang="fa-IR" sz="2400" b="1" dirty="0" smtClean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جمع آوری دادگان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3000" dirty="0">
                <a:cs typeface="B Nazanin" panose="00000400000000000000" pitchFamily="2" charset="-78"/>
              </a:rPr>
              <a:t> </a:t>
            </a:r>
            <a:r>
              <a:rPr lang="fa-IR" sz="3000" b="1" dirty="0">
                <a:cs typeface="B Nazanin" panose="00000400000000000000" pitchFamily="2" charset="-78"/>
              </a:rPr>
              <a:t>مرکز طبی کودکان </a:t>
            </a:r>
            <a:r>
              <a:rPr lang="fa-IR" sz="3000" b="1" dirty="0" smtClean="0">
                <a:cs typeface="B Nazanin" panose="00000400000000000000" pitchFamily="2" charset="-78"/>
              </a:rPr>
              <a:t>تهران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3000" b="1" dirty="0" smtClean="0">
                <a:cs typeface="B Nazanin" panose="00000400000000000000" pitchFamily="2" charset="-78"/>
              </a:rPr>
              <a:t> </a:t>
            </a:r>
            <a:r>
              <a:rPr lang="fa-IR" sz="3000" b="1" dirty="0" smtClean="0">
                <a:cs typeface="B Nazanin" panose="00000400000000000000" pitchFamily="2" charset="-78"/>
              </a:rPr>
              <a:t>اطلاعات 400 </a:t>
            </a:r>
            <a:r>
              <a:rPr lang="fa-IR" sz="3000" b="1" dirty="0" smtClean="0">
                <a:cs typeface="B Nazanin" panose="00000400000000000000" pitchFamily="2" charset="-78"/>
              </a:rPr>
              <a:t>نوزاد</a:t>
            </a:r>
            <a:endParaRPr lang="en-US" sz="3000" b="1" dirty="0" smtClean="0">
              <a:cs typeface="B Nazani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11696" y="2948392"/>
            <a:ext cx="7354465" cy="1395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500" b="1" dirty="0" smtClean="0">
                <a:cs typeface="B Nazanin" panose="00000400000000000000" pitchFamily="2" charset="-78"/>
              </a:rPr>
              <a:t>دو تصویر بافلش و دو تصویر </a:t>
            </a:r>
            <a:r>
              <a:rPr lang="fa-IR" sz="2500" b="1" dirty="0" smtClean="0">
                <a:cs typeface="B Nazanin" panose="00000400000000000000" pitchFamily="2" charset="-78"/>
              </a:rPr>
              <a:t>بدون ‏</a:t>
            </a:r>
            <a:r>
              <a:rPr lang="fa-IR" sz="2500" b="1" dirty="0" smtClean="0">
                <a:cs typeface="B Nazanin" panose="00000400000000000000" pitchFamily="2" charset="-78"/>
              </a:rPr>
              <a:t>فلش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500" b="1" dirty="0" smtClean="0">
                <a:cs typeface="B Nazanin" panose="00000400000000000000" pitchFamily="2" charset="-78"/>
              </a:rPr>
              <a:t>سطح بیلی‏روبین سرم</a:t>
            </a:r>
            <a:r>
              <a:rPr lang="fa-IR" sz="2500" b="1" dirty="0">
                <a:cs typeface="B Nazanin" panose="00000400000000000000" pitchFamily="2" charset="-78"/>
              </a:rPr>
              <a:t> </a:t>
            </a:r>
            <a:r>
              <a:rPr lang="fa-IR" sz="2500" b="1" dirty="0" smtClean="0">
                <a:cs typeface="B Nazanin" panose="00000400000000000000" pitchFamily="2" charset="-78"/>
              </a:rPr>
              <a:t>(</a:t>
            </a:r>
            <a:r>
              <a:rPr lang="en-US" sz="2500" b="1" dirty="0" smtClean="0">
                <a:cs typeface="B Nazanin" panose="00000400000000000000" pitchFamily="2" charset="-78"/>
              </a:rPr>
              <a:t>TSB</a:t>
            </a:r>
            <a:r>
              <a:rPr lang="fa-IR" sz="2500" b="1" dirty="0" smtClean="0">
                <a:cs typeface="B Nazanin" panose="00000400000000000000" pitchFamily="2" charset="-78"/>
              </a:rPr>
              <a:t>)</a:t>
            </a:r>
            <a:endParaRPr lang="en-US" sz="2500" b="1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97" y="4197886"/>
            <a:ext cx="9525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97" y="2417955"/>
            <a:ext cx="952500" cy="952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شبکه پیشنهادی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4087909" y="-40342"/>
            <a:ext cx="286153" cy="54691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>
            <a:off x="7962901" y="1952066"/>
            <a:ext cx="286154" cy="1484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2986" y="218184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ویژگی های رنگی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3791" y="218184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ویژگی های بافتی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0" y="2995658"/>
            <a:ext cx="11930892" cy="21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شبکه پیشنهادی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4087909" y="-40342"/>
            <a:ext cx="286153" cy="54691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>
            <a:off x="7962901" y="1952066"/>
            <a:ext cx="286154" cy="1484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63791" y="218184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ویژگی های بافتی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995658"/>
            <a:ext cx="11938859" cy="218640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62986" y="218184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ویژگی های رنگی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426388" y="2551175"/>
            <a:ext cx="201706" cy="393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20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نتایج</a:t>
            </a:r>
            <a:endParaRPr lang="en-US" b="1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544067"/>
              </p:ext>
            </p:extLst>
          </p:nvPr>
        </p:nvGraphicFramePr>
        <p:xfrm>
          <a:off x="2191870" y="2983035"/>
          <a:ext cx="7906872" cy="244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624">
                  <a:extLst>
                    <a:ext uri="{9D8B030D-6E8A-4147-A177-3AD203B41FA5}">
                      <a16:colId xmlns:a16="http://schemas.microsoft.com/office/drawing/2014/main" val="2939981508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2762359385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3921335047"/>
                    </a:ext>
                  </a:extLst>
                </a:gridCol>
              </a:tblGrid>
              <a:tr h="5386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mae</a:t>
                      </a:r>
                      <a:endParaRPr lang="en-US" sz="1400" dirty="0"/>
                    </a:p>
                  </a:txBody>
                  <a:tcPr marL="72810" marR="72810" marT="36405" marB="36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correlation</a:t>
                      </a:r>
                      <a:endParaRPr lang="en-US" sz="1400" dirty="0"/>
                    </a:p>
                  </a:txBody>
                  <a:tcPr marL="72810" marR="72810" marT="36405" marB="36405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2810" marR="72810" marT="36405" marB="36405"/>
                </a:tc>
                <a:extLst>
                  <a:ext uri="{0D108BD9-81ED-4DB2-BD59-A6C34878D82A}">
                    <a16:rowId xmlns:a16="http://schemas.microsoft.com/office/drawing/2014/main" val="69882383"/>
                  </a:ext>
                </a:extLst>
              </a:tr>
              <a:tr h="5386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3.05</a:t>
                      </a:r>
                      <a:endParaRPr lang="en-US" sz="2000" dirty="0"/>
                    </a:p>
                  </a:txBody>
                  <a:tcPr marL="72810" marR="72810" marT="36405" marB="36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50.25</a:t>
                      </a:r>
                      <a:endParaRPr lang="en-US" sz="2000" dirty="0"/>
                    </a:p>
                  </a:txBody>
                  <a:tcPr marL="72810" marR="72810" marT="36405" marB="36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forest</a:t>
                      </a:r>
                      <a:endParaRPr lang="en-US" sz="2000" dirty="0"/>
                    </a:p>
                  </a:txBody>
                  <a:tcPr marL="72810" marR="72810" marT="36405" marB="36405"/>
                </a:tc>
                <a:extLst>
                  <a:ext uri="{0D108BD9-81ED-4DB2-BD59-A6C34878D82A}">
                    <a16:rowId xmlns:a16="http://schemas.microsoft.com/office/drawing/2014/main" val="444941275"/>
                  </a:ext>
                </a:extLst>
              </a:tr>
              <a:tr h="538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2.54</a:t>
                      </a:r>
                      <a:endParaRPr lang="en-US" sz="2000" b="0" dirty="0"/>
                    </a:p>
                  </a:txBody>
                  <a:tcPr marL="72810" marR="72810" marT="36405" marB="36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40.59</a:t>
                      </a:r>
                      <a:endParaRPr lang="en-US" sz="2000" dirty="0"/>
                    </a:p>
                  </a:txBody>
                  <a:tcPr marL="72810" marR="72810" marT="36405" marB="36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Our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/>
                        <a:t>network +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(</a:t>
                      </a:r>
                      <a:r>
                        <a:rPr lang="en-US" sz="2000" baseline="0" dirty="0" err="1" smtClean="0"/>
                        <a:t>GlobalAveragePooling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 marL="72810" marR="72810" marT="36405" marB="36405"/>
                </a:tc>
                <a:extLst>
                  <a:ext uri="{0D108BD9-81ED-4DB2-BD59-A6C34878D82A}">
                    <a16:rowId xmlns:a16="http://schemas.microsoft.com/office/drawing/2014/main" val="2691344708"/>
                  </a:ext>
                </a:extLst>
              </a:tr>
              <a:tr h="5386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2.47</a:t>
                      </a:r>
                      <a:endParaRPr lang="en-US" sz="2000" b="1" dirty="0"/>
                    </a:p>
                  </a:txBody>
                  <a:tcPr marL="72810" marR="72810" marT="36405" marB="36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43.4</a:t>
                      </a:r>
                      <a:endParaRPr lang="en-US" sz="2000" b="1" dirty="0"/>
                    </a:p>
                  </a:txBody>
                  <a:tcPr marL="72810" marR="72810" marT="36405" marB="3640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Our</a:t>
                      </a:r>
                      <a:r>
                        <a:rPr lang="en-US" sz="2000" baseline="0" dirty="0" smtClean="0"/>
                        <a:t> network +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(</a:t>
                      </a:r>
                      <a:r>
                        <a:rPr lang="en-US" sz="2000" baseline="0" dirty="0" err="1" smtClean="0"/>
                        <a:t>GlobalMedianPooling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 smtClean="0"/>
                    </a:p>
                  </a:txBody>
                  <a:tcPr marL="72810" marR="72810" marT="36405" marB="36405"/>
                </a:tc>
                <a:extLst>
                  <a:ext uri="{0D108BD9-81ED-4DB2-BD59-A6C34878D82A}">
                    <a16:rowId xmlns:a16="http://schemas.microsoft.com/office/drawing/2014/main" val="159662452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نتایج 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2331088" y="3672748"/>
            <a:ext cx="12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48500" y="584299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167" y="2412647"/>
            <a:ext cx="5743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3285" y="2693005"/>
            <a:ext cx="434766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5000" b="1" dirty="0" smtClean="0">
                <a:cs typeface="B Nazanin" panose="00000400000000000000" pitchFamily="2" charset="-78"/>
              </a:rPr>
              <a:t>ممنون از توجه شما</a:t>
            </a:r>
            <a:endParaRPr lang="en-US" sz="5000" b="1" dirty="0">
              <a:cs typeface="B Nazanin" panose="000004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B47-914A-4DFA-B3B4-79F892DAD8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3705</TotalTime>
  <Words>116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 Nazanin</vt:lpstr>
      <vt:lpstr>Calibri</vt:lpstr>
      <vt:lpstr>Calibri Light</vt:lpstr>
      <vt:lpstr>Wingdings</vt:lpstr>
      <vt:lpstr>Retrospect</vt:lpstr>
      <vt:lpstr>تشخیص بیماری زردی نوزادان به کمک یادگیری عمیق</vt:lpstr>
      <vt:lpstr>مقدمه</vt:lpstr>
      <vt:lpstr>جمع آوری دادگان</vt:lpstr>
      <vt:lpstr>شبکه پیشنهادی</vt:lpstr>
      <vt:lpstr>شبکه پیشنهادی</vt:lpstr>
      <vt:lpstr>نتایج</vt:lpstr>
      <vt:lpstr>نتایج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تشخیص بیماری زردی نوزادان به کمک پردازش تصویر</dc:title>
  <dc:creator>sara A</dc:creator>
  <cp:lastModifiedBy>Windows User</cp:lastModifiedBy>
  <cp:revision>49</cp:revision>
  <dcterms:created xsi:type="dcterms:W3CDTF">2019-11-05T04:02:09Z</dcterms:created>
  <dcterms:modified xsi:type="dcterms:W3CDTF">2020-08-16T11:46:36Z</dcterms:modified>
</cp:coreProperties>
</file>