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Catalin" userId="2faaeae1b09754d4" providerId="LiveId" clId="{F8C100B4-635D-42CC-A354-282F24DC3CF9}"/>
    <pc:docChg chg="undo custSel addSld delSld modSld sldOrd">
      <pc:chgData name="Mihai Catalin" userId="2faaeae1b09754d4" providerId="LiveId" clId="{F8C100B4-635D-42CC-A354-282F24DC3CF9}" dt="2023-06-01T16:49:58.416" v="973" actId="20577"/>
      <pc:docMkLst>
        <pc:docMk/>
      </pc:docMkLst>
      <pc:sldChg chg="modSp mod">
        <pc:chgData name="Mihai Catalin" userId="2faaeae1b09754d4" providerId="LiveId" clId="{F8C100B4-635D-42CC-A354-282F24DC3CF9}" dt="2023-06-01T16:36:26.795" v="857" actId="1076"/>
        <pc:sldMkLst>
          <pc:docMk/>
          <pc:sldMk cId="3034401899" sldId="256"/>
        </pc:sldMkLst>
        <pc:spChg chg="mod">
          <ac:chgData name="Mihai Catalin" userId="2faaeae1b09754d4" providerId="LiveId" clId="{F8C100B4-635D-42CC-A354-282F24DC3CF9}" dt="2023-06-01T16:35:57.682" v="856" actId="1076"/>
          <ac:spMkLst>
            <pc:docMk/>
            <pc:sldMk cId="3034401899" sldId="256"/>
            <ac:spMk id="2" creationId="{B6E687E9-DAC8-8EF7-EDBF-A89280D25992}"/>
          </ac:spMkLst>
        </pc:spChg>
        <pc:spChg chg="mod">
          <ac:chgData name="Mihai Catalin" userId="2faaeae1b09754d4" providerId="LiveId" clId="{F8C100B4-635D-42CC-A354-282F24DC3CF9}" dt="2023-06-01T16:36:26.795" v="857" actId="1076"/>
          <ac:spMkLst>
            <pc:docMk/>
            <pc:sldMk cId="3034401899" sldId="256"/>
            <ac:spMk id="3" creationId="{2A4568E4-4008-A8EE-33D1-B91F44926F5E}"/>
          </ac:spMkLst>
        </pc:spChg>
      </pc:sldChg>
      <pc:sldChg chg="add del">
        <pc:chgData name="Mihai Catalin" userId="2faaeae1b09754d4" providerId="LiveId" clId="{F8C100B4-635D-42CC-A354-282F24DC3CF9}" dt="2023-06-01T15:07:17.267" v="130" actId="47"/>
        <pc:sldMkLst>
          <pc:docMk/>
          <pc:sldMk cId="1056003134" sldId="257"/>
        </pc:sldMkLst>
      </pc:sldChg>
      <pc:sldChg chg="modSp add del mod">
        <pc:chgData name="Mihai Catalin" userId="2faaeae1b09754d4" providerId="LiveId" clId="{F8C100B4-635D-42CC-A354-282F24DC3CF9}" dt="2023-06-01T16:36:59.148" v="860" actId="14100"/>
        <pc:sldMkLst>
          <pc:docMk/>
          <pc:sldMk cId="2118019650" sldId="259"/>
        </pc:sldMkLst>
        <pc:spChg chg="mod">
          <ac:chgData name="Mihai Catalin" userId="2faaeae1b09754d4" providerId="LiveId" clId="{F8C100B4-635D-42CC-A354-282F24DC3CF9}" dt="2023-06-01T16:36:59.148" v="860" actId="14100"/>
          <ac:spMkLst>
            <pc:docMk/>
            <pc:sldMk cId="2118019650" sldId="259"/>
            <ac:spMk id="2" creationId="{9289BC38-995C-6B7F-2B6B-A97DAF5FF03F}"/>
          </ac:spMkLst>
        </pc:spChg>
        <pc:spChg chg="mod">
          <ac:chgData name="Mihai Catalin" userId="2faaeae1b09754d4" providerId="LiveId" clId="{F8C100B4-635D-42CC-A354-282F24DC3CF9}" dt="2023-06-01T15:01:19.409" v="8" actId="14100"/>
          <ac:spMkLst>
            <pc:docMk/>
            <pc:sldMk cId="2118019650" sldId="259"/>
            <ac:spMk id="4" creationId="{BF4464E7-8992-0DA0-0DAD-CBB20DAC63B4}"/>
          </ac:spMkLst>
        </pc:spChg>
      </pc:sldChg>
      <pc:sldChg chg="modSp mod">
        <pc:chgData name="Mihai Catalin" userId="2faaeae1b09754d4" providerId="LiveId" clId="{F8C100B4-635D-42CC-A354-282F24DC3CF9}" dt="2023-06-01T16:33:36.352" v="771" actId="207"/>
        <pc:sldMkLst>
          <pc:docMk/>
          <pc:sldMk cId="784495013" sldId="260"/>
        </pc:sldMkLst>
        <pc:spChg chg="mod">
          <ac:chgData name="Mihai Catalin" userId="2faaeae1b09754d4" providerId="LiveId" clId="{F8C100B4-635D-42CC-A354-282F24DC3CF9}" dt="2023-06-01T16:33:36.352" v="771" actId="207"/>
          <ac:spMkLst>
            <pc:docMk/>
            <pc:sldMk cId="784495013" sldId="260"/>
            <ac:spMk id="5" creationId="{04C8AC39-37ED-913B-3A9A-8399471A3BD5}"/>
          </ac:spMkLst>
        </pc:spChg>
      </pc:sldChg>
      <pc:sldChg chg="addSp delSp modSp new mod ord">
        <pc:chgData name="Mihai Catalin" userId="2faaeae1b09754d4" providerId="LiveId" clId="{F8C100B4-635D-42CC-A354-282F24DC3CF9}" dt="2023-06-01T16:30:15.764" v="758"/>
        <pc:sldMkLst>
          <pc:docMk/>
          <pc:sldMk cId="88542614" sldId="261"/>
        </pc:sldMkLst>
        <pc:spChg chg="del">
          <ac:chgData name="Mihai Catalin" userId="2faaeae1b09754d4" providerId="LiveId" clId="{F8C100B4-635D-42CC-A354-282F24DC3CF9}" dt="2023-06-01T15:00:20.104" v="4"/>
          <ac:spMkLst>
            <pc:docMk/>
            <pc:sldMk cId="88542614" sldId="261"/>
            <ac:spMk id="3" creationId="{2BE0ACD7-B63D-96B0-9000-1A0B8632B714}"/>
          </ac:spMkLst>
        </pc:spChg>
        <pc:spChg chg="add mod">
          <ac:chgData name="Mihai Catalin" userId="2faaeae1b09754d4" providerId="LiveId" clId="{F8C100B4-635D-42CC-A354-282F24DC3CF9}" dt="2023-06-01T15:05:17.233" v="123" actId="1076"/>
          <ac:spMkLst>
            <pc:docMk/>
            <pc:sldMk cId="88542614" sldId="261"/>
            <ac:spMk id="5" creationId="{CDCDABD3-8D6B-B43D-E1F2-514B53A64CF9}"/>
          </ac:spMkLst>
        </pc:spChg>
        <pc:picChg chg="add mod">
          <ac:chgData name="Mihai Catalin" userId="2faaeae1b09754d4" providerId="LiveId" clId="{F8C100B4-635D-42CC-A354-282F24DC3CF9}" dt="2023-06-01T15:05:06.993" v="122" actId="1076"/>
          <ac:picMkLst>
            <pc:docMk/>
            <pc:sldMk cId="88542614" sldId="261"/>
            <ac:picMk id="4" creationId="{81489DEA-0F65-BEDA-1BE2-DAAC22CC1B6F}"/>
          </ac:picMkLst>
        </pc:picChg>
      </pc:sldChg>
      <pc:sldChg chg="addSp delSp modSp new mod">
        <pc:chgData name="Mihai Catalin" userId="2faaeae1b09754d4" providerId="LiveId" clId="{F8C100B4-635D-42CC-A354-282F24DC3CF9}" dt="2023-06-01T15:48:17.397" v="518" actId="15"/>
        <pc:sldMkLst>
          <pc:docMk/>
          <pc:sldMk cId="302901752" sldId="262"/>
        </pc:sldMkLst>
        <pc:spChg chg="add del mod">
          <ac:chgData name="Mihai Catalin" userId="2faaeae1b09754d4" providerId="LiveId" clId="{F8C100B4-635D-42CC-A354-282F24DC3CF9}" dt="2023-06-01T15:09:29.034" v="135"/>
          <ac:spMkLst>
            <pc:docMk/>
            <pc:sldMk cId="302901752" sldId="262"/>
            <ac:spMk id="2" creationId="{72990724-05FA-A789-CCE9-9D8ABB4288F2}"/>
          </ac:spMkLst>
        </pc:spChg>
        <pc:spChg chg="add mod">
          <ac:chgData name="Mihai Catalin" userId="2faaeae1b09754d4" providerId="LiveId" clId="{F8C100B4-635D-42CC-A354-282F24DC3CF9}" dt="2023-06-01T15:11:35.405" v="169" actId="207"/>
          <ac:spMkLst>
            <pc:docMk/>
            <pc:sldMk cId="302901752" sldId="262"/>
            <ac:spMk id="3" creationId="{4CFDD6DC-75E3-B086-9414-3977A9256709}"/>
          </ac:spMkLst>
        </pc:spChg>
        <pc:spChg chg="add mod">
          <ac:chgData name="Mihai Catalin" userId="2faaeae1b09754d4" providerId="LiveId" clId="{F8C100B4-635D-42CC-A354-282F24DC3CF9}" dt="2023-06-01T15:48:17.397" v="518" actId="15"/>
          <ac:spMkLst>
            <pc:docMk/>
            <pc:sldMk cId="302901752" sldId="262"/>
            <ac:spMk id="4" creationId="{5CD0CE17-55C4-A665-F1AF-C0ABC1594214}"/>
          </ac:spMkLst>
        </pc:spChg>
      </pc:sldChg>
      <pc:sldChg chg="new del">
        <pc:chgData name="Mihai Catalin" userId="2faaeae1b09754d4" providerId="LiveId" clId="{F8C100B4-635D-42CC-A354-282F24DC3CF9}" dt="2023-06-01T15:07:22.621" v="131" actId="2696"/>
        <pc:sldMkLst>
          <pc:docMk/>
          <pc:sldMk cId="3864924844" sldId="262"/>
        </pc:sldMkLst>
      </pc:sldChg>
      <pc:sldChg chg="new del">
        <pc:chgData name="Mihai Catalin" userId="2faaeae1b09754d4" providerId="LiveId" clId="{F8C100B4-635D-42CC-A354-282F24DC3CF9}" dt="2023-06-01T15:07:13.133" v="126" actId="47"/>
        <pc:sldMkLst>
          <pc:docMk/>
          <pc:sldMk cId="155247166" sldId="263"/>
        </pc:sldMkLst>
      </pc:sldChg>
      <pc:sldChg chg="addSp delSp modSp new mod">
        <pc:chgData name="Mihai Catalin" userId="2faaeae1b09754d4" providerId="LiveId" clId="{F8C100B4-635D-42CC-A354-282F24DC3CF9}" dt="2023-06-01T15:47:29.646" v="499" actId="20577"/>
        <pc:sldMkLst>
          <pc:docMk/>
          <pc:sldMk cId="3799405220" sldId="263"/>
        </pc:sldMkLst>
        <pc:spChg chg="add mod">
          <ac:chgData name="Mihai Catalin" userId="2faaeae1b09754d4" providerId="LiveId" clId="{F8C100B4-635D-42CC-A354-282F24DC3CF9}" dt="2023-06-01T15:47:29.646" v="499" actId="20577"/>
          <ac:spMkLst>
            <pc:docMk/>
            <pc:sldMk cId="3799405220" sldId="263"/>
            <ac:spMk id="4" creationId="{74377FED-F08C-10FB-BF0D-7371DC9D1C41}"/>
          </ac:spMkLst>
        </pc:spChg>
        <pc:spChg chg="add mod">
          <ac:chgData name="Mihai Catalin" userId="2faaeae1b09754d4" providerId="LiveId" clId="{F8C100B4-635D-42CC-A354-282F24DC3CF9}" dt="2023-06-01T15:46:41.686" v="482" actId="14100"/>
          <ac:spMkLst>
            <pc:docMk/>
            <pc:sldMk cId="3799405220" sldId="263"/>
            <ac:spMk id="5" creationId="{D36E1A1F-5D30-0090-D314-B132629B560B}"/>
          </ac:spMkLst>
        </pc:spChg>
        <pc:picChg chg="add del mod">
          <ac:chgData name="Mihai Catalin" userId="2faaeae1b09754d4" providerId="LiveId" clId="{F8C100B4-635D-42CC-A354-282F24DC3CF9}" dt="2023-06-01T15:33:01.139" v="381" actId="21"/>
          <ac:picMkLst>
            <pc:docMk/>
            <pc:sldMk cId="3799405220" sldId="263"/>
            <ac:picMk id="2" creationId="{C5028AEF-DFD7-36C5-DE2E-6395DFA1E8D7}"/>
          </ac:picMkLst>
        </pc:picChg>
        <pc:picChg chg="add mod">
          <ac:chgData name="Mihai Catalin" userId="2faaeae1b09754d4" providerId="LiveId" clId="{F8C100B4-635D-42CC-A354-282F24DC3CF9}" dt="2023-06-01T15:47:17.995" v="489" actId="1076"/>
          <ac:picMkLst>
            <pc:docMk/>
            <pc:sldMk cId="3799405220" sldId="263"/>
            <ac:picMk id="3" creationId="{78708F43-B8E0-B610-80CB-CEBF466E9081}"/>
          </ac:picMkLst>
        </pc:picChg>
      </pc:sldChg>
      <pc:sldChg chg="modSp new del mod">
        <pc:chgData name="Mihai Catalin" userId="2faaeae1b09754d4" providerId="LiveId" clId="{F8C100B4-635D-42CC-A354-282F24DC3CF9}" dt="2023-06-01T15:50:36.330" v="531" actId="2696"/>
        <pc:sldMkLst>
          <pc:docMk/>
          <pc:sldMk cId="971813563" sldId="264"/>
        </pc:sldMkLst>
        <pc:spChg chg="mod">
          <ac:chgData name="Mihai Catalin" userId="2faaeae1b09754d4" providerId="LiveId" clId="{F8C100B4-635D-42CC-A354-282F24DC3CF9}" dt="2023-06-01T15:50:13.014" v="527" actId="1076"/>
          <ac:spMkLst>
            <pc:docMk/>
            <pc:sldMk cId="971813563" sldId="264"/>
            <ac:spMk id="2" creationId="{7E31EB75-4719-DC49-1EFF-3C60C2239ED1}"/>
          </ac:spMkLst>
        </pc:spChg>
      </pc:sldChg>
      <pc:sldChg chg="addSp modSp new mod ord">
        <pc:chgData name="Mihai Catalin" userId="2faaeae1b09754d4" providerId="LiveId" clId="{F8C100B4-635D-42CC-A354-282F24DC3CF9}" dt="2023-06-01T16:24:31.559" v="714" actId="255"/>
        <pc:sldMkLst>
          <pc:docMk/>
          <pc:sldMk cId="2049137228" sldId="265"/>
        </pc:sldMkLst>
        <pc:spChg chg="add mod">
          <ac:chgData name="Mihai Catalin" userId="2faaeae1b09754d4" providerId="LiveId" clId="{F8C100B4-635D-42CC-A354-282F24DC3CF9}" dt="2023-06-01T16:24:31.559" v="714" actId="255"/>
          <ac:spMkLst>
            <pc:docMk/>
            <pc:sldMk cId="2049137228" sldId="265"/>
            <ac:spMk id="4" creationId="{1B3FD483-F812-60AB-18A4-1ABF29284F51}"/>
          </ac:spMkLst>
        </pc:spChg>
        <pc:graphicFrameChg chg="add mod modGraphic">
          <ac:chgData name="Mihai Catalin" userId="2faaeae1b09754d4" providerId="LiveId" clId="{F8C100B4-635D-42CC-A354-282F24DC3CF9}" dt="2023-06-01T16:22:28.548" v="641" actId="14100"/>
          <ac:graphicFrameMkLst>
            <pc:docMk/>
            <pc:sldMk cId="2049137228" sldId="265"/>
            <ac:graphicFrameMk id="3" creationId="{C6E2B105-D840-A5B5-15CB-09DA9D502CC3}"/>
          </ac:graphicFrameMkLst>
        </pc:graphicFrameChg>
        <pc:picChg chg="add mod">
          <ac:chgData name="Mihai Catalin" userId="2faaeae1b09754d4" providerId="LiveId" clId="{F8C100B4-635D-42CC-A354-282F24DC3CF9}" dt="2023-06-01T16:22:01.752" v="639" actId="14100"/>
          <ac:picMkLst>
            <pc:docMk/>
            <pc:sldMk cId="2049137228" sldId="265"/>
            <ac:picMk id="2" creationId="{27D8B837-54B0-945C-FF8C-B97048162C65}"/>
          </ac:picMkLst>
        </pc:picChg>
      </pc:sldChg>
      <pc:sldChg chg="new del">
        <pc:chgData name="Mihai Catalin" userId="2faaeae1b09754d4" providerId="LiveId" clId="{F8C100B4-635D-42CC-A354-282F24DC3CF9}" dt="2023-06-01T16:28:11.254" v="716" actId="2696"/>
        <pc:sldMkLst>
          <pc:docMk/>
          <pc:sldMk cId="2156577600" sldId="266"/>
        </pc:sldMkLst>
      </pc:sldChg>
      <pc:sldChg chg="modSp new mod">
        <pc:chgData name="Mihai Catalin" userId="2faaeae1b09754d4" providerId="LiveId" clId="{F8C100B4-635D-42CC-A354-282F24DC3CF9}" dt="2023-06-01T16:45:06.525" v="948" actId="1076"/>
        <pc:sldMkLst>
          <pc:docMk/>
          <pc:sldMk cId="2687224727" sldId="266"/>
        </pc:sldMkLst>
        <pc:spChg chg="mod">
          <ac:chgData name="Mihai Catalin" userId="2faaeae1b09754d4" providerId="LiveId" clId="{F8C100B4-635D-42CC-A354-282F24DC3CF9}" dt="2023-06-01T16:45:06.525" v="948" actId="1076"/>
          <ac:spMkLst>
            <pc:docMk/>
            <pc:sldMk cId="2687224727" sldId="266"/>
            <ac:spMk id="2" creationId="{51EBA778-495B-2F58-5C02-4B27B2AF1550}"/>
          </ac:spMkLst>
        </pc:spChg>
        <pc:spChg chg="mod">
          <ac:chgData name="Mihai Catalin" userId="2faaeae1b09754d4" providerId="LiveId" clId="{F8C100B4-635D-42CC-A354-282F24DC3CF9}" dt="2023-06-01T16:33:13.194" v="769" actId="1076"/>
          <ac:spMkLst>
            <pc:docMk/>
            <pc:sldMk cId="2687224727" sldId="266"/>
            <ac:spMk id="3" creationId="{B460CA5E-AF60-D3B0-34D4-13479EB2A39D}"/>
          </ac:spMkLst>
        </pc:spChg>
      </pc:sldChg>
      <pc:sldChg chg="new del">
        <pc:chgData name="Mihai Catalin" userId="2faaeae1b09754d4" providerId="LiveId" clId="{F8C100B4-635D-42CC-A354-282F24DC3CF9}" dt="2023-06-01T16:28:20.412" v="718" actId="2696"/>
        <pc:sldMkLst>
          <pc:docMk/>
          <pc:sldMk cId="3529537653" sldId="266"/>
        </pc:sldMkLst>
      </pc:sldChg>
      <pc:sldChg chg="modSp new mod">
        <pc:chgData name="Mihai Catalin" userId="2faaeae1b09754d4" providerId="LiveId" clId="{F8C100B4-635D-42CC-A354-282F24DC3CF9}" dt="2023-06-01T16:43:52.480" v="946" actId="1076"/>
        <pc:sldMkLst>
          <pc:docMk/>
          <pc:sldMk cId="3541513418" sldId="267"/>
        </pc:sldMkLst>
        <pc:spChg chg="mod">
          <ac:chgData name="Mihai Catalin" userId="2faaeae1b09754d4" providerId="LiveId" clId="{F8C100B4-635D-42CC-A354-282F24DC3CF9}" dt="2023-06-01T16:43:52.480" v="946" actId="1076"/>
          <ac:spMkLst>
            <pc:docMk/>
            <pc:sldMk cId="3541513418" sldId="267"/>
            <ac:spMk id="2" creationId="{076CFF8C-6B22-75F5-D264-5D9AC7FCBDEA}"/>
          </ac:spMkLst>
        </pc:spChg>
        <pc:spChg chg="mod">
          <ac:chgData name="Mihai Catalin" userId="2faaeae1b09754d4" providerId="LiveId" clId="{F8C100B4-635D-42CC-A354-282F24DC3CF9}" dt="2023-06-01T16:43:42.368" v="945" actId="255"/>
          <ac:spMkLst>
            <pc:docMk/>
            <pc:sldMk cId="3541513418" sldId="267"/>
            <ac:spMk id="3" creationId="{FCD2E781-BB8B-92A5-9DF5-5DAC07DE5296}"/>
          </ac:spMkLst>
        </pc:spChg>
      </pc:sldChg>
      <pc:sldChg chg="addSp modSp new mod">
        <pc:chgData name="Mihai Catalin" userId="2faaeae1b09754d4" providerId="LiveId" clId="{F8C100B4-635D-42CC-A354-282F24DC3CF9}" dt="2023-06-01T16:49:58.416" v="973" actId="20577"/>
        <pc:sldMkLst>
          <pc:docMk/>
          <pc:sldMk cId="1235559386" sldId="268"/>
        </pc:sldMkLst>
        <pc:spChg chg="add mod">
          <ac:chgData name="Mihai Catalin" userId="2faaeae1b09754d4" providerId="LiveId" clId="{F8C100B4-635D-42CC-A354-282F24DC3CF9}" dt="2023-06-01T16:49:58.416" v="973" actId="20577"/>
          <ac:spMkLst>
            <pc:docMk/>
            <pc:sldMk cId="1235559386" sldId="268"/>
            <ac:spMk id="3" creationId="{7E1F92F4-E907-2AAA-FF88-9B3190E46B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46D5-BCBB-46A1-BDF3-B24B153B33D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E78B-F31E-4701-BA5F-5B3A7C53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ctnews.com/business/coca-cola-cre-tere-peste-estim-ri-veniturilor-sus-inute-de-pre-urile-mai-mari-ale-b-uturilo" TargetMode="External"/><Relationship Id="rId2" Type="http://schemas.openxmlformats.org/officeDocument/2006/relationships/hyperlink" Target="https://ibani.stirileprotv.ro/companii/coca-cola-raporteaza-cel-mai-sever-declin-trimestrial-al-vanzarilor-din-ultimii-25-de-ani-ce-sunt-branduril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ehustle.co/04262022-coca-cola/" TargetMode="External"/><Relationship Id="rId5" Type="http://schemas.openxmlformats.org/officeDocument/2006/relationships/hyperlink" Target="https://seekingalpha.com/article/1377421-coca-cola-10-years-ago-and-today" TargetMode="External"/><Relationship Id="rId4" Type="http://schemas.openxmlformats.org/officeDocument/2006/relationships/hyperlink" Target="https://www.kaggle.com/datasets/meetnagadia/coco-cola-stock-data-1962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87E9-DAC8-8EF7-EDBF-A89280D25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77" y="1873624"/>
            <a:ext cx="9551645" cy="132258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+mn-lt"/>
              </a:rPr>
              <a:t>Aplicatie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econometrica</a:t>
            </a:r>
            <a:r>
              <a:rPr lang="en-US" sz="3200" b="1" dirty="0">
                <a:latin typeface="+mn-lt"/>
              </a:rPr>
              <a:t>. </a:t>
            </a:r>
            <a:r>
              <a:rPr lang="en-US" sz="3200" b="1" dirty="0" err="1">
                <a:latin typeface="+mn-lt"/>
              </a:rPr>
              <a:t>Analiza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veniturilor</a:t>
            </a:r>
            <a:r>
              <a:rPr lang="en-US" sz="3200" b="1" dirty="0">
                <a:latin typeface="+mn-lt"/>
              </a:rPr>
              <a:t> nete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Comic Sans MS" panose="030F0702030302020204" pitchFamily="66" charset="0"/>
              </a:rPr>
              <a:t>Coca-Cola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68E4-4008-A8EE-33D1-B91F44926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5" y="3305631"/>
            <a:ext cx="8673427" cy="1322587"/>
          </a:xfrm>
        </p:spPr>
        <p:txBody>
          <a:bodyPr/>
          <a:lstStyle/>
          <a:p>
            <a:r>
              <a:rPr lang="en-US" b="1" dirty="0"/>
              <a:t>Curs: </a:t>
            </a:r>
            <a:r>
              <a:rPr lang="en-US" b="1" dirty="0" err="1"/>
              <a:t>Econometrie</a:t>
            </a:r>
            <a:r>
              <a:rPr lang="en-US" b="1" dirty="0"/>
              <a:t> &amp; </a:t>
            </a:r>
            <a:r>
              <a:rPr lang="en-US" b="1" dirty="0" err="1"/>
              <a:t>Pachete</a:t>
            </a:r>
            <a:r>
              <a:rPr lang="en-US" b="1" dirty="0"/>
              <a:t> software</a:t>
            </a:r>
          </a:p>
          <a:p>
            <a:r>
              <a:rPr lang="en-US" b="1" dirty="0" err="1"/>
              <a:t>Grigoras</a:t>
            </a:r>
            <a:r>
              <a:rPr lang="en-US" b="1" dirty="0"/>
              <a:t> Iustin</a:t>
            </a:r>
          </a:p>
          <a:p>
            <a:r>
              <a:rPr lang="en-US" b="1" dirty="0"/>
              <a:t>Mihai Catalin</a:t>
            </a:r>
          </a:p>
        </p:txBody>
      </p:sp>
    </p:spTree>
    <p:extLst>
      <p:ext uri="{BB962C8B-B14F-4D97-AF65-F5344CB8AC3E}">
        <p14:creationId xmlns:p14="http://schemas.microsoft.com/office/powerpoint/2010/main" val="303440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FF8C-6B22-75F5-D264-5D9AC7FC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711998"/>
            <a:ext cx="8679915" cy="174872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	</a:t>
            </a:r>
            <a:r>
              <a:rPr lang="en-US" sz="2400" dirty="0" err="1">
                <a:latin typeface="+mn-lt"/>
              </a:rPr>
              <a:t>Analiza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econometrica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evidentiaza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impactul</a:t>
            </a:r>
            <a:r>
              <a:rPr lang="en-US" sz="2400" dirty="0">
                <a:latin typeface="+mn-lt"/>
              </a:rPr>
              <a:t> major al </a:t>
            </a:r>
            <a:r>
              <a:rPr lang="en-US" sz="2400" dirty="0" err="1">
                <a:latin typeface="+mn-lt"/>
              </a:rPr>
              <a:t>profitului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cheltuielilor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asupra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veniturilor</a:t>
            </a:r>
            <a:r>
              <a:rPr lang="en-US" sz="2400" dirty="0">
                <a:latin typeface="+mn-lt"/>
              </a:rPr>
              <a:t> nete in </a:t>
            </a:r>
            <a:r>
              <a:rPr lang="en-US" sz="2400" dirty="0" err="1">
                <a:latin typeface="+mn-lt"/>
              </a:rPr>
              <a:t>cazul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companiei</a:t>
            </a:r>
            <a:r>
              <a:rPr lang="en-US" sz="2400" dirty="0">
                <a:latin typeface="+mn-lt"/>
              </a:rPr>
              <a:t> Coca-Cola. </a:t>
            </a:r>
            <a:r>
              <a:rPr lang="en-US" sz="2400" dirty="0" err="1">
                <a:latin typeface="+mn-lt"/>
              </a:rPr>
              <a:t>Aceste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constatari</a:t>
            </a:r>
            <a:r>
              <a:rPr lang="en-US" sz="2400" dirty="0">
                <a:latin typeface="+mn-lt"/>
              </a:rPr>
              <a:t> au </a:t>
            </a:r>
            <a:r>
              <a:rPr lang="en-US" sz="2400" dirty="0" err="1">
                <a:latin typeface="+mn-lt"/>
              </a:rPr>
              <a:t>implicatii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semnificative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asupra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performantei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financiare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oferind</a:t>
            </a:r>
            <a:r>
              <a:rPr lang="en-US" sz="2400" dirty="0">
                <a:latin typeface="+mn-lt"/>
              </a:rPr>
              <a:t> o </a:t>
            </a:r>
            <a:r>
              <a:rPr lang="en-US" sz="2400" dirty="0" err="1">
                <a:latin typeface="+mn-lt"/>
              </a:rPr>
              <a:t>baza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solida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pentru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strategii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crestere</a:t>
            </a:r>
            <a:r>
              <a:rPr lang="en-US" sz="2400" dirty="0">
                <a:latin typeface="+mn-lt"/>
              </a:rPr>
              <a:t> a </a:t>
            </a:r>
            <a:r>
              <a:rPr lang="en-US" sz="2400" dirty="0" err="1">
                <a:latin typeface="+mn-lt"/>
              </a:rPr>
              <a:t>vanzarilor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veniturilor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Totusi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studiul</a:t>
            </a:r>
            <a:r>
              <a:rPr lang="en-US" sz="2400" dirty="0">
                <a:latin typeface="+mn-lt"/>
              </a:rPr>
              <a:t> are </a:t>
            </a:r>
            <a:r>
              <a:rPr lang="en-US" sz="2400" dirty="0" err="1">
                <a:latin typeface="+mn-lt"/>
              </a:rPr>
              <a:t>limitari</a:t>
            </a:r>
            <a:r>
              <a:rPr lang="en-US" sz="2400" dirty="0">
                <a:latin typeface="+mn-lt"/>
              </a:rPr>
              <a:t> legate de </a:t>
            </a:r>
            <a:r>
              <a:rPr lang="en-US" sz="2400" dirty="0" err="1">
                <a:latin typeface="+mn-lt"/>
              </a:rPr>
              <a:t>acuratetea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diversitatea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datelor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utilizate</a:t>
            </a:r>
            <a:r>
              <a:rPr lang="en-US" sz="2400" dirty="0">
                <a:latin typeface="+mn-lt"/>
              </a:rPr>
              <a:t>, precum </a:t>
            </a:r>
            <a:r>
              <a:rPr lang="en-US" sz="2400" dirty="0" err="1">
                <a:latin typeface="+mn-lt"/>
              </a:rPr>
              <a:t>si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restrictionarea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analizei</a:t>
            </a:r>
            <a:r>
              <a:rPr lang="en-US" sz="2400" dirty="0">
                <a:latin typeface="+mn-lt"/>
              </a:rPr>
              <a:t> la un </a:t>
            </a:r>
            <a:r>
              <a:rPr lang="en-US" sz="2400" dirty="0" err="1">
                <a:latin typeface="+mn-lt"/>
              </a:rPr>
              <a:t>numar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limitat</a:t>
            </a:r>
            <a:r>
              <a:rPr lang="en-US" sz="2400" dirty="0">
                <a:latin typeface="+mn-lt"/>
              </a:rPr>
              <a:t> de </a:t>
            </a:r>
            <a:r>
              <a:rPr lang="en-US" sz="2400" dirty="0" err="1">
                <a:latin typeface="+mn-lt"/>
              </a:rPr>
              <a:t>variabile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2E781-BB8B-92A5-9DF5-5DAC07DE5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859" y="1272988"/>
            <a:ext cx="7411558" cy="493059"/>
          </a:xfrm>
        </p:spPr>
        <p:txBody>
          <a:bodyPr>
            <a:noAutofit/>
          </a:bodyPr>
          <a:lstStyle/>
          <a:p>
            <a:r>
              <a:rPr lang="en-US" sz="3600" dirty="0" err="1"/>
              <a:t>Concluzii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151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F92F4-E907-2AAA-FF88-9B3190E46BEB}"/>
              </a:ext>
            </a:extLst>
          </p:cNvPr>
          <p:cNvSpPr txBox="1"/>
          <p:nvPr/>
        </p:nvSpPr>
        <p:spPr>
          <a:xfrm>
            <a:off x="1308847" y="1156448"/>
            <a:ext cx="9269506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Bibliografie</a:t>
            </a:r>
            <a:endParaRPr lang="en-US" b="1" dirty="0"/>
          </a:p>
          <a:p>
            <a:endParaRPr lang="en-US" dirty="0"/>
          </a:p>
          <a:p>
            <a:pPr marL="0" marR="0" algn="just">
              <a:spcBef>
                <a:spcPts val="150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https://ibani.stirileprotv.ro/companii/coca-cola-raporteaza-cel-mai-sever-declin-trimestrial-al-vanzarilor-din-ultimii-25-de-ani-ce-sunt-brandurile.html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150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3"/>
              </a:rPr>
              <a:t>http://www.corectnews.com/business/coca-cola-cre-tere-peste-estim-ri-veniturilor-sus-inute-de-pre-urile-mai-mari-ale-b-uturilo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algn="just">
              <a:spcBef>
                <a:spcPts val="150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4"/>
              </a:rPr>
              <a:t>https://www.kaggle.com/datasets/meetnagadia/coco-cola-stock-data-19622021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hlinkClick r:id="rId5"/>
              </a:rPr>
              <a:t>https://seekingalpha.com/article/1377421-coca-cola-10-years-ago-and-today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https://thehustle.co/04262022-coca-cola/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932A6C-8ED0-0936-62B4-FF1B21AD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0" y="2349926"/>
            <a:ext cx="3498980" cy="245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A4708-B1ED-0F48-85B0-A6C7E27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C728-4E18-7FFE-3DC4-6658B9E0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499812" cy="524862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 err="1"/>
              <a:t>Cuprins</a:t>
            </a:r>
            <a:r>
              <a:rPr lang="en-US" sz="2400" dirty="0"/>
              <a:t>:</a:t>
            </a:r>
          </a:p>
          <a:p>
            <a:pPr algn="just"/>
            <a:r>
              <a:rPr lang="en-US" dirty="0" err="1"/>
              <a:t>Introducere</a:t>
            </a:r>
            <a:r>
              <a:rPr lang="en-US" dirty="0"/>
              <a:t>: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Coca-Cola + </a:t>
            </a:r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veniturilor</a:t>
            </a:r>
            <a:r>
              <a:rPr lang="en-US" dirty="0"/>
              <a:t> nete + </a:t>
            </a:r>
            <a:r>
              <a:rPr lang="en-US" dirty="0" err="1"/>
              <a:t>Competita</a:t>
            </a:r>
            <a:r>
              <a:rPr lang="en-US" dirty="0"/>
              <a:t> </a:t>
            </a:r>
            <a:r>
              <a:rPr lang="en-US" dirty="0" err="1"/>
              <a:t>companiei</a:t>
            </a:r>
            <a:endParaRPr lang="en-US" dirty="0"/>
          </a:p>
          <a:p>
            <a:pPr algn="just"/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econometrice</a:t>
            </a:r>
            <a:r>
              <a:rPr lang="en-US" dirty="0"/>
              <a:t>: </a:t>
            </a:r>
            <a:r>
              <a:rPr lang="en-US" dirty="0" err="1"/>
              <a:t>Regresie</a:t>
            </a:r>
            <a:r>
              <a:rPr lang="en-US" dirty="0"/>
              <a:t> </a:t>
            </a:r>
            <a:r>
              <a:rPr lang="en-US" dirty="0" err="1"/>
              <a:t>multipla</a:t>
            </a:r>
            <a:r>
              <a:rPr lang="en-US" dirty="0"/>
              <a:t> + Alte </a:t>
            </a:r>
            <a:r>
              <a:rPr lang="en-US" dirty="0" err="1"/>
              <a:t>metode</a:t>
            </a:r>
            <a:r>
              <a:rPr lang="en-US" dirty="0"/>
              <a:t> + </a:t>
            </a:r>
            <a:r>
              <a:rPr lang="en-US" dirty="0" err="1"/>
              <a:t>Modelul</a:t>
            </a:r>
            <a:r>
              <a:rPr lang="en-US" dirty="0"/>
              <a:t> econometric (</a:t>
            </a:r>
            <a:r>
              <a:rPr lang="en-US" dirty="0" err="1"/>
              <a:t>ecuatia</a:t>
            </a:r>
            <a:r>
              <a:rPr lang="en-US" dirty="0"/>
              <a:t> de </a:t>
            </a:r>
            <a:r>
              <a:rPr lang="en-US" dirty="0" err="1"/>
              <a:t>regresie</a:t>
            </a:r>
            <a:r>
              <a:rPr lang="en-US" dirty="0"/>
              <a:t> +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) + </a:t>
            </a:r>
            <a:r>
              <a:rPr lang="en-US" dirty="0" err="1"/>
              <a:t>Alegerea</a:t>
            </a:r>
            <a:r>
              <a:rPr lang="en-US" dirty="0"/>
              <a:t> software-</a:t>
            </a:r>
            <a:r>
              <a:rPr lang="en-US" dirty="0" err="1"/>
              <a:t>ului</a:t>
            </a:r>
            <a:endParaRPr lang="en-US" dirty="0"/>
          </a:p>
          <a:p>
            <a:pPr algn="just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econometrica</a:t>
            </a:r>
            <a:r>
              <a:rPr lang="en-US" dirty="0"/>
              <a:t> :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</a:t>
            </a:r>
            <a:r>
              <a:rPr lang="en-US" dirty="0" err="1"/>
              <a:t>regresie</a:t>
            </a:r>
            <a:r>
              <a:rPr lang="en-US" dirty="0"/>
              <a:t> (snippet din </a:t>
            </a:r>
            <a:r>
              <a:rPr lang="en-US" dirty="0" err="1"/>
              <a:t>codul</a:t>
            </a:r>
            <a:r>
              <a:rPr lang="en-US" dirty="0"/>
              <a:t> R) + </a:t>
            </a:r>
            <a:r>
              <a:rPr lang="en-US" dirty="0" err="1"/>
              <a:t>Testele</a:t>
            </a:r>
            <a:r>
              <a:rPr lang="en-US" dirty="0"/>
              <a:t> de </a:t>
            </a:r>
            <a:r>
              <a:rPr lang="en-US" dirty="0" err="1"/>
              <a:t>semnificatie</a:t>
            </a:r>
            <a:r>
              <a:rPr lang="en-US" dirty="0"/>
              <a:t> statistica + </a:t>
            </a:r>
            <a:r>
              <a:rPr lang="en-US" dirty="0" err="1"/>
              <a:t>Prognoza</a:t>
            </a:r>
            <a:endParaRPr lang="en-US" dirty="0"/>
          </a:p>
          <a:p>
            <a:pPr algn="just"/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observatii</a:t>
            </a:r>
            <a:endParaRPr lang="en-US" dirty="0"/>
          </a:p>
          <a:p>
            <a:pPr algn="just"/>
            <a:r>
              <a:rPr lang="en-US" dirty="0" err="1"/>
              <a:t>Bibliografie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sursa</a:t>
            </a:r>
            <a:r>
              <a:rPr lang="en-US" dirty="0"/>
              <a:t> </a:t>
            </a:r>
            <a:r>
              <a:rPr lang="en-US" dirty="0" err="1"/>
              <a:t>datelor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BC38-995C-6B7F-2B6B-A97DAF5F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8" y="2363915"/>
            <a:ext cx="3675530" cy="2460497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+mn-lt"/>
              </a:rPr>
              <a:t>Curiozitati</a:t>
            </a:r>
            <a:endParaRPr lang="en-US" sz="5400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464E7-8992-0DA0-0DAD-CBB20DAC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649" y="468630"/>
            <a:ext cx="6264350" cy="4531986"/>
          </a:xfrm>
        </p:spPr>
        <p:txBody>
          <a:bodyPr>
            <a:normAutofit/>
          </a:bodyPr>
          <a:lstStyle/>
          <a:p>
            <a:r>
              <a:rPr lang="en-US" dirty="0" err="1"/>
              <a:t>Fondata</a:t>
            </a:r>
            <a:r>
              <a:rPr lang="en-US" dirty="0"/>
              <a:t> in 1886, in USA</a:t>
            </a:r>
          </a:p>
          <a:p>
            <a:r>
              <a:rPr lang="en-US" sz="2000" dirty="0" err="1"/>
              <a:t>Activeaza</a:t>
            </a:r>
            <a:r>
              <a:rPr lang="en-US" sz="2000" dirty="0"/>
              <a:t> in </a:t>
            </a:r>
            <a:r>
              <a:rPr lang="en-US" sz="2000" dirty="0" err="1"/>
              <a:t>industria</a:t>
            </a:r>
            <a:r>
              <a:rPr lang="en-US" sz="2000" dirty="0"/>
              <a:t> </a:t>
            </a:r>
            <a:r>
              <a:rPr lang="en-US" sz="2000" dirty="0" err="1"/>
              <a:t>bauturilor</a:t>
            </a:r>
            <a:r>
              <a:rPr lang="en-US" sz="2000" dirty="0"/>
              <a:t> </a:t>
            </a:r>
            <a:r>
              <a:rPr lang="en-US" sz="2000" dirty="0" err="1"/>
              <a:t>racoritoare</a:t>
            </a:r>
            <a:r>
              <a:rPr lang="en-US" sz="2000" dirty="0"/>
              <a:t> </a:t>
            </a:r>
          </a:p>
          <a:p>
            <a:r>
              <a:rPr lang="en-US" sz="2000" dirty="0"/>
              <a:t>Brand </a:t>
            </a:r>
            <a:r>
              <a:rPr lang="en-US" sz="2000" dirty="0" err="1"/>
              <a:t>consacrat</a:t>
            </a:r>
            <a:r>
              <a:rPr lang="en-US" sz="2000" dirty="0"/>
              <a:t>, </a:t>
            </a:r>
            <a:r>
              <a:rPr lang="en-US" sz="2000" dirty="0" err="1"/>
              <a:t>recunoscut</a:t>
            </a:r>
            <a:r>
              <a:rPr lang="en-US" sz="2000" dirty="0"/>
              <a:t> la </a:t>
            </a:r>
            <a:r>
              <a:rPr lang="en-US" sz="2000" dirty="0" err="1"/>
              <a:t>nivel</a:t>
            </a:r>
            <a:r>
              <a:rPr lang="en-US" sz="2000" dirty="0"/>
              <a:t> de global</a:t>
            </a:r>
          </a:p>
          <a:p>
            <a:r>
              <a:rPr lang="en-US" sz="2000" dirty="0"/>
              <a:t>Gama </a:t>
            </a:r>
            <a:r>
              <a:rPr lang="en-US" sz="2000" dirty="0" err="1"/>
              <a:t>larga</a:t>
            </a:r>
            <a:r>
              <a:rPr lang="en-US" sz="2000" dirty="0"/>
              <a:t> de </a:t>
            </a:r>
            <a:r>
              <a:rPr lang="en-US" sz="2000" dirty="0" err="1"/>
              <a:t>produse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Coca-Cola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clasica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Coca-Cola Zero, Coca-Cola Diet, Sprite, Fanta, Powerade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multe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altele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dirty="0"/>
              <a:t> </a:t>
            </a:r>
            <a:r>
              <a:rPr lang="en-US" sz="2000" dirty="0" err="1"/>
              <a:t>Investirea</a:t>
            </a:r>
            <a:r>
              <a:rPr lang="en-US" sz="2000" dirty="0"/>
              <a:t> </a:t>
            </a:r>
            <a:r>
              <a:rPr lang="en-US" sz="2000" dirty="0" err="1"/>
              <a:t>masiva</a:t>
            </a:r>
            <a:r>
              <a:rPr lang="en-US" sz="2000" dirty="0"/>
              <a:t> in marketing, </a:t>
            </a:r>
            <a:r>
              <a:rPr lang="en-US" sz="2000" dirty="0" err="1"/>
              <a:t>publicitate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sustenabilitate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832C0E-63EC-9C58-43CE-C37F693B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7" y="4269096"/>
            <a:ext cx="5214257" cy="1924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801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BA0F-5F5F-FEEA-2BAD-8F3DB8E0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18762-3F3B-AC24-E2CC-DB754B822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1" y="804862"/>
            <a:ext cx="5078975" cy="5248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8AC39-37ED-913B-3A9A-8399471A3BD5}"/>
              </a:ext>
            </a:extLst>
          </p:cNvPr>
          <p:cNvSpPr txBox="1"/>
          <p:nvPr/>
        </p:nvSpPr>
        <p:spPr>
          <a:xfrm>
            <a:off x="6197969" y="1177489"/>
            <a:ext cx="510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Din </a:t>
            </a:r>
            <a:r>
              <a:rPr lang="en-US" dirty="0" err="1"/>
              <a:t>histograma</a:t>
            </a:r>
            <a:r>
              <a:rPr lang="en-US" dirty="0"/>
              <a:t> se poate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crestere</a:t>
            </a:r>
            <a:r>
              <a:rPr lang="en-US" dirty="0"/>
              <a:t> </a:t>
            </a:r>
            <a:r>
              <a:rPr lang="en-US" dirty="0" err="1"/>
              <a:t>semnificativa</a:t>
            </a:r>
            <a:r>
              <a:rPr lang="en-US" dirty="0"/>
              <a:t> a </a:t>
            </a:r>
            <a:r>
              <a:rPr lang="en-US" dirty="0" err="1"/>
              <a:t>veniturior</a:t>
            </a:r>
            <a:r>
              <a:rPr lang="en-US" dirty="0"/>
              <a:t> nete ale </a:t>
            </a:r>
            <a:r>
              <a:rPr lang="en-US" dirty="0" err="1"/>
              <a:t>companiei</a:t>
            </a:r>
            <a:r>
              <a:rPr lang="en-US" dirty="0"/>
              <a:t> Coca Cola din anul </a:t>
            </a:r>
            <a:r>
              <a:rPr lang="en-US" dirty="0">
                <a:solidFill>
                  <a:srgbClr val="FF0000"/>
                </a:solidFill>
              </a:rPr>
              <a:t>2010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2013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descrestere</a:t>
            </a:r>
            <a:r>
              <a:rPr lang="en-US" dirty="0"/>
              <a:t> intre </a:t>
            </a:r>
            <a:r>
              <a:rPr lang="en-US" dirty="0" err="1"/>
              <a:t>anii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2014-2018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Potrivit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unui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articol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pe site-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stiripesurse.ro,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veniturile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nete ale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companiei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au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crescut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cu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7%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In anul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2022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veniturile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au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inregistrat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cresteri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pana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la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10,13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miliarde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dolari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datorita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majorarii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preturilor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cu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12%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unei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selectii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bauturi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scumpe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2023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Coca-Cola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anticipeaza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crestere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comparabila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veniturilor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3%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pana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la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5%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castigurilor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actiune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4%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pana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la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77A2-66D0-A3B1-4E10-4449F6A3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89DEA-0F65-BEDA-1BE2-DAAC22CC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3108"/>
            <a:ext cx="5715000" cy="4410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DABD3-8D6B-B43D-E1F2-514B53A64CF9}"/>
              </a:ext>
            </a:extLst>
          </p:cNvPr>
          <p:cNvSpPr txBox="1"/>
          <p:nvPr/>
        </p:nvSpPr>
        <p:spPr>
          <a:xfrm>
            <a:off x="6408420" y="643622"/>
            <a:ext cx="54940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</a:rPr>
              <a:t>Competia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companiei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La </a:t>
            </a:r>
            <a:r>
              <a:rPr lang="en-US" dirty="0" err="1">
                <a:solidFill>
                  <a:srgbClr val="FF0000"/>
                </a:solidFill>
              </a:rPr>
              <a:t>nivel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piata</a:t>
            </a:r>
            <a:r>
              <a:rPr lang="en-US" dirty="0">
                <a:solidFill>
                  <a:srgbClr val="FF0000"/>
                </a:solidFill>
              </a:rPr>
              <a:t>, Coca-Cola are </a:t>
            </a:r>
            <a:r>
              <a:rPr lang="en-US" dirty="0" err="1">
                <a:solidFill>
                  <a:srgbClr val="FF0000"/>
                </a:solidFill>
              </a:rPr>
              <a:t>cea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mare </a:t>
            </a:r>
            <a:r>
              <a:rPr lang="en-US" dirty="0" err="1">
                <a:solidFill>
                  <a:srgbClr val="FF0000"/>
                </a:solidFill>
              </a:rPr>
              <a:t>acoperire</a:t>
            </a:r>
            <a:r>
              <a:rPr lang="en-US" dirty="0">
                <a:solidFill>
                  <a:srgbClr val="FF0000"/>
                </a:solidFill>
              </a:rPr>
              <a:t> pe </a:t>
            </a:r>
            <a:r>
              <a:rPr lang="en-US" dirty="0" err="1">
                <a:solidFill>
                  <a:srgbClr val="FF0000"/>
                </a:solidFill>
              </a:rPr>
              <a:t>langa</a:t>
            </a:r>
            <a:r>
              <a:rPr lang="en-US" dirty="0">
                <a:solidFill>
                  <a:srgbClr val="FF0000"/>
                </a:solidFill>
              </a:rPr>
              <a:t> PepsiCo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Dr. Pepper Snapple Group. PepsiCo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cel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mare rival direct al Coca-Cola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produce o </a:t>
            </a:r>
            <a:r>
              <a:rPr lang="en-US" dirty="0" err="1">
                <a:solidFill>
                  <a:srgbClr val="FF0000"/>
                </a:solidFill>
              </a:rPr>
              <a:t>gama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larga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bauturi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racoritoare</a:t>
            </a:r>
            <a:r>
              <a:rPr lang="en-US" dirty="0">
                <a:solidFill>
                  <a:srgbClr val="FF0000"/>
                </a:solidFill>
              </a:rPr>
              <a:t>, precum Pepsi, Mountain Dew, </a:t>
            </a:r>
            <a:r>
              <a:rPr lang="en-US" dirty="0" err="1">
                <a:solidFill>
                  <a:srgbClr val="FF0000"/>
                </a:solidFill>
              </a:rPr>
              <a:t>Mirinda</a:t>
            </a:r>
            <a:r>
              <a:rPr lang="en-US" dirty="0">
                <a:solidFill>
                  <a:srgbClr val="FF0000"/>
                </a:solidFill>
              </a:rPr>
              <a:t> Gatorade, </a:t>
            </a:r>
            <a:r>
              <a:rPr lang="en-US" dirty="0" err="1">
                <a:solidFill>
                  <a:srgbClr val="FF0000"/>
                </a:solidFill>
              </a:rPr>
              <a:t>dar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alimentare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snack-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.	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Dr. Pepper Snapple Group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altă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companie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importantă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industria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bauturilor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racoritoare</a:t>
            </a:r>
            <a:r>
              <a:rPr lang="en-US" dirty="0">
                <a:solidFill>
                  <a:srgbClr val="FF0000"/>
                </a:solidFill>
              </a:rPr>
              <a:t> care produce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distribuie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branduri</a:t>
            </a:r>
            <a:r>
              <a:rPr lang="en-US" dirty="0">
                <a:solidFill>
                  <a:srgbClr val="FF0000"/>
                </a:solidFill>
              </a:rPr>
              <a:t> precum Dr. Pepper, 7UP, Snapple, Canada Dry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Sunkist.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Principalele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</a:t>
            </a:r>
            <a:r>
              <a:rPr lang="en-US" dirty="0">
                <a:solidFill>
                  <a:srgbClr val="FF0000"/>
                </a:solidFill>
              </a:rPr>
              <a:t> care Coca-Cola </a:t>
            </a:r>
            <a:r>
              <a:rPr lang="en-US" dirty="0" err="1">
                <a:solidFill>
                  <a:srgbClr val="FF0000"/>
                </a:solidFill>
              </a:rPr>
              <a:t>reuseste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mentina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deasupra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competitiei</a:t>
            </a:r>
            <a:r>
              <a:rPr lang="en-US" dirty="0">
                <a:solidFill>
                  <a:srgbClr val="FF0000"/>
                </a:solidFill>
              </a:rPr>
              <a:t> sunt: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1.	</a:t>
            </a:r>
            <a:r>
              <a:rPr lang="en-US" dirty="0" err="1">
                <a:solidFill>
                  <a:srgbClr val="FF0000"/>
                </a:solidFill>
              </a:rPr>
              <a:t>Inovare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dezvoltare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produse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2.	Marketing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branding </a:t>
            </a:r>
            <a:r>
              <a:rPr lang="en-US" dirty="0" err="1">
                <a:solidFill>
                  <a:srgbClr val="FF0000"/>
                </a:solidFill>
              </a:rPr>
              <a:t>puternic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3.	</a:t>
            </a:r>
            <a:r>
              <a:rPr lang="en-US" dirty="0" err="1">
                <a:solidFill>
                  <a:srgbClr val="FF0000"/>
                </a:solidFill>
              </a:rPr>
              <a:t>Distributie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prezenta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globala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extinsa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DD6DC-75E3-B086-9414-3977A9256709}"/>
              </a:ext>
            </a:extLst>
          </p:cNvPr>
          <p:cNvSpPr txBox="1"/>
          <p:nvPr/>
        </p:nvSpPr>
        <p:spPr>
          <a:xfrm>
            <a:off x="2907030" y="708660"/>
            <a:ext cx="63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</a:rPr>
              <a:t>Aspecte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Econometrice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0CE17-55C4-A665-F1AF-C0ABC1594214}"/>
              </a:ext>
            </a:extLst>
          </p:cNvPr>
          <p:cNvSpPr txBox="1"/>
          <p:nvPr/>
        </p:nvSpPr>
        <p:spPr>
          <a:xfrm>
            <a:off x="108585" y="1354991"/>
            <a:ext cx="11974830" cy="488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en-US" b="1" dirty="0" err="1"/>
              <a:t>Regresia</a:t>
            </a:r>
            <a:r>
              <a:rPr lang="en-US" b="1" dirty="0"/>
              <a:t> </a:t>
            </a:r>
            <a:r>
              <a:rPr lang="en-US" b="1" dirty="0" err="1"/>
              <a:t>multipla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statistica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analiza</a:t>
            </a:r>
            <a:r>
              <a:rPr lang="en-US" dirty="0"/>
              <a:t> legatura </a:t>
            </a:r>
            <a:r>
              <a:rPr lang="en-US" dirty="0" err="1"/>
              <a:t>dintre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explicata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multe </a:t>
            </a:r>
            <a:r>
              <a:rPr lang="en-US" dirty="0" err="1"/>
              <a:t>variabile</a:t>
            </a:r>
            <a:r>
              <a:rPr lang="en-US" dirty="0"/>
              <a:t> explicative.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predictia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 </a:t>
            </a:r>
            <a:r>
              <a:rPr lang="en-US" dirty="0" err="1"/>
              <a:t>independente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FF0000"/>
                </a:solidFill>
              </a:rPr>
              <a:t>N(Net Operating Revenues) = a0 +a1*CostOfGoodsSold+a2*TreasuryStockCost+a3*</a:t>
            </a:r>
            <a:r>
              <a:rPr lang="en-US" u="sng" dirty="0" err="1">
                <a:solidFill>
                  <a:srgbClr val="FF0000"/>
                </a:solidFill>
              </a:rPr>
              <a:t>OtherOperatingCharges+e</a:t>
            </a:r>
            <a:endParaRPr lang="en-US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NetOperatingRevenues</a:t>
            </a:r>
            <a:r>
              <a:rPr lang="en-US" dirty="0"/>
              <a:t> =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explicata</a:t>
            </a:r>
            <a:r>
              <a:rPr lang="en-US" dirty="0"/>
              <a:t>/</a:t>
            </a:r>
            <a:r>
              <a:rPr lang="en-US" dirty="0" err="1"/>
              <a:t>dependenta</a:t>
            </a:r>
            <a:r>
              <a:rPr lang="en-US" dirty="0"/>
              <a:t>,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ecuatia</a:t>
            </a:r>
            <a:r>
              <a:rPr lang="en-US" dirty="0"/>
              <a:t> de </a:t>
            </a:r>
            <a:r>
              <a:rPr lang="en-US" dirty="0" err="1"/>
              <a:t>regresie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CostOfGoodsSold</a:t>
            </a:r>
            <a:r>
              <a:rPr lang="en-US" dirty="0"/>
              <a:t>, </a:t>
            </a:r>
            <a:r>
              <a:rPr lang="en-US" dirty="0" err="1"/>
              <a:t>TreasuryStockCost</a:t>
            </a:r>
            <a:r>
              <a:rPr lang="en-US" dirty="0"/>
              <a:t>, </a:t>
            </a:r>
            <a:r>
              <a:rPr lang="en-US" dirty="0" err="1"/>
              <a:t>OtherOperatingCharges</a:t>
            </a:r>
            <a:r>
              <a:rPr lang="en-US" dirty="0"/>
              <a:t> = </a:t>
            </a:r>
            <a:r>
              <a:rPr lang="en-US" dirty="0" err="1"/>
              <a:t>variabilele</a:t>
            </a:r>
            <a:r>
              <a:rPr lang="en-US" dirty="0"/>
              <a:t> explicative/</a:t>
            </a:r>
            <a:r>
              <a:rPr lang="en-US" dirty="0" err="1"/>
              <a:t>independente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/>
              <a:t>Alte </a:t>
            </a:r>
            <a:r>
              <a:rPr lang="en-US" b="1" dirty="0" err="1"/>
              <a:t>metodele</a:t>
            </a:r>
            <a:r>
              <a:rPr lang="en-US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Chestionarele</a:t>
            </a:r>
            <a:r>
              <a:rPr lang="en-US" dirty="0"/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seriei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sezonalitatii</a:t>
            </a:r>
            <a:r>
              <a:rPr lang="en-US" dirty="0"/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Analiza</a:t>
            </a:r>
            <a:r>
              <a:rPr lang="en-US" dirty="0"/>
              <a:t> </a:t>
            </a:r>
            <a:r>
              <a:rPr lang="en-US" dirty="0" err="1"/>
              <a:t>trendului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08F43-B8E0-B610-80CB-CEBF466E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115671"/>
            <a:ext cx="4478617" cy="2442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77FED-F08C-10FB-BF0D-7371DC9D1C41}"/>
              </a:ext>
            </a:extLst>
          </p:cNvPr>
          <p:cNvSpPr txBox="1"/>
          <p:nvPr/>
        </p:nvSpPr>
        <p:spPr>
          <a:xfrm>
            <a:off x="3423956" y="926166"/>
            <a:ext cx="520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Alegerea</a:t>
            </a:r>
            <a:r>
              <a:rPr lang="en-US" sz="3600" dirty="0">
                <a:solidFill>
                  <a:srgbClr val="0070C0"/>
                </a:solidFill>
              </a:rPr>
              <a:t> Software-</a:t>
            </a:r>
            <a:r>
              <a:rPr lang="en-US" sz="3600" dirty="0" err="1">
                <a:solidFill>
                  <a:srgbClr val="0070C0"/>
                </a:solidFill>
              </a:rPr>
              <a:t>ului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E1A1F-5D30-0090-D314-B132629B560B}"/>
              </a:ext>
            </a:extLst>
          </p:cNvPr>
          <p:cNvSpPr txBox="1"/>
          <p:nvPr/>
        </p:nvSpPr>
        <p:spPr>
          <a:xfrm>
            <a:off x="632572" y="2026024"/>
            <a:ext cx="6530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RStudio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integrat</a:t>
            </a:r>
            <a:r>
              <a:rPr lang="en-US" dirty="0"/>
              <a:t> (IDE) </a:t>
            </a:r>
            <a:r>
              <a:rPr lang="en-US" dirty="0" err="1"/>
              <a:t>pentru</a:t>
            </a:r>
            <a:r>
              <a:rPr lang="en-US" dirty="0"/>
              <a:t> R,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statistic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vizualizare</a:t>
            </a:r>
            <a:r>
              <a:rPr lang="en-US" dirty="0"/>
              <a:t> </a:t>
            </a:r>
            <a:r>
              <a:rPr lang="en-US" dirty="0" err="1"/>
              <a:t>grafica</a:t>
            </a:r>
            <a:r>
              <a:rPr lang="en-US" dirty="0"/>
              <a:t>.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caracter open-source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multitudine de librarii si pachete aditionale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interfata moderna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nu necesita cunostinte avansate de programare</a:t>
            </a:r>
          </a:p>
          <a:p>
            <a:pPr marL="285750" indent="-28575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en-US" dirty="0"/>
              <a:t>	Alte </a:t>
            </a:r>
            <a:r>
              <a:rPr lang="en-US" dirty="0" err="1"/>
              <a:t>programe</a:t>
            </a:r>
            <a:r>
              <a:rPr lang="en-US" dirty="0"/>
              <a:t> software de </a:t>
            </a:r>
            <a:r>
              <a:rPr lang="en-US" dirty="0" err="1"/>
              <a:t>analiza</a:t>
            </a:r>
            <a:r>
              <a:rPr lang="en-US" dirty="0"/>
              <a:t> statistica: </a:t>
            </a:r>
            <a:r>
              <a:rPr lang="en-US" dirty="0">
                <a:solidFill>
                  <a:srgbClr val="0070C0"/>
                </a:solidFill>
              </a:rPr>
              <a:t>EViews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Gretl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SPSS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37994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D8B837-54B0-945C-FF8C-B9704816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4" y="3553142"/>
            <a:ext cx="10999695" cy="29573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E2B105-D840-A5B5-15CB-09DA9D502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5218"/>
              </p:ext>
            </p:extLst>
          </p:nvPr>
        </p:nvGraphicFramePr>
        <p:xfrm>
          <a:off x="493058" y="1264024"/>
          <a:ext cx="11214848" cy="26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712">
                  <a:extLst>
                    <a:ext uri="{9D8B030D-6E8A-4147-A177-3AD203B41FA5}">
                      <a16:colId xmlns:a16="http://schemas.microsoft.com/office/drawing/2014/main" val="1390138609"/>
                    </a:ext>
                  </a:extLst>
                </a:gridCol>
                <a:gridCol w="2803712">
                  <a:extLst>
                    <a:ext uri="{9D8B030D-6E8A-4147-A177-3AD203B41FA5}">
                      <a16:colId xmlns:a16="http://schemas.microsoft.com/office/drawing/2014/main" val="1622263772"/>
                    </a:ext>
                  </a:extLst>
                </a:gridCol>
                <a:gridCol w="2803712">
                  <a:extLst>
                    <a:ext uri="{9D8B030D-6E8A-4147-A177-3AD203B41FA5}">
                      <a16:colId xmlns:a16="http://schemas.microsoft.com/office/drawing/2014/main" val="3790993666"/>
                    </a:ext>
                  </a:extLst>
                </a:gridCol>
                <a:gridCol w="2803712">
                  <a:extLst>
                    <a:ext uri="{9D8B030D-6E8A-4147-A177-3AD203B41FA5}">
                      <a16:colId xmlns:a16="http://schemas.microsoft.com/office/drawing/2014/main" val="699751421"/>
                    </a:ext>
                  </a:extLst>
                </a:gridCol>
              </a:tblGrid>
              <a:tr h="519499">
                <a:tc>
                  <a:txBody>
                    <a:bodyPr/>
                    <a:lstStyle/>
                    <a:p>
                      <a:r>
                        <a:rPr lang="en-US" sz="1400" dirty="0"/>
                        <a:t>VIF (Variance Influence Factor)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Durbin-Watson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Breusch-Pagan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Jarque-Berra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22438"/>
                  </a:ext>
                </a:extLst>
              </a:tr>
              <a:tr h="580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masoara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daca</a:t>
                      </a:r>
                      <a:r>
                        <a:rPr lang="en-US" sz="1600" dirty="0"/>
                        <a:t> exista </a:t>
                      </a:r>
                      <a:r>
                        <a:rPr lang="en-US" sz="1600" dirty="0" err="1"/>
                        <a:t>multicoliniaritate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masoara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autocorelarea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de </a:t>
                      </a:r>
                      <a:r>
                        <a:rPr lang="en-US" sz="1600" dirty="0" err="1"/>
                        <a:t>ordin</a:t>
                      </a:r>
                      <a:r>
                        <a:rPr lang="en-US" sz="16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masoara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heteroscedasticitatea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masoara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distributia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erorilor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2416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2.912368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63713"/>
                  </a:ext>
                </a:extLst>
              </a:tr>
              <a:tr h="119179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valori sub 5 =&gt; nu exista multicoloniaritate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erorile nu prezinta autocorelare de ordin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 prezinta heteroscedasticitate adica au dispersiile constante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erorile</a:t>
                      </a:r>
                      <a:r>
                        <a:rPr lang="en-US" dirty="0"/>
                        <a:t> sunt normal </a:t>
                      </a:r>
                      <a:r>
                        <a:rPr lang="en-US" dirty="0" err="1"/>
                        <a:t>distribuite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097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3FD483-F812-60AB-18A4-1ABF29284F51}"/>
              </a:ext>
            </a:extLst>
          </p:cNvPr>
          <p:cNvSpPr txBox="1"/>
          <p:nvPr/>
        </p:nvSpPr>
        <p:spPr>
          <a:xfrm>
            <a:off x="3070412" y="347516"/>
            <a:ext cx="605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Analiza</a:t>
            </a:r>
            <a:r>
              <a:rPr lang="en-US" sz="2000" b="1" dirty="0"/>
              <a:t> </a:t>
            </a:r>
            <a:r>
              <a:rPr lang="en-US" sz="2000" b="1" dirty="0" err="1"/>
              <a:t>Econometrica</a:t>
            </a:r>
            <a:r>
              <a:rPr lang="en-US" sz="2000" b="1" dirty="0"/>
              <a:t>. </a:t>
            </a:r>
            <a:r>
              <a:rPr lang="en-US" sz="2000" b="1" dirty="0" err="1"/>
              <a:t>Testele</a:t>
            </a:r>
            <a:r>
              <a:rPr lang="en-US" sz="2000" b="1" dirty="0"/>
              <a:t> de </a:t>
            </a:r>
            <a:r>
              <a:rPr lang="en-US" sz="2000" b="1" dirty="0" err="1"/>
              <a:t>semnificatie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9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A778-495B-2F58-5C02-4B27B2AF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25" y="2269243"/>
            <a:ext cx="3498979" cy="2456442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Prognoza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economica</a:t>
            </a:r>
            <a:r>
              <a:rPr lang="en-US" b="1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CA5E-AF60-D3B0-34D4-13479EB2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59" y="641822"/>
            <a:ext cx="7012710" cy="5248622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1900" dirty="0"/>
              <a:t>	</a:t>
            </a:r>
            <a:r>
              <a:rPr lang="en-US" sz="1900" dirty="0" err="1"/>
              <a:t>Rezultatele</a:t>
            </a:r>
            <a:r>
              <a:rPr lang="en-US" sz="1900" dirty="0"/>
              <a:t> </a:t>
            </a:r>
            <a:r>
              <a:rPr lang="en-US" sz="1900" dirty="0" err="1"/>
              <a:t>regresiei</a:t>
            </a:r>
            <a:r>
              <a:rPr lang="en-US" sz="1900" dirty="0"/>
              <a:t> indica o </a:t>
            </a:r>
            <a:r>
              <a:rPr lang="en-US" sz="1900" dirty="0" err="1"/>
              <a:t>influenta</a:t>
            </a:r>
            <a:r>
              <a:rPr lang="en-US" sz="1900" dirty="0"/>
              <a:t> </a:t>
            </a:r>
            <a:r>
              <a:rPr lang="en-US" sz="1900" dirty="0" err="1"/>
              <a:t>semnificativa</a:t>
            </a:r>
            <a:r>
              <a:rPr lang="en-US" sz="1900" dirty="0"/>
              <a:t> a </a:t>
            </a:r>
            <a:r>
              <a:rPr lang="en-US" sz="1900" dirty="0" err="1"/>
              <a:t>variabilei</a:t>
            </a:r>
            <a:r>
              <a:rPr lang="en-US" sz="1900" dirty="0"/>
              <a:t> </a:t>
            </a:r>
            <a:r>
              <a:rPr lang="en-US" sz="1900" dirty="0" err="1"/>
              <a:t>independente</a:t>
            </a:r>
            <a:r>
              <a:rPr lang="en-US" sz="1900" dirty="0"/>
              <a:t>, </a:t>
            </a:r>
            <a:r>
              <a:rPr lang="en-US" sz="1900" dirty="0" err="1">
                <a:solidFill>
                  <a:srgbClr val="FF0000"/>
                </a:solidFill>
              </a:rPr>
              <a:t>CostOfGoodsSold</a:t>
            </a:r>
            <a:r>
              <a:rPr lang="en-US" sz="1900" dirty="0"/>
              <a:t>, </a:t>
            </a:r>
            <a:r>
              <a:rPr lang="en-US" sz="1900" dirty="0" err="1"/>
              <a:t>asupra</a:t>
            </a:r>
            <a:r>
              <a:rPr lang="en-US" sz="1900" dirty="0"/>
              <a:t> </a:t>
            </a:r>
            <a:r>
              <a:rPr lang="en-US" sz="1900" dirty="0" err="1"/>
              <a:t>variabilei</a:t>
            </a:r>
            <a:r>
              <a:rPr lang="en-US" sz="1900" dirty="0"/>
              <a:t> </a:t>
            </a:r>
            <a:r>
              <a:rPr lang="en-US" sz="1900" dirty="0" err="1"/>
              <a:t>dependente</a:t>
            </a:r>
            <a:r>
              <a:rPr lang="en-US" sz="1900" dirty="0"/>
              <a:t>. </a:t>
            </a:r>
            <a:r>
              <a:rPr lang="en-US" sz="1900" dirty="0" err="1"/>
              <a:t>Coeficientul</a:t>
            </a:r>
            <a:r>
              <a:rPr lang="en-US" sz="1900" dirty="0"/>
              <a:t> </a:t>
            </a:r>
            <a:r>
              <a:rPr lang="en-US" sz="1900" dirty="0" err="1"/>
              <a:t>asociat</a:t>
            </a:r>
            <a:r>
              <a:rPr lang="en-US" sz="1900" dirty="0"/>
              <a:t> cu </a:t>
            </a:r>
            <a:r>
              <a:rPr lang="en-US" sz="1900" dirty="0" err="1"/>
              <a:t>CostOfGoodsSold</a:t>
            </a:r>
            <a:r>
              <a:rPr lang="en-US" sz="1900" dirty="0"/>
              <a:t> </a:t>
            </a:r>
            <a:r>
              <a:rPr lang="en-US" sz="1900" dirty="0" err="1"/>
              <a:t>este</a:t>
            </a:r>
            <a:r>
              <a:rPr lang="en-US" sz="1900" dirty="0"/>
              <a:t> </a:t>
            </a:r>
            <a:r>
              <a:rPr lang="en-US" sz="1900" dirty="0" err="1"/>
              <a:t>estimat</a:t>
            </a:r>
            <a:r>
              <a:rPr lang="en-US" sz="1900" dirty="0"/>
              <a:t> la </a:t>
            </a:r>
            <a:r>
              <a:rPr lang="en-US" sz="1900" dirty="0">
                <a:solidFill>
                  <a:srgbClr val="FF0000"/>
                </a:solidFill>
              </a:rPr>
              <a:t>2.161</a:t>
            </a:r>
            <a:r>
              <a:rPr lang="en-US" sz="1900" dirty="0"/>
              <a:t>, cu o </a:t>
            </a:r>
            <a:r>
              <a:rPr lang="en-US" sz="1900" dirty="0" err="1"/>
              <a:t>eroare</a:t>
            </a:r>
            <a:r>
              <a:rPr lang="en-US" sz="1900" dirty="0"/>
              <a:t> standard de </a:t>
            </a:r>
            <a:r>
              <a:rPr lang="en-US" sz="1900" dirty="0">
                <a:solidFill>
                  <a:srgbClr val="FF0000"/>
                </a:solidFill>
              </a:rPr>
              <a:t>0.05011</a:t>
            </a:r>
            <a:r>
              <a:rPr lang="en-US" sz="1900" dirty="0"/>
              <a:t>. </a:t>
            </a:r>
            <a:r>
              <a:rPr lang="en-US" sz="1900" dirty="0" err="1"/>
              <a:t>Aceasta</a:t>
            </a:r>
            <a:r>
              <a:rPr lang="en-US" sz="1900" dirty="0"/>
              <a:t> </a:t>
            </a:r>
            <a:r>
              <a:rPr lang="en-US" sz="1900" dirty="0" err="1"/>
              <a:t>valoare</a:t>
            </a:r>
            <a:r>
              <a:rPr lang="en-US" sz="1900" dirty="0"/>
              <a:t> </a:t>
            </a:r>
            <a:r>
              <a:rPr lang="en-US" sz="1900" dirty="0" err="1"/>
              <a:t>sugereaza</a:t>
            </a:r>
            <a:r>
              <a:rPr lang="en-US" sz="1900" dirty="0"/>
              <a:t> ca, in </a:t>
            </a:r>
            <a:r>
              <a:rPr lang="en-US" sz="1900" dirty="0" err="1"/>
              <a:t>medie</a:t>
            </a:r>
            <a:r>
              <a:rPr lang="en-US" sz="1900" dirty="0"/>
              <a:t>, </a:t>
            </a:r>
            <a:r>
              <a:rPr lang="en-US" sz="1900" dirty="0" err="1"/>
              <a:t>pentru</a:t>
            </a:r>
            <a:r>
              <a:rPr lang="en-US" sz="1900" dirty="0"/>
              <a:t> </a:t>
            </a:r>
            <a:r>
              <a:rPr lang="en-US" sz="1900" dirty="0" err="1"/>
              <a:t>fiecare</a:t>
            </a:r>
            <a:r>
              <a:rPr lang="en-US" sz="1900" dirty="0"/>
              <a:t> </a:t>
            </a:r>
            <a:r>
              <a:rPr lang="en-US" sz="1900" dirty="0" err="1"/>
              <a:t>unitate</a:t>
            </a:r>
            <a:r>
              <a:rPr lang="en-US" sz="1900" dirty="0"/>
              <a:t> de </a:t>
            </a:r>
            <a:r>
              <a:rPr lang="en-US" sz="1900" dirty="0" err="1"/>
              <a:t>crestere</a:t>
            </a:r>
            <a:r>
              <a:rPr lang="en-US" sz="1900" dirty="0"/>
              <a:t> a </a:t>
            </a:r>
            <a:r>
              <a:rPr lang="en-US" sz="1900" dirty="0" err="1">
                <a:solidFill>
                  <a:srgbClr val="FF0000"/>
                </a:solidFill>
              </a:rPr>
              <a:t>CostOfGoodsSold</a:t>
            </a:r>
            <a:r>
              <a:rPr lang="en-US" sz="1900" dirty="0"/>
              <a:t>, </a:t>
            </a:r>
            <a:r>
              <a:rPr lang="en-US" sz="1900" dirty="0" err="1"/>
              <a:t>variabila</a:t>
            </a:r>
            <a:r>
              <a:rPr lang="en-US" sz="1900" dirty="0"/>
              <a:t> </a:t>
            </a:r>
            <a:r>
              <a:rPr lang="en-US" sz="1900" dirty="0" err="1"/>
              <a:t>dependenta</a:t>
            </a:r>
            <a:r>
              <a:rPr lang="en-US" sz="1900" dirty="0"/>
              <a:t> </a:t>
            </a:r>
            <a:r>
              <a:rPr lang="en-US" sz="1900" dirty="0" err="1"/>
              <a:t>inregistreaza</a:t>
            </a:r>
            <a:r>
              <a:rPr lang="en-US" sz="1900" dirty="0"/>
              <a:t> o </a:t>
            </a:r>
            <a:r>
              <a:rPr lang="en-US" sz="1900" dirty="0" err="1"/>
              <a:t>cresere</a:t>
            </a:r>
            <a:r>
              <a:rPr lang="en-US" sz="1900" dirty="0"/>
              <a:t> de </a:t>
            </a:r>
            <a:r>
              <a:rPr lang="en-US" sz="1900" dirty="0" err="1"/>
              <a:t>aproximativ</a:t>
            </a:r>
            <a:r>
              <a:rPr lang="en-US" sz="1900" dirty="0"/>
              <a:t> </a:t>
            </a:r>
            <a:r>
              <a:rPr lang="en-US" sz="1900" dirty="0">
                <a:solidFill>
                  <a:srgbClr val="FF0000"/>
                </a:solidFill>
              </a:rPr>
              <a:t>2.161.</a:t>
            </a:r>
          </a:p>
        </p:txBody>
      </p:sp>
    </p:spTree>
    <p:extLst>
      <p:ext uri="{BB962C8B-B14F-4D97-AF65-F5344CB8AC3E}">
        <p14:creationId xmlns:p14="http://schemas.microsoft.com/office/powerpoint/2010/main" val="26872247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200</TotalTime>
  <Words>775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Comic Sans MS</vt:lpstr>
      <vt:lpstr>Rockwell</vt:lpstr>
      <vt:lpstr>Wingdings</vt:lpstr>
      <vt:lpstr>Atlas</vt:lpstr>
      <vt:lpstr>Aplicatie econometrica. Analiza veniturilor nete Coca-Cola</vt:lpstr>
      <vt:lpstr>PowerPoint Presentation</vt:lpstr>
      <vt:lpstr>Curiozitati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Prognoza economica </vt:lpstr>
      <vt:lpstr> Analiza econometrica evidentiaza impactul major al profitului si cheltuielilor asupra veniturilor nete in cazul companiei Coca-Cola. Aceste constatari au implicatii semnificative asupra performantei financiare, oferind o baza solida pentru strategii de crestere a vanzarilor si veniturilor. Totusi, studiul are limitari legate de acuratetea si diversitatea datelor utilizate, precum si de restrictionarea analizei la un numar limitat de variabile.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econometrica CocaCola Analiza veniturilor nete </dc:title>
  <dc:creator>Mihai Catalin</dc:creator>
  <cp:lastModifiedBy>TUDOR IUSTIN  GRIGORAS</cp:lastModifiedBy>
  <cp:revision>2</cp:revision>
  <dcterms:created xsi:type="dcterms:W3CDTF">2023-06-01T13:30:40Z</dcterms:created>
  <dcterms:modified xsi:type="dcterms:W3CDTF">2023-06-01T16:53:24Z</dcterms:modified>
</cp:coreProperties>
</file>