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Cabin Condense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42" Type="http://schemas.openxmlformats.org/officeDocument/2006/relationships/font" Target="fonts/CabinCondensed-bold.fntdata"/><Relationship Id="rId41" Type="http://schemas.openxmlformats.org/officeDocument/2006/relationships/font" Target="fonts/CabinCondense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engine/installation/linux/docker-ce/ubuntu/" TargetMode="External"/><Relationship Id="rId3" Type="http://schemas.openxmlformats.org/officeDocument/2006/relationships/hyperlink" Target="http://play-with-docker.com" TargetMode="External"/><Relationship Id="rId4" Type="http://schemas.openxmlformats.org/officeDocument/2006/relationships/hyperlink" Target="https://hub.docker.com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ristophetd/docker-python-sandbox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lirezaomidi/voting-demo" TargetMode="External"/><Relationship Id="rId3" Type="http://schemas.openxmlformats.org/officeDocument/2006/relationships/hyperlink" Target="http://localhost" TargetMode="External"/><Relationship Id="rId4" Type="http://schemas.openxmlformats.org/officeDocument/2006/relationships/hyperlink" Target="http://localhost:8000" TargetMode="External"/><Relationship Id="rId5" Type="http://schemas.openxmlformats.org/officeDocument/2006/relationships/hyperlink" Target="https://cloud.docker.com/app/alirezaomidi/repository/list" TargetMode="External"/><Relationship Id="rId6" Type="http://schemas.openxmlformats.org/officeDocument/2006/relationships/hyperlink" Target="https://cloud.docker.com/app/alirezaomidi/repository/list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install: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https://docs.docker.com/engine/installation/linux/docker-ce/ubuntu/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-fsSL get.docker.com | sh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 with Docker: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http://play-with-docker.com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--version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https://hub.docker.com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 images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 ps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 container types: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script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interactive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daemon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run hello-world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 ps -a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i in {1..10}; do docker run --rm hello-world | head -n 2 | tail -n 1; done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pull python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run -it python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run -it python:2.7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exec -it &lt;containerid&gt; bash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d ~/Desktop/docker-day/codes/dockerfile/pinger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ocker build -t pinger 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ocker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also can be tags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 run -it pinger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https://github.com/christophetd/docker-python-sandbox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https://github.com/alirezaomidi/voting-demo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cd ~/Desktop/docker-day/codes/voting-demo/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docker-compose up -d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http://localhost:8000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https://cloud.docker.com/app/alirezaomidi/repository/list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vim app.py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add 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commit -m ‘changed to tab vs space’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push origin master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https://cloud.docker.com/app/alirezaomidi/repository/list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docker-compose scale voting=2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buSzPts val="4800"/>
              <a:buNone/>
              <a:defRPr sz="4800"/>
            </a:lvl1pPr>
            <a:lvl2pPr lvl="1">
              <a:spcBef>
                <a:spcPts val="1000"/>
              </a:spcBef>
              <a:buSzPts val="4800"/>
              <a:buNone/>
              <a:defRPr sz="4800"/>
            </a:lvl2pPr>
            <a:lvl3pPr lvl="2">
              <a:spcBef>
                <a:spcPts val="1000"/>
              </a:spcBef>
              <a:buSzPts val="4800"/>
              <a:buNone/>
              <a:defRPr sz="4800"/>
            </a:lvl3pPr>
            <a:lvl4pPr lvl="3">
              <a:spcBef>
                <a:spcPts val="1000"/>
              </a:spcBef>
              <a:buSzPts val="4800"/>
              <a:buNone/>
              <a:defRPr sz="4800"/>
            </a:lvl4pPr>
            <a:lvl5pPr lvl="4">
              <a:spcBef>
                <a:spcPts val="1000"/>
              </a:spcBef>
              <a:buSzPts val="4800"/>
              <a:buNone/>
              <a:defRPr sz="4800"/>
            </a:lvl5pPr>
            <a:lvl6pPr lvl="5">
              <a:spcBef>
                <a:spcPts val="1000"/>
              </a:spcBef>
              <a:buSzPts val="4800"/>
              <a:buNone/>
              <a:defRPr sz="4800"/>
            </a:lvl6pPr>
            <a:lvl7pPr lvl="6">
              <a:spcBef>
                <a:spcPts val="1000"/>
              </a:spcBef>
              <a:buSzPts val="4800"/>
              <a:buNone/>
              <a:defRPr sz="4800"/>
            </a:lvl7pPr>
            <a:lvl8pPr lvl="7">
              <a:spcBef>
                <a:spcPts val="1000"/>
              </a:spcBef>
              <a:buSzPts val="4800"/>
              <a:buNone/>
              <a:defRPr sz="4800"/>
            </a:lvl8pPr>
            <a:lvl9pPr lvl="8">
              <a:spcBef>
                <a:spcPts val="100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Shape 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Shape 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0DC3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b.docker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omidi@acm.org" TargetMode="External"/><Relationship Id="rId4" Type="http://schemas.openxmlformats.org/officeDocument/2006/relationships/hyperlink" Target="https://twitter.com/a1ir3za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hyperlink" Target="https://github.com/alirezaomidi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training.play-with-docker.com/" TargetMode="External"/><Relationship Id="rId4" Type="http://schemas.openxmlformats.org/officeDocument/2006/relationships/hyperlink" Target="https://docs.docker.com/get-started/" TargetMode="External"/><Relationship Id="rId5" Type="http://schemas.openxmlformats.org/officeDocument/2006/relationships/hyperlink" Target="https://kubernetes.io/docs/tutorials/kubernetes-basic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25" y="864825"/>
            <a:ext cx="272415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235150" y="3384925"/>
            <a:ext cx="46737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docker day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2017 Dec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Isfahan University of Technology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65500" y="2199900"/>
            <a:ext cx="4045200" cy="74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Demo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>
                <a:hlinkClick r:id="rId3"/>
              </a:rPr>
              <a:t>hub.docker.com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docker pull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docker run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docker images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docker ps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b="1" lang="en" sz="1600"/>
              <a:t>docker exec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Docker Basic Commands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61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Docker Layers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163" y="921650"/>
            <a:ext cx="5239666" cy="39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How to Create a Docker Image?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50" y="1099975"/>
            <a:ext cx="6626101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84600" y="1179050"/>
            <a:ext cx="7174800" cy="33603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FROM ubuntu</a:t>
            </a:r>
          </a:p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MAINTAINER Alireza Omidi</a:t>
            </a:r>
          </a:p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 apt-get update &amp;&amp; apt install -y nginx</a:t>
            </a:r>
          </a:p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COPY index.html /usr/share/nginx/html/</a:t>
            </a:r>
          </a:p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CMD /usr/sbin/nginx -g “daemon off;”</a:t>
            </a:r>
          </a:p>
          <a:p>
            <a:pPr indent="0" lvl="0" marL="190500" marR="1905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Dockerfile: An Example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65500" y="2199900"/>
            <a:ext cx="4045200" cy="74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Demo</a:t>
            </a:r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FROM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CMD, ENTRYPOINT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RUN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ADD, COPY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WORKDIR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MAINTAINER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b="1" lang="en" sz="1600"/>
              <a:t>LABEL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Dockerfile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latin typeface="Cabin Condensed"/>
                <a:ea typeface="Cabin Condensed"/>
                <a:cs typeface="Cabin Condensed"/>
                <a:sym typeface="Cabin Condensed"/>
              </a:rPr>
              <a:t>Docker Use cases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Sandboxing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638" y="1025200"/>
            <a:ext cx="5239666" cy="392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50" y="1336238"/>
            <a:ext cx="3287838" cy="330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Continuous(?) Integration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00" y="2020763"/>
            <a:ext cx="1101972" cy="1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520" y="2225222"/>
            <a:ext cx="2084405" cy="69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>
            <a:stCxn id="244" idx="3"/>
            <a:endCxn id="245" idx="1"/>
          </p:cNvCxnSpPr>
          <p:nvPr/>
        </p:nvCxnSpPr>
        <p:spPr>
          <a:xfrm>
            <a:off x="1591672" y="2571750"/>
            <a:ext cx="13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1734610" y="2129510"/>
            <a:ext cx="1101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g</a:t>
            </a: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it push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3800" y="1927425"/>
            <a:ext cx="1288650" cy="128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>
            <a:off x="5348275" y="2571750"/>
            <a:ext cx="17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5585575" y="2129500"/>
            <a:ext cx="1288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Delivery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988" y="2571750"/>
            <a:ext cx="1180075" cy="11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7073175" y="3122750"/>
            <a:ext cx="1509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Production Server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456625" y="3646750"/>
            <a:ext cx="1654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System Admin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(The miserable one!)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50" y="439463"/>
            <a:ext cx="7228099" cy="42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Continuous Integration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13" y="1255513"/>
            <a:ext cx="1101972" cy="1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32" y="1459972"/>
            <a:ext cx="2084405" cy="69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Shape 268"/>
          <p:cNvCxnSpPr>
            <a:stCxn id="266" idx="3"/>
            <a:endCxn id="267" idx="1"/>
          </p:cNvCxnSpPr>
          <p:nvPr/>
        </p:nvCxnSpPr>
        <p:spPr>
          <a:xfrm>
            <a:off x="1627284" y="1806500"/>
            <a:ext cx="13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1770222" y="1364260"/>
            <a:ext cx="1101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git push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413" y="1162175"/>
            <a:ext cx="1288650" cy="128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/>
          <p:nvPr/>
        </p:nvCxnSpPr>
        <p:spPr>
          <a:xfrm>
            <a:off x="5383888" y="1806500"/>
            <a:ext cx="17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5621188" y="1364250"/>
            <a:ext cx="1288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trigger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108788" y="2357500"/>
            <a:ext cx="1509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CI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088" y="3299100"/>
            <a:ext cx="1288650" cy="12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62463" y="4441850"/>
            <a:ext cx="1509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Production Server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267" y="3596875"/>
            <a:ext cx="931622" cy="6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5383904" y="3795075"/>
            <a:ext cx="1387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Docker Registry</a:t>
            </a:r>
          </a:p>
        </p:txBody>
      </p:sp>
      <p:cxnSp>
        <p:nvCxnSpPr>
          <p:cNvPr id="278" name="Shape 278"/>
          <p:cNvCxnSpPr/>
          <p:nvPr/>
        </p:nvCxnSpPr>
        <p:spPr>
          <a:xfrm rot="5400000">
            <a:off x="6673154" y="2802600"/>
            <a:ext cx="1289100" cy="1092000"/>
          </a:xfrm>
          <a:prstGeom prst="bentConnector3">
            <a:avLst>
              <a:gd fmla="val 1008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79" name="Shape 2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8091" y="3106650"/>
            <a:ext cx="494369" cy="494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/>
          <p:nvPr/>
        </p:nvCxnSpPr>
        <p:spPr>
          <a:xfrm flipH="1">
            <a:off x="2111938" y="4003637"/>
            <a:ext cx="2165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2643847" y="3601035"/>
            <a:ext cx="1101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docker pull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581013" y="3510363"/>
            <a:ext cx="1288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Tests ok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766747" y="3630735"/>
            <a:ext cx="1101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docker push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39650" y="2120550"/>
            <a:ext cx="3871500" cy="90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Alireza Omidi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724950" y="3246325"/>
            <a:ext cx="3300900" cy="122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Software Engineering BSc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Senior Student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Isfahan University of Technology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Julia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207575" y="2313738"/>
            <a:ext cx="3300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aomidi@acm.org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245575" y="3155113"/>
            <a:ext cx="1377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@a1ir3za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875" y="3179153"/>
            <a:ext cx="451075" cy="4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875" y="3630216"/>
            <a:ext cx="451075" cy="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245575" y="3612313"/>
            <a:ext cx="1937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@alirezaomidi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984600" y="908950"/>
            <a:ext cx="7174800" cy="39699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votinglb: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image: dockercloud/haproxy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links: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- voting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ports: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- '80:80'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voting: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build: voting/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links: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- redis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results: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build: results/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links: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- redis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ports: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- "8000:80"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redis: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image: redis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Docker Compose: An Example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High Availability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975" y="1002575"/>
            <a:ext cx="5228049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65500" y="2199900"/>
            <a:ext cx="4045200" cy="74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Demo</a:t>
            </a:r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docker-compose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Github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b="1" lang="en" sz="1600"/>
              <a:t>Docker Cloud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CI &amp; High Availability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latin typeface="Cabin Condensed"/>
                <a:ea typeface="Cabin Condensed"/>
                <a:cs typeface="Cabin Condensed"/>
                <a:sym typeface="Cabin Condensed"/>
              </a:rPr>
              <a:t>Distributed Docker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Swarm Mode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00" y="977025"/>
            <a:ext cx="5307398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Kubernetes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8" y="964975"/>
            <a:ext cx="3523224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26395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CoreOS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13" y="908950"/>
            <a:ext cx="6640371" cy="392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hlinkClick r:id="rId3"/>
              </a:rPr>
              <a:t>http://training.play-with-docker.com/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hlinkClick r:id="rId4"/>
              </a:rPr>
              <a:t>https://docs.docker.com/get-started/</a:t>
            </a:r>
            <a:r>
              <a:rPr lang="en"/>
              <a:t> </a:t>
            </a:r>
          </a:p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hlinkClick r:id="rId5"/>
              </a:rPr>
              <a:t>https://kubernetes.io/docs/tutorials/kubernetes-basics/</a:t>
            </a:r>
            <a:r>
              <a:rPr lang="en"/>
              <a:t> 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509550" y="2836825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abin Condensed"/>
                <a:ea typeface="Cabin Condensed"/>
                <a:cs typeface="Cabin Condensed"/>
                <a:sym typeface="Cabin Condensed"/>
              </a:rPr>
              <a:t>Thank you!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475" y="765650"/>
            <a:ext cx="2549050" cy="25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Cabin Condensed"/>
                <a:ea typeface="Cabin Condensed"/>
                <a:cs typeface="Cabin Condensed"/>
                <a:sym typeface="Cabin Condensed"/>
              </a:rPr>
              <a:t>Shipping Problem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77" y="3499225"/>
            <a:ext cx="886506" cy="7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025" y="1286612"/>
            <a:ext cx="1687610" cy="35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917" y="2451567"/>
            <a:ext cx="1627515" cy="56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2933138" y="1803851"/>
            <a:ext cx="5721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 flipH="1">
            <a:off x="2935851" y="2980812"/>
            <a:ext cx="5667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789" y="979024"/>
            <a:ext cx="1062625" cy="97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 flipH="1" rot="10800000">
            <a:off x="5379414" y="1783186"/>
            <a:ext cx="6174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6825" y="3201025"/>
            <a:ext cx="1470600" cy="147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>
            <a:off x="5374764" y="3018511"/>
            <a:ext cx="6267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11700" y="2161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Softwares are Complex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38" y="152400"/>
            <a:ext cx="6605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87300" y="686488"/>
            <a:ext cx="7769400" cy="40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77" y="3499225"/>
            <a:ext cx="886506" cy="7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025" y="1286612"/>
            <a:ext cx="1687610" cy="35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917" y="2451567"/>
            <a:ext cx="1627515" cy="566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2933138" y="1803851"/>
            <a:ext cx="5721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2935851" y="2980812"/>
            <a:ext cx="5667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789" y="979024"/>
            <a:ext cx="1062625" cy="97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flipH="1" rot="10800000">
            <a:off x="5379414" y="1783186"/>
            <a:ext cx="6174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3313187" y="128300"/>
            <a:ext cx="25050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accen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 o n t a i n e 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6825" y="3201025"/>
            <a:ext cx="1470600" cy="147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/>
          <p:nvPr/>
        </p:nvCxnSpPr>
        <p:spPr>
          <a:xfrm>
            <a:off x="5374764" y="3018511"/>
            <a:ext cx="6267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510775" y="1036925"/>
            <a:ext cx="1419300" cy="1868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Container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151" name="Shape 151"/>
          <p:cNvSpPr/>
          <p:nvPr/>
        </p:nvSpPr>
        <p:spPr>
          <a:xfrm>
            <a:off x="143475" y="2290450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97850" y="108425"/>
            <a:ext cx="4045200" cy="79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3600">
                <a:latin typeface="Cabin Condensed"/>
                <a:ea typeface="Cabin Condensed"/>
                <a:cs typeface="Cabin Condensed"/>
                <a:sym typeface="Cabin Condensed"/>
              </a:rPr>
              <a:t>Docker Begins!</a:t>
            </a:r>
          </a:p>
        </p:txBody>
      </p:sp>
      <p:sp>
        <p:nvSpPr>
          <p:cNvPr id="153" name="Shape 153"/>
          <p:cNvSpPr/>
          <p:nvPr/>
        </p:nvSpPr>
        <p:spPr>
          <a:xfrm>
            <a:off x="143475" y="1688225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54" name="Shape 154"/>
          <p:cNvSpPr/>
          <p:nvPr/>
        </p:nvSpPr>
        <p:spPr>
          <a:xfrm>
            <a:off x="143475" y="2892675"/>
            <a:ext cx="4153800" cy="56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Docker</a:t>
            </a:r>
          </a:p>
        </p:txBody>
      </p:sp>
      <p:sp>
        <p:nvSpPr>
          <p:cNvPr id="155" name="Shape 155"/>
          <p:cNvSpPr/>
          <p:nvPr/>
        </p:nvSpPr>
        <p:spPr>
          <a:xfrm>
            <a:off x="1551888" y="2290450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56" name="Shape 156"/>
          <p:cNvSpPr/>
          <p:nvPr/>
        </p:nvSpPr>
        <p:spPr>
          <a:xfrm>
            <a:off x="1551888" y="1688225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57" name="Shape 157"/>
          <p:cNvSpPr/>
          <p:nvPr/>
        </p:nvSpPr>
        <p:spPr>
          <a:xfrm>
            <a:off x="2960300" y="2290450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58" name="Shape 158"/>
          <p:cNvSpPr/>
          <p:nvPr/>
        </p:nvSpPr>
        <p:spPr>
          <a:xfrm>
            <a:off x="2960300" y="1688225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59" name="Shape 159"/>
          <p:cNvSpPr/>
          <p:nvPr/>
        </p:nvSpPr>
        <p:spPr>
          <a:xfrm>
            <a:off x="143475" y="3494900"/>
            <a:ext cx="41538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Host OS</a:t>
            </a:r>
          </a:p>
        </p:txBody>
      </p:sp>
      <p:sp>
        <p:nvSpPr>
          <p:cNvPr id="160" name="Shape 160"/>
          <p:cNvSpPr/>
          <p:nvPr/>
        </p:nvSpPr>
        <p:spPr>
          <a:xfrm>
            <a:off x="143475" y="4097125"/>
            <a:ext cx="41538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Infrastructure</a:t>
            </a:r>
          </a:p>
        </p:txBody>
      </p:sp>
      <p:sp>
        <p:nvSpPr>
          <p:cNvPr id="161" name="Shape 161"/>
          <p:cNvSpPr/>
          <p:nvPr/>
        </p:nvSpPr>
        <p:spPr>
          <a:xfrm>
            <a:off x="6136300" y="1036925"/>
            <a:ext cx="1419300" cy="2435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VM</a:t>
            </a:r>
          </a:p>
        </p:txBody>
      </p:sp>
      <p:sp>
        <p:nvSpPr>
          <p:cNvPr id="162" name="Shape 162"/>
          <p:cNvSpPr/>
          <p:nvPr/>
        </p:nvSpPr>
        <p:spPr>
          <a:xfrm>
            <a:off x="4768938" y="2255375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63" name="Shape 163"/>
          <p:cNvSpPr/>
          <p:nvPr/>
        </p:nvSpPr>
        <p:spPr>
          <a:xfrm>
            <a:off x="4768938" y="1653150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64" name="Shape 164"/>
          <p:cNvSpPr/>
          <p:nvPr/>
        </p:nvSpPr>
        <p:spPr>
          <a:xfrm>
            <a:off x="6177400" y="2255375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65" name="Shape 165"/>
          <p:cNvSpPr/>
          <p:nvPr/>
        </p:nvSpPr>
        <p:spPr>
          <a:xfrm>
            <a:off x="6177400" y="1653150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66" name="Shape 166"/>
          <p:cNvSpPr/>
          <p:nvPr/>
        </p:nvSpPr>
        <p:spPr>
          <a:xfrm>
            <a:off x="7585763" y="2255375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Bins/Libs</a:t>
            </a:r>
          </a:p>
        </p:txBody>
      </p:sp>
      <p:sp>
        <p:nvSpPr>
          <p:cNvPr id="167" name="Shape 167"/>
          <p:cNvSpPr/>
          <p:nvPr/>
        </p:nvSpPr>
        <p:spPr>
          <a:xfrm>
            <a:off x="7585763" y="1653150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App</a:t>
            </a:r>
          </a:p>
        </p:txBody>
      </p:sp>
      <p:sp>
        <p:nvSpPr>
          <p:cNvPr id="168" name="Shape 168"/>
          <p:cNvSpPr/>
          <p:nvPr/>
        </p:nvSpPr>
        <p:spPr>
          <a:xfrm>
            <a:off x="4769000" y="3494900"/>
            <a:ext cx="41538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Hypervisor</a:t>
            </a:r>
          </a:p>
        </p:txBody>
      </p:sp>
      <p:sp>
        <p:nvSpPr>
          <p:cNvPr id="169" name="Shape 169"/>
          <p:cNvSpPr/>
          <p:nvPr/>
        </p:nvSpPr>
        <p:spPr>
          <a:xfrm>
            <a:off x="4769000" y="4097125"/>
            <a:ext cx="41538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Infrastructure</a:t>
            </a:r>
          </a:p>
        </p:txBody>
      </p:sp>
      <p:sp>
        <p:nvSpPr>
          <p:cNvPr id="170" name="Shape 170"/>
          <p:cNvSpPr/>
          <p:nvPr/>
        </p:nvSpPr>
        <p:spPr>
          <a:xfrm>
            <a:off x="6177413" y="2857600"/>
            <a:ext cx="1337100" cy="56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Guest OS</a:t>
            </a:r>
          </a:p>
        </p:txBody>
      </p:sp>
      <p:sp>
        <p:nvSpPr>
          <p:cNvPr id="171" name="Shape 171"/>
          <p:cNvSpPr/>
          <p:nvPr/>
        </p:nvSpPr>
        <p:spPr>
          <a:xfrm>
            <a:off x="7585763" y="2857600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Guest OS</a:t>
            </a:r>
          </a:p>
        </p:txBody>
      </p:sp>
      <p:sp>
        <p:nvSpPr>
          <p:cNvPr id="172" name="Shape 172"/>
          <p:cNvSpPr/>
          <p:nvPr/>
        </p:nvSpPr>
        <p:spPr>
          <a:xfrm>
            <a:off x="4769013" y="2857600"/>
            <a:ext cx="1337100" cy="566100"/>
          </a:xfrm>
          <a:prstGeom prst="roundRect">
            <a:avLst>
              <a:gd fmla="val 16667" name="adj"/>
            </a:avLst>
          </a:prstGeom>
          <a:solidFill>
            <a:srgbClr val="0DC3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Guest OS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161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Image vs. Container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58075"/>
            <a:ext cx="57912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61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Image vs. Container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88" y="953275"/>
            <a:ext cx="7407030" cy="39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