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A06"/>
    <a:srgbClr val="4472C4"/>
    <a:srgbClr val="85A6C3"/>
    <a:srgbClr val="CA9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7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7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633E-62EC-4773-94CF-3AF809ED68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7937E-9302-4065-830D-891EC293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579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effectLst>
            <a:glow>
              <a:schemeClr val="accent1">
                <a:alpha val="93000"/>
              </a:schemeClr>
            </a:glow>
            <a:outerShdw blurRad="101600" dist="50800" dir="54000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60064" y="1879476"/>
            <a:ext cx="3471863" cy="3292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  <a:effectLst>
            <a:glow rad="101600">
              <a:schemeClr val="tx1">
                <a:lumMod val="65000"/>
                <a:lumOff val="35000"/>
                <a:alpha val="14000"/>
              </a:schemeClr>
            </a:glow>
            <a:outerShdw blurRad="1270000" dist="762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88651" y="2033107"/>
            <a:ext cx="3214687" cy="3025826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6350">
            <a:solidFill>
              <a:schemeClr val="bg1"/>
            </a:solidFill>
          </a:ln>
          <a:effectLst>
            <a:glow rad="127000">
              <a:schemeClr val="bg1">
                <a:lumMod val="85000"/>
              </a:schemeClr>
            </a:glow>
            <a:outerShdw blurRad="12700" sx="88000" sy="88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spc="-150" dirty="0">
              <a:effectLst>
                <a:outerShdw blurRad="381000" sx="108000" sy="108000" algn="ctr" rotWithShape="0">
                  <a:prstClr val="black"/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6843" y="183949"/>
            <a:ext cx="9358312" cy="1471613"/>
          </a:xfrm>
          <a:prstGeom prst="roundRect">
            <a:avLst/>
          </a:prstGeom>
          <a:solidFill>
            <a:schemeClr val="bg1"/>
          </a:solidFill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85900" y="242888"/>
            <a:ext cx="9224963" cy="1357312"/>
          </a:xfrm>
          <a:prstGeom prst="roundRect">
            <a:avLst/>
          </a:prstGeom>
          <a:effectLst>
            <a:glow rad="12700">
              <a:schemeClr val="accent1">
                <a:alpha val="40000"/>
              </a:schemeClr>
            </a:glow>
            <a:outerShdw blurRad="342900" sx="16000" sy="16000" algn="ctr" rotWithShape="0">
              <a:prstClr val="black">
                <a:alpha val="6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038" y="5301806"/>
            <a:ext cx="11601449" cy="1371600"/>
          </a:xfrm>
          <a:prstGeom prst="rect">
            <a:avLst/>
          </a:prstGeom>
          <a:solidFill>
            <a:schemeClr val="bg1"/>
          </a:solidFill>
          <a:effectLst>
            <a:outerShdw blurRad="838200" dist="50800" sx="103000" sy="103000" algn="ctr" rotWithShape="0">
              <a:srgbClr val="000000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357178" y="5373815"/>
            <a:ext cx="11477631" cy="1227582"/>
          </a:xfrm>
          <a:prstGeom prst="flowChartProcess">
            <a:avLst/>
          </a:prstGeom>
          <a:effectLst>
            <a:outerShdw blurRad="673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85900" y="537833"/>
            <a:ext cx="8643938" cy="1200329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algn="ctr"/>
            <a:r>
              <a:rPr lang="en-US" sz="7200" spc="300" dirty="0" smtClean="0">
                <a:solidFill>
                  <a:schemeClr val="bg1"/>
                </a:solidFill>
                <a:effectLst>
                  <a:outerShdw blurRad="419100" sx="93000" sy="93000" algn="ctr" rotWithShape="0">
                    <a:prstClr val="black"/>
                  </a:outerShdw>
                </a:effectLst>
                <a:latin typeface="Adobe Caslon Pro" panose="0205050205050A020403" pitchFamily="18" charset="0"/>
              </a:rPr>
              <a:t>WELCOME</a:t>
            </a:r>
            <a:r>
              <a:rPr lang="en-US" sz="7200" dirty="0" smtClean="0">
                <a:solidFill>
                  <a:schemeClr val="bg1"/>
                </a:solidFill>
                <a:effectLst>
                  <a:outerShdw blurRad="419100" sx="93000" sy="93000" algn="ctr" rotWithShape="0">
                    <a:prstClr val="black"/>
                  </a:outerShdw>
                </a:effectLst>
                <a:latin typeface="Adobe Caslon Pro" panose="0205050205050A020403" pitchFamily="18" charset="0"/>
              </a:rPr>
              <a:t>   </a:t>
            </a:r>
            <a:r>
              <a:rPr lang="en-US" sz="7200" spc="300" dirty="0" smtClean="0">
                <a:solidFill>
                  <a:schemeClr val="bg1"/>
                </a:solidFill>
                <a:effectLst>
                  <a:outerShdw blurRad="419100" sx="93000" sy="93000" algn="ctr" rotWithShape="0">
                    <a:prstClr val="black"/>
                  </a:outerShdw>
                </a:effectLst>
                <a:latin typeface="Adobe Caslon Pro" panose="0205050205050A020403" pitchFamily="18" charset="0"/>
              </a:rPr>
              <a:t>TO</a:t>
            </a:r>
            <a:endParaRPr lang="en-US" sz="7200" spc="300" dirty="0">
              <a:solidFill>
                <a:schemeClr val="bg1"/>
              </a:solidFill>
              <a:effectLst>
                <a:outerShdw blurRad="419100" sx="93000" sy="93000" algn="ctr" rotWithShape="0">
                  <a:prstClr val="black"/>
                </a:outerShdw>
              </a:effectLst>
              <a:latin typeface="Adobe Caslon Pro" panose="0205050205050A0204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8651" y="2588960"/>
            <a:ext cx="12692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-150" dirty="0" smtClean="0">
                <a:solidFill>
                  <a:schemeClr val="bg1"/>
                </a:solidFill>
                <a:effectLst>
                  <a:outerShdw blurRad="381000" sx="108000" sy="108000" algn="ctr" rotWithShape="0">
                    <a:prstClr val="black"/>
                  </a:outerShdw>
                </a:effectLst>
              </a:rPr>
              <a:t>G</a:t>
            </a:r>
            <a:endParaRPr lang="en-US" sz="9600" spc="-150" dirty="0">
              <a:solidFill>
                <a:schemeClr val="bg1"/>
              </a:solidFill>
              <a:effectLst>
                <a:outerShdw blurRad="381000" sx="108000" sy="108000" algn="ctr" rotWithShape="0">
                  <a:prstClr val="black"/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35197" y="2196545"/>
            <a:ext cx="13215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spc="-150" dirty="0" smtClean="0">
                <a:solidFill>
                  <a:schemeClr val="bg1"/>
                </a:solidFill>
                <a:effectLst>
                  <a:outerShdw blurRad="381000" sx="108000" sy="108000" algn="ctr" rotWithShape="0">
                    <a:prstClr val="black"/>
                  </a:outerShdw>
                </a:effectLst>
              </a:rPr>
              <a:t>K</a:t>
            </a:r>
            <a:endParaRPr lang="en-US" sz="11500" spc="-150" dirty="0">
              <a:solidFill>
                <a:schemeClr val="bg1"/>
              </a:solidFill>
              <a:effectLst>
                <a:outerShdw blurRad="381000" sx="108000" sy="108000" algn="ctr" rotWithShape="0">
                  <a:prstClr val="black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73423" y="2614996"/>
            <a:ext cx="11989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-150" dirty="0" smtClean="0">
                <a:solidFill>
                  <a:schemeClr val="bg1"/>
                </a:solidFill>
                <a:effectLst>
                  <a:outerShdw blurRad="381000" sx="108000" sy="108000" algn="ctr" rotWithShape="0">
                    <a:prstClr val="black"/>
                  </a:outerShdw>
                </a:effectLst>
              </a:rPr>
              <a:t>B</a:t>
            </a:r>
            <a:endParaRPr lang="en-US" sz="9600" spc="-150" dirty="0">
              <a:solidFill>
                <a:schemeClr val="bg1"/>
              </a:solidFill>
              <a:effectLst>
                <a:outerShdw blurRad="381000" sx="108000" sy="108000" algn="ctr" rotWithShape="0">
                  <a:prstClr val="black"/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643" y="5517695"/>
            <a:ext cx="3374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pc="300" dirty="0" smtClean="0">
                <a:solidFill>
                  <a:schemeClr val="bg1"/>
                </a:solidFill>
              </a:rPr>
              <a:t>GENERAL</a:t>
            </a:r>
            <a:endParaRPr lang="en-US" sz="6000" spc="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77890" y="5479774"/>
            <a:ext cx="46455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pc="300" dirty="0" smtClean="0">
                <a:solidFill>
                  <a:schemeClr val="bg1"/>
                </a:solidFill>
              </a:rPr>
              <a:t>KNOWLEDGE</a:t>
            </a:r>
            <a:endParaRPr lang="en-US" sz="6000" spc="3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27973" y="5491840"/>
            <a:ext cx="33366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pc="300" dirty="0" smtClean="0">
                <a:solidFill>
                  <a:schemeClr val="bg1"/>
                </a:solidFill>
              </a:rPr>
              <a:t>BOASTER</a:t>
            </a:r>
            <a:endParaRPr lang="en-US" sz="60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6" grpId="0" animBg="1"/>
      <p:bldP spid="2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673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12246672" cy="6858000"/>
          </a:xfrm>
          <a:prstGeom prst="rect">
            <a:avLst/>
          </a:prstGeom>
          <a:gradFill flip="none" rotWithShape="0">
            <a:gsLst>
              <a:gs pos="0">
                <a:schemeClr val="bg1">
                  <a:alpha val="8000"/>
                  <a:lumMod val="0"/>
                </a:schemeClr>
              </a:gs>
              <a:gs pos="28000">
                <a:srgbClr val="3F7EB6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81090" y="194579"/>
            <a:ext cx="920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THE GAME’s </a:t>
            </a:r>
            <a:r>
              <a:rPr lang="en-US" sz="5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OBJECTIVES</a:t>
            </a:r>
            <a:endParaRPr lang="en-US" sz="5400" b="1" spc="300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431555" y="1083516"/>
            <a:ext cx="8655374" cy="4390"/>
          </a:xfrm>
          <a:prstGeom prst="line">
            <a:avLst/>
          </a:prstGeom>
          <a:ln w="152400" cap="rnd">
            <a:gradFill flip="none" rotWithShape="1">
              <a:gsLst>
                <a:gs pos="88000">
                  <a:srgbClr val="00B050"/>
                </a:gs>
                <a:gs pos="0">
                  <a:srgbClr val="0070C0"/>
                </a:gs>
                <a:gs pos="36000">
                  <a:srgbClr val="0070C0"/>
                </a:gs>
                <a:gs pos="73000">
                  <a:srgbClr val="00B050"/>
                </a:gs>
              </a:gsLst>
              <a:path path="circle">
                <a:fillToRect l="50000" t="-80000" r="50000" b="180000"/>
              </a:path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5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" y="1483994"/>
            <a:ext cx="4229101" cy="4229101"/>
          </a:xfrm>
          <a:prstGeom prst="rect">
            <a:avLst/>
          </a:prstGeom>
        </p:spPr>
      </p:pic>
      <p:cxnSp>
        <p:nvCxnSpPr>
          <p:cNvPr id="159" name="Straight Connector 158"/>
          <p:cNvCxnSpPr/>
          <p:nvPr/>
        </p:nvCxnSpPr>
        <p:spPr>
          <a:xfrm flipV="1">
            <a:off x="2523670" y="2090377"/>
            <a:ext cx="784537" cy="3088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287903" y="2069414"/>
            <a:ext cx="2267573" cy="20964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41380" y="1464123"/>
            <a:ext cx="77832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1</a:t>
            </a:r>
            <a:r>
              <a:rPr lang="en-US" sz="4000" dirty="0" smtClean="0">
                <a:solidFill>
                  <a:srgbClr val="C00000"/>
                </a:solidFill>
              </a:rPr>
              <a:t>.</a:t>
            </a:r>
            <a:endParaRPr lang="en-US" sz="4000" dirty="0">
              <a:solidFill>
                <a:srgbClr val="C00000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1905000" y="4790006"/>
            <a:ext cx="1014519" cy="10973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3350440" y="3954390"/>
            <a:ext cx="2193110" cy="51980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2919520" y="5870382"/>
            <a:ext cx="2566624" cy="23733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486144" y="3316923"/>
            <a:ext cx="77832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667923" y="5284940"/>
            <a:ext cx="77832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 smtClean="0">
                <a:solidFill>
                  <a:srgbClr val="FFC000"/>
                </a:solidFill>
              </a:rPr>
              <a:t>3</a:t>
            </a:r>
            <a:r>
              <a:rPr lang="en-US" sz="4000" dirty="0" smtClean="0">
                <a:solidFill>
                  <a:srgbClr val="FF0000"/>
                </a:solidFill>
              </a:rPr>
              <a:t>.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123335" y="1465196"/>
            <a:ext cx="592718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To improve on the general knowledge of the user.</a:t>
            </a:r>
            <a:endParaRPr lang="en-US" sz="44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123335" y="3343456"/>
            <a:ext cx="592718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To improve on the user’s thinking speed.</a:t>
            </a:r>
            <a:endParaRPr lang="en-US" sz="44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196763" y="5560270"/>
            <a:ext cx="25900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>For Fun!</a:t>
            </a:r>
            <a:endParaRPr lang="en-US" sz="44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36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0" grpId="0"/>
      <p:bldP spid="161" grpId="0"/>
      <p:bldP spid="165" grpId="0"/>
      <p:bldP spid="166" grpId="0"/>
      <p:bldP spid="167" grpId="0"/>
      <p:bldP spid="168" grpId="0"/>
      <p:bldP spid="1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9650" cy="713187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1693" y="-23096"/>
            <a:ext cx="12192000" cy="6858000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-7146" y="13390"/>
            <a:ext cx="5634755" cy="6101660"/>
            <a:chOff x="-7146" y="13390"/>
            <a:chExt cx="5634755" cy="6101660"/>
          </a:xfrm>
        </p:grpSpPr>
        <p:sp>
          <p:nvSpPr>
            <p:cNvPr id="90" name="Oval 89"/>
            <p:cNvSpPr/>
            <p:nvPr/>
          </p:nvSpPr>
          <p:spPr>
            <a:xfrm>
              <a:off x="-7146" y="1114424"/>
              <a:ext cx="4970280" cy="5000626"/>
            </a:xfrm>
            <a:prstGeom prst="ellipse">
              <a:avLst/>
            </a:prstGeom>
            <a:pattFill prst="dotDmn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56165" y="1277092"/>
              <a:ext cx="4643660" cy="4675292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11260">
              <a:off x="472174" y="1853774"/>
              <a:ext cx="3731041" cy="3671615"/>
            </a:xfrm>
            <a:prstGeom prst="rect">
              <a:avLst/>
            </a:prstGeom>
          </p:spPr>
        </p:pic>
        <p:sp>
          <p:nvSpPr>
            <p:cNvPr id="130" name="Rounded Rectangle 129"/>
            <p:cNvSpPr/>
            <p:nvPr/>
          </p:nvSpPr>
          <p:spPr>
            <a:xfrm>
              <a:off x="178789" y="13390"/>
              <a:ext cx="5448820" cy="959386"/>
            </a:xfrm>
            <a:prstGeom prst="roundRect">
              <a:avLst/>
            </a:prstGeom>
            <a:effectLst>
              <a:outerShdw blurRad="736600" dist="50800" dir="5400000" algn="ctr" rotWithShape="0">
                <a:srgbClr val="000000">
                  <a:alpha val="98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301115" y="131902"/>
            <a:ext cx="5204168" cy="7274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THE GAME’s FEATURES.</a:t>
            </a:r>
            <a:endParaRPr lang="en-US" sz="4000" dirty="0"/>
          </a:p>
        </p:txBody>
      </p:sp>
      <p:sp>
        <p:nvSpPr>
          <p:cNvPr id="179" name="Parallelogram 178"/>
          <p:cNvSpPr/>
          <p:nvPr/>
        </p:nvSpPr>
        <p:spPr>
          <a:xfrm>
            <a:off x="6119541" y="1165910"/>
            <a:ext cx="5945033" cy="149975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Parallelogram 179"/>
          <p:cNvSpPr/>
          <p:nvPr/>
        </p:nvSpPr>
        <p:spPr>
          <a:xfrm>
            <a:off x="11627645" y="1178629"/>
            <a:ext cx="571501" cy="148492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6279343" y="1178628"/>
            <a:ext cx="7291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chemeClr val="accent2"/>
                </a:solidFill>
                <a:latin typeface="Adobe Garamond Pro" panose="02020502060506020403" pitchFamily="18" charset="0"/>
              </a:rPr>
              <a:t>6</a:t>
            </a:r>
            <a:endParaRPr lang="en-US" sz="9600" spc="-300" dirty="0">
              <a:solidFill>
                <a:schemeClr val="accent2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929594" y="1157128"/>
            <a:ext cx="6824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 smtClean="0">
                <a:solidFill>
                  <a:schemeClr val="accent2"/>
                </a:solidFill>
                <a:latin typeface="Adobe Garamond Pro" panose="02020502060506020403" pitchFamily="18" charset="0"/>
              </a:rPr>
              <a:t>0</a:t>
            </a:r>
            <a:endParaRPr lang="en-US" sz="9600" spc="-300" dirty="0">
              <a:solidFill>
                <a:schemeClr val="accent2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565692" y="1149407"/>
            <a:ext cx="7185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chemeClr val="accent2"/>
                </a:solidFill>
                <a:latin typeface="Adobe Garamond Pro" panose="02020502060506020403" pitchFamily="18" charset="0"/>
              </a:rPr>
              <a:t>0</a:t>
            </a:r>
            <a:endParaRPr lang="en-US" sz="9600" spc="-300" dirty="0">
              <a:solidFill>
                <a:schemeClr val="accent2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139148" y="1001027"/>
            <a:ext cx="608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chemeClr val="accent2"/>
                </a:solidFill>
                <a:latin typeface="Adobe Garamond Pro" panose="02020502060506020403" pitchFamily="18" charset="0"/>
              </a:rPr>
              <a:t>+</a:t>
            </a:r>
            <a:endParaRPr lang="en-US" sz="5400" spc="-300" dirty="0">
              <a:solidFill>
                <a:schemeClr val="accent2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554939" y="1344304"/>
            <a:ext cx="36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KNOWLEDGE</a:t>
            </a:r>
            <a:endParaRPr lang="en-US" sz="2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554939" y="1881758"/>
            <a:ext cx="364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Q’s  &amp;  A’s.</a:t>
            </a:r>
            <a:endParaRPr lang="en-US" sz="3600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3529908" y="1168024"/>
            <a:ext cx="2881818" cy="1495526"/>
            <a:chOff x="3529908" y="1168024"/>
            <a:chExt cx="2881818" cy="1495526"/>
          </a:xfrm>
        </p:grpSpPr>
        <p:sp>
          <p:nvSpPr>
            <p:cNvPr id="175" name="Oval 174"/>
            <p:cNvSpPr/>
            <p:nvPr/>
          </p:nvSpPr>
          <p:spPr>
            <a:xfrm>
              <a:off x="3529908" y="1399043"/>
              <a:ext cx="1235470" cy="12263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3588488" y="1475806"/>
              <a:ext cx="1118310" cy="107287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3642626" y="1508859"/>
              <a:ext cx="1010032" cy="99622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smtClean="0">
                  <a:solidFill>
                    <a:schemeClr val="tx1"/>
                  </a:solidFill>
                </a:rPr>
                <a:t>1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sp>
          <p:nvSpPr>
            <p:cNvPr id="178" name="Parallelogram 177"/>
            <p:cNvSpPr/>
            <p:nvPr/>
          </p:nvSpPr>
          <p:spPr>
            <a:xfrm>
              <a:off x="4799887" y="1168024"/>
              <a:ext cx="1611839" cy="1495526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Parallelogram 180"/>
            <p:cNvSpPr/>
            <p:nvPr/>
          </p:nvSpPr>
          <p:spPr>
            <a:xfrm>
              <a:off x="5047622" y="1255361"/>
              <a:ext cx="1164187" cy="113069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052" y="1299501"/>
              <a:ext cx="1132467" cy="1324809"/>
            </a:xfrm>
            <a:prstGeom prst="rect">
              <a:avLst/>
            </a:prstGeom>
          </p:spPr>
        </p:pic>
        <p:cxnSp>
          <p:nvCxnSpPr>
            <p:cNvPr id="190" name="Straight Connector 189"/>
            <p:cNvCxnSpPr/>
            <p:nvPr/>
          </p:nvCxnSpPr>
          <p:spPr>
            <a:xfrm>
              <a:off x="4547681" y="1718409"/>
              <a:ext cx="43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Oval 191"/>
          <p:cNvSpPr/>
          <p:nvPr/>
        </p:nvSpPr>
        <p:spPr>
          <a:xfrm>
            <a:off x="4022330" y="3001540"/>
            <a:ext cx="1235470" cy="1226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4080909" y="3078302"/>
            <a:ext cx="1118310" cy="10728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135048" y="3116623"/>
            <a:ext cx="1010032" cy="9962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2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195" name="Parallelogram 194"/>
          <p:cNvSpPr/>
          <p:nvPr/>
        </p:nvSpPr>
        <p:spPr>
          <a:xfrm>
            <a:off x="5100865" y="3096661"/>
            <a:ext cx="1611839" cy="149552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Parallelogram 195"/>
          <p:cNvSpPr/>
          <p:nvPr/>
        </p:nvSpPr>
        <p:spPr>
          <a:xfrm>
            <a:off x="6455420" y="2999905"/>
            <a:ext cx="5555478" cy="147825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Parallelogram 196"/>
          <p:cNvSpPr/>
          <p:nvPr/>
        </p:nvSpPr>
        <p:spPr>
          <a:xfrm>
            <a:off x="11502331" y="3024622"/>
            <a:ext cx="571501" cy="144562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23" y="2948849"/>
            <a:ext cx="1191369" cy="1457386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6843886" y="2972731"/>
            <a:ext cx="5229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ABILITY  TO  CREATE MULTIPLE PLAYERS  ACCOUNTS.</a:t>
            </a:r>
            <a:endParaRPr lang="en-US" sz="3200" dirty="0"/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99" y="3529098"/>
            <a:ext cx="949061" cy="949061"/>
          </a:xfrm>
          <a:prstGeom prst="rect">
            <a:avLst/>
          </a:prstGeom>
        </p:spPr>
      </p:pic>
      <p:sp>
        <p:nvSpPr>
          <p:cNvPr id="201" name="Oval 200"/>
          <p:cNvSpPr/>
          <p:nvPr/>
        </p:nvSpPr>
        <p:spPr>
          <a:xfrm>
            <a:off x="6606090" y="4032788"/>
            <a:ext cx="526081" cy="452609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6868453" y="4025635"/>
            <a:ext cx="4048779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PROTECTED WITH PASSWORDS</a:t>
            </a:r>
            <a:endParaRPr lang="en-US" sz="2400" dirty="0"/>
          </a:p>
        </p:txBody>
      </p:sp>
      <p:sp>
        <p:nvSpPr>
          <p:cNvPr id="203" name="Oval 202"/>
          <p:cNvSpPr/>
          <p:nvPr/>
        </p:nvSpPr>
        <p:spPr>
          <a:xfrm>
            <a:off x="3404594" y="4764371"/>
            <a:ext cx="1235470" cy="1226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463174" y="4841133"/>
            <a:ext cx="1118310" cy="10728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3517311" y="4888929"/>
            <a:ext cx="1010032" cy="9962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3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15" name="Parallelogram 214"/>
          <p:cNvSpPr/>
          <p:nvPr/>
        </p:nvSpPr>
        <p:spPr>
          <a:xfrm>
            <a:off x="4451880" y="4843675"/>
            <a:ext cx="1611839" cy="149552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arallelogram 215"/>
          <p:cNvSpPr/>
          <p:nvPr/>
        </p:nvSpPr>
        <p:spPr>
          <a:xfrm>
            <a:off x="5793887" y="4740118"/>
            <a:ext cx="5555478" cy="147825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95" y="5048209"/>
            <a:ext cx="1143603" cy="1143603"/>
          </a:xfrm>
          <a:prstGeom prst="rect">
            <a:avLst/>
          </a:prstGeom>
        </p:spPr>
      </p:pic>
      <p:sp>
        <p:nvSpPr>
          <p:cNvPr id="238" name="Parallelogram 237"/>
          <p:cNvSpPr/>
          <p:nvPr/>
        </p:nvSpPr>
        <p:spPr>
          <a:xfrm>
            <a:off x="10872562" y="4757090"/>
            <a:ext cx="1233034" cy="146052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0974450" y="5010588"/>
            <a:ext cx="1182007" cy="11347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15" y="5218973"/>
            <a:ext cx="861680" cy="861680"/>
          </a:xfrm>
          <a:prstGeom prst="rect">
            <a:avLst/>
          </a:prstGeom>
        </p:spPr>
      </p:pic>
      <p:cxnSp>
        <p:nvCxnSpPr>
          <p:cNvPr id="244" name="Straight Connector 243"/>
          <p:cNvCxnSpPr/>
          <p:nvPr/>
        </p:nvCxnSpPr>
        <p:spPr>
          <a:xfrm flipH="1">
            <a:off x="6271303" y="5784209"/>
            <a:ext cx="4768379" cy="6246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6271451" y="4713237"/>
            <a:ext cx="5416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SETTINGS ACCORDING TO USER’S PREFFERENES.</a:t>
            </a:r>
            <a:endParaRPr lang="en-US" sz="3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5920607" y="5753867"/>
            <a:ext cx="514933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800" dirty="0" smtClean="0"/>
              <a:t>And many other Features Of Fun!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3543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31" grpId="0" animBg="1"/>
      <p:bldP spid="179" grpId="0" animBg="1"/>
      <p:bldP spid="180" grpId="0" animBg="1"/>
      <p:bldP spid="183" grpId="0"/>
      <p:bldP spid="184" grpId="0"/>
      <p:bldP spid="185" grpId="0"/>
      <p:bldP spid="186" grpId="0"/>
      <p:bldP spid="187" grpId="0"/>
      <p:bldP spid="188" grpId="0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9" grpId="0"/>
      <p:bldP spid="201" grpId="0" animBg="1"/>
      <p:bldP spid="202" grpId="0" animBg="1"/>
      <p:bldP spid="203" grpId="0" animBg="1"/>
      <p:bldP spid="204" grpId="0" animBg="1"/>
      <p:bldP spid="205" grpId="0" animBg="1"/>
      <p:bldP spid="215" grpId="0" animBg="1"/>
      <p:bldP spid="216" grpId="0" animBg="1"/>
      <p:bldP spid="238" grpId="0" animBg="1"/>
      <p:bldP spid="242" grpId="0" animBg="1"/>
      <p:bldP spid="245" grpId="0"/>
      <p:bldP spid="2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74866"/>
          </a:xfrm>
          <a:prstGeom prst="rect">
            <a:avLst/>
          </a:prstGeom>
          <a:solidFill>
            <a:schemeClr val="bg1">
              <a:alpha val="91000"/>
            </a:schemeClr>
          </a:solidFill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92000" cy="6874866"/>
          </a:xfrm>
          <a:prstGeom prst="rect">
            <a:avLst/>
          </a:prstGeom>
          <a:solidFill>
            <a:schemeClr val="accent1">
              <a:lumMod val="5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8293" y="2056150"/>
            <a:ext cx="3471863" cy="3292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  <a:effectLst>
            <a:glow rad="101600">
              <a:schemeClr val="tx1">
                <a:lumMod val="65000"/>
                <a:lumOff val="35000"/>
                <a:alpha val="14000"/>
              </a:schemeClr>
            </a:glow>
            <a:outerShdw blurRad="1270000" dist="762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6880" y="2209781"/>
            <a:ext cx="3214687" cy="3025826"/>
          </a:xfrm>
          <a:prstGeom prst="ellipse">
            <a:avLst/>
          </a:prstGeom>
          <a:solidFill>
            <a:srgbClr val="D41A06">
              <a:alpha val="97000"/>
            </a:srgbClr>
          </a:solidFill>
          <a:ln w="6350">
            <a:solidFill>
              <a:schemeClr val="bg1"/>
            </a:solidFill>
          </a:ln>
          <a:effectLst>
            <a:glow rad="127000">
              <a:schemeClr val="bg1">
                <a:lumMod val="85000"/>
              </a:schemeClr>
            </a:glow>
            <a:outerShdw blurRad="12700" sx="88000" sy="88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u="sng" spc="-150" dirty="0">
              <a:effectLst>
                <a:outerShdw blurRad="381000" sx="108000" sy="108000" algn="ctr" rotWithShape="0">
                  <a:prstClr val="black"/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16843" y="183949"/>
            <a:ext cx="9358312" cy="1471613"/>
          </a:xfrm>
          <a:prstGeom prst="roundRect">
            <a:avLst/>
          </a:prstGeom>
          <a:solidFill>
            <a:schemeClr val="bg1"/>
          </a:solidFill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485900" y="242888"/>
            <a:ext cx="9224963" cy="1357312"/>
          </a:xfrm>
          <a:prstGeom prst="roundRect">
            <a:avLst/>
          </a:prstGeom>
          <a:effectLst>
            <a:glow rad="12700">
              <a:schemeClr val="accent1">
                <a:alpha val="40000"/>
              </a:schemeClr>
            </a:glow>
            <a:outerShdw blurRad="342900" sx="16000" sy="16000" algn="ctr" rotWithShape="0">
              <a:prstClr val="black">
                <a:alpha val="6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87127" y="2209781"/>
            <a:ext cx="3471863" cy="3292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  <a:effectLst>
            <a:glow rad="101600">
              <a:schemeClr val="tx1">
                <a:lumMod val="65000"/>
                <a:lumOff val="35000"/>
                <a:alpha val="14000"/>
              </a:schemeClr>
            </a:glow>
            <a:outerShdw blurRad="1270000" dist="762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615714" y="2363412"/>
            <a:ext cx="3214687" cy="3025826"/>
          </a:xfrm>
          <a:prstGeom prst="ellipse">
            <a:avLst/>
          </a:prstGeom>
          <a:solidFill>
            <a:schemeClr val="accent2">
              <a:lumMod val="75000"/>
              <a:alpha val="97000"/>
            </a:schemeClr>
          </a:solidFill>
          <a:ln w="6350">
            <a:solidFill>
              <a:schemeClr val="bg1"/>
            </a:solidFill>
          </a:ln>
          <a:effectLst>
            <a:glow rad="127000">
              <a:schemeClr val="bg1">
                <a:lumMod val="85000"/>
              </a:schemeClr>
            </a:glow>
            <a:outerShdw blurRad="12700" sx="88000" sy="88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spc="-150" dirty="0">
              <a:effectLst>
                <a:outerShdw blurRad="381000" sx="108000" sy="108000" algn="ctr" rotWithShape="0">
                  <a:prstClr val="black"/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3448050" y="5296265"/>
            <a:ext cx="1541750" cy="1558357"/>
          </a:xfrm>
          <a:prstGeom prst="ellipse">
            <a:avLst/>
          </a:prstGeom>
          <a:noFill/>
          <a:ln w="28575">
            <a:solidFill>
              <a:schemeClr val="bg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89" y="5534450"/>
            <a:ext cx="1134471" cy="1134471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7543246" y="5315981"/>
            <a:ext cx="1541750" cy="1558357"/>
          </a:xfrm>
          <a:prstGeom prst="ellipse">
            <a:avLst/>
          </a:prstGeom>
          <a:noFill/>
          <a:ln w="28575">
            <a:solidFill>
              <a:schemeClr val="bg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401" y="5537864"/>
            <a:ext cx="1036155" cy="10361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227101" y="540666"/>
            <a:ext cx="9737796" cy="1015663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algn="ctr"/>
            <a:r>
              <a:rPr lang="en-US" sz="6000" spc="300" dirty="0" smtClean="0">
                <a:solidFill>
                  <a:schemeClr val="bg1"/>
                </a:solidFill>
                <a:effectLst>
                  <a:outerShdw blurRad="419100" sx="93000" sy="93000" algn="ctr" rotWithShape="0">
                    <a:prstClr val="black"/>
                  </a:outerShdw>
                </a:effectLst>
                <a:latin typeface="Adobe Caslon Pro" panose="0205050205050A020403" pitchFamily="18" charset="0"/>
              </a:rPr>
              <a:t>Complexity Of The Game</a:t>
            </a:r>
            <a:endParaRPr lang="en-US" sz="6000" spc="300" dirty="0">
              <a:solidFill>
                <a:schemeClr val="bg1"/>
              </a:solidFill>
              <a:effectLst>
                <a:outerShdw blurRad="419100" sx="93000" sy="93000" algn="ctr" rotWithShape="0">
                  <a:prstClr val="black"/>
                </a:outerShdw>
              </a:effectLst>
              <a:latin typeface="Adobe Caslon Pro" panose="0205050205050A020403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0941" y="2730330"/>
            <a:ext cx="297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spc="-150" dirty="0">
                <a:solidFill>
                  <a:schemeClr val="bg1"/>
                </a:solidFill>
                <a:effectLst>
                  <a:outerShdw blurRad="381000" sx="108000" sy="108000" algn="ctr" rotWithShape="0">
                    <a:prstClr val="black"/>
                  </a:outerShdw>
                </a:effectLst>
              </a:rPr>
              <a:t>Use of header </a:t>
            </a:r>
            <a:r>
              <a:rPr lang="en-US" sz="3200" u="sng" spc="-150" dirty="0" smtClean="0">
                <a:solidFill>
                  <a:schemeClr val="bg1"/>
                </a:solidFill>
                <a:effectLst>
                  <a:outerShdw blurRad="381000" sx="108000" sy="108000" algn="ctr" rotWithShape="0">
                    <a:prstClr val="black"/>
                  </a:outerShdw>
                </a:effectLst>
              </a:rPr>
              <a:t>files</a:t>
            </a:r>
            <a:endParaRPr lang="en-US" sz="3200" u="sng" spc="-150" dirty="0">
              <a:solidFill>
                <a:schemeClr val="bg1"/>
              </a:solidFill>
              <a:effectLst>
                <a:outerShdw blurRad="381000" sx="108000" sy="108000" algn="ctr" rotWithShape="0">
                  <a:prstClr val="black"/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5811" y="3173504"/>
            <a:ext cx="3116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game uses different header files accomplish its tasks. </a:t>
            </a:r>
            <a:endParaRPr lang="en-US" sz="32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13578" y="3274548"/>
            <a:ext cx="3116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games uses Time functions in awarding points. </a:t>
            </a:r>
            <a:endParaRPr lang="en-US" sz="32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19961" y="2749664"/>
            <a:ext cx="3214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pc="-150" dirty="0" smtClean="0">
                <a:solidFill>
                  <a:schemeClr val="bg1"/>
                </a:solidFill>
                <a:effectLst>
                  <a:outerShdw blurRad="381000" sx="108000" sy="108000" algn="ctr" rotWithShape="0">
                    <a:prstClr val="black"/>
                  </a:outerShdw>
                </a:effectLst>
                <a:latin typeface="Adobe Ming Std L" panose="02020300000000000000" pitchFamily="18" charset="-128"/>
                <a:ea typeface="Adobe Ming Std L" panose="02020300000000000000" pitchFamily="18" charset="-128"/>
              </a:rPr>
              <a:t>Time functions.</a:t>
            </a:r>
            <a:endParaRPr lang="en-US" sz="3200" u="sng" spc="-150" dirty="0">
              <a:solidFill>
                <a:schemeClr val="bg1"/>
              </a:solidFill>
              <a:effectLst>
                <a:outerShdw blurRad="381000" sx="108000" sy="108000" algn="ctr" rotWithShape="0">
                  <a:prstClr val="black"/>
                </a:outerShdw>
              </a:effectLst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8339563" y="2209781"/>
            <a:ext cx="3471863" cy="3292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  <a:effectLst>
            <a:glow rad="101600">
              <a:schemeClr val="tx1">
                <a:lumMod val="65000"/>
                <a:lumOff val="35000"/>
                <a:alpha val="14000"/>
              </a:schemeClr>
            </a:glow>
            <a:outerShdw blurRad="1270000" dist="762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468150" y="2363412"/>
            <a:ext cx="3214687" cy="3025826"/>
          </a:xfrm>
          <a:prstGeom prst="ellipse">
            <a:avLst/>
          </a:prstGeom>
          <a:solidFill>
            <a:srgbClr val="7030A0">
              <a:alpha val="97000"/>
            </a:srgbClr>
          </a:solidFill>
          <a:ln w="6350">
            <a:solidFill>
              <a:schemeClr val="bg1"/>
            </a:solidFill>
          </a:ln>
          <a:effectLst>
            <a:glow rad="127000">
              <a:schemeClr val="bg1">
                <a:lumMod val="85000"/>
              </a:schemeClr>
            </a:glow>
            <a:outerShdw blurRad="12700" sx="88000" sy="88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spc="-150" dirty="0">
              <a:effectLst>
                <a:outerShdw blurRad="381000" sx="108000" sy="108000" algn="ctr" rotWithShape="0">
                  <a:prstClr val="black"/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31138" y="3203387"/>
            <a:ext cx="3116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Structures</a:t>
            </a:r>
          </a:p>
          <a:p>
            <a:pPr marL="457200" indent="-457200" algn="ctr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Bell MT" panose="02020503060305020303" pitchFamily="18" charset="0"/>
              </a:rPr>
              <a:t>Pointers</a:t>
            </a:r>
          </a:p>
          <a:p>
            <a:pPr marL="457200" indent="-457200" algn="ctr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Files</a:t>
            </a:r>
          </a:p>
          <a:p>
            <a:pPr marL="457200" indent="-457200" algn="ctr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Math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67843" y="2637996"/>
            <a:ext cx="2971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spc="-150" dirty="0" smtClean="0">
                <a:solidFill>
                  <a:schemeClr val="bg1"/>
                </a:solidFill>
                <a:effectLst>
                  <a:outerShdw blurRad="381000" sx="108000" sy="108000" algn="ctr" rotWithShape="0">
                    <a:prstClr val="black"/>
                  </a:outerShdw>
                </a:effectLst>
              </a:rPr>
              <a:t>Others</a:t>
            </a:r>
            <a:endParaRPr lang="en-US" sz="4400" u="sng" spc="-150" dirty="0">
              <a:solidFill>
                <a:schemeClr val="bg1"/>
              </a:solidFill>
              <a:effectLst>
                <a:outerShdw blurRad="381000" sx="108000" sy="108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92920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43" grpId="0" animBg="1"/>
      <p:bldP spid="44" grpId="0" animBg="1"/>
      <p:bldP spid="46" grpId="0" animBg="1"/>
      <p:bldP spid="47" grpId="0" animBg="1"/>
      <p:bldP spid="54" grpId="0"/>
      <p:bldP spid="56" grpId="0"/>
      <p:bldP spid="57" grpId="0"/>
      <p:bldP spid="58" grpId="0"/>
      <p:bldP spid="59" grpId="0"/>
      <p:bldP spid="60" grpId="0" animBg="1"/>
      <p:bldP spid="61" grpId="0" animBg="1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2212893" cy="6864001"/>
          </a:xfrm>
          <a:prstGeom prst="rect">
            <a:avLst/>
          </a:prstGeom>
          <a:solidFill>
            <a:schemeClr val="accent5">
              <a:lumMod val="7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59981" y="3422872"/>
            <a:ext cx="3451306" cy="3406578"/>
          </a:xfrm>
          <a:prstGeom prst="ellipse">
            <a:avLst/>
          </a:prstGeom>
          <a:solidFill>
            <a:schemeClr val="bg1"/>
          </a:solidFill>
          <a:effectLst>
            <a:outerShdw blurRad="9652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669799" y="3536897"/>
            <a:ext cx="3244791" cy="321954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5896" y="5325833"/>
            <a:ext cx="1502230" cy="1444579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8" y="5468266"/>
            <a:ext cx="1321518" cy="1321518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 rot="20609599">
            <a:off x="4077936" y="1453168"/>
            <a:ext cx="3879737" cy="3848156"/>
          </a:xfrm>
          <a:prstGeom prst="ellipse">
            <a:avLst/>
          </a:prstGeom>
          <a:solidFill>
            <a:schemeClr val="bg1"/>
          </a:solidFill>
          <a:effectLst>
            <a:outerShdw blurRad="9652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20609599">
            <a:off x="4241112" y="1606694"/>
            <a:ext cx="3528807" cy="35411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74171" y="195034"/>
            <a:ext cx="5152572" cy="12690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7713" y="241295"/>
            <a:ext cx="5065487" cy="1176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GKB Developers</a:t>
            </a:r>
            <a:endParaRPr lang="en-US" sz="4800" dirty="0"/>
          </a:p>
        </p:txBody>
      </p:sp>
      <p:sp>
        <p:nvSpPr>
          <p:cNvPr id="46" name="Oval 45"/>
          <p:cNvSpPr/>
          <p:nvPr/>
        </p:nvSpPr>
        <p:spPr>
          <a:xfrm>
            <a:off x="8605122" y="-6001"/>
            <a:ext cx="3231977" cy="3125312"/>
          </a:xfrm>
          <a:prstGeom prst="ellipse">
            <a:avLst/>
          </a:prstGeom>
          <a:solidFill>
            <a:schemeClr val="bg1"/>
          </a:solidFill>
          <a:effectLst>
            <a:outerShdw blurRad="9652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01817" y="40262"/>
            <a:ext cx="3038586" cy="3006038"/>
          </a:xfrm>
          <a:prstGeom prst="ellipse">
            <a:avLst/>
          </a:prstGeom>
          <a:solidFill>
            <a:srgbClr val="D41A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20716080">
            <a:off x="2078526" y="3896526"/>
            <a:ext cx="2517668" cy="77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160040009</a:t>
            </a:r>
            <a:endParaRPr lang="en-US" sz="3600" dirty="0"/>
          </a:p>
        </p:txBody>
      </p:sp>
      <p:sp>
        <p:nvSpPr>
          <p:cNvPr id="49" name="Rounded Rectangle 48"/>
          <p:cNvSpPr/>
          <p:nvPr/>
        </p:nvSpPr>
        <p:spPr>
          <a:xfrm rot="783853">
            <a:off x="6295111" y="603884"/>
            <a:ext cx="2750952" cy="818664"/>
          </a:xfrm>
          <a:prstGeom prst="roundRect">
            <a:avLst/>
          </a:prstGeom>
          <a:solidFill>
            <a:srgbClr val="D41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160040007</a:t>
            </a:r>
            <a:endParaRPr lang="en-US" sz="4000" dirty="0"/>
          </a:p>
        </p:txBody>
      </p:sp>
      <p:sp>
        <p:nvSpPr>
          <p:cNvPr id="52" name="Rounded Rectangle 51"/>
          <p:cNvSpPr/>
          <p:nvPr/>
        </p:nvSpPr>
        <p:spPr>
          <a:xfrm rot="21082625">
            <a:off x="6382119" y="5437244"/>
            <a:ext cx="2698804" cy="63885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160040006</a:t>
            </a:r>
            <a:endParaRPr lang="en-US" sz="40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0648">
            <a:off x="8706952" y="-10758"/>
            <a:ext cx="3134825" cy="313482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5500">
            <a:off x="3948991" y="1324003"/>
            <a:ext cx="4079893" cy="415459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87" y="2819401"/>
            <a:ext cx="5100964" cy="5064510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2038458" y="5423630"/>
            <a:ext cx="3480814" cy="125591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THANK YOU 4 LISTENING.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2162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124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Adobe Ming Std L</vt:lpstr>
      <vt:lpstr>Adobe Caslon Pro</vt:lpstr>
      <vt:lpstr>Adobe Garamond Pro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Muhindo Mubaraka</dc:creator>
  <cp:lastModifiedBy>Muhindo Mubaraka</cp:lastModifiedBy>
  <cp:revision>115</cp:revision>
  <dcterms:created xsi:type="dcterms:W3CDTF">2017-10-17T20:22:05Z</dcterms:created>
  <dcterms:modified xsi:type="dcterms:W3CDTF">2017-10-18T17:11:44Z</dcterms:modified>
</cp:coreProperties>
</file>