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F85D1-8507-437F-A7A6-B54FCA9D1471}" type="datetimeFigureOut">
              <a:rPr lang="fr-FR" smtClean="0"/>
              <a:t>30/11/2017</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2A094-EFCC-45A1-84F1-E202537DE267}" type="slidenum">
              <a:rPr lang="fr-FR" smtClean="0"/>
              <a:t>‹N°›</a:t>
            </a:fld>
            <a:endParaRPr lang="fr-FR"/>
          </a:p>
        </p:txBody>
      </p:sp>
    </p:spTree>
    <p:extLst>
      <p:ext uri="{BB962C8B-B14F-4D97-AF65-F5344CB8AC3E}">
        <p14:creationId xmlns:p14="http://schemas.microsoft.com/office/powerpoint/2010/main" val="398353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19</a:t>
            </a:fld>
            <a:endParaRPr lang="fr-FR"/>
          </a:p>
        </p:txBody>
      </p:sp>
    </p:spTree>
    <p:extLst>
      <p:ext uri="{BB962C8B-B14F-4D97-AF65-F5344CB8AC3E}">
        <p14:creationId xmlns:p14="http://schemas.microsoft.com/office/powerpoint/2010/main" val="253788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29</a:t>
            </a:fld>
            <a:endParaRPr lang="fr-FR"/>
          </a:p>
        </p:txBody>
      </p:sp>
    </p:spTree>
    <p:extLst>
      <p:ext uri="{BB962C8B-B14F-4D97-AF65-F5344CB8AC3E}">
        <p14:creationId xmlns:p14="http://schemas.microsoft.com/office/powerpoint/2010/main" val="359062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30</a:t>
            </a:fld>
            <a:endParaRPr lang="fr-FR"/>
          </a:p>
        </p:txBody>
      </p:sp>
    </p:spTree>
    <p:extLst>
      <p:ext uri="{BB962C8B-B14F-4D97-AF65-F5344CB8AC3E}">
        <p14:creationId xmlns:p14="http://schemas.microsoft.com/office/powerpoint/2010/main" val="4988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31</a:t>
            </a:fld>
            <a:endParaRPr lang="fr-FR"/>
          </a:p>
        </p:txBody>
      </p:sp>
    </p:spTree>
    <p:extLst>
      <p:ext uri="{BB962C8B-B14F-4D97-AF65-F5344CB8AC3E}">
        <p14:creationId xmlns:p14="http://schemas.microsoft.com/office/powerpoint/2010/main" val="135686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32</a:t>
            </a:fld>
            <a:endParaRPr lang="fr-FR"/>
          </a:p>
        </p:txBody>
      </p:sp>
    </p:spTree>
    <p:extLst>
      <p:ext uri="{BB962C8B-B14F-4D97-AF65-F5344CB8AC3E}">
        <p14:creationId xmlns:p14="http://schemas.microsoft.com/office/powerpoint/2010/main" val="214120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33</a:t>
            </a:fld>
            <a:endParaRPr lang="fr-FR"/>
          </a:p>
        </p:txBody>
      </p:sp>
    </p:spTree>
    <p:extLst>
      <p:ext uri="{BB962C8B-B14F-4D97-AF65-F5344CB8AC3E}">
        <p14:creationId xmlns:p14="http://schemas.microsoft.com/office/powerpoint/2010/main" val="2052000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35</a:t>
            </a:fld>
            <a:endParaRPr lang="fr-FR"/>
          </a:p>
        </p:txBody>
      </p:sp>
    </p:spTree>
    <p:extLst>
      <p:ext uri="{BB962C8B-B14F-4D97-AF65-F5344CB8AC3E}">
        <p14:creationId xmlns:p14="http://schemas.microsoft.com/office/powerpoint/2010/main" val="13313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36</a:t>
            </a:fld>
            <a:endParaRPr lang="fr-FR"/>
          </a:p>
        </p:txBody>
      </p:sp>
    </p:spTree>
    <p:extLst>
      <p:ext uri="{BB962C8B-B14F-4D97-AF65-F5344CB8AC3E}">
        <p14:creationId xmlns:p14="http://schemas.microsoft.com/office/powerpoint/2010/main" val="1898517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37</a:t>
            </a:fld>
            <a:endParaRPr lang="fr-FR"/>
          </a:p>
        </p:txBody>
      </p:sp>
    </p:spTree>
    <p:extLst>
      <p:ext uri="{BB962C8B-B14F-4D97-AF65-F5344CB8AC3E}">
        <p14:creationId xmlns:p14="http://schemas.microsoft.com/office/powerpoint/2010/main" val="399961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38</a:t>
            </a:fld>
            <a:endParaRPr lang="fr-FR"/>
          </a:p>
        </p:txBody>
      </p:sp>
    </p:spTree>
    <p:extLst>
      <p:ext uri="{BB962C8B-B14F-4D97-AF65-F5344CB8AC3E}">
        <p14:creationId xmlns:p14="http://schemas.microsoft.com/office/powerpoint/2010/main" val="2545831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39</a:t>
            </a:fld>
            <a:endParaRPr lang="fr-FR"/>
          </a:p>
        </p:txBody>
      </p:sp>
    </p:spTree>
    <p:extLst>
      <p:ext uri="{BB962C8B-B14F-4D97-AF65-F5344CB8AC3E}">
        <p14:creationId xmlns:p14="http://schemas.microsoft.com/office/powerpoint/2010/main" val="233875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20</a:t>
            </a:fld>
            <a:endParaRPr lang="fr-FR"/>
          </a:p>
        </p:txBody>
      </p:sp>
    </p:spTree>
    <p:extLst>
      <p:ext uri="{BB962C8B-B14F-4D97-AF65-F5344CB8AC3E}">
        <p14:creationId xmlns:p14="http://schemas.microsoft.com/office/powerpoint/2010/main" val="3434078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40</a:t>
            </a:fld>
            <a:endParaRPr lang="fr-FR"/>
          </a:p>
        </p:txBody>
      </p:sp>
    </p:spTree>
    <p:extLst>
      <p:ext uri="{BB962C8B-B14F-4D97-AF65-F5344CB8AC3E}">
        <p14:creationId xmlns:p14="http://schemas.microsoft.com/office/powerpoint/2010/main" val="19809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41</a:t>
            </a:fld>
            <a:endParaRPr lang="fr-FR"/>
          </a:p>
        </p:txBody>
      </p:sp>
    </p:spTree>
    <p:extLst>
      <p:ext uri="{BB962C8B-B14F-4D97-AF65-F5344CB8AC3E}">
        <p14:creationId xmlns:p14="http://schemas.microsoft.com/office/powerpoint/2010/main" val="1346073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42</a:t>
            </a:fld>
            <a:endParaRPr lang="fr-FR"/>
          </a:p>
        </p:txBody>
      </p:sp>
    </p:spTree>
    <p:extLst>
      <p:ext uri="{BB962C8B-B14F-4D97-AF65-F5344CB8AC3E}">
        <p14:creationId xmlns:p14="http://schemas.microsoft.com/office/powerpoint/2010/main" val="1373889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43</a:t>
            </a:fld>
            <a:endParaRPr lang="fr-FR"/>
          </a:p>
        </p:txBody>
      </p:sp>
    </p:spTree>
    <p:extLst>
      <p:ext uri="{BB962C8B-B14F-4D97-AF65-F5344CB8AC3E}">
        <p14:creationId xmlns:p14="http://schemas.microsoft.com/office/powerpoint/2010/main" val="1684437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44</a:t>
            </a:fld>
            <a:endParaRPr lang="fr-FR"/>
          </a:p>
        </p:txBody>
      </p:sp>
    </p:spTree>
    <p:extLst>
      <p:ext uri="{BB962C8B-B14F-4D97-AF65-F5344CB8AC3E}">
        <p14:creationId xmlns:p14="http://schemas.microsoft.com/office/powerpoint/2010/main" val="146738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45</a:t>
            </a:fld>
            <a:endParaRPr lang="fr-FR"/>
          </a:p>
        </p:txBody>
      </p:sp>
    </p:spTree>
    <p:extLst>
      <p:ext uri="{BB962C8B-B14F-4D97-AF65-F5344CB8AC3E}">
        <p14:creationId xmlns:p14="http://schemas.microsoft.com/office/powerpoint/2010/main" val="78722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47</a:t>
            </a:fld>
            <a:endParaRPr lang="fr-FR"/>
          </a:p>
        </p:txBody>
      </p:sp>
    </p:spTree>
    <p:extLst>
      <p:ext uri="{BB962C8B-B14F-4D97-AF65-F5344CB8AC3E}">
        <p14:creationId xmlns:p14="http://schemas.microsoft.com/office/powerpoint/2010/main" val="2061384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48</a:t>
            </a:fld>
            <a:endParaRPr lang="fr-FR"/>
          </a:p>
        </p:txBody>
      </p:sp>
    </p:spTree>
    <p:extLst>
      <p:ext uri="{BB962C8B-B14F-4D97-AF65-F5344CB8AC3E}">
        <p14:creationId xmlns:p14="http://schemas.microsoft.com/office/powerpoint/2010/main" val="345524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49</a:t>
            </a:fld>
            <a:endParaRPr lang="fr-FR"/>
          </a:p>
        </p:txBody>
      </p:sp>
    </p:spTree>
    <p:extLst>
      <p:ext uri="{BB962C8B-B14F-4D97-AF65-F5344CB8AC3E}">
        <p14:creationId xmlns:p14="http://schemas.microsoft.com/office/powerpoint/2010/main" val="133001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50</a:t>
            </a:fld>
            <a:endParaRPr lang="fr-FR"/>
          </a:p>
        </p:txBody>
      </p:sp>
    </p:spTree>
    <p:extLst>
      <p:ext uri="{BB962C8B-B14F-4D97-AF65-F5344CB8AC3E}">
        <p14:creationId xmlns:p14="http://schemas.microsoft.com/office/powerpoint/2010/main" val="213926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21</a:t>
            </a:fld>
            <a:endParaRPr lang="fr-FR"/>
          </a:p>
        </p:txBody>
      </p:sp>
    </p:spTree>
    <p:extLst>
      <p:ext uri="{BB962C8B-B14F-4D97-AF65-F5344CB8AC3E}">
        <p14:creationId xmlns:p14="http://schemas.microsoft.com/office/powerpoint/2010/main" val="331380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51</a:t>
            </a:fld>
            <a:endParaRPr lang="fr-FR"/>
          </a:p>
        </p:txBody>
      </p:sp>
    </p:spTree>
    <p:extLst>
      <p:ext uri="{BB962C8B-B14F-4D97-AF65-F5344CB8AC3E}">
        <p14:creationId xmlns:p14="http://schemas.microsoft.com/office/powerpoint/2010/main" val="967889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52</a:t>
            </a:fld>
            <a:endParaRPr lang="fr-FR"/>
          </a:p>
        </p:txBody>
      </p:sp>
    </p:spTree>
    <p:extLst>
      <p:ext uri="{BB962C8B-B14F-4D97-AF65-F5344CB8AC3E}">
        <p14:creationId xmlns:p14="http://schemas.microsoft.com/office/powerpoint/2010/main" val="2177253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53</a:t>
            </a:fld>
            <a:endParaRPr lang="fr-FR"/>
          </a:p>
        </p:txBody>
      </p:sp>
    </p:spTree>
    <p:extLst>
      <p:ext uri="{BB962C8B-B14F-4D97-AF65-F5344CB8AC3E}">
        <p14:creationId xmlns:p14="http://schemas.microsoft.com/office/powerpoint/2010/main" val="2335356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54</a:t>
            </a:fld>
            <a:endParaRPr lang="fr-FR"/>
          </a:p>
        </p:txBody>
      </p:sp>
    </p:spTree>
    <p:extLst>
      <p:ext uri="{BB962C8B-B14F-4D97-AF65-F5344CB8AC3E}">
        <p14:creationId xmlns:p14="http://schemas.microsoft.com/office/powerpoint/2010/main" val="1151815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56</a:t>
            </a:fld>
            <a:endParaRPr lang="fr-FR"/>
          </a:p>
        </p:txBody>
      </p:sp>
    </p:spTree>
    <p:extLst>
      <p:ext uri="{BB962C8B-B14F-4D97-AF65-F5344CB8AC3E}">
        <p14:creationId xmlns:p14="http://schemas.microsoft.com/office/powerpoint/2010/main" val="164665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57</a:t>
            </a:fld>
            <a:endParaRPr lang="fr-FR"/>
          </a:p>
        </p:txBody>
      </p:sp>
    </p:spTree>
    <p:extLst>
      <p:ext uri="{BB962C8B-B14F-4D97-AF65-F5344CB8AC3E}">
        <p14:creationId xmlns:p14="http://schemas.microsoft.com/office/powerpoint/2010/main" val="374517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22</a:t>
            </a:fld>
            <a:endParaRPr lang="fr-FR"/>
          </a:p>
        </p:txBody>
      </p:sp>
    </p:spTree>
    <p:extLst>
      <p:ext uri="{BB962C8B-B14F-4D97-AF65-F5344CB8AC3E}">
        <p14:creationId xmlns:p14="http://schemas.microsoft.com/office/powerpoint/2010/main" val="222159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23</a:t>
            </a:fld>
            <a:endParaRPr lang="fr-FR"/>
          </a:p>
        </p:txBody>
      </p:sp>
    </p:spTree>
    <p:extLst>
      <p:ext uri="{BB962C8B-B14F-4D97-AF65-F5344CB8AC3E}">
        <p14:creationId xmlns:p14="http://schemas.microsoft.com/office/powerpoint/2010/main" val="199844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24</a:t>
            </a:fld>
            <a:endParaRPr lang="fr-FR"/>
          </a:p>
        </p:txBody>
      </p:sp>
    </p:spTree>
    <p:extLst>
      <p:ext uri="{BB962C8B-B14F-4D97-AF65-F5344CB8AC3E}">
        <p14:creationId xmlns:p14="http://schemas.microsoft.com/office/powerpoint/2010/main" val="388102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26</a:t>
            </a:fld>
            <a:endParaRPr lang="fr-FR"/>
          </a:p>
        </p:txBody>
      </p:sp>
    </p:spTree>
    <p:extLst>
      <p:ext uri="{BB962C8B-B14F-4D97-AF65-F5344CB8AC3E}">
        <p14:creationId xmlns:p14="http://schemas.microsoft.com/office/powerpoint/2010/main" val="227613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27</a:t>
            </a:fld>
            <a:endParaRPr lang="fr-FR"/>
          </a:p>
        </p:txBody>
      </p:sp>
    </p:spTree>
    <p:extLst>
      <p:ext uri="{BB962C8B-B14F-4D97-AF65-F5344CB8AC3E}">
        <p14:creationId xmlns:p14="http://schemas.microsoft.com/office/powerpoint/2010/main" val="110416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262A094-EFCC-45A1-84F1-E202537DE267}" type="slidenum">
              <a:rPr lang="fr-FR" smtClean="0"/>
              <a:t>28</a:t>
            </a:fld>
            <a:endParaRPr lang="fr-FR"/>
          </a:p>
        </p:txBody>
      </p:sp>
    </p:spTree>
    <p:extLst>
      <p:ext uri="{BB962C8B-B14F-4D97-AF65-F5344CB8AC3E}">
        <p14:creationId xmlns:p14="http://schemas.microsoft.com/office/powerpoint/2010/main" val="171213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1B0E67C-A06E-46E2-ACB3-8AF651521E3B}" type="datetimeFigureOut">
              <a:rPr lang="fr-FR" smtClean="0"/>
              <a:t>30/11/2017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88858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1B0E67C-A06E-46E2-ACB3-8AF651521E3B}" type="datetimeFigureOut">
              <a:rPr lang="fr-FR" smtClean="0"/>
              <a:t>30/11/2017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355124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1B0E67C-A06E-46E2-ACB3-8AF651521E3B}" type="datetimeFigureOut">
              <a:rPr lang="fr-FR" smtClean="0"/>
              <a:t>30/11/2017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277534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1B0E67C-A06E-46E2-ACB3-8AF651521E3B}" type="datetimeFigureOut">
              <a:rPr lang="fr-FR" smtClean="0"/>
              <a:t>30/11/2017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112677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1B0E67C-A06E-46E2-ACB3-8AF651521E3B}" type="datetimeFigureOut">
              <a:rPr lang="fr-FR" smtClean="0"/>
              <a:t>30/11/2017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194223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1B0E67C-A06E-46E2-ACB3-8AF651521E3B}" type="datetimeFigureOut">
              <a:rPr lang="fr-FR" smtClean="0"/>
              <a:t>30/11/2017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176939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1B0E67C-A06E-46E2-ACB3-8AF651521E3B}" type="datetimeFigureOut">
              <a:rPr lang="fr-FR" smtClean="0"/>
              <a:t>30/11/2017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254810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1B0E67C-A06E-46E2-ACB3-8AF651521E3B}" type="datetimeFigureOut">
              <a:rPr lang="fr-FR" smtClean="0"/>
              <a:t>30/11/2017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72321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0E67C-A06E-46E2-ACB3-8AF651521E3B}" type="datetimeFigureOut">
              <a:rPr lang="fr-FR" smtClean="0"/>
              <a:t>30/11/2017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35111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1B0E67C-A06E-46E2-ACB3-8AF651521E3B}" type="datetimeFigureOut">
              <a:rPr lang="fr-FR" smtClean="0"/>
              <a:t>30/11/2017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406505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1B0E67C-A06E-46E2-ACB3-8AF651521E3B}" type="datetimeFigureOut">
              <a:rPr lang="fr-FR" smtClean="0"/>
              <a:t>30/11/2017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3599A8-AB09-4A08-A379-C57E1EA44C01}" type="slidenum">
              <a:rPr lang="fr-FR" smtClean="0"/>
              <a:t>‹N°›</a:t>
            </a:fld>
            <a:endParaRPr lang="fr-FR"/>
          </a:p>
        </p:txBody>
      </p:sp>
    </p:spTree>
    <p:extLst>
      <p:ext uri="{BB962C8B-B14F-4D97-AF65-F5344CB8AC3E}">
        <p14:creationId xmlns:p14="http://schemas.microsoft.com/office/powerpoint/2010/main" val="70762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0E67C-A06E-46E2-ACB3-8AF651521E3B}" type="datetimeFigureOut">
              <a:rPr lang="fr-FR" smtClean="0"/>
              <a:t>30/11/2017</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599A8-AB09-4A08-A379-C57E1EA44C01}" type="slidenum">
              <a:rPr lang="fr-FR" smtClean="0"/>
              <a:t>‹N°›</a:t>
            </a:fld>
            <a:endParaRPr lang="fr-FR"/>
          </a:p>
        </p:txBody>
      </p:sp>
    </p:spTree>
    <p:extLst>
      <p:ext uri="{BB962C8B-B14F-4D97-AF65-F5344CB8AC3E}">
        <p14:creationId xmlns:p14="http://schemas.microsoft.com/office/powerpoint/2010/main" val="4227367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microsoft.com/office/2007/relationships/hdphoto" Target="../media/hdphoto7.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6.wdp"/><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microsoft.com/office/2007/relationships/hdphoto" Target="../media/hdphoto8.wdp"/></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microsoft.com/office/2007/relationships/hdphoto" Target="../media/hdphoto9.wdp"/></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microsoft.com/office/2007/relationships/hdphoto" Target="../media/hdphoto10.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microsoft.com/office/2007/relationships/hdphoto" Target="../media/hdphoto11.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png"/><Relationship Id="rId7" Type="http://schemas.openxmlformats.org/officeDocument/2006/relationships/image" Target="../media/image75.png"/><Relationship Id="rId12" Type="http://schemas.microsoft.com/office/2007/relationships/hdphoto" Target="../media/hdphoto12.wdp"/><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0.png"/><Relationship Id="rId10" Type="http://schemas.openxmlformats.org/officeDocument/2006/relationships/image" Target="../media/image78.png"/><Relationship Id="rId4" Type="http://schemas.openxmlformats.org/officeDocument/2006/relationships/image" Target="../media/image69.png"/><Relationship Id="rId9"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microsoft.com/office/2007/relationships/hdphoto" Target="../media/hdphoto13.wdp"/></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42.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emf"/><Relationship Id="rId4" Type="http://schemas.openxmlformats.org/officeDocument/2006/relationships/image" Target="../media/image101.png"/></Relationships>
</file>

<file path=ppt/slides/_rels/slide4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emf"/><Relationship Id="rId4" Type="http://schemas.openxmlformats.org/officeDocument/2006/relationships/image" Target="../media/image105.emf"/></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5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5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5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iut-lokossa/LabVIEW" TargetMode="External"/><Relationship Id="rId2" Type="http://schemas.openxmlformats.org/officeDocument/2006/relationships/hyperlink" Target="https://github.com/iut-lokossa/Arduino" TargetMode="External"/><Relationship Id="rId1" Type="http://schemas.openxmlformats.org/officeDocument/2006/relationships/slideLayout" Target="../slideLayouts/slideLayout8.xml"/><Relationship Id="rId5" Type="http://schemas.openxmlformats.org/officeDocument/2006/relationships/image" Target="../media/image135.png"/><Relationship Id="rId4" Type="http://schemas.openxmlformats.org/officeDocument/2006/relationships/hyperlink" Target="https://github.com/iut-lokossa/Electron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55311" y="3271233"/>
            <a:ext cx="6199568" cy="1485665"/>
          </a:xfrm>
        </p:spPr>
        <p:txBody>
          <a:bodyPr>
            <a:normAutofit/>
          </a:bodyPr>
          <a:lstStyle/>
          <a:p>
            <a:r>
              <a:rPr lang="fr-FR" sz="4800" dirty="0" smtClean="0">
                <a:solidFill>
                  <a:schemeClr val="tx1">
                    <a:lumMod val="65000"/>
                    <a:lumOff val="35000"/>
                  </a:schemeClr>
                </a:solidFill>
                <a:latin typeface="+mn-lt"/>
              </a:rPr>
              <a:t>Théorie des capteurs et applications</a:t>
            </a:r>
            <a:endParaRPr lang="fr-FR" sz="4800" dirty="0">
              <a:solidFill>
                <a:schemeClr val="tx1">
                  <a:lumMod val="65000"/>
                  <a:lumOff val="35000"/>
                </a:schemeClr>
              </a:solidFill>
              <a:latin typeface="+mn-lt"/>
            </a:endParaRPr>
          </a:p>
        </p:txBody>
      </p:sp>
      <p:sp>
        <p:nvSpPr>
          <p:cNvPr id="3" name="Sous-titre 2"/>
          <p:cNvSpPr>
            <a:spLocks noGrp="1"/>
          </p:cNvSpPr>
          <p:nvPr>
            <p:ph type="subTitle" idx="1"/>
          </p:nvPr>
        </p:nvSpPr>
        <p:spPr>
          <a:xfrm>
            <a:off x="1600200" y="5241702"/>
            <a:ext cx="6858000" cy="1097924"/>
          </a:xfrm>
        </p:spPr>
        <p:txBody>
          <a:bodyPr>
            <a:normAutofit/>
          </a:bodyPr>
          <a:lstStyle/>
          <a:p>
            <a:pPr algn="r"/>
            <a:r>
              <a:rPr lang="fr-FR" sz="2000" dirty="0" smtClean="0">
                <a:solidFill>
                  <a:schemeClr val="tx1">
                    <a:lumMod val="65000"/>
                    <a:lumOff val="35000"/>
                  </a:schemeClr>
                </a:solidFill>
              </a:rPr>
              <a:t>Pr ADOMOU Alain,</a:t>
            </a:r>
          </a:p>
          <a:p>
            <a:pPr algn="r"/>
            <a:r>
              <a:rPr lang="fr-FR" sz="2000" dirty="0" smtClean="0">
                <a:solidFill>
                  <a:schemeClr val="tx1">
                    <a:lumMod val="65000"/>
                    <a:lumOff val="35000"/>
                  </a:schemeClr>
                </a:solidFill>
              </a:rPr>
              <a:t>Maître de conférences des Universités</a:t>
            </a:r>
            <a:endParaRPr lang="fr-FR" sz="2000" dirty="0">
              <a:solidFill>
                <a:schemeClr val="tx1">
                  <a:lumMod val="65000"/>
                  <a:lumOff val="35000"/>
                </a:schemeClr>
              </a:solidFill>
            </a:endParaRPr>
          </a:p>
        </p:txBody>
      </p:sp>
      <p:sp>
        <p:nvSpPr>
          <p:cNvPr id="4" name="ZoneTexte 3"/>
          <p:cNvSpPr txBox="1"/>
          <p:nvPr/>
        </p:nvSpPr>
        <p:spPr>
          <a:xfrm>
            <a:off x="1784527" y="556242"/>
            <a:ext cx="5541135" cy="400110"/>
          </a:xfrm>
          <a:prstGeom prst="rect">
            <a:avLst/>
          </a:prstGeom>
          <a:noFill/>
        </p:spPr>
        <p:txBody>
          <a:bodyPr wrap="square" rtlCol="0">
            <a:spAutoFit/>
          </a:bodyPr>
          <a:lstStyle/>
          <a:p>
            <a:pPr algn="ctr"/>
            <a:r>
              <a:rPr lang="fr-FR" sz="2000" b="1" dirty="0" smtClean="0">
                <a:solidFill>
                  <a:schemeClr val="tx1">
                    <a:lumMod val="65000"/>
                    <a:lumOff val="35000"/>
                  </a:schemeClr>
                </a:solidFill>
              </a:rPr>
              <a:t>I</a:t>
            </a:r>
            <a:r>
              <a:rPr lang="fr-FR" sz="2000" dirty="0" smtClean="0">
                <a:solidFill>
                  <a:schemeClr val="tx1">
                    <a:lumMod val="65000"/>
                    <a:lumOff val="35000"/>
                  </a:schemeClr>
                </a:solidFill>
              </a:rPr>
              <a:t>nstitut </a:t>
            </a:r>
            <a:r>
              <a:rPr lang="fr-FR" sz="2000" b="1" dirty="0" smtClean="0">
                <a:solidFill>
                  <a:schemeClr val="tx1">
                    <a:lumMod val="65000"/>
                    <a:lumOff val="35000"/>
                  </a:schemeClr>
                </a:solidFill>
              </a:rPr>
              <a:t>U</a:t>
            </a:r>
            <a:r>
              <a:rPr lang="fr-FR" sz="2000" dirty="0" smtClean="0">
                <a:solidFill>
                  <a:schemeClr val="tx1">
                    <a:lumMod val="65000"/>
                    <a:lumOff val="35000"/>
                  </a:schemeClr>
                </a:solidFill>
              </a:rPr>
              <a:t>niversitaire de </a:t>
            </a:r>
            <a:r>
              <a:rPr lang="fr-FR" sz="2000" b="1" dirty="0" smtClean="0">
                <a:solidFill>
                  <a:schemeClr val="tx1">
                    <a:lumMod val="65000"/>
                    <a:lumOff val="35000"/>
                  </a:schemeClr>
                </a:solidFill>
              </a:rPr>
              <a:t>T</a:t>
            </a:r>
            <a:r>
              <a:rPr lang="fr-FR" sz="2000" dirty="0" smtClean="0">
                <a:solidFill>
                  <a:schemeClr val="tx1">
                    <a:lumMod val="65000"/>
                    <a:lumOff val="35000"/>
                  </a:schemeClr>
                </a:solidFill>
              </a:rPr>
              <a:t>echnologie de </a:t>
            </a:r>
            <a:r>
              <a:rPr lang="fr-FR" sz="2000" b="1" dirty="0" smtClean="0">
                <a:solidFill>
                  <a:schemeClr val="tx1">
                    <a:lumMod val="65000"/>
                    <a:lumOff val="35000"/>
                  </a:schemeClr>
                </a:solidFill>
              </a:rPr>
              <a:t>L</a:t>
            </a:r>
            <a:r>
              <a:rPr lang="fr-FR" sz="2000" dirty="0" smtClean="0">
                <a:solidFill>
                  <a:schemeClr val="tx1">
                    <a:lumMod val="65000"/>
                    <a:lumOff val="35000"/>
                  </a:schemeClr>
                </a:solidFill>
              </a:rPr>
              <a:t>okossa</a:t>
            </a:r>
            <a:endParaRPr lang="fr-FR" sz="2000" dirty="0">
              <a:solidFill>
                <a:schemeClr val="tx1">
                  <a:lumMod val="65000"/>
                  <a:lumOff val="35000"/>
                </a:schemeClr>
              </a:solidFill>
            </a:endParaRPr>
          </a:p>
        </p:txBody>
      </p:sp>
      <p:sp>
        <p:nvSpPr>
          <p:cNvPr id="5" name="ZoneTexte 4"/>
          <p:cNvSpPr txBox="1"/>
          <p:nvPr/>
        </p:nvSpPr>
        <p:spPr>
          <a:xfrm>
            <a:off x="574719" y="5695682"/>
            <a:ext cx="1683913" cy="400110"/>
          </a:xfrm>
          <a:prstGeom prst="rect">
            <a:avLst/>
          </a:prstGeom>
          <a:noFill/>
        </p:spPr>
        <p:txBody>
          <a:bodyPr wrap="square" rtlCol="0">
            <a:spAutoFit/>
          </a:bodyPr>
          <a:lstStyle/>
          <a:p>
            <a:r>
              <a:rPr lang="fr-FR" sz="2000" dirty="0" smtClean="0">
                <a:solidFill>
                  <a:schemeClr val="tx1">
                    <a:lumMod val="65000"/>
                    <a:lumOff val="35000"/>
                  </a:schemeClr>
                </a:solidFill>
              </a:rPr>
              <a:t>Octobre 2017</a:t>
            </a:r>
            <a:endParaRPr lang="fr-FR" sz="2000" dirty="0">
              <a:solidFill>
                <a:schemeClr val="tx1">
                  <a:lumMod val="65000"/>
                  <a:lumOff val="35000"/>
                </a:schemeClr>
              </a:solidFill>
            </a:endParaRPr>
          </a:p>
        </p:txBody>
      </p:sp>
      <p:cxnSp>
        <p:nvCxnSpPr>
          <p:cNvPr id="7" name="Connecteur droit 6"/>
          <p:cNvCxnSpPr/>
          <p:nvPr/>
        </p:nvCxnSpPr>
        <p:spPr>
          <a:xfrm>
            <a:off x="574719" y="5695682"/>
            <a:ext cx="0" cy="400110"/>
          </a:xfrm>
          <a:prstGeom prst="line">
            <a:avLst/>
          </a:prstGeom>
          <a:ln w="66675">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8" name="Connecteur droit 7"/>
          <p:cNvCxnSpPr/>
          <p:nvPr/>
        </p:nvCxnSpPr>
        <p:spPr>
          <a:xfrm>
            <a:off x="8483958" y="5051283"/>
            <a:ext cx="0" cy="1141560"/>
          </a:xfrm>
          <a:prstGeom prst="line">
            <a:avLst/>
          </a:prstGeom>
          <a:ln w="66675">
            <a:solidFill>
              <a:srgbClr val="00B0F0"/>
            </a:solidFill>
          </a:ln>
        </p:spPr>
        <p:style>
          <a:lnRef idx="3">
            <a:schemeClr val="accent4"/>
          </a:lnRef>
          <a:fillRef idx="0">
            <a:schemeClr val="accent4"/>
          </a:fillRef>
          <a:effectRef idx="2">
            <a:schemeClr val="accent4"/>
          </a:effectRef>
          <a:fontRef idx="minor">
            <a:schemeClr val="tx1"/>
          </a:fontRef>
        </p:style>
      </p:cxn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383397"/>
            <a:ext cx="2265403" cy="188783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671" y="966779"/>
            <a:ext cx="2870710" cy="2392259"/>
          </a:xfrm>
          <a:prstGeom prst="rect">
            <a:avLst/>
          </a:prstGeom>
        </p:spPr>
      </p:pic>
    </p:spTree>
    <p:extLst>
      <p:ext uri="{BB962C8B-B14F-4D97-AF65-F5344CB8AC3E}">
        <p14:creationId xmlns:p14="http://schemas.microsoft.com/office/powerpoint/2010/main" val="136698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Les capteurs actifs </a:t>
            </a:r>
            <a:r>
              <a:rPr lang="fr-FR" sz="2800" dirty="0" smtClean="0">
                <a:solidFill>
                  <a:schemeClr val="tx1">
                    <a:lumMod val="65000"/>
                    <a:lumOff val="35000"/>
                  </a:schemeClr>
                </a:solidFill>
              </a:rPr>
              <a:t>(5/5)</a:t>
            </a:r>
            <a:endParaRPr lang="fr-FR"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1" name="ZoneTexte 10"/>
              <p:cNvSpPr txBox="1"/>
              <p:nvPr/>
            </p:nvSpPr>
            <p:spPr>
              <a:xfrm>
                <a:off x="628650" y="1352283"/>
                <a:ext cx="5617604" cy="4385816"/>
              </a:xfrm>
              <a:prstGeom prst="rect">
                <a:avLst/>
              </a:prstGeom>
              <a:noFill/>
            </p:spPr>
            <p:txBody>
              <a:bodyPr wrap="square" rtlCol="0">
                <a:spAutoFit/>
              </a:bodyPr>
              <a:lstStyle/>
              <a:p>
                <a:pPr algn="just">
                  <a:lnSpc>
                    <a:spcPct val="150000"/>
                  </a:lnSpc>
                </a:pPr>
                <a:r>
                  <a:rPr lang="fr-FR" sz="2400" dirty="0" smtClean="0">
                    <a:solidFill>
                      <a:srgbClr val="00B0F0"/>
                    </a:solidFill>
                    <a:effectLst/>
                    <a:ea typeface="Calibri" panose="020F0502020204030204" pitchFamily="34" charset="0"/>
                    <a:cs typeface="Times New Roman" panose="02020603050405020304" pitchFamily="18" charset="0"/>
                  </a:rPr>
                  <a:t>Effet Hall</a:t>
                </a:r>
                <a:endParaRPr lang="fr-FR" sz="2400" dirty="0" smtClean="0">
                  <a:latin typeface="+mj-lt"/>
                </a:endParaRPr>
              </a:p>
              <a:p>
                <a:pPr algn="just">
                  <a:lnSpc>
                    <a:spcPct val="150000"/>
                  </a:lnSpc>
                </a:pPr>
                <a:r>
                  <a:rPr lang="fr-FR" dirty="0" smtClean="0">
                    <a:latin typeface="+mj-lt"/>
                  </a:rPr>
                  <a:t>Un </a:t>
                </a:r>
                <a:r>
                  <a:rPr lang="fr-FR" dirty="0">
                    <a:latin typeface="+mj-lt"/>
                  </a:rPr>
                  <a:t>matériau, généralement semi-conducteur et sous forme de plaquette, est parcouru par un courant </a:t>
                </a:r>
                <a14:m>
                  <m:oMath xmlns:m="http://schemas.openxmlformats.org/officeDocument/2006/math">
                    <m:r>
                      <a:rPr lang="fr-FR" i="1">
                        <a:latin typeface="+mj-lt"/>
                      </a:rPr>
                      <m:t>𝐼</m:t>
                    </m:r>
                  </m:oMath>
                </a14:m>
                <a:r>
                  <a:rPr lang="fr-FR" dirty="0">
                    <a:latin typeface="+mj-lt"/>
                  </a:rPr>
                  <a:t> et soumis à une induction </a:t>
                </a:r>
                <a14:m>
                  <m:oMath xmlns:m="http://schemas.openxmlformats.org/officeDocument/2006/math">
                    <m:r>
                      <a:rPr lang="fr-FR" i="1">
                        <a:latin typeface="+mj-lt"/>
                      </a:rPr>
                      <m:t>𝐵</m:t>
                    </m:r>
                  </m:oMath>
                </a14:m>
                <a:r>
                  <a:rPr lang="fr-FR" dirty="0">
                    <a:latin typeface="+mj-lt"/>
                  </a:rPr>
                  <a:t> faisant un angle </a:t>
                </a:r>
                <a14:m>
                  <m:oMath xmlns:m="http://schemas.openxmlformats.org/officeDocument/2006/math">
                    <m:r>
                      <a:rPr lang="fr-FR" i="1">
                        <a:latin typeface="+mj-lt"/>
                      </a:rPr>
                      <m:t>𝜃</m:t>
                    </m:r>
                  </m:oMath>
                </a14:m>
                <a:r>
                  <a:rPr lang="fr-FR" dirty="0">
                    <a:latin typeface="+mj-lt"/>
                  </a:rPr>
                  <a:t> avec le courant. </a:t>
                </a:r>
                <a:r>
                  <a:rPr lang="fr-FR" dirty="0" smtClean="0">
                    <a:latin typeface="+mj-lt"/>
                  </a:rPr>
                  <a:t>Il apparaît, dans une direction perpendiculaire à l'induction et au courant une tension </a:t>
                </a:r>
                <a14:m>
                  <m:oMath xmlns:m="http://schemas.openxmlformats.org/officeDocument/2006/math">
                    <m:sSub>
                      <m:sSubPr>
                        <m:ctrlPr>
                          <a:rPr lang="fr-FR" i="1">
                            <a:latin typeface="+mj-lt"/>
                          </a:rPr>
                        </m:ctrlPr>
                      </m:sSubPr>
                      <m:e>
                        <m:r>
                          <a:rPr lang="fr-FR" i="1">
                            <a:latin typeface="+mj-lt"/>
                          </a:rPr>
                          <m:t>𝑣</m:t>
                        </m:r>
                      </m:e>
                      <m:sub>
                        <m:r>
                          <a:rPr lang="fr-FR" i="1">
                            <a:latin typeface="+mj-lt"/>
                          </a:rPr>
                          <m:t>𝐻</m:t>
                        </m:r>
                      </m:sub>
                    </m:sSub>
                  </m:oMath>
                </a14:m>
                <a:r>
                  <a:rPr lang="fr-FR" dirty="0">
                    <a:latin typeface="+mj-lt"/>
                  </a:rPr>
                  <a:t>qui a pour expression :</a:t>
                </a:r>
              </a:p>
              <a:p>
                <a:pPr algn="just">
                  <a:lnSpc>
                    <a:spcPct val="150000"/>
                  </a:lnSpc>
                </a:pPr>
                <a14:m>
                  <m:oMathPara xmlns:m="http://schemas.openxmlformats.org/officeDocument/2006/math">
                    <m:oMathParaPr>
                      <m:jc m:val="centerGroup"/>
                    </m:oMathParaPr>
                    <m:oMath xmlns:m="http://schemas.openxmlformats.org/officeDocument/2006/math">
                      <m:sSub>
                        <m:sSubPr>
                          <m:ctrlPr>
                            <a:rPr lang="fr-FR" i="1">
                              <a:latin typeface="+mj-lt"/>
                            </a:rPr>
                          </m:ctrlPr>
                        </m:sSubPr>
                        <m:e>
                          <m:r>
                            <a:rPr lang="fr-FR" i="1">
                              <a:latin typeface="+mj-lt"/>
                            </a:rPr>
                            <m:t>𝑣</m:t>
                          </m:r>
                        </m:e>
                        <m:sub>
                          <m:r>
                            <a:rPr lang="fr-FR" i="1">
                              <a:latin typeface="+mj-lt"/>
                            </a:rPr>
                            <m:t>𝐻</m:t>
                          </m:r>
                        </m:sub>
                      </m:sSub>
                      <m:r>
                        <a:rPr lang="fr-FR" i="1">
                          <a:latin typeface="+mj-lt"/>
                        </a:rPr>
                        <m:t>=</m:t>
                      </m:r>
                      <m:sSub>
                        <m:sSubPr>
                          <m:ctrlPr>
                            <a:rPr lang="fr-FR" i="1">
                              <a:latin typeface="+mj-lt"/>
                            </a:rPr>
                          </m:ctrlPr>
                        </m:sSubPr>
                        <m:e>
                          <m:r>
                            <a:rPr lang="fr-FR" i="1">
                              <a:latin typeface="+mj-lt"/>
                            </a:rPr>
                            <m:t>𝐾</m:t>
                          </m:r>
                        </m:e>
                        <m:sub>
                          <m:r>
                            <a:rPr lang="fr-FR" i="1">
                              <a:latin typeface="+mj-lt"/>
                            </a:rPr>
                            <m:t>𝐻</m:t>
                          </m:r>
                        </m:sub>
                      </m:sSub>
                      <m:r>
                        <a:rPr lang="fr-FR" i="1">
                          <a:latin typeface="+mj-lt"/>
                        </a:rPr>
                        <m:t>×</m:t>
                      </m:r>
                      <m:r>
                        <a:rPr lang="fr-FR" i="1">
                          <a:latin typeface="+mj-lt"/>
                        </a:rPr>
                        <m:t>𝐼</m:t>
                      </m:r>
                      <m:r>
                        <a:rPr lang="fr-FR" i="1">
                          <a:latin typeface="+mj-lt"/>
                        </a:rPr>
                        <m:t>×</m:t>
                      </m:r>
                      <m:r>
                        <a:rPr lang="fr-FR" i="1">
                          <a:latin typeface="+mj-lt"/>
                        </a:rPr>
                        <m:t>𝐵</m:t>
                      </m:r>
                      <m:r>
                        <a:rPr lang="fr-FR" i="1">
                          <a:latin typeface="+mj-lt"/>
                        </a:rPr>
                        <m:t>×</m:t>
                      </m:r>
                      <m:func>
                        <m:funcPr>
                          <m:ctrlPr>
                            <a:rPr lang="fr-FR" i="1">
                              <a:latin typeface="+mj-lt"/>
                            </a:rPr>
                          </m:ctrlPr>
                        </m:funcPr>
                        <m:fName>
                          <m:r>
                            <m:rPr>
                              <m:sty m:val="p"/>
                            </m:rPr>
                            <a:rPr lang="fr-FR">
                              <a:latin typeface="+mj-lt"/>
                            </a:rPr>
                            <m:t>sin</m:t>
                          </m:r>
                        </m:fName>
                        <m:e>
                          <m:d>
                            <m:dPr>
                              <m:ctrlPr>
                                <a:rPr lang="fr-FR" i="1">
                                  <a:latin typeface="+mj-lt"/>
                                </a:rPr>
                              </m:ctrlPr>
                            </m:dPr>
                            <m:e>
                              <m:r>
                                <a:rPr lang="fr-FR" i="1">
                                  <a:latin typeface="+mj-lt"/>
                                </a:rPr>
                                <m:t>𝜃</m:t>
                              </m:r>
                            </m:e>
                          </m:d>
                        </m:e>
                      </m:func>
                    </m:oMath>
                  </m:oMathPara>
                </a14:m>
                <a:endParaRPr lang="fr-FR" dirty="0">
                  <a:latin typeface="+mj-lt"/>
                </a:endParaRPr>
              </a:p>
              <a:p>
                <a:pPr algn="just">
                  <a:lnSpc>
                    <a:spcPct val="150000"/>
                  </a:lnSpc>
                </a:pPr>
                <a:r>
                  <a:rPr lang="fr-FR" dirty="0">
                    <a:latin typeface="+mj-lt"/>
                  </a:rPr>
                  <a:t>Où </a:t>
                </a:r>
                <a14:m>
                  <m:oMath xmlns:m="http://schemas.openxmlformats.org/officeDocument/2006/math">
                    <m:sSub>
                      <m:sSubPr>
                        <m:ctrlPr>
                          <a:rPr lang="fr-FR" i="1">
                            <a:latin typeface="+mj-lt"/>
                          </a:rPr>
                        </m:ctrlPr>
                      </m:sSubPr>
                      <m:e>
                        <m:r>
                          <a:rPr lang="fr-FR" i="1">
                            <a:latin typeface="+mj-lt"/>
                          </a:rPr>
                          <m:t>𝐾</m:t>
                        </m:r>
                      </m:e>
                      <m:sub>
                        <m:r>
                          <a:rPr lang="fr-FR" i="1">
                            <a:latin typeface="+mj-lt"/>
                          </a:rPr>
                          <m:t>𝐻</m:t>
                        </m:r>
                      </m:sub>
                    </m:sSub>
                  </m:oMath>
                </a14:m>
                <a:r>
                  <a:rPr lang="fr-FR" dirty="0">
                    <a:latin typeface="+mj-lt"/>
                  </a:rPr>
                  <a:t> dépend du matériau et des dimensions de la plaquette.</a:t>
                </a:r>
                <a:endParaRPr lang="fr-FR" dirty="0">
                  <a:solidFill>
                    <a:schemeClr val="tx1">
                      <a:lumMod val="65000"/>
                      <a:lumOff val="35000"/>
                    </a:schemeClr>
                  </a:solidFill>
                  <a:latin typeface="+mj-lt"/>
                </a:endParaRPr>
              </a:p>
            </p:txBody>
          </p:sp>
        </mc:Choice>
        <mc:Fallback>
          <p:sp>
            <p:nvSpPr>
              <p:cNvPr id="11" name="ZoneTexte 10"/>
              <p:cNvSpPr txBox="1">
                <a:spLocks noRot="1" noChangeAspect="1" noMove="1" noResize="1" noEditPoints="1" noAdjustHandles="1" noChangeArrowheads="1" noChangeShapeType="1" noTextEdit="1"/>
              </p:cNvSpPr>
              <p:nvPr/>
            </p:nvSpPr>
            <p:spPr>
              <a:xfrm>
                <a:off x="628650" y="1352283"/>
                <a:ext cx="5617604" cy="4385816"/>
              </a:xfrm>
              <a:prstGeom prst="rect">
                <a:avLst/>
              </a:prstGeom>
              <a:blipFill rotWithShape="0">
                <a:blip r:embed="rId2"/>
                <a:stretch>
                  <a:fillRect l="-1627" r="-868" b="-417"/>
                </a:stretch>
              </a:blipFill>
            </p:spPr>
            <p:txBody>
              <a:bodyPr/>
              <a:lstStyle/>
              <a:p>
                <a:r>
                  <a:rPr lang="fr-FR">
                    <a:noFill/>
                  </a:rPr>
                  <a:t> </a:t>
                </a:r>
              </a:p>
            </p:txBody>
          </p:sp>
        </mc:Fallback>
      </mc:AlternateContent>
      <p:pic>
        <p:nvPicPr>
          <p:cNvPr id="13" name="Image 12" descr="C:\Users\AMOUSSOU Kenneth\Desktop\imgs\effet hall.PNG"/>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46254" y="2044722"/>
            <a:ext cx="2571750" cy="2696845"/>
          </a:xfrm>
          <a:prstGeom prst="rect">
            <a:avLst/>
          </a:prstGeom>
          <a:noFill/>
          <a:ln>
            <a:noFill/>
          </a:ln>
        </p:spPr>
      </p:pic>
    </p:spTree>
    <p:extLst>
      <p:ext uri="{BB962C8B-B14F-4D97-AF65-F5344CB8AC3E}">
        <p14:creationId xmlns:p14="http://schemas.microsoft.com/office/powerpoint/2010/main" val="80922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lstStyle/>
          <a:p>
            <a:r>
              <a:rPr lang="fr-FR" dirty="0" smtClean="0">
                <a:solidFill>
                  <a:schemeClr val="tx1">
                    <a:lumMod val="65000"/>
                    <a:lumOff val="35000"/>
                  </a:schemeClr>
                </a:solidFill>
              </a:rPr>
              <a:t>Les capteurs passifs</a:t>
            </a:r>
            <a:endParaRPr lang="fr-FR" dirty="0">
              <a:solidFill>
                <a:schemeClr val="tx1">
                  <a:lumMod val="65000"/>
                  <a:lumOff val="35000"/>
                </a:schemeClr>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54884943"/>
              </p:ext>
            </p:extLst>
          </p:nvPr>
        </p:nvGraphicFramePr>
        <p:xfrm>
          <a:off x="2174592" y="1181681"/>
          <a:ext cx="5179244" cy="5502453"/>
        </p:xfrm>
        <a:graphic>
          <a:graphicData uri="http://schemas.openxmlformats.org/drawingml/2006/table">
            <a:tbl>
              <a:tblPr firstRow="1" firstCol="1" bandRow="1">
                <a:tableStyleId>{5A111915-BE36-4E01-A7E5-04B1672EAD32}</a:tableStyleId>
              </a:tblPr>
              <a:tblGrid>
                <a:gridCol w="1444858"/>
                <a:gridCol w="1678055"/>
                <a:gridCol w="2056331"/>
              </a:tblGrid>
              <a:tr h="579206">
                <a:tc>
                  <a:txBody>
                    <a:bodyPr/>
                    <a:lstStyle/>
                    <a:p>
                      <a:pPr algn="ctr">
                        <a:lnSpc>
                          <a:spcPct val="150000"/>
                        </a:lnSpc>
                        <a:spcAft>
                          <a:spcPts val="0"/>
                        </a:spcAft>
                      </a:pPr>
                      <a:r>
                        <a:rPr lang="fr-FR" sz="1200" b="0" i="1" dirty="0" err="1">
                          <a:effectLst/>
                          <a:latin typeface="+mn-lt"/>
                        </a:rPr>
                        <a:t>Mesurande</a:t>
                      </a:r>
                      <a:endParaRPr lang="fr-FR" sz="1200" b="0" i="1" dirty="0">
                        <a:effectLst/>
                        <a:latin typeface="+mn-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b="0" i="1">
                          <a:effectLst/>
                          <a:latin typeface="+mn-lt"/>
                        </a:rPr>
                        <a:t>Caractéristique</a:t>
                      </a:r>
                    </a:p>
                    <a:p>
                      <a:pPr algn="ctr">
                        <a:lnSpc>
                          <a:spcPct val="150000"/>
                        </a:lnSpc>
                        <a:spcAft>
                          <a:spcPts val="0"/>
                        </a:spcAft>
                      </a:pPr>
                      <a:r>
                        <a:rPr lang="fr-FR" sz="1200" b="0" i="1">
                          <a:effectLst/>
                          <a:latin typeface="+mn-lt"/>
                        </a:rPr>
                        <a:t>électrique sensible</a:t>
                      </a:r>
                      <a:endParaRPr lang="fr-FR" sz="1200" b="0" i="1">
                        <a:effectLst/>
                        <a:latin typeface="+mn-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b="0" i="1" dirty="0">
                          <a:effectLst/>
                          <a:latin typeface="+mn-lt"/>
                        </a:rPr>
                        <a:t>Types de matériaux utilisés</a:t>
                      </a:r>
                      <a:endParaRPr lang="fr-FR" sz="1200" b="0" i="1" dirty="0">
                        <a:effectLst/>
                        <a:latin typeface="+mn-lt"/>
                        <a:ea typeface="Calibri" panose="020F0502020204030204" pitchFamily="34" charset="0"/>
                        <a:cs typeface="Times New Roman" panose="02020603050405020304" pitchFamily="18" charset="0"/>
                      </a:endParaRPr>
                    </a:p>
                  </a:txBody>
                  <a:tcPr marL="49075" marR="49075" marT="0" marB="0"/>
                </a:tc>
              </a:tr>
              <a:tr h="1158411">
                <a:tc>
                  <a:txBody>
                    <a:bodyPr/>
                    <a:lstStyle/>
                    <a:p>
                      <a:pPr algn="ctr">
                        <a:lnSpc>
                          <a:spcPct val="150000"/>
                        </a:lnSpc>
                        <a:spcAft>
                          <a:spcPts val="0"/>
                        </a:spcAft>
                      </a:pPr>
                      <a:r>
                        <a:rPr lang="fr-FR" sz="1200" b="0">
                          <a:effectLst/>
                          <a:latin typeface="+mj-lt"/>
                        </a:rPr>
                        <a:t>Température</a:t>
                      </a:r>
                    </a:p>
                    <a:p>
                      <a:pPr algn="ctr">
                        <a:lnSpc>
                          <a:spcPct val="150000"/>
                        </a:lnSpc>
                        <a:spcAft>
                          <a:spcPts val="0"/>
                        </a:spcAft>
                      </a:pPr>
                      <a:r>
                        <a:rPr lang="fr-FR" sz="1200" b="0">
                          <a:effectLst/>
                          <a:latin typeface="+mj-lt"/>
                        </a:rPr>
                        <a:t> </a:t>
                      </a:r>
                    </a:p>
                    <a:p>
                      <a:pPr algn="ctr">
                        <a:lnSpc>
                          <a:spcPct val="150000"/>
                        </a:lnSpc>
                        <a:spcAft>
                          <a:spcPts val="0"/>
                        </a:spcAft>
                      </a:pPr>
                      <a:r>
                        <a:rPr lang="fr-FR" sz="1200" b="0">
                          <a:effectLst/>
                          <a:latin typeface="+mj-lt"/>
                        </a:rPr>
                        <a:t>Très basse température</a:t>
                      </a:r>
                      <a:endParaRPr lang="fr-FR" sz="1200" b="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Résistivité</a:t>
                      </a:r>
                    </a:p>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Constante diélectrique</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dirty="0">
                          <a:effectLst/>
                          <a:latin typeface="+mj-lt"/>
                        </a:rPr>
                        <a:t>Métaux : platine, nickel, cuivre. Semi-conducteurs.</a:t>
                      </a:r>
                    </a:p>
                    <a:p>
                      <a:pPr algn="ctr">
                        <a:lnSpc>
                          <a:spcPct val="150000"/>
                        </a:lnSpc>
                        <a:spcAft>
                          <a:spcPts val="0"/>
                        </a:spcAft>
                      </a:pPr>
                      <a:r>
                        <a:rPr lang="fr-FR" sz="1200" dirty="0">
                          <a:effectLst/>
                          <a:latin typeface="+mj-lt"/>
                        </a:rPr>
                        <a:t>Verres.</a:t>
                      </a:r>
                    </a:p>
                    <a:p>
                      <a:pPr algn="ctr">
                        <a:lnSpc>
                          <a:spcPct val="150000"/>
                        </a:lnSpc>
                        <a:spcAft>
                          <a:spcPts val="0"/>
                        </a:spcAft>
                      </a:pPr>
                      <a:r>
                        <a:rPr lang="fr-FR" sz="1200" dirty="0">
                          <a:effectLst/>
                          <a:latin typeface="+mj-lt"/>
                        </a:rPr>
                        <a:t> </a:t>
                      </a:r>
                      <a:endParaRPr lang="fr-FR" sz="1200" dirty="0">
                        <a:effectLst/>
                        <a:latin typeface="+mj-lt"/>
                        <a:ea typeface="Calibri" panose="020F0502020204030204" pitchFamily="34" charset="0"/>
                        <a:cs typeface="Times New Roman" panose="02020603050405020304" pitchFamily="18" charset="0"/>
                      </a:endParaRPr>
                    </a:p>
                  </a:txBody>
                  <a:tcPr marL="49075" marR="49075" marT="0" marB="0"/>
                </a:tc>
              </a:tr>
              <a:tr h="579206">
                <a:tc>
                  <a:txBody>
                    <a:bodyPr/>
                    <a:lstStyle/>
                    <a:p>
                      <a:pPr algn="ctr">
                        <a:lnSpc>
                          <a:spcPct val="150000"/>
                        </a:lnSpc>
                        <a:spcBef>
                          <a:spcPts val="1200"/>
                        </a:spcBef>
                        <a:spcAft>
                          <a:spcPts val="0"/>
                        </a:spcAft>
                      </a:pPr>
                      <a:r>
                        <a:rPr lang="fr-FR" sz="1200" b="0">
                          <a:effectLst/>
                          <a:latin typeface="+mj-lt"/>
                        </a:rPr>
                        <a:t>Flux de rayonnement optique</a:t>
                      </a:r>
                      <a:endParaRPr lang="fr-FR" sz="1200" b="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Bef>
                          <a:spcPts val="1200"/>
                        </a:spcBef>
                        <a:spcAft>
                          <a:spcPts val="0"/>
                        </a:spcAft>
                      </a:pPr>
                      <a:r>
                        <a:rPr lang="fr-FR" sz="1200">
                          <a:effectLst/>
                          <a:latin typeface="+mj-lt"/>
                        </a:rPr>
                        <a:t>Résistivité</a:t>
                      </a:r>
                    </a:p>
                    <a:p>
                      <a:pPr algn="ctr">
                        <a:lnSpc>
                          <a:spcPct val="150000"/>
                        </a:lnSpc>
                        <a:spcAft>
                          <a:spcPts val="0"/>
                        </a:spcAft>
                      </a:pPr>
                      <a:r>
                        <a:rPr lang="fr-FR" sz="1200">
                          <a:effectLst/>
                          <a:latin typeface="+mj-lt"/>
                        </a:rPr>
                        <a:t> </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Bef>
                          <a:spcPts val="1200"/>
                        </a:spcBef>
                        <a:spcAft>
                          <a:spcPts val="0"/>
                        </a:spcAft>
                      </a:pPr>
                      <a:r>
                        <a:rPr lang="fr-FR" sz="1200">
                          <a:effectLst/>
                          <a:latin typeface="+mj-lt"/>
                        </a:rPr>
                        <a:t>Semi-conducteurs</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r>
              <a:tr h="868808">
                <a:tc>
                  <a:txBody>
                    <a:bodyPr/>
                    <a:lstStyle/>
                    <a:p>
                      <a:pPr algn="ctr">
                        <a:lnSpc>
                          <a:spcPct val="150000"/>
                        </a:lnSpc>
                        <a:spcBef>
                          <a:spcPts val="1200"/>
                        </a:spcBef>
                        <a:spcAft>
                          <a:spcPts val="0"/>
                        </a:spcAft>
                      </a:pPr>
                      <a:r>
                        <a:rPr lang="fr-FR" sz="1200" b="0">
                          <a:effectLst/>
                          <a:latin typeface="+mj-lt"/>
                        </a:rPr>
                        <a:t>Déformation</a:t>
                      </a:r>
                      <a:endParaRPr lang="fr-FR" sz="1200" b="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Bef>
                          <a:spcPts val="1200"/>
                        </a:spcBef>
                        <a:spcAft>
                          <a:spcPts val="0"/>
                        </a:spcAft>
                      </a:pPr>
                      <a:r>
                        <a:rPr lang="fr-FR" sz="1200">
                          <a:effectLst/>
                          <a:latin typeface="+mj-lt"/>
                        </a:rPr>
                        <a:t>Résistivité</a:t>
                      </a:r>
                    </a:p>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Perméabilité magnétique</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Bef>
                          <a:spcPts val="1200"/>
                        </a:spcBef>
                        <a:spcAft>
                          <a:spcPts val="0"/>
                        </a:spcAft>
                      </a:pPr>
                      <a:r>
                        <a:rPr lang="de-DE" sz="1200">
                          <a:effectLst/>
                          <a:latin typeface="+mj-lt"/>
                        </a:rPr>
                        <a:t>Alliages de nickel, silicium dopé.</a:t>
                      </a:r>
                      <a:endParaRPr lang="fr-FR" sz="1200">
                        <a:effectLst/>
                        <a:latin typeface="+mj-lt"/>
                      </a:endParaRPr>
                    </a:p>
                    <a:p>
                      <a:pPr algn="ctr">
                        <a:lnSpc>
                          <a:spcPct val="150000"/>
                        </a:lnSpc>
                        <a:spcAft>
                          <a:spcPts val="0"/>
                        </a:spcAft>
                      </a:pPr>
                      <a:r>
                        <a:rPr lang="fr-FR" sz="1200">
                          <a:effectLst/>
                          <a:latin typeface="+mj-lt"/>
                        </a:rPr>
                        <a:t>Alliages ferromagnétiques.</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r>
              <a:tr h="868808">
                <a:tc>
                  <a:txBody>
                    <a:bodyPr/>
                    <a:lstStyle/>
                    <a:p>
                      <a:pPr algn="ctr">
                        <a:lnSpc>
                          <a:spcPct val="150000"/>
                        </a:lnSpc>
                        <a:spcAft>
                          <a:spcPts val="0"/>
                        </a:spcAft>
                      </a:pPr>
                      <a:r>
                        <a:rPr lang="fr-FR" sz="1200" b="0" dirty="0">
                          <a:effectLst/>
                          <a:latin typeface="+mj-lt"/>
                        </a:rPr>
                        <a:t> </a:t>
                      </a:r>
                    </a:p>
                    <a:p>
                      <a:pPr algn="ctr">
                        <a:lnSpc>
                          <a:spcPct val="150000"/>
                        </a:lnSpc>
                        <a:spcAft>
                          <a:spcPts val="0"/>
                        </a:spcAft>
                      </a:pPr>
                      <a:r>
                        <a:rPr lang="fr-FR" sz="1200" b="0" dirty="0">
                          <a:effectLst/>
                          <a:latin typeface="+mj-lt"/>
                        </a:rPr>
                        <a:t>Position (aimant)</a:t>
                      </a:r>
                      <a:endParaRPr lang="fr-FR" sz="1200" b="0" dirty="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Résistivité</a:t>
                      </a:r>
                    </a:p>
                    <a:p>
                      <a:pPr algn="ctr">
                        <a:lnSpc>
                          <a:spcPct val="150000"/>
                        </a:lnSpc>
                        <a:spcAft>
                          <a:spcPts val="0"/>
                        </a:spcAft>
                      </a:pPr>
                      <a:r>
                        <a:rPr lang="fr-FR" sz="1200">
                          <a:effectLst/>
                          <a:latin typeface="+mj-lt"/>
                        </a:rPr>
                        <a:t> </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Matériaux magnétorésistants :</a:t>
                      </a:r>
                    </a:p>
                    <a:p>
                      <a:pPr algn="ctr">
                        <a:lnSpc>
                          <a:spcPct val="150000"/>
                        </a:lnSpc>
                        <a:spcAft>
                          <a:spcPts val="0"/>
                        </a:spcAft>
                      </a:pPr>
                      <a:r>
                        <a:rPr lang="fr-FR" sz="1200">
                          <a:effectLst/>
                          <a:latin typeface="+mj-lt"/>
                        </a:rPr>
                        <a:t>bismuth, antimoniure d'indium.</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r>
              <a:tr h="868808">
                <a:tc>
                  <a:txBody>
                    <a:bodyPr/>
                    <a:lstStyle/>
                    <a:p>
                      <a:pPr algn="ctr">
                        <a:lnSpc>
                          <a:spcPct val="150000"/>
                        </a:lnSpc>
                        <a:spcAft>
                          <a:spcPts val="0"/>
                        </a:spcAft>
                      </a:pPr>
                      <a:r>
                        <a:rPr lang="fr-FR" sz="1200" b="0">
                          <a:effectLst/>
                          <a:latin typeface="+mj-lt"/>
                        </a:rPr>
                        <a:t> </a:t>
                      </a:r>
                    </a:p>
                    <a:p>
                      <a:pPr algn="ctr">
                        <a:lnSpc>
                          <a:spcPct val="150000"/>
                        </a:lnSpc>
                        <a:spcAft>
                          <a:spcPts val="0"/>
                        </a:spcAft>
                      </a:pPr>
                      <a:r>
                        <a:rPr lang="fr-FR" sz="1200" b="0">
                          <a:effectLst/>
                          <a:latin typeface="+mj-lt"/>
                        </a:rPr>
                        <a:t> </a:t>
                      </a:r>
                    </a:p>
                    <a:p>
                      <a:pPr algn="ctr">
                        <a:lnSpc>
                          <a:spcPct val="150000"/>
                        </a:lnSpc>
                        <a:spcAft>
                          <a:spcPts val="0"/>
                        </a:spcAft>
                      </a:pPr>
                      <a:r>
                        <a:rPr lang="fr-FR" sz="1200" b="0">
                          <a:effectLst/>
                          <a:latin typeface="+mj-lt"/>
                        </a:rPr>
                        <a:t>Humidité</a:t>
                      </a:r>
                      <a:endParaRPr lang="fr-FR" sz="1200" b="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Résistivité</a:t>
                      </a:r>
                    </a:p>
                    <a:p>
                      <a:pPr algn="ctr">
                        <a:lnSpc>
                          <a:spcPct val="150000"/>
                        </a:lnSpc>
                        <a:spcAft>
                          <a:spcPts val="0"/>
                        </a:spcAft>
                      </a:pPr>
                      <a:r>
                        <a:rPr lang="fr-FR" sz="1200">
                          <a:effectLst/>
                          <a:latin typeface="+mj-lt"/>
                        </a:rPr>
                        <a:t>Constante diélectrique</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Chlorure de lithium.</a:t>
                      </a:r>
                    </a:p>
                    <a:p>
                      <a:pPr algn="ctr">
                        <a:lnSpc>
                          <a:spcPct val="150000"/>
                        </a:lnSpc>
                        <a:spcAft>
                          <a:spcPts val="0"/>
                        </a:spcAft>
                      </a:pPr>
                      <a:r>
                        <a:rPr lang="fr-FR" sz="1200">
                          <a:effectLst/>
                          <a:latin typeface="+mj-lt"/>
                        </a:rPr>
                        <a:t>Alumine ; polymères.</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r>
              <a:tr h="579206">
                <a:tc>
                  <a:txBody>
                    <a:bodyPr/>
                    <a:lstStyle/>
                    <a:p>
                      <a:pPr algn="ctr">
                        <a:lnSpc>
                          <a:spcPct val="150000"/>
                        </a:lnSpc>
                        <a:spcAft>
                          <a:spcPts val="0"/>
                        </a:spcAft>
                      </a:pPr>
                      <a:r>
                        <a:rPr lang="fr-FR" sz="1200" b="0" dirty="0">
                          <a:effectLst/>
                          <a:latin typeface="+mj-lt"/>
                        </a:rPr>
                        <a:t> </a:t>
                      </a:r>
                    </a:p>
                    <a:p>
                      <a:pPr algn="ctr">
                        <a:lnSpc>
                          <a:spcPct val="150000"/>
                        </a:lnSpc>
                        <a:spcAft>
                          <a:spcPts val="0"/>
                        </a:spcAft>
                      </a:pPr>
                      <a:r>
                        <a:rPr lang="fr-FR" sz="1200" b="0" dirty="0">
                          <a:effectLst/>
                          <a:latin typeface="+mj-lt"/>
                        </a:rPr>
                        <a:t>Niveau</a:t>
                      </a:r>
                      <a:endParaRPr lang="fr-FR" sz="1200" b="0" dirty="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a:effectLst/>
                          <a:latin typeface="+mj-lt"/>
                        </a:rPr>
                        <a:t> </a:t>
                      </a:r>
                    </a:p>
                    <a:p>
                      <a:pPr algn="ctr">
                        <a:lnSpc>
                          <a:spcPct val="150000"/>
                        </a:lnSpc>
                        <a:spcAft>
                          <a:spcPts val="0"/>
                        </a:spcAft>
                      </a:pPr>
                      <a:r>
                        <a:rPr lang="fr-FR" sz="1200">
                          <a:effectLst/>
                          <a:latin typeface="+mj-lt"/>
                        </a:rPr>
                        <a:t>Constante diélectrique</a:t>
                      </a:r>
                      <a:endParaRPr lang="fr-FR" sz="1200">
                        <a:effectLst/>
                        <a:latin typeface="+mj-lt"/>
                        <a:ea typeface="Calibri" panose="020F0502020204030204" pitchFamily="34" charset="0"/>
                        <a:cs typeface="Times New Roman" panose="02020603050405020304" pitchFamily="18" charset="0"/>
                      </a:endParaRPr>
                    </a:p>
                  </a:txBody>
                  <a:tcPr marL="49075" marR="49075" marT="0" marB="0"/>
                </a:tc>
                <a:tc>
                  <a:txBody>
                    <a:bodyPr/>
                    <a:lstStyle/>
                    <a:p>
                      <a:pPr algn="ctr">
                        <a:lnSpc>
                          <a:spcPct val="150000"/>
                        </a:lnSpc>
                        <a:spcAft>
                          <a:spcPts val="0"/>
                        </a:spcAft>
                      </a:pPr>
                      <a:r>
                        <a:rPr lang="fr-FR" sz="1200" dirty="0">
                          <a:effectLst/>
                          <a:latin typeface="+mj-lt"/>
                        </a:rPr>
                        <a:t> </a:t>
                      </a:r>
                    </a:p>
                    <a:p>
                      <a:pPr algn="ctr">
                        <a:lnSpc>
                          <a:spcPct val="150000"/>
                        </a:lnSpc>
                        <a:spcAft>
                          <a:spcPts val="0"/>
                        </a:spcAft>
                      </a:pPr>
                      <a:r>
                        <a:rPr lang="fr-FR" sz="1200" dirty="0">
                          <a:effectLst/>
                          <a:latin typeface="+mj-lt"/>
                        </a:rPr>
                        <a:t>Liquides isolants.</a:t>
                      </a:r>
                      <a:endParaRPr lang="fr-FR" sz="1200" dirty="0">
                        <a:effectLst/>
                        <a:latin typeface="+mj-lt"/>
                        <a:ea typeface="Calibri" panose="020F0502020204030204" pitchFamily="34" charset="0"/>
                        <a:cs typeface="Times New Roman" panose="02020603050405020304" pitchFamily="18" charset="0"/>
                      </a:endParaRPr>
                    </a:p>
                  </a:txBody>
                  <a:tcPr marL="49075" marR="49075" marT="0" marB="0"/>
                </a:tc>
              </a:tr>
            </a:tbl>
          </a:graphicData>
        </a:graphic>
      </p:graphicFrame>
    </p:spTree>
    <p:extLst>
      <p:ext uri="{BB962C8B-B14F-4D97-AF65-F5344CB8AC3E}">
        <p14:creationId xmlns:p14="http://schemas.microsoft.com/office/powerpoint/2010/main" val="229067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lstStyle/>
          <a:p>
            <a:r>
              <a:rPr lang="fr-FR" dirty="0" smtClean="0">
                <a:solidFill>
                  <a:schemeClr val="tx1">
                    <a:lumMod val="65000"/>
                    <a:lumOff val="35000"/>
                  </a:schemeClr>
                </a:solidFill>
              </a:rPr>
              <a:t>Les capteurs composites</a:t>
            </a:r>
            <a:endParaRPr lang="fr-FR" dirty="0">
              <a:solidFill>
                <a:schemeClr val="tx1">
                  <a:lumMod val="65000"/>
                  <a:lumOff val="35000"/>
                </a:schemeClr>
              </a:solidFill>
            </a:endParaRPr>
          </a:p>
        </p:txBody>
      </p:sp>
      <p:grpSp>
        <p:nvGrpSpPr>
          <p:cNvPr id="23" name="Groupe 22"/>
          <p:cNvGrpSpPr/>
          <p:nvPr/>
        </p:nvGrpSpPr>
        <p:grpSpPr>
          <a:xfrm>
            <a:off x="128790" y="3558517"/>
            <a:ext cx="8886420" cy="1064997"/>
            <a:chOff x="0" y="3610033"/>
            <a:chExt cx="8886420" cy="1064997"/>
          </a:xfrm>
        </p:grpSpPr>
        <p:grpSp>
          <p:nvGrpSpPr>
            <p:cNvPr id="21" name="Groupe 20"/>
            <p:cNvGrpSpPr/>
            <p:nvPr/>
          </p:nvGrpSpPr>
          <p:grpSpPr>
            <a:xfrm>
              <a:off x="0" y="3610033"/>
              <a:ext cx="8886420" cy="1064997"/>
              <a:chOff x="128790" y="2785786"/>
              <a:chExt cx="8886420" cy="1064997"/>
            </a:xfrm>
          </p:grpSpPr>
          <p:sp>
            <p:nvSpPr>
              <p:cNvPr id="20" name="Rectangle 19"/>
              <p:cNvSpPr/>
              <p:nvPr/>
            </p:nvSpPr>
            <p:spPr>
              <a:xfrm>
                <a:off x="1622738" y="2785786"/>
                <a:ext cx="6014434" cy="1064997"/>
              </a:xfrm>
              <a:prstGeom prst="rect">
                <a:avLst/>
              </a:prstGeom>
              <a:solidFill>
                <a:schemeClr val="accent6">
                  <a:lumMod val="20000"/>
                  <a:lumOff val="8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grpSp>
            <p:nvGrpSpPr>
              <p:cNvPr id="17" name="Groupe 16"/>
              <p:cNvGrpSpPr/>
              <p:nvPr/>
            </p:nvGrpSpPr>
            <p:grpSpPr>
              <a:xfrm>
                <a:off x="128790" y="2785786"/>
                <a:ext cx="8886420" cy="966291"/>
                <a:chOff x="90156" y="2888817"/>
                <a:chExt cx="8886420" cy="966291"/>
              </a:xfrm>
            </p:grpSpPr>
            <p:grpSp>
              <p:nvGrpSpPr>
                <p:cNvPr id="10" name="Groupe 9"/>
                <p:cNvGrpSpPr/>
                <p:nvPr/>
              </p:nvGrpSpPr>
              <p:grpSpPr>
                <a:xfrm>
                  <a:off x="90156" y="2888817"/>
                  <a:ext cx="8886420" cy="966291"/>
                  <a:chOff x="-154543" y="2566845"/>
                  <a:chExt cx="8886420" cy="966291"/>
                </a:xfrm>
              </p:grpSpPr>
              <p:sp>
                <p:nvSpPr>
                  <p:cNvPr id="5" name="Rectangle à coins arrondis 4"/>
                  <p:cNvSpPr/>
                  <p:nvPr/>
                </p:nvSpPr>
                <p:spPr>
                  <a:xfrm>
                    <a:off x="1455315" y="2678806"/>
                    <a:ext cx="1957589" cy="81136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Corps d’épreuve</a:t>
                    </a:r>
                    <a:endParaRPr lang="fr-FR" dirty="0"/>
                  </a:p>
                </p:txBody>
              </p:sp>
              <p:sp>
                <p:nvSpPr>
                  <p:cNvPr id="6" name="Rectangle à coins arrondis 5"/>
                  <p:cNvSpPr/>
                  <p:nvPr/>
                </p:nvSpPr>
                <p:spPr>
                  <a:xfrm>
                    <a:off x="5061395" y="2678806"/>
                    <a:ext cx="2137892" cy="81136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smtClean="0"/>
                      <a:t>Capteur Actif/Passif</a:t>
                    </a:r>
                    <a:endParaRPr lang="fr-FR" dirty="0"/>
                  </a:p>
                </p:txBody>
              </p:sp>
              <p:cxnSp>
                <p:nvCxnSpPr>
                  <p:cNvPr id="8" name="Connecteur droit 7"/>
                  <p:cNvCxnSpPr>
                    <a:stCxn id="5" idx="3"/>
                    <a:endCxn id="6" idx="1"/>
                  </p:cNvCxnSpPr>
                  <p:nvPr/>
                </p:nvCxnSpPr>
                <p:spPr>
                  <a:xfrm>
                    <a:off x="3412904" y="3084491"/>
                    <a:ext cx="1648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3316311" y="2566845"/>
                    <a:ext cx="1777285" cy="880369"/>
                  </a:xfrm>
                  <a:prstGeom prst="rect">
                    <a:avLst/>
                  </a:prstGeom>
                  <a:noFill/>
                </p:spPr>
                <p:txBody>
                  <a:bodyPr wrap="square" rtlCol="0">
                    <a:spAutoFit/>
                  </a:bodyPr>
                  <a:lstStyle/>
                  <a:p>
                    <a:pPr algn="ctr">
                      <a:lnSpc>
                        <a:spcPct val="150000"/>
                      </a:lnSpc>
                    </a:pPr>
                    <a:r>
                      <a:rPr lang="fr-FR" b="1" dirty="0" err="1" smtClean="0">
                        <a:solidFill>
                          <a:srgbClr val="00B0F0"/>
                        </a:solidFill>
                      </a:rPr>
                      <a:t>Mesurande</a:t>
                    </a:r>
                    <a:r>
                      <a:rPr lang="fr-FR" b="1" dirty="0" smtClean="0">
                        <a:solidFill>
                          <a:srgbClr val="00B0F0"/>
                        </a:solidFill>
                      </a:rPr>
                      <a:t> secondaire</a:t>
                    </a:r>
                    <a:endParaRPr lang="fr-FR" b="1" dirty="0">
                      <a:solidFill>
                        <a:srgbClr val="00B0F0"/>
                      </a:solidFill>
                    </a:endParaRPr>
                  </a:p>
                </p:txBody>
              </p:sp>
              <p:sp>
                <p:nvSpPr>
                  <p:cNvPr id="15" name="ZoneTexte 14"/>
                  <p:cNvSpPr txBox="1"/>
                  <p:nvPr/>
                </p:nvSpPr>
                <p:spPr>
                  <a:xfrm>
                    <a:off x="-154543" y="2609806"/>
                    <a:ext cx="1777285" cy="880369"/>
                  </a:xfrm>
                  <a:prstGeom prst="rect">
                    <a:avLst/>
                  </a:prstGeom>
                  <a:noFill/>
                </p:spPr>
                <p:txBody>
                  <a:bodyPr wrap="square" rtlCol="0">
                    <a:spAutoFit/>
                  </a:bodyPr>
                  <a:lstStyle/>
                  <a:p>
                    <a:pPr algn="ctr">
                      <a:lnSpc>
                        <a:spcPct val="150000"/>
                      </a:lnSpc>
                    </a:pPr>
                    <a:r>
                      <a:rPr lang="fr-FR" b="1" dirty="0" err="1" smtClean="0">
                        <a:solidFill>
                          <a:schemeClr val="tx1">
                            <a:lumMod val="50000"/>
                            <a:lumOff val="50000"/>
                          </a:schemeClr>
                        </a:solidFill>
                      </a:rPr>
                      <a:t>Mesurande</a:t>
                    </a:r>
                    <a:r>
                      <a:rPr lang="fr-FR" b="1" dirty="0" smtClean="0">
                        <a:solidFill>
                          <a:schemeClr val="tx1">
                            <a:lumMod val="50000"/>
                            <a:lumOff val="50000"/>
                          </a:schemeClr>
                        </a:solidFill>
                      </a:rPr>
                      <a:t> primaire</a:t>
                    </a:r>
                    <a:endParaRPr lang="fr-FR" b="1" dirty="0">
                      <a:solidFill>
                        <a:schemeClr val="tx1">
                          <a:lumMod val="50000"/>
                          <a:lumOff val="50000"/>
                        </a:schemeClr>
                      </a:solidFill>
                    </a:endParaRPr>
                  </a:p>
                </p:txBody>
              </p:sp>
              <p:sp>
                <p:nvSpPr>
                  <p:cNvPr id="16" name="ZoneTexte 15"/>
                  <p:cNvSpPr txBox="1"/>
                  <p:nvPr/>
                </p:nvSpPr>
                <p:spPr>
                  <a:xfrm>
                    <a:off x="6954592" y="2609806"/>
                    <a:ext cx="1777285" cy="923330"/>
                  </a:xfrm>
                  <a:prstGeom prst="rect">
                    <a:avLst/>
                  </a:prstGeom>
                  <a:noFill/>
                </p:spPr>
                <p:txBody>
                  <a:bodyPr wrap="square" rtlCol="0">
                    <a:spAutoFit/>
                  </a:bodyPr>
                  <a:lstStyle/>
                  <a:p>
                    <a:pPr algn="ctr">
                      <a:lnSpc>
                        <a:spcPct val="150000"/>
                      </a:lnSpc>
                    </a:pPr>
                    <a:r>
                      <a:rPr lang="fr-FR" b="1" dirty="0" smtClean="0">
                        <a:solidFill>
                          <a:schemeClr val="accent4"/>
                        </a:solidFill>
                      </a:rPr>
                      <a:t>Signal</a:t>
                    </a:r>
                  </a:p>
                  <a:p>
                    <a:pPr algn="ctr">
                      <a:lnSpc>
                        <a:spcPct val="150000"/>
                      </a:lnSpc>
                    </a:pPr>
                    <a:r>
                      <a:rPr lang="fr-FR" b="1" dirty="0" smtClean="0">
                        <a:solidFill>
                          <a:schemeClr val="accent4"/>
                        </a:solidFill>
                      </a:rPr>
                      <a:t> électrique</a:t>
                    </a:r>
                    <a:endParaRPr lang="fr-FR" b="1" dirty="0">
                      <a:solidFill>
                        <a:schemeClr val="accent4"/>
                      </a:solidFill>
                    </a:endParaRPr>
                  </a:p>
                </p:txBody>
              </p:sp>
            </p:grpSp>
            <p:cxnSp>
              <p:nvCxnSpPr>
                <p:cNvPr id="12" name="Connecteur droit avec flèche 11"/>
                <p:cNvCxnSpPr>
                  <a:endCxn id="5" idx="1"/>
                </p:cNvCxnSpPr>
                <p:nvPr/>
              </p:nvCxnSpPr>
              <p:spPr>
                <a:xfrm>
                  <a:off x="901521" y="3406462"/>
                  <a:ext cx="7984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3"/>
                </p:cNvCxnSpPr>
                <p:nvPr/>
              </p:nvCxnSpPr>
              <p:spPr>
                <a:xfrm flipV="1">
                  <a:off x="7443986" y="3406462"/>
                  <a:ext cx="7212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9" name="Connecteur droit avec flèche 18"/>
            <p:cNvCxnSpPr/>
            <p:nvPr/>
          </p:nvCxnSpPr>
          <p:spPr>
            <a:xfrm>
              <a:off x="5009880" y="4134117"/>
              <a:ext cx="193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p:cNvSpPr txBox="1"/>
          <p:nvPr/>
        </p:nvSpPr>
        <p:spPr>
          <a:xfrm>
            <a:off x="628650" y="1347375"/>
            <a:ext cx="8036416" cy="1891287"/>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Le corps d'épreuve est le dispositif qui, soumis au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étudié en assure une première traduction en une autre grandeur physique non-électrique, le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secondaire, qu'un capteur adéquat traduit alors en grandeur électrique.</a:t>
            </a:r>
            <a:endParaRPr lang="fr-FR" sz="2000" dirty="0">
              <a:solidFill>
                <a:schemeClr val="tx1">
                  <a:lumMod val="65000"/>
                  <a:lumOff val="35000"/>
                </a:schemeClr>
              </a:solidFill>
              <a:latin typeface="+mj-lt"/>
            </a:endParaRPr>
          </a:p>
        </p:txBody>
      </p:sp>
      <p:grpSp>
        <p:nvGrpSpPr>
          <p:cNvPr id="27" name="Groupe 26"/>
          <p:cNvGrpSpPr/>
          <p:nvPr/>
        </p:nvGrpSpPr>
        <p:grpSpPr>
          <a:xfrm>
            <a:off x="752204" y="5396248"/>
            <a:ext cx="7665348" cy="707886"/>
            <a:chOff x="752204" y="5396248"/>
            <a:chExt cx="7665348" cy="707886"/>
          </a:xfrm>
        </p:grpSpPr>
        <p:sp>
          <p:nvSpPr>
            <p:cNvPr id="24" name="ZoneTexte 23"/>
            <p:cNvSpPr txBox="1"/>
            <p:nvPr/>
          </p:nvSpPr>
          <p:spPr>
            <a:xfrm>
              <a:off x="842357" y="5396248"/>
              <a:ext cx="7575195" cy="707886"/>
            </a:xfrm>
            <a:prstGeom prst="rect">
              <a:avLst/>
            </a:prstGeom>
            <a:noFill/>
          </p:spPr>
          <p:txBody>
            <a:bodyPr wrap="square" rtlCol="0">
              <a:spAutoFit/>
            </a:bodyPr>
            <a:lstStyle/>
            <a:p>
              <a:r>
                <a:rPr lang="fr-FR" sz="2000" i="1" dirty="0" smtClean="0">
                  <a:solidFill>
                    <a:schemeClr val="tx1">
                      <a:lumMod val="65000"/>
                      <a:lumOff val="35000"/>
                    </a:schemeClr>
                  </a:solidFill>
                  <a:latin typeface="+mj-lt"/>
                </a:rPr>
                <a:t>Un capteur composite, c’est l’ensemble formé par le corps d’épreuve et un capteur actif ou passif</a:t>
              </a:r>
              <a:endParaRPr lang="fr-FR" sz="2000" i="1" dirty="0">
                <a:solidFill>
                  <a:schemeClr val="tx1">
                    <a:lumMod val="65000"/>
                    <a:lumOff val="35000"/>
                  </a:schemeClr>
                </a:solidFill>
                <a:latin typeface="+mj-lt"/>
              </a:endParaRPr>
            </a:p>
          </p:txBody>
        </p:sp>
        <p:cxnSp>
          <p:nvCxnSpPr>
            <p:cNvPr id="26" name="Connecteur droit 25"/>
            <p:cNvCxnSpPr/>
            <p:nvPr/>
          </p:nvCxnSpPr>
          <p:spPr>
            <a:xfrm>
              <a:off x="752204" y="5396248"/>
              <a:ext cx="0" cy="707886"/>
            </a:xfrm>
            <a:prstGeom prst="line">
              <a:avLst/>
            </a:prstGeom>
            <a:ln w="66675">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676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lstStyle/>
          <a:p>
            <a:r>
              <a:rPr lang="fr-FR" dirty="0" smtClean="0">
                <a:solidFill>
                  <a:schemeClr val="tx1">
                    <a:lumMod val="65000"/>
                    <a:lumOff val="35000"/>
                  </a:schemeClr>
                </a:solidFill>
              </a:rPr>
              <a:t>Les capteurs intégrés</a:t>
            </a:r>
            <a:endParaRPr lang="fr-FR" dirty="0">
              <a:solidFill>
                <a:schemeClr val="tx1">
                  <a:lumMod val="65000"/>
                  <a:lumOff val="35000"/>
                </a:schemeClr>
              </a:solidFill>
            </a:endParaRPr>
          </a:p>
        </p:txBody>
      </p:sp>
      <p:sp>
        <p:nvSpPr>
          <p:cNvPr id="22" name="ZoneTexte 21"/>
          <p:cNvSpPr txBox="1"/>
          <p:nvPr/>
        </p:nvSpPr>
        <p:spPr>
          <a:xfrm>
            <a:off x="628650" y="1554787"/>
            <a:ext cx="8036416" cy="1891287"/>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Un capteur intégré est un composant réalisé par les techniques de la Microélectronique et qui regroupe sur un substrat de silicium commun le capteur proprement dit, le corps d'épreuve éventuel, des circuits électroniques de conditionnement du signal</a:t>
            </a:r>
            <a:endParaRPr lang="fr-FR" sz="2000" dirty="0">
              <a:solidFill>
                <a:schemeClr val="tx1">
                  <a:lumMod val="65000"/>
                  <a:lumOff val="35000"/>
                </a:schemeClr>
              </a:solidFill>
              <a:latin typeface="+mj-lt"/>
            </a:endParaRPr>
          </a:p>
        </p:txBody>
      </p:sp>
      <p:grpSp>
        <p:nvGrpSpPr>
          <p:cNvPr id="33" name="Groupe 32"/>
          <p:cNvGrpSpPr/>
          <p:nvPr/>
        </p:nvGrpSpPr>
        <p:grpSpPr>
          <a:xfrm>
            <a:off x="322779" y="4315173"/>
            <a:ext cx="8648157" cy="1064997"/>
            <a:chOff x="322779" y="3503804"/>
            <a:chExt cx="8648157" cy="1064997"/>
          </a:xfrm>
        </p:grpSpPr>
        <p:grpSp>
          <p:nvGrpSpPr>
            <p:cNvPr id="21" name="Groupe 20"/>
            <p:cNvGrpSpPr/>
            <p:nvPr/>
          </p:nvGrpSpPr>
          <p:grpSpPr>
            <a:xfrm>
              <a:off x="322779" y="3503804"/>
              <a:ext cx="8648157" cy="1064997"/>
              <a:chOff x="25758" y="2785786"/>
              <a:chExt cx="8648157" cy="1064997"/>
            </a:xfrm>
          </p:grpSpPr>
          <p:sp>
            <p:nvSpPr>
              <p:cNvPr id="20" name="Rectangle 19"/>
              <p:cNvSpPr/>
              <p:nvPr/>
            </p:nvSpPr>
            <p:spPr>
              <a:xfrm>
                <a:off x="1622738" y="2785786"/>
                <a:ext cx="5615187" cy="1064997"/>
              </a:xfrm>
              <a:prstGeom prst="rect">
                <a:avLst/>
              </a:prstGeom>
              <a:solidFill>
                <a:schemeClr val="tx2">
                  <a:lumMod val="20000"/>
                  <a:lumOff val="8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grpSp>
            <p:nvGrpSpPr>
              <p:cNvPr id="17" name="Groupe 16"/>
              <p:cNvGrpSpPr/>
              <p:nvPr/>
            </p:nvGrpSpPr>
            <p:grpSpPr>
              <a:xfrm>
                <a:off x="25758" y="2841766"/>
                <a:ext cx="8648157" cy="923330"/>
                <a:chOff x="-12876" y="2944797"/>
                <a:chExt cx="8648157" cy="923330"/>
              </a:xfrm>
            </p:grpSpPr>
            <p:grpSp>
              <p:nvGrpSpPr>
                <p:cNvPr id="10" name="Groupe 9"/>
                <p:cNvGrpSpPr/>
                <p:nvPr/>
              </p:nvGrpSpPr>
              <p:grpSpPr>
                <a:xfrm>
                  <a:off x="-12876" y="2944797"/>
                  <a:ext cx="8648157" cy="923330"/>
                  <a:chOff x="-257575" y="2622825"/>
                  <a:chExt cx="8648157" cy="923330"/>
                </a:xfrm>
              </p:grpSpPr>
              <p:sp>
                <p:nvSpPr>
                  <p:cNvPr id="5" name="Rectangle à coins arrondis 4"/>
                  <p:cNvSpPr/>
                  <p:nvPr/>
                </p:nvSpPr>
                <p:spPr>
                  <a:xfrm>
                    <a:off x="1455316" y="2678806"/>
                    <a:ext cx="1803042" cy="811369"/>
                  </a:xfrm>
                  <a:prstGeom prst="roundRect">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Corps d’épreuve (</a:t>
                    </a:r>
                    <a:r>
                      <a:rPr lang="fr-FR" i="1" dirty="0" smtClean="0"/>
                      <a:t>éventuel</a:t>
                    </a:r>
                    <a:r>
                      <a:rPr lang="fr-FR" dirty="0" smtClean="0"/>
                      <a:t>)</a:t>
                    </a:r>
                    <a:endParaRPr lang="fr-FR" dirty="0"/>
                  </a:p>
                </p:txBody>
              </p:sp>
              <p:sp>
                <p:nvSpPr>
                  <p:cNvPr id="6" name="Rectangle à coins arrondis 5"/>
                  <p:cNvSpPr/>
                  <p:nvPr/>
                </p:nvSpPr>
                <p:spPr>
                  <a:xfrm>
                    <a:off x="3522368" y="2678806"/>
                    <a:ext cx="1410240" cy="811369"/>
                  </a:xfrm>
                  <a:prstGeom prst="round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smtClean="0"/>
                      <a:t>Capteur </a:t>
                    </a:r>
                  </a:p>
                  <a:p>
                    <a:pPr algn="ctr"/>
                    <a:r>
                      <a:rPr lang="fr-FR" dirty="0" smtClean="0"/>
                      <a:t>Actif/Passif</a:t>
                    </a:r>
                    <a:endParaRPr lang="fr-FR" dirty="0"/>
                  </a:p>
                </p:txBody>
              </p:sp>
              <p:sp>
                <p:nvSpPr>
                  <p:cNvPr id="15" name="ZoneTexte 14"/>
                  <p:cNvSpPr txBox="1"/>
                  <p:nvPr/>
                </p:nvSpPr>
                <p:spPr>
                  <a:xfrm>
                    <a:off x="-257575" y="2955329"/>
                    <a:ext cx="1777285" cy="464871"/>
                  </a:xfrm>
                  <a:prstGeom prst="rect">
                    <a:avLst/>
                  </a:prstGeom>
                  <a:noFill/>
                </p:spPr>
                <p:txBody>
                  <a:bodyPr wrap="square" rtlCol="0">
                    <a:spAutoFit/>
                  </a:bodyPr>
                  <a:lstStyle/>
                  <a:p>
                    <a:pPr algn="ctr">
                      <a:lnSpc>
                        <a:spcPct val="150000"/>
                      </a:lnSpc>
                    </a:pPr>
                    <a:r>
                      <a:rPr lang="fr-FR" b="1" dirty="0" err="1" smtClean="0">
                        <a:solidFill>
                          <a:schemeClr val="tx1">
                            <a:lumMod val="50000"/>
                            <a:lumOff val="50000"/>
                          </a:schemeClr>
                        </a:solidFill>
                      </a:rPr>
                      <a:t>Mesurande</a:t>
                    </a:r>
                    <a:endParaRPr lang="fr-FR" b="1" dirty="0">
                      <a:solidFill>
                        <a:schemeClr val="tx1">
                          <a:lumMod val="50000"/>
                          <a:lumOff val="50000"/>
                        </a:schemeClr>
                      </a:solidFill>
                    </a:endParaRPr>
                  </a:p>
                </p:txBody>
              </p:sp>
              <p:sp>
                <p:nvSpPr>
                  <p:cNvPr id="16" name="ZoneTexte 15"/>
                  <p:cNvSpPr txBox="1"/>
                  <p:nvPr/>
                </p:nvSpPr>
                <p:spPr>
                  <a:xfrm>
                    <a:off x="6613297" y="2622825"/>
                    <a:ext cx="1777285" cy="923330"/>
                  </a:xfrm>
                  <a:prstGeom prst="rect">
                    <a:avLst/>
                  </a:prstGeom>
                  <a:noFill/>
                </p:spPr>
                <p:txBody>
                  <a:bodyPr wrap="square" rtlCol="0">
                    <a:spAutoFit/>
                  </a:bodyPr>
                  <a:lstStyle/>
                  <a:p>
                    <a:pPr algn="ctr">
                      <a:lnSpc>
                        <a:spcPct val="150000"/>
                      </a:lnSpc>
                    </a:pPr>
                    <a:r>
                      <a:rPr lang="fr-FR" b="1" dirty="0" smtClean="0">
                        <a:solidFill>
                          <a:schemeClr val="accent4"/>
                        </a:solidFill>
                      </a:rPr>
                      <a:t>Liaison</a:t>
                    </a:r>
                  </a:p>
                  <a:p>
                    <a:pPr algn="ctr">
                      <a:lnSpc>
                        <a:spcPct val="150000"/>
                      </a:lnSpc>
                    </a:pPr>
                    <a:r>
                      <a:rPr lang="fr-FR" b="1" dirty="0" smtClean="0">
                        <a:solidFill>
                          <a:schemeClr val="accent4"/>
                        </a:solidFill>
                      </a:rPr>
                      <a:t> électrique</a:t>
                    </a:r>
                    <a:endParaRPr lang="fr-FR" b="1" dirty="0">
                      <a:solidFill>
                        <a:schemeClr val="accent4"/>
                      </a:solidFill>
                    </a:endParaRPr>
                  </a:p>
                </p:txBody>
              </p:sp>
              <p:sp>
                <p:nvSpPr>
                  <p:cNvPr id="29" name="Rectangle à coins arrondis 28"/>
                  <p:cNvSpPr/>
                  <p:nvPr/>
                </p:nvSpPr>
                <p:spPr>
                  <a:xfrm>
                    <a:off x="5318977" y="2693658"/>
                    <a:ext cx="1493948" cy="811369"/>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smtClean="0"/>
                      <a:t>Electronique associée</a:t>
                    </a:r>
                    <a:endParaRPr lang="fr-FR" dirty="0"/>
                  </a:p>
                </p:txBody>
              </p:sp>
            </p:grpSp>
            <p:cxnSp>
              <p:nvCxnSpPr>
                <p:cNvPr id="12" name="Connecteur droit avec flèche 11"/>
                <p:cNvCxnSpPr/>
                <p:nvPr/>
              </p:nvCxnSpPr>
              <p:spPr>
                <a:xfrm>
                  <a:off x="901521" y="3406462"/>
                  <a:ext cx="7984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3"/>
                </p:cNvCxnSpPr>
                <p:nvPr/>
              </p:nvCxnSpPr>
              <p:spPr>
                <a:xfrm flipV="1">
                  <a:off x="5177307" y="3406462"/>
                  <a:ext cx="386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V="1">
                  <a:off x="7076932" y="3414644"/>
                  <a:ext cx="804942"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4" name="Connecteur droit avec flèche 3"/>
            <p:cNvCxnSpPr>
              <a:stCxn id="5" idx="3"/>
              <a:endCxn id="6" idx="1"/>
            </p:cNvCxnSpPr>
            <p:nvPr/>
          </p:nvCxnSpPr>
          <p:spPr>
            <a:xfrm>
              <a:off x="3838712" y="4021450"/>
              <a:ext cx="26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9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lstStyle/>
          <a:p>
            <a:r>
              <a:rPr lang="fr-FR" dirty="0" smtClean="0">
                <a:solidFill>
                  <a:schemeClr val="tx1">
                    <a:lumMod val="65000"/>
                    <a:lumOff val="35000"/>
                  </a:schemeClr>
                </a:solidFill>
              </a:rPr>
              <a:t>Les capteurs intelligents</a:t>
            </a:r>
            <a:endParaRPr lang="fr-FR" dirty="0">
              <a:solidFill>
                <a:schemeClr val="tx1">
                  <a:lumMod val="65000"/>
                  <a:lumOff val="35000"/>
                </a:schemeClr>
              </a:solidFill>
            </a:endParaRPr>
          </a:p>
        </p:txBody>
      </p:sp>
      <p:pic>
        <p:nvPicPr>
          <p:cNvPr id="18" name="Image 17" descr="C:\Users\AMOUSSOU Kenneth\Desktop\imgs\capteur intelligent.PNG"/>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79572" y="1609860"/>
            <a:ext cx="4906851" cy="4256639"/>
          </a:xfrm>
          <a:prstGeom prst="rect">
            <a:avLst/>
          </a:prstGeom>
          <a:noFill/>
          <a:ln>
            <a:noFill/>
          </a:ln>
        </p:spPr>
      </p:pic>
      <p:sp>
        <p:nvSpPr>
          <p:cNvPr id="22" name="ZoneTexte 21"/>
          <p:cNvSpPr txBox="1"/>
          <p:nvPr/>
        </p:nvSpPr>
        <p:spPr>
          <a:xfrm>
            <a:off x="486982" y="2864484"/>
            <a:ext cx="4085018" cy="3323987"/>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On désigne par capteur intelligent l'ensemble de mesure d'une grandeur physique constitué de deux parties :</a:t>
            </a:r>
          </a:p>
          <a:p>
            <a:pPr marL="342900" indent="-34290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une chaîne de mesure pilotée par microprocesseur ;</a:t>
            </a:r>
          </a:p>
          <a:p>
            <a:pPr marL="342900" indent="-34290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une interface de communication bidirectionnelle.</a:t>
            </a:r>
          </a:p>
        </p:txBody>
      </p:sp>
    </p:spTree>
    <p:extLst>
      <p:ext uri="{BB962C8B-B14F-4D97-AF65-F5344CB8AC3E}">
        <p14:creationId xmlns:p14="http://schemas.microsoft.com/office/powerpoint/2010/main" val="377488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a:bodyPr>
          <a:lstStyle/>
          <a:p>
            <a:r>
              <a:rPr lang="fr-FR" sz="4800" dirty="0" smtClean="0">
                <a:solidFill>
                  <a:schemeClr val="tx1">
                    <a:lumMod val="65000"/>
                    <a:lumOff val="35000"/>
                  </a:schemeClr>
                </a:solidFill>
              </a:rPr>
              <a:t>La chaîne de mesure</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Définition, structure d’une chaîne de mesure</a:t>
            </a:r>
            <a:endParaRPr lang="fr-FR" i="1" dirty="0">
              <a:solidFill>
                <a:schemeClr val="tx1">
                  <a:lumMod val="65000"/>
                  <a:lumOff val="35000"/>
                </a:schemeClr>
              </a:solidFill>
              <a:latin typeface="+mj-l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974" y="1107583"/>
            <a:ext cx="3093802" cy="3093802"/>
          </a:xfrm>
          <a:prstGeom prst="rect">
            <a:avLst/>
          </a:prstGeom>
        </p:spPr>
      </p:pic>
    </p:spTree>
    <p:extLst>
      <p:ext uri="{BB962C8B-B14F-4D97-AF65-F5344CB8AC3E}">
        <p14:creationId xmlns:p14="http://schemas.microsoft.com/office/powerpoint/2010/main" val="42090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892" y="326490"/>
            <a:ext cx="7886700" cy="987156"/>
          </a:xfrm>
        </p:spPr>
        <p:txBody>
          <a:bodyPr/>
          <a:lstStyle/>
          <a:p>
            <a:r>
              <a:rPr lang="fr-FR" dirty="0" smtClean="0">
                <a:solidFill>
                  <a:schemeClr val="tx1">
                    <a:lumMod val="65000"/>
                    <a:lumOff val="35000"/>
                  </a:schemeClr>
                </a:solidFill>
              </a:rPr>
              <a:t>Définition</a:t>
            </a:r>
            <a:endParaRPr lang="fr-FR" dirty="0">
              <a:solidFill>
                <a:schemeClr val="tx1">
                  <a:lumMod val="65000"/>
                  <a:lumOff val="35000"/>
                </a:schemeClr>
              </a:solidFill>
            </a:endParaRPr>
          </a:p>
        </p:txBody>
      </p:sp>
      <p:sp>
        <p:nvSpPr>
          <p:cNvPr id="3" name="ZoneTexte 2"/>
          <p:cNvSpPr txBox="1"/>
          <p:nvPr/>
        </p:nvSpPr>
        <p:spPr>
          <a:xfrm>
            <a:off x="499862" y="1313646"/>
            <a:ext cx="6673670" cy="4985980"/>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Une chaîne de mesure, c’est l’ensemble des dispositifs qui permettent la détermination précise de la valeur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dans les meilleures conditions.</a:t>
            </a:r>
          </a:p>
          <a:p>
            <a:pPr algn="just">
              <a:lnSpc>
                <a:spcPct val="150000"/>
              </a:lnSpc>
            </a:pPr>
            <a:endParaRPr lang="fr-FR" sz="2000" dirty="0">
              <a:solidFill>
                <a:schemeClr val="tx1">
                  <a:lumMod val="65000"/>
                  <a:lumOff val="35000"/>
                </a:schemeClr>
              </a:solidFill>
              <a:latin typeface="+mj-lt"/>
            </a:endParaRPr>
          </a:p>
          <a:p>
            <a:pPr algn="just">
              <a:lnSpc>
                <a:spcPct val="150000"/>
              </a:lnSpc>
            </a:pPr>
            <a:r>
              <a:rPr lang="fr-FR" sz="2000" dirty="0" smtClean="0">
                <a:solidFill>
                  <a:schemeClr val="tx1">
                    <a:lumMod val="65000"/>
                    <a:lumOff val="35000"/>
                  </a:schemeClr>
                </a:solidFill>
                <a:latin typeface="+mj-lt"/>
              </a:rPr>
              <a:t>À la sortie de la chaîne, le signal électrique qu'elle a traité est converti sous une forme qui rend possible la lecture directe de la valeur cherchée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a:t>
            </a:r>
          </a:p>
          <a:p>
            <a:pPr marL="285750" indent="-28575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déviation d'un appareil à cadre mobile ;</a:t>
            </a:r>
          </a:p>
          <a:p>
            <a:pPr marL="285750" indent="-28575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enregistrement analogique graphique ou oscillographique ;</a:t>
            </a:r>
          </a:p>
          <a:p>
            <a:pPr marL="285750" indent="-28575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affichage ou impression d'un nombre ;</a:t>
            </a:r>
          </a:p>
          <a:p>
            <a:pPr algn="just"/>
            <a:endParaRPr lang="fr-FR" dirty="0">
              <a:latin typeface="+mj-lt"/>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6716" y="2820474"/>
            <a:ext cx="1564326" cy="1564326"/>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532" y="4730779"/>
            <a:ext cx="1622392" cy="1622392"/>
          </a:xfrm>
          <a:prstGeom prst="rect">
            <a:avLst/>
          </a:prstGeom>
        </p:spPr>
      </p:pic>
    </p:spTree>
    <p:extLst>
      <p:ext uri="{BB962C8B-B14F-4D97-AF65-F5344CB8AC3E}">
        <p14:creationId xmlns:p14="http://schemas.microsoft.com/office/powerpoint/2010/main" val="141669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fontScale="90000"/>
          </a:bodyPr>
          <a:lstStyle/>
          <a:p>
            <a:r>
              <a:rPr lang="fr-FR" dirty="0" smtClean="0">
                <a:solidFill>
                  <a:schemeClr val="tx1">
                    <a:lumMod val="65000"/>
                    <a:lumOff val="35000"/>
                  </a:schemeClr>
                </a:solidFill>
              </a:rPr>
              <a:t>Synoptique d’une chaîne de mesure</a:t>
            </a:r>
            <a:endParaRPr lang="fr-FR" dirty="0">
              <a:solidFill>
                <a:schemeClr val="tx1">
                  <a:lumMod val="65000"/>
                  <a:lumOff val="35000"/>
                </a:schemeClr>
              </a:solidFill>
            </a:endParaRPr>
          </a:p>
        </p:txBody>
      </p:sp>
      <p:pic>
        <p:nvPicPr>
          <p:cNvPr id="5" name="Image 4" descr="C:\Users\AMOUSSOU Kenneth\Desktop\imgs\chaîne de mesure 1.PNG"/>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19105" y="1433714"/>
            <a:ext cx="6505789" cy="4954208"/>
          </a:xfrm>
          <a:prstGeom prst="rect">
            <a:avLst/>
          </a:prstGeom>
          <a:noFill/>
          <a:ln>
            <a:noFill/>
          </a:ln>
        </p:spPr>
      </p:pic>
    </p:spTree>
    <p:extLst>
      <p:ext uri="{BB962C8B-B14F-4D97-AF65-F5344CB8AC3E}">
        <p14:creationId xmlns:p14="http://schemas.microsoft.com/office/powerpoint/2010/main" val="24168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a:bodyPr>
          <a:lstStyle/>
          <a:p>
            <a:r>
              <a:rPr lang="fr-FR" sz="4800" dirty="0" smtClean="0">
                <a:solidFill>
                  <a:schemeClr val="tx1">
                    <a:lumMod val="65000"/>
                    <a:lumOff val="35000"/>
                  </a:schemeClr>
                </a:solidFill>
              </a:rPr>
              <a:t>Caractéristiques métrologiques</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Erreur de mesure, sensibilité, rapidité, discrétion</a:t>
            </a:r>
            <a:endParaRPr lang="fr-FR" i="1" dirty="0">
              <a:solidFill>
                <a:schemeClr val="tx1">
                  <a:lumMod val="65000"/>
                  <a:lumOff val="35000"/>
                </a:schemeClr>
              </a:solidFill>
              <a:latin typeface="+mj-lt"/>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193" y="892209"/>
            <a:ext cx="3087363" cy="3087363"/>
          </a:xfrm>
          <a:prstGeom prst="rect">
            <a:avLst/>
          </a:prstGeom>
        </p:spPr>
      </p:pic>
    </p:spTree>
    <p:extLst>
      <p:ext uri="{BB962C8B-B14F-4D97-AF65-F5344CB8AC3E}">
        <p14:creationId xmlns:p14="http://schemas.microsoft.com/office/powerpoint/2010/main" val="118095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Les erreurs de mesure</a:t>
            </a:r>
            <a:endParaRPr lang="fr-FR" dirty="0">
              <a:solidFill>
                <a:schemeClr val="tx1">
                  <a:lumMod val="65000"/>
                  <a:lumOff val="35000"/>
                </a:schemeClr>
              </a:solidFill>
            </a:endParaRPr>
          </a:p>
        </p:txBody>
      </p:sp>
      <p:sp>
        <p:nvSpPr>
          <p:cNvPr id="3" name="ZoneTexte 2"/>
          <p:cNvSpPr txBox="1"/>
          <p:nvPr/>
        </p:nvSpPr>
        <p:spPr>
          <a:xfrm>
            <a:off x="628650" y="1287888"/>
            <a:ext cx="7768375" cy="4708981"/>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Les seuls </a:t>
            </a:r>
            <a:r>
              <a:rPr lang="fr-FR" sz="2000" dirty="0" err="1" smtClean="0">
                <a:solidFill>
                  <a:schemeClr val="tx1">
                    <a:lumMod val="65000"/>
                    <a:lumOff val="35000"/>
                  </a:schemeClr>
                </a:solidFill>
                <a:latin typeface="+mj-lt"/>
              </a:rPr>
              <a:t>mesurandes</a:t>
            </a:r>
            <a:r>
              <a:rPr lang="fr-FR" sz="2000" dirty="0" smtClean="0">
                <a:solidFill>
                  <a:schemeClr val="tx1">
                    <a:lumMod val="65000"/>
                    <a:lumOff val="35000"/>
                  </a:schemeClr>
                </a:solidFill>
                <a:latin typeface="+mj-lt"/>
              </a:rPr>
              <a:t> dont la valeur est parfaitement connue sont les grandeurs étalons puisque leur valeur est fixée par convention.</a:t>
            </a:r>
          </a:p>
          <a:p>
            <a:pPr algn="just">
              <a:lnSpc>
                <a:spcPct val="150000"/>
              </a:lnSpc>
            </a:pPr>
            <a:endParaRPr lang="fr-FR" sz="2000" dirty="0">
              <a:solidFill>
                <a:schemeClr val="tx1">
                  <a:lumMod val="65000"/>
                  <a:lumOff val="35000"/>
                </a:schemeClr>
              </a:solidFill>
              <a:latin typeface="+mj-lt"/>
            </a:endParaRPr>
          </a:p>
          <a:p>
            <a:pPr algn="just">
              <a:lnSpc>
                <a:spcPct val="150000"/>
              </a:lnSpc>
            </a:pPr>
            <a:r>
              <a:rPr lang="fr-FR" sz="2000" dirty="0">
                <a:solidFill>
                  <a:schemeClr val="tx1">
                    <a:lumMod val="65000"/>
                    <a:lumOff val="35000"/>
                  </a:schemeClr>
                </a:solidFill>
                <a:latin typeface="+mj-lt"/>
              </a:rPr>
              <a:t>La valeur de tout autre </a:t>
            </a:r>
            <a:r>
              <a:rPr lang="fr-FR" sz="2000" dirty="0" err="1">
                <a:solidFill>
                  <a:schemeClr val="tx1">
                    <a:lumMod val="65000"/>
                    <a:lumOff val="35000"/>
                  </a:schemeClr>
                </a:solidFill>
                <a:latin typeface="+mj-lt"/>
              </a:rPr>
              <a:t>mesurande</a:t>
            </a:r>
            <a:r>
              <a:rPr lang="fr-FR" sz="2000" dirty="0">
                <a:solidFill>
                  <a:schemeClr val="tx1">
                    <a:lumMod val="65000"/>
                    <a:lumOff val="35000"/>
                  </a:schemeClr>
                </a:solidFill>
                <a:latin typeface="+mj-lt"/>
              </a:rPr>
              <a:t> ne peut être connue qu'après traitement par une chaîne de </a:t>
            </a:r>
            <a:r>
              <a:rPr lang="fr-FR" sz="2000" dirty="0" smtClean="0">
                <a:solidFill>
                  <a:schemeClr val="tx1">
                    <a:lumMod val="65000"/>
                    <a:lumOff val="35000"/>
                  </a:schemeClr>
                </a:solidFill>
                <a:latin typeface="+mj-lt"/>
              </a:rPr>
              <a:t>mesure. C'est la valeur vraie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qui détermine l'excitation du capteur, mais l'expérimentateur n'a accès qu'à la réponse globale de la chaîne de mesure : cette réponse, exprimée en unités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est la valeur mesurée.</a:t>
            </a:r>
          </a:p>
          <a:p>
            <a:pPr algn="just">
              <a:lnSpc>
                <a:spcPct val="150000"/>
              </a:lnSpc>
            </a:pPr>
            <a:endParaRPr lang="fr-FR" sz="2000" dirty="0">
              <a:solidFill>
                <a:schemeClr val="tx1">
                  <a:lumMod val="65000"/>
                  <a:lumOff val="35000"/>
                </a:schemeClr>
              </a:solidFill>
              <a:latin typeface="+mj-lt"/>
            </a:endParaRPr>
          </a:p>
          <a:p>
            <a:pPr algn="r">
              <a:lnSpc>
                <a:spcPct val="150000"/>
              </a:lnSpc>
            </a:pPr>
            <a:r>
              <a:rPr lang="fr-FR" sz="2000" dirty="0" smtClean="0">
                <a:solidFill>
                  <a:srgbClr val="00B050"/>
                </a:solidFill>
              </a:rPr>
              <a:t>L'écart entre valeur mesurée et valeur vraie est l'erreur de mesure</a:t>
            </a:r>
            <a:endParaRPr lang="fr-FR" sz="2000" dirty="0">
              <a:solidFill>
                <a:srgbClr val="00B05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25" y="5313254"/>
            <a:ext cx="791332" cy="791332"/>
          </a:xfrm>
          <a:prstGeom prst="rect">
            <a:avLst/>
          </a:prstGeom>
        </p:spPr>
      </p:pic>
    </p:spTree>
    <p:extLst>
      <p:ext uri="{BB962C8B-B14F-4D97-AF65-F5344CB8AC3E}">
        <p14:creationId xmlns:p14="http://schemas.microsoft.com/office/powerpoint/2010/main" val="385949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tx1">
                    <a:lumMod val="65000"/>
                    <a:lumOff val="35000"/>
                  </a:schemeClr>
                </a:solidFill>
              </a:rPr>
              <a:t>Plan</a:t>
            </a:r>
            <a:endParaRPr lang="fr-FR" b="1" dirty="0">
              <a:solidFill>
                <a:schemeClr val="tx1">
                  <a:lumMod val="65000"/>
                  <a:lumOff val="35000"/>
                </a:schemeClr>
              </a:solidFill>
            </a:endParaRPr>
          </a:p>
        </p:txBody>
      </p:sp>
      <p:sp>
        <p:nvSpPr>
          <p:cNvPr id="3" name="Espace réservé du contenu 2"/>
          <p:cNvSpPr>
            <a:spLocks noGrp="1"/>
          </p:cNvSpPr>
          <p:nvPr>
            <p:ph idx="1"/>
          </p:nvPr>
        </p:nvSpPr>
        <p:spPr>
          <a:xfrm>
            <a:off x="1130926" y="1690689"/>
            <a:ext cx="5450178" cy="4721650"/>
          </a:xfrm>
        </p:spPr>
        <p:txBody>
          <a:bodyPr>
            <a:noAutofit/>
          </a:bodyPr>
          <a:lstStyle/>
          <a:p>
            <a:pPr marL="457200" indent="-457200">
              <a:lnSpc>
                <a:spcPct val="150000"/>
              </a:lnSpc>
              <a:buFont typeface="+mj-lt"/>
              <a:buAutoNum type="arabicPeriod"/>
            </a:pPr>
            <a:r>
              <a:rPr lang="fr-FR" sz="2000" dirty="0" smtClean="0">
                <a:solidFill>
                  <a:schemeClr val="tx1">
                    <a:lumMod val="65000"/>
                    <a:lumOff val="35000"/>
                  </a:schemeClr>
                </a:solidFill>
              </a:rPr>
              <a:t>La classification des capteurs</a:t>
            </a:r>
          </a:p>
          <a:p>
            <a:pPr marL="457200" indent="-457200">
              <a:lnSpc>
                <a:spcPct val="150000"/>
              </a:lnSpc>
              <a:buFont typeface="+mj-lt"/>
              <a:buAutoNum type="arabicPeriod"/>
            </a:pPr>
            <a:r>
              <a:rPr lang="fr-FR" sz="2000" dirty="0" smtClean="0">
                <a:solidFill>
                  <a:schemeClr val="tx1">
                    <a:lumMod val="65000"/>
                    <a:lumOff val="35000"/>
                  </a:schemeClr>
                </a:solidFill>
              </a:rPr>
              <a:t>Les chaînes de mesure</a:t>
            </a:r>
          </a:p>
          <a:p>
            <a:pPr marL="457200" indent="-457200">
              <a:lnSpc>
                <a:spcPct val="150000"/>
              </a:lnSpc>
              <a:buFont typeface="+mj-lt"/>
              <a:buAutoNum type="arabicPeriod"/>
            </a:pPr>
            <a:r>
              <a:rPr lang="fr-FR" sz="2000" dirty="0" smtClean="0">
                <a:solidFill>
                  <a:schemeClr val="tx1">
                    <a:lumMod val="65000"/>
                    <a:lumOff val="35000"/>
                  </a:schemeClr>
                </a:solidFill>
              </a:rPr>
              <a:t>Caractéristiques métrologiques des capteurs</a:t>
            </a:r>
          </a:p>
          <a:p>
            <a:pPr marL="457200" indent="-457200">
              <a:lnSpc>
                <a:spcPct val="150000"/>
              </a:lnSpc>
              <a:buFont typeface="+mj-lt"/>
              <a:buAutoNum type="arabicPeriod"/>
            </a:pPr>
            <a:r>
              <a:rPr lang="fr-FR" sz="2000" dirty="0" smtClean="0">
                <a:solidFill>
                  <a:schemeClr val="tx1">
                    <a:lumMod val="65000"/>
                    <a:lumOff val="35000"/>
                  </a:schemeClr>
                </a:solidFill>
              </a:rPr>
              <a:t>Les conditionneurs des capteurs passifs</a:t>
            </a:r>
          </a:p>
          <a:p>
            <a:pPr marL="457200" indent="-457200">
              <a:lnSpc>
                <a:spcPct val="150000"/>
              </a:lnSpc>
              <a:buFont typeface="+mj-lt"/>
              <a:buAutoNum type="arabicPeriod"/>
            </a:pPr>
            <a:r>
              <a:rPr lang="fr-FR" sz="2000" dirty="0" smtClean="0">
                <a:solidFill>
                  <a:schemeClr val="tx1">
                    <a:lumMod val="65000"/>
                    <a:lumOff val="35000"/>
                  </a:schemeClr>
                </a:solidFill>
              </a:rPr>
              <a:t>Les conditionneurs du signal</a:t>
            </a:r>
          </a:p>
          <a:p>
            <a:pPr marL="457200" indent="-457200">
              <a:lnSpc>
                <a:spcPct val="150000"/>
              </a:lnSpc>
              <a:buFont typeface="+mj-lt"/>
              <a:buAutoNum type="arabicPeriod"/>
            </a:pPr>
            <a:r>
              <a:rPr lang="fr-FR" sz="2000" dirty="0" smtClean="0">
                <a:solidFill>
                  <a:schemeClr val="tx1">
                    <a:lumMod val="65000"/>
                    <a:lumOff val="35000"/>
                  </a:schemeClr>
                </a:solidFill>
              </a:rPr>
              <a:t>Les microcontrôleurs (Arduino)</a:t>
            </a:r>
          </a:p>
          <a:p>
            <a:pPr marL="457200" indent="-457200">
              <a:lnSpc>
                <a:spcPct val="150000"/>
              </a:lnSpc>
              <a:buFont typeface="+mj-lt"/>
              <a:buAutoNum type="arabicPeriod"/>
            </a:pPr>
            <a:r>
              <a:rPr lang="fr-FR" sz="2000" dirty="0" smtClean="0">
                <a:solidFill>
                  <a:schemeClr val="tx1">
                    <a:lumMod val="65000"/>
                    <a:lumOff val="35000"/>
                  </a:schemeClr>
                </a:solidFill>
              </a:rPr>
              <a:t>La conversion analogique/numérique</a:t>
            </a:r>
          </a:p>
          <a:p>
            <a:pPr marL="457200" indent="-457200">
              <a:lnSpc>
                <a:spcPct val="150000"/>
              </a:lnSpc>
              <a:buFont typeface="+mj-lt"/>
              <a:buAutoNum type="arabicPeriod"/>
            </a:pPr>
            <a:r>
              <a:rPr lang="fr-FR" sz="2000" dirty="0" smtClean="0">
                <a:solidFill>
                  <a:schemeClr val="tx1">
                    <a:lumMod val="65000"/>
                    <a:lumOff val="35000"/>
                  </a:schemeClr>
                </a:solidFill>
              </a:rPr>
              <a:t>Introduction à </a:t>
            </a:r>
            <a:r>
              <a:rPr lang="fr-FR" sz="2000" dirty="0" err="1" smtClean="0">
                <a:solidFill>
                  <a:schemeClr val="tx1">
                    <a:lumMod val="65000"/>
                    <a:lumOff val="35000"/>
                  </a:schemeClr>
                </a:solidFill>
              </a:rPr>
              <a:t>LabVIEW</a:t>
            </a:r>
            <a:endParaRPr lang="fr-FR" sz="2000" dirty="0">
              <a:solidFill>
                <a:schemeClr val="tx1">
                  <a:lumMod val="65000"/>
                  <a:lumOff val="35000"/>
                </a:schemeClr>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1104" y="1162655"/>
            <a:ext cx="2014163" cy="2014163"/>
          </a:xfrm>
          <a:prstGeom prst="rect">
            <a:avLst/>
          </a:prstGeom>
        </p:spPr>
      </p:pic>
    </p:spTree>
    <p:extLst>
      <p:ext uri="{BB962C8B-B14F-4D97-AF65-F5344CB8AC3E}">
        <p14:creationId xmlns:p14="http://schemas.microsoft.com/office/powerpoint/2010/main" val="17668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Les erreurs systématiques</a:t>
            </a:r>
            <a:endParaRPr lang="fr-FR" dirty="0">
              <a:solidFill>
                <a:schemeClr val="tx1">
                  <a:lumMod val="65000"/>
                  <a:lumOff val="35000"/>
                </a:schemeClr>
              </a:solidFill>
            </a:endParaRPr>
          </a:p>
        </p:txBody>
      </p:sp>
      <p:sp>
        <p:nvSpPr>
          <p:cNvPr id="3" name="ZoneTexte 2"/>
          <p:cNvSpPr txBox="1"/>
          <p:nvPr/>
        </p:nvSpPr>
        <p:spPr>
          <a:xfrm>
            <a:off x="628650" y="1287888"/>
            <a:ext cx="7768375" cy="3323987"/>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Pour une valeur donnée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une erreur systématique est soit constante, soit à variation lente par rapport à la durée de mesure : elle introduit donc un décalage constant entre valeur vraie et valeur mesurée. </a:t>
            </a:r>
          </a:p>
          <a:p>
            <a:pPr algn="just">
              <a:lnSpc>
                <a:spcPct val="150000"/>
              </a:lnSpc>
            </a:pPr>
            <a:endParaRPr lang="fr-FR" sz="2000" dirty="0" smtClean="0">
              <a:solidFill>
                <a:schemeClr val="tx1">
                  <a:lumMod val="65000"/>
                  <a:lumOff val="35000"/>
                </a:schemeClr>
              </a:solidFill>
              <a:latin typeface="+mj-lt"/>
            </a:endParaRPr>
          </a:p>
          <a:p>
            <a:pPr algn="just">
              <a:lnSpc>
                <a:spcPct val="150000"/>
              </a:lnSpc>
            </a:pPr>
            <a:r>
              <a:rPr lang="fr-FR" sz="2000" i="1" dirty="0" smtClean="0">
                <a:solidFill>
                  <a:schemeClr val="tx1">
                    <a:lumMod val="65000"/>
                    <a:lumOff val="35000"/>
                  </a:schemeClr>
                </a:solidFill>
                <a:latin typeface="+mj-lt"/>
              </a:rPr>
              <a:t>Les erreurs systématiques ont généralement pour cause une connaissance erronée ou incomplète de l'installation de mesure ou sa mauvaise utilisation.</a:t>
            </a:r>
          </a:p>
        </p:txBody>
      </p:sp>
    </p:spTree>
    <p:extLst>
      <p:ext uri="{BB962C8B-B14F-4D97-AF65-F5344CB8AC3E}">
        <p14:creationId xmlns:p14="http://schemas.microsoft.com/office/powerpoint/2010/main" val="300404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Les erreurs accidentelles</a:t>
            </a:r>
            <a:endParaRPr lang="fr-FR" dirty="0">
              <a:solidFill>
                <a:schemeClr val="tx1">
                  <a:lumMod val="65000"/>
                  <a:lumOff val="35000"/>
                </a:schemeClr>
              </a:solidFill>
            </a:endParaRPr>
          </a:p>
        </p:txBody>
      </p:sp>
      <p:sp>
        <p:nvSpPr>
          <p:cNvPr id="3" name="ZoneTexte 2"/>
          <p:cNvSpPr txBox="1"/>
          <p:nvPr/>
        </p:nvSpPr>
        <p:spPr>
          <a:xfrm>
            <a:off x="628650" y="1287888"/>
            <a:ext cx="7768375" cy="1891287"/>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L'apparition de ces erreurs comme leur amplitude et leur signe sont considérés comme aléatoires. Certaines des causes peuvent être connues mais les valeurs des erreurs qu'elles entraînent au moment de l’expérience sont inconnues.</a:t>
            </a:r>
            <a:endParaRPr lang="fr-FR" sz="2000" i="1" dirty="0" smtClean="0">
              <a:solidFill>
                <a:schemeClr val="tx1">
                  <a:lumMod val="65000"/>
                  <a:lumOff val="35000"/>
                </a:schemeClr>
              </a:solidFill>
              <a:latin typeface="+mj-lt"/>
            </a:endParaRPr>
          </a:p>
        </p:txBody>
      </p:sp>
    </p:spTree>
    <p:extLst>
      <p:ext uri="{BB962C8B-B14F-4D97-AF65-F5344CB8AC3E}">
        <p14:creationId xmlns:p14="http://schemas.microsoft.com/office/powerpoint/2010/main" val="360299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La sensibilité</a:t>
            </a:r>
            <a:endParaRPr lang="fr-FR"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ZoneTexte 2"/>
              <p:cNvSpPr txBox="1"/>
              <p:nvPr/>
            </p:nvSpPr>
            <p:spPr>
              <a:xfrm>
                <a:off x="628650" y="1287888"/>
                <a:ext cx="7768375" cy="1429622"/>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La sensibilité S est définie, autour d'une valeur </a:t>
                </a:r>
                <a14:m>
                  <m:oMath xmlns:m="http://schemas.openxmlformats.org/officeDocument/2006/math">
                    <m:sSub>
                      <m:sSubPr>
                        <m:ctrlPr>
                          <a:rPr lang="fr-FR" sz="2000" i="1" dirty="0" smtClean="0">
                            <a:solidFill>
                              <a:schemeClr val="tx1">
                                <a:lumMod val="65000"/>
                                <a:lumOff val="35000"/>
                              </a:schemeClr>
                            </a:solidFill>
                            <a:latin typeface="Cambria Math" panose="02040503050406030204" pitchFamily="18" charset="0"/>
                          </a:rPr>
                        </m:ctrlPr>
                      </m:sSubPr>
                      <m:e>
                        <m:r>
                          <a:rPr lang="fr-FR" sz="2000" i="1" dirty="0" smtClean="0">
                            <a:solidFill>
                              <a:schemeClr val="tx1">
                                <a:lumMod val="65000"/>
                                <a:lumOff val="35000"/>
                              </a:schemeClr>
                            </a:solidFill>
                            <a:latin typeface="Cambria Math" panose="02040503050406030204" pitchFamily="18" charset="0"/>
                          </a:rPr>
                          <m:t>𝑚</m:t>
                        </m:r>
                      </m:e>
                      <m:sub>
                        <m:r>
                          <a:rPr lang="fr-FR" sz="2000" i="1" dirty="0" smtClean="0">
                            <a:solidFill>
                              <a:schemeClr val="tx1">
                                <a:lumMod val="65000"/>
                                <a:lumOff val="35000"/>
                              </a:schemeClr>
                            </a:solidFill>
                            <a:latin typeface="Cambria Math" panose="02040503050406030204" pitchFamily="18" charset="0"/>
                          </a:rPr>
                          <m:t>𝑖</m:t>
                        </m:r>
                      </m:sub>
                    </m:sSub>
                  </m:oMath>
                </a14:m>
                <a:r>
                  <a:rPr lang="fr-FR" sz="2000" dirty="0" smtClean="0">
                    <a:solidFill>
                      <a:schemeClr val="tx1">
                        <a:lumMod val="65000"/>
                        <a:lumOff val="35000"/>
                      </a:schemeClr>
                    </a:solidFill>
                    <a:latin typeface="+mj-lt"/>
                  </a:rPr>
                  <a:t> constante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par le rapport de la variation </a:t>
                </a:r>
                <a14:m>
                  <m:oMath xmlns:m="http://schemas.openxmlformats.org/officeDocument/2006/math">
                    <m:r>
                      <a:rPr lang="fr-FR" sz="2000" i="1" dirty="0" smtClean="0">
                        <a:solidFill>
                          <a:schemeClr val="tx1">
                            <a:lumMod val="65000"/>
                            <a:lumOff val="35000"/>
                          </a:schemeClr>
                        </a:solidFill>
                        <a:latin typeface="Cambria Math" panose="02040503050406030204" pitchFamily="18" charset="0"/>
                      </a:rPr>
                      <m:t>∆</m:t>
                    </m:r>
                    <m:r>
                      <a:rPr lang="fr-FR" sz="2000" i="1" dirty="0" smtClean="0">
                        <a:solidFill>
                          <a:schemeClr val="tx1">
                            <a:lumMod val="65000"/>
                            <a:lumOff val="35000"/>
                          </a:schemeClr>
                        </a:solidFill>
                        <a:latin typeface="Cambria Math" panose="02040503050406030204" pitchFamily="18" charset="0"/>
                      </a:rPr>
                      <m:t>𝑠</m:t>
                    </m:r>
                  </m:oMath>
                </a14:m>
                <a:r>
                  <a:rPr lang="fr-FR" sz="2000" dirty="0" smtClean="0">
                    <a:solidFill>
                      <a:schemeClr val="tx1">
                        <a:lumMod val="65000"/>
                        <a:lumOff val="35000"/>
                      </a:schemeClr>
                    </a:solidFill>
                    <a:latin typeface="+mj-lt"/>
                  </a:rPr>
                  <a:t> de la grandeur de sortie à la variation ∆m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qui lui a donné naissance :</a:t>
                </a:r>
                <a:endParaRPr lang="fr-FR" sz="2000" i="1" dirty="0" smtClean="0">
                  <a:solidFill>
                    <a:schemeClr val="tx1">
                      <a:lumMod val="65000"/>
                      <a:lumOff val="35000"/>
                    </a:schemeClr>
                  </a:solidFill>
                  <a:latin typeface="+mj-lt"/>
                </a:endParaRPr>
              </a:p>
            </p:txBody>
          </p:sp>
        </mc:Choice>
        <mc:Fallback>
          <p:sp>
            <p:nvSpPr>
              <p:cNvPr id="3" name="ZoneTexte 2"/>
              <p:cNvSpPr txBox="1">
                <a:spLocks noRot="1" noChangeAspect="1" noMove="1" noResize="1" noEditPoints="1" noAdjustHandles="1" noChangeArrowheads="1" noChangeShapeType="1" noTextEdit="1"/>
              </p:cNvSpPr>
              <p:nvPr/>
            </p:nvSpPr>
            <p:spPr>
              <a:xfrm>
                <a:off x="628650" y="1287888"/>
                <a:ext cx="7768375" cy="1429622"/>
              </a:xfrm>
              <a:prstGeom prst="rect">
                <a:avLst/>
              </a:prstGeom>
              <a:blipFill rotWithShape="0">
                <a:blip r:embed="rId3"/>
                <a:stretch>
                  <a:fillRect l="-785" r="-863" b="-638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706763" y="2918489"/>
                <a:ext cx="1730474" cy="7861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𝑆</m:t>
                      </m:r>
                      <m:r>
                        <a:rPr lang="fr-FR" i="1">
                          <a:solidFill>
                            <a:schemeClr val="tx1">
                              <a:lumMod val="65000"/>
                              <a:lumOff val="35000"/>
                            </a:schemeClr>
                          </a:solidFill>
                        </a:rPr>
                        <m:t>=</m:t>
                      </m:r>
                      <m:sSub>
                        <m:sSubPr>
                          <m:ctrlPr>
                            <a:rPr lang="fr-FR" i="1">
                              <a:solidFill>
                                <a:schemeClr val="tx1">
                                  <a:lumMod val="65000"/>
                                  <a:lumOff val="35000"/>
                                </a:schemeClr>
                              </a:solidFill>
                            </a:rPr>
                          </m:ctrlPr>
                        </m:sSubPr>
                        <m:e>
                          <m:d>
                            <m:dPr>
                              <m:ctrlPr>
                                <a:rPr lang="fr-FR" i="1">
                                  <a:solidFill>
                                    <a:schemeClr val="tx1">
                                      <a:lumMod val="65000"/>
                                      <a:lumOff val="35000"/>
                                    </a:schemeClr>
                                  </a:solidFill>
                                </a:rPr>
                              </m:ctrlPr>
                            </m:dPr>
                            <m:e>
                              <m:f>
                                <m:fPr>
                                  <m:ctrlPr>
                                    <a:rPr lang="fr-FR" i="1">
                                      <a:solidFill>
                                        <a:schemeClr val="tx1">
                                          <a:lumMod val="65000"/>
                                          <a:lumOff val="35000"/>
                                        </a:schemeClr>
                                      </a:solidFill>
                                    </a:rPr>
                                  </m:ctrlPr>
                                </m:fPr>
                                <m:num>
                                  <m:r>
                                    <a:rPr lang="fr-FR" i="1">
                                      <a:solidFill>
                                        <a:schemeClr val="tx1">
                                          <a:lumMod val="65000"/>
                                          <a:lumOff val="35000"/>
                                        </a:schemeClr>
                                      </a:solidFill>
                                    </a:rPr>
                                    <m:t>∆</m:t>
                                  </m:r>
                                  <m:r>
                                    <a:rPr lang="fr-FR" i="1">
                                      <a:solidFill>
                                        <a:schemeClr val="tx1">
                                          <a:lumMod val="65000"/>
                                          <a:lumOff val="35000"/>
                                        </a:schemeClr>
                                      </a:solidFill>
                                    </a:rPr>
                                    <m:t>𝑠</m:t>
                                  </m:r>
                                </m:num>
                                <m:den>
                                  <m:r>
                                    <a:rPr lang="fr-FR" i="1">
                                      <a:solidFill>
                                        <a:schemeClr val="tx1">
                                          <a:lumMod val="65000"/>
                                          <a:lumOff val="35000"/>
                                        </a:schemeClr>
                                      </a:solidFill>
                                    </a:rPr>
                                    <m:t>∆</m:t>
                                  </m:r>
                                  <m:r>
                                    <a:rPr lang="fr-FR" i="1">
                                      <a:solidFill>
                                        <a:schemeClr val="tx1">
                                          <a:lumMod val="65000"/>
                                          <a:lumOff val="35000"/>
                                        </a:schemeClr>
                                      </a:solidFill>
                                    </a:rPr>
                                    <m:t>𝑚</m:t>
                                  </m:r>
                                </m:den>
                              </m:f>
                            </m:e>
                          </m:d>
                        </m:e>
                        <m:sub>
                          <m:r>
                            <a:rPr lang="fr-FR" i="1">
                              <a:solidFill>
                                <a:schemeClr val="tx1">
                                  <a:lumMod val="65000"/>
                                  <a:lumOff val="35000"/>
                                </a:schemeClr>
                              </a:solidFill>
                            </a:rPr>
                            <m:t>𝑚</m:t>
                          </m:r>
                          <m:r>
                            <a:rPr lang="fr-FR" i="1">
                              <a:solidFill>
                                <a:schemeClr val="tx1">
                                  <a:lumMod val="65000"/>
                                  <a:lumOff val="35000"/>
                                </a:schemeClr>
                              </a:solidFill>
                            </a:rPr>
                            <m:t>=</m:t>
                          </m:r>
                          <m:sSub>
                            <m:sSubPr>
                              <m:ctrlPr>
                                <a:rPr lang="fr-FR" i="1">
                                  <a:solidFill>
                                    <a:schemeClr val="tx1">
                                      <a:lumMod val="65000"/>
                                      <a:lumOff val="35000"/>
                                    </a:schemeClr>
                                  </a:solidFill>
                                </a:rPr>
                              </m:ctrlPr>
                            </m:sSubPr>
                            <m:e>
                              <m:r>
                                <a:rPr lang="fr-FR" i="1">
                                  <a:solidFill>
                                    <a:schemeClr val="tx1">
                                      <a:lumMod val="65000"/>
                                      <a:lumOff val="35000"/>
                                    </a:schemeClr>
                                  </a:solidFill>
                                </a:rPr>
                                <m:t>𝑚</m:t>
                              </m:r>
                            </m:e>
                            <m:sub>
                              <m:r>
                                <a:rPr lang="fr-FR" i="1">
                                  <a:solidFill>
                                    <a:schemeClr val="tx1">
                                      <a:lumMod val="65000"/>
                                      <a:lumOff val="35000"/>
                                    </a:schemeClr>
                                  </a:solidFill>
                                </a:rPr>
                                <m:t>𝑖</m:t>
                              </m:r>
                            </m:sub>
                          </m:sSub>
                        </m:sub>
                      </m:sSub>
                    </m:oMath>
                  </m:oMathPara>
                </a14:m>
                <a:endParaRPr lang="fr-FR" dirty="0"/>
              </a:p>
            </p:txBody>
          </p:sp>
        </mc:Choice>
        <mc:Fallback>
          <p:sp>
            <p:nvSpPr>
              <p:cNvPr id="4" name="Rectangle 3"/>
              <p:cNvSpPr>
                <a:spLocks noRot="1" noChangeAspect="1" noMove="1" noResize="1" noEditPoints="1" noAdjustHandles="1" noChangeArrowheads="1" noChangeShapeType="1" noTextEdit="1"/>
              </p:cNvSpPr>
              <p:nvPr/>
            </p:nvSpPr>
            <p:spPr>
              <a:xfrm>
                <a:off x="3706763" y="2918489"/>
                <a:ext cx="1730474" cy="786177"/>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907961" y="4129669"/>
                <a:ext cx="6716332" cy="2144177"/>
              </a:xfrm>
              <a:prstGeom prst="rect">
                <a:avLst/>
              </a:prstGeom>
            </p:spPr>
            <p:txBody>
              <a:bodyPr wrap="square">
                <a:spAutoFit/>
              </a:bodyPr>
              <a:lstStyle/>
              <a:p>
                <a:pPr algn="just">
                  <a:lnSpc>
                    <a:spcPct val="150000"/>
                  </a:lnSpc>
                  <a:spcAft>
                    <a:spcPts val="800"/>
                  </a:spcAft>
                  <a:tabLst>
                    <a:tab pos="1476375" algn="l"/>
                  </a:tabLst>
                </a:pPr>
                <a:r>
                  <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L'unité en laquelle est exprimée </a:t>
                </a:r>
                <a14:m>
                  <m:oMath xmlns:m="http://schemas.openxmlformats.org/officeDocument/2006/math">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𝑆</m:t>
                    </m:r>
                  </m:oMath>
                </a14:m>
                <a:r>
                  <a:rPr lang="fr-FR"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résulte du principe qui est à la base du capteur et des ordres de grandeur mis en jeu :</a:t>
                </a:r>
              </a:p>
              <a:p>
                <a:pPr marL="342900" lvl="0" indent="-342900" algn="just">
                  <a:lnSpc>
                    <a:spcPct val="150000"/>
                  </a:lnSpc>
                  <a:spcAft>
                    <a:spcPts val="800"/>
                  </a:spcAft>
                  <a:buFont typeface="Calibri" panose="020F0502020204030204" pitchFamily="34" charset="0"/>
                  <a:buChar char="-"/>
                  <a:tabLst>
                    <a:tab pos="1476375" algn="l"/>
                  </a:tabLst>
                </a:pPr>
                <a14:m>
                  <m:oMath xmlns:m="http://schemas.openxmlformats.org/officeDocument/2006/math">
                    <m:r>
                      <m:rPr>
                        <m:sty m:val="p"/>
                      </m:rPr>
                      <a:rPr lang="fr-FR" sz="2000">
                        <a:solidFill>
                          <a:schemeClr val="tx1">
                            <a:lumMod val="65000"/>
                            <a:lumOff val="35000"/>
                          </a:schemeClr>
                        </a:solidFill>
                        <a:effectLst/>
                        <a:latin typeface="+mj-lt"/>
                        <a:ea typeface="Calibri" panose="020F0502020204030204" pitchFamily="34" charset="0"/>
                        <a:cs typeface="Times New Roman" panose="02020603050405020304" pitchFamily="18" charset="0"/>
                      </a:rPr>
                      <m:t>Ω</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𝐶</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 </m:t>
                    </m:r>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a:t>
                </a:r>
                <a:r>
                  <a:rPr lang="fr-FR"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rPr>
                  <a:t>pour une résistance thermométrique ;</a:t>
                </a:r>
                <a:endPar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Calibri" panose="020F0502020204030204" pitchFamily="34" charset="0"/>
                  <a:buChar char="-"/>
                  <a:tabLst>
                    <a:tab pos="1476375" algn="l"/>
                  </a:tabLst>
                </a:pPr>
                <a14:m>
                  <m:oMath xmlns:m="http://schemas.openxmlformats.org/officeDocument/2006/math">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𝜇</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𝑉</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sz="2000" i="1">
                        <a:solidFill>
                          <a:schemeClr val="tx1">
                            <a:lumMod val="65000"/>
                            <a:lumOff val="35000"/>
                          </a:schemeClr>
                        </a:solidFill>
                        <a:effectLst/>
                        <a:latin typeface="+mj-lt"/>
                        <a:ea typeface="Calibri" panose="020F0502020204030204" pitchFamily="34" charset="0"/>
                        <a:cs typeface="Times New Roman" panose="02020603050405020304" pitchFamily="18" charset="0"/>
                      </a:rPr>
                      <m:t>𝐶</m:t>
                    </m:r>
                  </m:oMath>
                </a14:m>
                <a:r>
                  <a:rPr lang="fr-FR"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pour un couple </a:t>
                </a:r>
                <a:r>
                  <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thermoélectrique</a:t>
                </a:r>
                <a:endParaRPr lang="fr-FR" sz="2000" dirty="0">
                  <a:solidFill>
                    <a:schemeClr val="tx1">
                      <a:lumMod val="65000"/>
                      <a:lumOff val="35000"/>
                    </a:schemeClr>
                  </a:solidFill>
                  <a:latin typeface="+mj-lt"/>
                </a:endParaRPr>
              </a:p>
            </p:txBody>
          </p:sp>
        </mc:Choice>
        <mc:Fallback>
          <p:sp>
            <p:nvSpPr>
              <p:cNvPr id="5" name="Rectangle 4"/>
              <p:cNvSpPr>
                <a:spLocks noRot="1" noChangeAspect="1" noMove="1" noResize="1" noEditPoints="1" noAdjustHandles="1" noChangeArrowheads="1" noChangeShapeType="1" noTextEdit="1"/>
              </p:cNvSpPr>
              <p:nvPr/>
            </p:nvSpPr>
            <p:spPr>
              <a:xfrm>
                <a:off x="907961" y="4129669"/>
                <a:ext cx="6716332" cy="2144177"/>
              </a:xfrm>
              <a:prstGeom prst="rect">
                <a:avLst/>
              </a:prstGeom>
              <a:blipFill rotWithShape="0">
                <a:blip r:embed="rId5"/>
                <a:stretch>
                  <a:fillRect l="-998" r="-907" b="-2273"/>
                </a:stretch>
              </a:blipFill>
            </p:spPr>
            <p:txBody>
              <a:bodyPr/>
              <a:lstStyle/>
              <a:p>
                <a:r>
                  <a:rPr lang="fr-FR">
                    <a:noFill/>
                  </a:rPr>
                  <a:t> </a:t>
                </a:r>
              </a:p>
            </p:txBody>
          </p:sp>
        </mc:Fallback>
      </mc:AlternateContent>
    </p:spTree>
    <p:extLst>
      <p:ext uri="{BB962C8B-B14F-4D97-AF65-F5344CB8AC3E}">
        <p14:creationId xmlns:p14="http://schemas.microsoft.com/office/powerpoint/2010/main" val="352828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Rapidité &amp; Temps de réponse</a:t>
            </a:r>
            <a:endParaRPr lang="fr-FR" dirty="0">
              <a:solidFill>
                <a:schemeClr val="tx1">
                  <a:lumMod val="65000"/>
                  <a:lumOff val="35000"/>
                </a:schemeClr>
              </a:solidFill>
            </a:endParaRPr>
          </a:p>
        </p:txBody>
      </p:sp>
      <p:sp>
        <p:nvSpPr>
          <p:cNvPr id="3" name="ZoneTexte 2"/>
          <p:cNvSpPr txBox="1"/>
          <p:nvPr/>
        </p:nvSpPr>
        <p:spPr>
          <a:xfrm>
            <a:off x="628650" y="1287888"/>
            <a:ext cx="7768375" cy="1429622"/>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La rapidité est la spécification d'un capteur qui permet d'apprécier de quelle façon la grandeur de sortie suit dans le temps les variations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a:t>
            </a:r>
            <a:endParaRPr lang="fr-FR" sz="2000" i="1" dirty="0" smtClean="0">
              <a:solidFill>
                <a:schemeClr val="tx1">
                  <a:lumMod val="65000"/>
                  <a:lumOff val="35000"/>
                </a:schemeClr>
              </a:solidFill>
              <a:latin typeface="+mj-lt"/>
            </a:endParaRPr>
          </a:p>
        </p:txBody>
      </p:sp>
      <p:sp>
        <p:nvSpPr>
          <p:cNvPr id="5" name="Rectangle 4"/>
          <p:cNvSpPr/>
          <p:nvPr/>
        </p:nvSpPr>
        <p:spPr>
          <a:xfrm>
            <a:off x="628650" y="3150876"/>
            <a:ext cx="7886700" cy="2400657"/>
          </a:xfrm>
          <a:prstGeom prst="rect">
            <a:avLst/>
          </a:prstGeom>
        </p:spPr>
        <p:txBody>
          <a:bodyPr wrap="square">
            <a:spAutoFit/>
          </a:bodyPr>
          <a:lstStyle/>
          <a:p>
            <a:pPr algn="just">
              <a:lnSpc>
                <a:spcPct val="150000"/>
              </a:lnSpc>
              <a:spcAft>
                <a:spcPts val="800"/>
              </a:spcAft>
              <a:tabLst>
                <a:tab pos="1476375" algn="l"/>
              </a:tabLst>
            </a:pPr>
            <a:r>
              <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La grandeur utilisée pour définir quantitativement la rapidité est </a:t>
            </a:r>
            <a:r>
              <a:rPr lang="fr-FR" sz="2000" i="1"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le temps de réponse</a:t>
            </a:r>
            <a:r>
              <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 : c'est l'intervalle de temps qui s'écoule après une variation brusque (échelon) du </a:t>
            </a:r>
            <a:r>
              <a:rPr lang="fr-FR" sz="2000" dirty="0" err="1"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mesurande</a:t>
            </a:r>
            <a:r>
              <a:rPr lang="fr-FR" sz="2000"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 jusqu'à ce que la variation de la sortie du capteur ne diffère plus de sa valeur finale d'un écart supérieur à une limite ε conventionnellement fixée.</a:t>
            </a:r>
            <a:endParaRPr lang="fr-FR" sz="2000" dirty="0">
              <a:solidFill>
                <a:schemeClr val="tx1">
                  <a:lumMod val="65000"/>
                  <a:lumOff val="35000"/>
                </a:schemeClr>
              </a:solidFill>
              <a:latin typeface="+mj-lt"/>
            </a:endParaRPr>
          </a:p>
        </p:txBody>
      </p:sp>
    </p:spTree>
    <p:extLst>
      <p:ext uri="{BB962C8B-B14F-4D97-AF65-F5344CB8AC3E}">
        <p14:creationId xmlns:p14="http://schemas.microsoft.com/office/powerpoint/2010/main" val="189579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Discrétion ou finesse</a:t>
            </a:r>
            <a:endParaRPr lang="fr-FR" dirty="0">
              <a:solidFill>
                <a:schemeClr val="tx1">
                  <a:lumMod val="65000"/>
                  <a:lumOff val="35000"/>
                </a:schemeClr>
              </a:solidFill>
            </a:endParaRPr>
          </a:p>
        </p:txBody>
      </p:sp>
      <p:sp>
        <p:nvSpPr>
          <p:cNvPr id="3" name="ZoneTexte 2"/>
          <p:cNvSpPr txBox="1"/>
          <p:nvPr/>
        </p:nvSpPr>
        <p:spPr>
          <a:xfrm>
            <a:off x="628650" y="1287888"/>
            <a:ext cx="7768375" cy="2352952"/>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C'est une spécification qui permet à l'utilisateur d'estimer l'influence que la présence du capteur et de ses liaisons peut avoir sur la valeur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La discrétion est définie par la valeur d'une grandeur physique qui dépend de la nature du capteur et qui détermine sa réaction sur le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a:t>
            </a:r>
            <a:endParaRPr lang="fr-FR" sz="2000" i="1" dirty="0" smtClean="0">
              <a:solidFill>
                <a:schemeClr val="tx1">
                  <a:lumMod val="65000"/>
                  <a:lumOff val="35000"/>
                </a:schemeClr>
              </a:solidFill>
              <a:latin typeface="+mj-lt"/>
            </a:endParaRPr>
          </a:p>
        </p:txBody>
      </p:sp>
    </p:spTree>
    <p:extLst>
      <p:ext uri="{BB962C8B-B14F-4D97-AF65-F5344CB8AC3E}">
        <p14:creationId xmlns:p14="http://schemas.microsoft.com/office/powerpoint/2010/main" val="2579910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fontScale="90000"/>
          </a:bodyPr>
          <a:lstStyle/>
          <a:p>
            <a:r>
              <a:rPr lang="fr-FR" sz="4800" dirty="0" smtClean="0">
                <a:solidFill>
                  <a:schemeClr val="tx1">
                    <a:lumMod val="65000"/>
                    <a:lumOff val="35000"/>
                  </a:schemeClr>
                </a:solidFill>
              </a:rPr>
              <a:t>Les conditionneurs des capteurs</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Montage </a:t>
            </a:r>
            <a:r>
              <a:rPr lang="fr-FR" i="1" dirty="0" err="1" smtClean="0">
                <a:solidFill>
                  <a:schemeClr val="tx1">
                    <a:lumMod val="65000"/>
                    <a:lumOff val="35000"/>
                  </a:schemeClr>
                </a:solidFill>
                <a:latin typeface="+mj-lt"/>
              </a:rPr>
              <a:t>potentiométrique</a:t>
            </a:r>
            <a:r>
              <a:rPr lang="fr-FR" i="1" dirty="0" smtClean="0">
                <a:solidFill>
                  <a:schemeClr val="tx1">
                    <a:lumMod val="65000"/>
                    <a:lumOff val="35000"/>
                  </a:schemeClr>
                </a:solidFill>
                <a:latin typeface="+mj-lt"/>
              </a:rPr>
              <a:t>, ponts</a:t>
            </a:r>
            <a:endParaRPr lang="fr-FR" i="1" dirty="0">
              <a:solidFill>
                <a:schemeClr val="tx1">
                  <a:lumMod val="65000"/>
                  <a:lumOff val="35000"/>
                </a:schemeClr>
              </a:solidFill>
              <a:latin typeface="+mj-l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202" y="803894"/>
            <a:ext cx="3317345" cy="3317345"/>
          </a:xfrm>
          <a:prstGeom prst="rect">
            <a:avLst/>
          </a:prstGeom>
        </p:spPr>
      </p:pic>
    </p:spTree>
    <p:extLst>
      <p:ext uri="{BB962C8B-B14F-4D97-AF65-F5344CB8AC3E}">
        <p14:creationId xmlns:p14="http://schemas.microsoft.com/office/powerpoint/2010/main" val="403763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fontScale="90000"/>
          </a:bodyPr>
          <a:lstStyle/>
          <a:p>
            <a:r>
              <a:rPr lang="fr-FR" dirty="0" smtClean="0">
                <a:solidFill>
                  <a:schemeClr val="tx1">
                    <a:lumMod val="65000"/>
                    <a:lumOff val="35000"/>
                  </a:schemeClr>
                </a:solidFill>
              </a:rPr>
              <a:t>Principaux types de conditionneurs</a:t>
            </a:r>
            <a:endParaRPr lang="fr-FR"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ZoneTexte 2"/>
              <p:cNvSpPr txBox="1"/>
              <p:nvPr/>
            </p:nvSpPr>
            <p:spPr>
              <a:xfrm>
                <a:off x="628650" y="1287888"/>
                <a:ext cx="7768375" cy="291246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Transfert l’information liée aux variations d'impédance du capteur, soit sur l'amplitude du signal de mesure</a:t>
                </a:r>
              </a:p>
              <a:p>
                <a:pPr algn="just">
                  <a:lnSpc>
                    <a:spcPct val="150000"/>
                  </a:lnSpc>
                </a:pPr>
                <a14:m>
                  <m:oMathPara xmlns:m="http://schemas.openxmlformats.org/officeDocument/2006/math">
                    <m:oMathParaPr>
                      <m:jc m:val="centerGroup"/>
                    </m:oMathParaPr>
                    <m:oMath xmlns:m="http://schemas.openxmlformats.org/officeDocument/2006/math">
                      <m:sSub>
                        <m:sSubPr>
                          <m:ctrlPr>
                            <a:rPr lang="fr-FR" sz="2000" i="1" smtClean="0">
                              <a:solidFill>
                                <a:schemeClr val="tx1">
                                  <a:lumMod val="65000"/>
                                  <a:lumOff val="35000"/>
                                </a:schemeClr>
                              </a:solidFill>
                            </a:rPr>
                          </m:ctrlPr>
                        </m:sSubPr>
                        <m:e>
                          <m:r>
                            <a:rPr lang="fr-FR" sz="2000" i="1">
                              <a:solidFill>
                                <a:schemeClr val="tx1">
                                  <a:lumMod val="65000"/>
                                  <a:lumOff val="35000"/>
                                </a:schemeClr>
                              </a:solidFill>
                            </a:rPr>
                            <m:t>𝑣</m:t>
                          </m:r>
                        </m:e>
                        <m:sub>
                          <m:r>
                            <a:rPr lang="fr-FR" sz="2000" i="1">
                              <a:solidFill>
                                <a:schemeClr val="tx1">
                                  <a:lumMod val="65000"/>
                                  <a:lumOff val="35000"/>
                                </a:schemeClr>
                              </a:solidFill>
                            </a:rPr>
                            <m:t>𝑚</m:t>
                          </m:r>
                        </m:sub>
                      </m:sSub>
                      <m:r>
                        <a:rPr lang="fr-FR" sz="2000" i="1">
                          <a:solidFill>
                            <a:schemeClr val="tx1">
                              <a:lumMod val="65000"/>
                              <a:lumOff val="35000"/>
                            </a:schemeClr>
                          </a:solidFill>
                        </a:rPr>
                        <m:t>=</m:t>
                      </m:r>
                      <m:sSub>
                        <m:sSubPr>
                          <m:ctrlPr>
                            <a:rPr lang="fr-FR" sz="2000" i="1">
                              <a:solidFill>
                                <a:schemeClr val="tx1">
                                  <a:lumMod val="65000"/>
                                  <a:lumOff val="35000"/>
                                </a:schemeClr>
                              </a:solidFill>
                            </a:rPr>
                          </m:ctrlPr>
                        </m:sSubPr>
                        <m:e>
                          <m:r>
                            <a:rPr lang="fr-FR" sz="2000" i="1">
                              <a:solidFill>
                                <a:schemeClr val="tx1">
                                  <a:lumMod val="65000"/>
                                  <a:lumOff val="35000"/>
                                </a:schemeClr>
                              </a:solidFill>
                            </a:rPr>
                            <m:t>𝑒</m:t>
                          </m:r>
                        </m:e>
                        <m:sub>
                          <m:r>
                            <a:rPr lang="fr-FR" sz="2000" i="1">
                              <a:solidFill>
                                <a:schemeClr val="tx1">
                                  <a:lumMod val="65000"/>
                                  <a:lumOff val="35000"/>
                                </a:schemeClr>
                              </a:solidFill>
                            </a:rPr>
                            <m:t>𝑠</m:t>
                          </m:r>
                        </m:sub>
                      </m:sSub>
                      <m:r>
                        <a:rPr lang="fr-FR" sz="2000" i="1">
                          <a:solidFill>
                            <a:schemeClr val="tx1">
                              <a:lumMod val="65000"/>
                              <a:lumOff val="35000"/>
                            </a:schemeClr>
                          </a:solidFill>
                        </a:rPr>
                        <m:t>×</m:t>
                      </m:r>
                      <m:r>
                        <a:rPr lang="fr-FR" sz="2000" i="1">
                          <a:solidFill>
                            <a:schemeClr val="tx1">
                              <a:lumMod val="65000"/>
                              <a:lumOff val="35000"/>
                            </a:schemeClr>
                          </a:solidFill>
                        </a:rPr>
                        <m:t>𝐹</m:t>
                      </m:r>
                      <m:d>
                        <m:dPr>
                          <m:ctrlPr>
                            <a:rPr lang="fr-FR" sz="2000" i="1">
                              <a:solidFill>
                                <a:schemeClr val="tx1">
                                  <a:lumMod val="65000"/>
                                  <a:lumOff val="35000"/>
                                </a:schemeClr>
                              </a:solidFill>
                            </a:rPr>
                          </m:ctrlPr>
                        </m:dPr>
                        <m:e>
                          <m:sSub>
                            <m:sSubPr>
                              <m:ctrlPr>
                                <a:rPr lang="fr-FR" sz="2000" i="1">
                                  <a:solidFill>
                                    <a:schemeClr val="tx1">
                                      <a:lumMod val="65000"/>
                                      <a:lumOff val="35000"/>
                                    </a:schemeClr>
                                  </a:solidFill>
                                </a:rPr>
                              </m:ctrlPr>
                            </m:sSubPr>
                            <m:e>
                              <m:r>
                                <a:rPr lang="fr-FR" sz="2000" i="1">
                                  <a:solidFill>
                                    <a:schemeClr val="tx1">
                                      <a:lumMod val="65000"/>
                                      <a:lumOff val="35000"/>
                                    </a:schemeClr>
                                  </a:solidFill>
                                </a:rPr>
                                <m:t>𝑍</m:t>
                              </m:r>
                            </m:e>
                            <m:sub>
                              <m:r>
                                <a:rPr lang="fr-FR" sz="2000" i="1">
                                  <a:solidFill>
                                    <a:schemeClr val="tx1">
                                      <a:lumMod val="65000"/>
                                      <a:lumOff val="35000"/>
                                    </a:schemeClr>
                                  </a:solidFill>
                                </a:rPr>
                                <m:t>𝑘</m:t>
                              </m:r>
                            </m:sub>
                          </m:sSub>
                          <m:r>
                            <a:rPr lang="fr-FR" sz="2000" i="1">
                              <a:solidFill>
                                <a:schemeClr val="tx1">
                                  <a:lumMod val="65000"/>
                                  <a:lumOff val="35000"/>
                                </a:schemeClr>
                              </a:solidFill>
                            </a:rPr>
                            <m:t>, </m:t>
                          </m:r>
                          <m:sSub>
                            <m:sSubPr>
                              <m:ctrlPr>
                                <a:rPr lang="fr-FR" sz="2000" i="1">
                                  <a:solidFill>
                                    <a:schemeClr val="tx1">
                                      <a:lumMod val="65000"/>
                                      <a:lumOff val="35000"/>
                                    </a:schemeClr>
                                  </a:solidFill>
                                </a:rPr>
                              </m:ctrlPr>
                            </m:sSubPr>
                            <m:e>
                              <m:r>
                                <a:rPr lang="fr-FR" sz="2000" i="1">
                                  <a:solidFill>
                                    <a:schemeClr val="tx1">
                                      <a:lumMod val="65000"/>
                                      <a:lumOff val="35000"/>
                                    </a:schemeClr>
                                  </a:solidFill>
                                </a:rPr>
                                <m:t>𝑍</m:t>
                              </m:r>
                            </m:e>
                            <m:sub>
                              <m:r>
                                <a:rPr lang="fr-FR" sz="2000" i="1">
                                  <a:solidFill>
                                    <a:schemeClr val="tx1">
                                      <a:lumMod val="65000"/>
                                      <a:lumOff val="35000"/>
                                    </a:schemeClr>
                                  </a:solidFill>
                                </a:rPr>
                                <m:t>𝑐</m:t>
                              </m:r>
                            </m:sub>
                          </m:sSub>
                        </m:e>
                      </m:d>
                    </m:oMath>
                  </m:oMathPara>
                </a14:m>
                <a:endParaRPr lang="fr-FR" sz="2000" i="1" dirty="0" smtClean="0">
                  <a:solidFill>
                    <a:schemeClr val="tx1">
                      <a:lumMod val="65000"/>
                      <a:lumOff val="35000"/>
                    </a:schemeClr>
                  </a:solidFill>
                  <a:latin typeface="+mj-lt"/>
                </a:endParaRPr>
              </a:p>
              <a:p>
                <a:pPr marL="342900" indent="-342900" algn="just">
                  <a:lnSpc>
                    <a:spcPct val="150000"/>
                  </a:lnSpc>
                  <a:buFont typeface="Wingdings" panose="05000000000000000000" pitchFamily="2" charset="2"/>
                  <a:buChar char="ü"/>
                </a:pPr>
                <a:r>
                  <a:rPr lang="fr-FR" sz="2000" dirty="0" smtClean="0">
                    <a:solidFill>
                      <a:schemeClr val="tx1">
                        <a:lumMod val="65000"/>
                        <a:lumOff val="35000"/>
                      </a:schemeClr>
                    </a:solidFill>
                    <a:latin typeface="+mj-lt"/>
                  </a:rPr>
                  <a:t>Transfert l’information sur la fréquence du signal</a:t>
                </a:r>
              </a:p>
              <a:p>
                <a:pPr algn="just">
                  <a:lnSpc>
                    <a:spcPct val="150000"/>
                  </a:lnSpc>
                </a:pPr>
                <a14:m>
                  <m:oMathPara xmlns:m="http://schemas.openxmlformats.org/officeDocument/2006/math">
                    <m:oMathParaPr>
                      <m:jc m:val="centerGroup"/>
                    </m:oMathParaPr>
                    <m:oMath xmlns:m="http://schemas.openxmlformats.org/officeDocument/2006/math">
                      <m:sSub>
                        <m:sSubPr>
                          <m:ctrlPr>
                            <a:rPr lang="fr-FR" sz="2000" i="1" smtClean="0">
                              <a:solidFill>
                                <a:schemeClr val="tx1">
                                  <a:lumMod val="65000"/>
                                  <a:lumOff val="35000"/>
                                </a:schemeClr>
                              </a:solidFill>
                            </a:rPr>
                          </m:ctrlPr>
                        </m:sSubPr>
                        <m:e>
                          <m:r>
                            <a:rPr lang="fr-FR" sz="2000" i="1">
                              <a:solidFill>
                                <a:schemeClr val="tx1">
                                  <a:lumMod val="65000"/>
                                  <a:lumOff val="35000"/>
                                </a:schemeClr>
                              </a:solidFill>
                            </a:rPr>
                            <m:t>𝑓</m:t>
                          </m:r>
                        </m:e>
                        <m:sub>
                          <m:r>
                            <a:rPr lang="fr-FR" sz="2000" i="1">
                              <a:solidFill>
                                <a:schemeClr val="tx1">
                                  <a:lumMod val="65000"/>
                                  <a:lumOff val="35000"/>
                                </a:schemeClr>
                              </a:solidFill>
                            </a:rPr>
                            <m:t>𝑚</m:t>
                          </m:r>
                        </m:sub>
                      </m:sSub>
                      <m:r>
                        <a:rPr lang="fr-FR" sz="2000" i="1">
                          <a:solidFill>
                            <a:schemeClr val="tx1">
                              <a:lumMod val="65000"/>
                              <a:lumOff val="35000"/>
                            </a:schemeClr>
                          </a:solidFill>
                        </a:rPr>
                        <m:t>=</m:t>
                      </m:r>
                      <m:r>
                        <a:rPr lang="fr-FR" sz="2000" i="1">
                          <a:solidFill>
                            <a:schemeClr val="tx1">
                              <a:lumMod val="65000"/>
                              <a:lumOff val="35000"/>
                            </a:schemeClr>
                          </a:solidFill>
                        </a:rPr>
                        <m:t>𝐺</m:t>
                      </m:r>
                      <m:d>
                        <m:dPr>
                          <m:ctrlPr>
                            <a:rPr lang="fr-FR" sz="2000" i="1">
                              <a:solidFill>
                                <a:schemeClr val="tx1">
                                  <a:lumMod val="65000"/>
                                  <a:lumOff val="35000"/>
                                </a:schemeClr>
                              </a:solidFill>
                            </a:rPr>
                          </m:ctrlPr>
                        </m:dPr>
                        <m:e>
                          <m:sSub>
                            <m:sSubPr>
                              <m:ctrlPr>
                                <a:rPr lang="fr-FR" sz="2000" i="1">
                                  <a:solidFill>
                                    <a:schemeClr val="tx1">
                                      <a:lumMod val="65000"/>
                                      <a:lumOff val="35000"/>
                                    </a:schemeClr>
                                  </a:solidFill>
                                </a:rPr>
                              </m:ctrlPr>
                            </m:sSubPr>
                            <m:e>
                              <m:r>
                                <a:rPr lang="fr-FR" sz="2000" i="1">
                                  <a:solidFill>
                                    <a:schemeClr val="tx1">
                                      <a:lumMod val="65000"/>
                                      <a:lumOff val="35000"/>
                                    </a:schemeClr>
                                  </a:solidFill>
                                </a:rPr>
                                <m:t>𝑍</m:t>
                              </m:r>
                            </m:e>
                            <m:sub>
                              <m:r>
                                <a:rPr lang="fr-FR" sz="2000" i="1">
                                  <a:solidFill>
                                    <a:schemeClr val="tx1">
                                      <a:lumMod val="65000"/>
                                      <a:lumOff val="35000"/>
                                    </a:schemeClr>
                                  </a:solidFill>
                                </a:rPr>
                                <m:t>𝑘</m:t>
                              </m:r>
                            </m:sub>
                          </m:sSub>
                          <m:r>
                            <a:rPr lang="fr-FR" sz="2000" i="1">
                              <a:solidFill>
                                <a:schemeClr val="tx1">
                                  <a:lumMod val="65000"/>
                                  <a:lumOff val="35000"/>
                                </a:schemeClr>
                              </a:solidFill>
                            </a:rPr>
                            <m:t>, </m:t>
                          </m:r>
                          <m:sSub>
                            <m:sSubPr>
                              <m:ctrlPr>
                                <a:rPr lang="fr-FR" sz="2000" i="1">
                                  <a:solidFill>
                                    <a:schemeClr val="tx1">
                                      <a:lumMod val="65000"/>
                                      <a:lumOff val="35000"/>
                                    </a:schemeClr>
                                  </a:solidFill>
                                </a:rPr>
                              </m:ctrlPr>
                            </m:sSubPr>
                            <m:e>
                              <m:r>
                                <a:rPr lang="fr-FR" sz="2000" i="1">
                                  <a:solidFill>
                                    <a:schemeClr val="tx1">
                                      <a:lumMod val="65000"/>
                                      <a:lumOff val="35000"/>
                                    </a:schemeClr>
                                  </a:solidFill>
                                </a:rPr>
                                <m:t>𝑍</m:t>
                              </m:r>
                            </m:e>
                            <m:sub>
                              <m:r>
                                <a:rPr lang="fr-FR" sz="2000" i="1">
                                  <a:solidFill>
                                    <a:schemeClr val="tx1">
                                      <a:lumMod val="65000"/>
                                      <a:lumOff val="35000"/>
                                    </a:schemeClr>
                                  </a:solidFill>
                                </a:rPr>
                                <m:t>𝑐</m:t>
                              </m:r>
                            </m:sub>
                          </m:sSub>
                        </m:e>
                      </m:d>
                    </m:oMath>
                  </m:oMathPara>
                </a14:m>
                <a:endParaRPr lang="fr-FR" sz="2000" dirty="0" smtClean="0">
                  <a:solidFill>
                    <a:schemeClr val="tx1">
                      <a:lumMod val="65000"/>
                      <a:lumOff val="35000"/>
                    </a:schemeClr>
                  </a:solidFill>
                  <a:latin typeface="+mj-lt"/>
                </a:endParaRPr>
              </a:p>
              <a:p>
                <a:pPr algn="just">
                  <a:lnSpc>
                    <a:spcPct val="150000"/>
                  </a:lnSpc>
                </a:pPr>
                <a:endParaRPr lang="fr-FR" sz="2000" dirty="0" smtClean="0">
                  <a:solidFill>
                    <a:schemeClr val="tx1">
                      <a:lumMod val="65000"/>
                      <a:lumOff val="35000"/>
                    </a:schemeClr>
                  </a:solidFill>
                  <a:latin typeface="+mj-lt"/>
                </a:endParaRPr>
              </a:p>
            </p:txBody>
          </p:sp>
        </mc:Choice>
        <mc:Fallback>
          <p:sp>
            <p:nvSpPr>
              <p:cNvPr id="3" name="ZoneTexte 2"/>
              <p:cNvSpPr txBox="1">
                <a:spLocks noRot="1" noChangeAspect="1" noMove="1" noResize="1" noEditPoints="1" noAdjustHandles="1" noChangeArrowheads="1" noChangeShapeType="1" noTextEdit="1"/>
              </p:cNvSpPr>
              <p:nvPr/>
            </p:nvSpPr>
            <p:spPr>
              <a:xfrm>
                <a:off x="628650" y="1287888"/>
                <a:ext cx="7768375" cy="2912464"/>
              </a:xfrm>
              <a:prstGeom prst="rect">
                <a:avLst/>
              </a:prstGeom>
              <a:blipFill rotWithShape="0">
                <a:blip r:embed="rId3"/>
                <a:stretch>
                  <a:fillRect l="-706" r="-863"/>
                </a:stretch>
              </a:blipFill>
            </p:spPr>
            <p:txBody>
              <a:bodyPr/>
              <a:lstStyle/>
              <a:p>
                <a:r>
                  <a:rPr lang="fr-FR">
                    <a:noFill/>
                  </a:rPr>
                  <a:t> </a:t>
                </a:r>
              </a:p>
            </p:txBody>
          </p:sp>
        </mc:Fallback>
      </mc:AlternateContent>
    </p:spTree>
    <p:extLst>
      <p:ext uri="{BB962C8B-B14F-4D97-AF65-F5344CB8AC3E}">
        <p14:creationId xmlns:p14="http://schemas.microsoft.com/office/powerpoint/2010/main" val="241185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fontScale="90000"/>
          </a:bodyPr>
          <a:lstStyle/>
          <a:p>
            <a:r>
              <a:rPr lang="fr-FR" dirty="0">
                <a:solidFill>
                  <a:schemeClr val="tx1">
                    <a:lumMod val="65000"/>
                    <a:lumOff val="35000"/>
                  </a:schemeClr>
                </a:solidFill>
              </a:rPr>
              <a:t>Qualité d’un </a:t>
            </a:r>
            <a:r>
              <a:rPr lang="fr-FR" dirty="0" smtClean="0">
                <a:solidFill>
                  <a:schemeClr val="tx1">
                    <a:lumMod val="65000"/>
                    <a:lumOff val="35000"/>
                  </a:schemeClr>
                </a:solidFill>
              </a:rPr>
              <a:t>conditionneur</a:t>
            </a:r>
            <a:br>
              <a:rPr lang="fr-FR" dirty="0" smtClean="0">
                <a:solidFill>
                  <a:schemeClr val="tx1">
                    <a:lumMod val="65000"/>
                    <a:lumOff val="35000"/>
                  </a:schemeClr>
                </a:solidFill>
              </a:rPr>
            </a:br>
            <a:r>
              <a:rPr lang="fr-FR" sz="2700" i="1" dirty="0" smtClean="0">
                <a:solidFill>
                  <a:schemeClr val="tx1">
                    <a:lumMod val="65000"/>
                    <a:lumOff val="35000"/>
                  </a:schemeClr>
                </a:solidFill>
              </a:rPr>
              <a:t>(Sensibilité </a:t>
            </a:r>
            <a:r>
              <a:rPr lang="fr-FR" sz="2700" i="1" dirty="0">
                <a:solidFill>
                  <a:schemeClr val="tx1">
                    <a:lumMod val="65000"/>
                    <a:lumOff val="35000"/>
                  </a:schemeClr>
                </a:solidFill>
              </a:rPr>
              <a:t>et linéarité)</a:t>
            </a:r>
          </a:p>
        </p:txBody>
      </p:sp>
      <mc:AlternateContent xmlns:mc="http://schemas.openxmlformats.org/markup-compatibility/2006">
        <mc:Choice xmlns:a14="http://schemas.microsoft.com/office/drawing/2010/main" Requires="a14">
          <p:sp>
            <p:nvSpPr>
              <p:cNvPr id="3" name="ZoneTexte 2"/>
              <p:cNvSpPr txBox="1"/>
              <p:nvPr/>
            </p:nvSpPr>
            <p:spPr>
              <a:xfrm>
                <a:off x="628650" y="1584102"/>
                <a:ext cx="7768375" cy="1938992"/>
              </a:xfrm>
              <a:prstGeom prst="rect">
                <a:avLst/>
              </a:prstGeom>
              <a:noFill/>
            </p:spPr>
            <p:txBody>
              <a:bodyPr wrap="square" rtlCol="0">
                <a:spAutoFit/>
              </a:bodyPr>
              <a:lstStyle/>
              <a:p>
                <a:pPr algn="just">
                  <a:lnSpc>
                    <a:spcPct val="150000"/>
                  </a:lnSpc>
                </a:pPr>
                <a:r>
                  <a:rPr lang="fr-FR" sz="2000" dirty="0" smtClean="0">
                    <a:solidFill>
                      <a:schemeClr val="tx1">
                        <a:lumMod val="65000"/>
                        <a:lumOff val="35000"/>
                      </a:schemeClr>
                    </a:solidFill>
                    <a:latin typeface="+mj-lt"/>
                  </a:rPr>
                  <a:t>À la variation </a:t>
                </a:r>
                <a14:m>
                  <m:oMath xmlns:m="http://schemas.openxmlformats.org/officeDocument/2006/math">
                    <m:r>
                      <a:rPr lang="fr-FR" sz="2000" i="1" dirty="0" smtClean="0">
                        <a:solidFill>
                          <a:schemeClr val="tx1">
                            <a:lumMod val="65000"/>
                            <a:lumOff val="35000"/>
                          </a:schemeClr>
                        </a:solidFill>
                        <a:latin typeface="Cambria Math" panose="02040503050406030204" pitchFamily="18" charset="0"/>
                      </a:rPr>
                      <m:t>∆</m:t>
                    </m:r>
                    <m:r>
                      <a:rPr lang="fr-FR" sz="2000" i="1" dirty="0" smtClean="0">
                        <a:solidFill>
                          <a:schemeClr val="tx1">
                            <a:lumMod val="65000"/>
                            <a:lumOff val="35000"/>
                          </a:schemeClr>
                        </a:solidFill>
                        <a:latin typeface="Cambria Math" panose="02040503050406030204" pitchFamily="18" charset="0"/>
                      </a:rPr>
                      <m:t>𝑚</m:t>
                    </m:r>
                  </m:oMath>
                </a14:m>
                <a:r>
                  <a:rPr lang="fr-FR" sz="2000" dirty="0" smtClean="0">
                    <a:solidFill>
                      <a:schemeClr val="tx1">
                        <a:lumMod val="65000"/>
                        <a:lumOff val="35000"/>
                      </a:schemeClr>
                    </a:solidFill>
                    <a:latin typeface="+mj-lt"/>
                  </a:rPr>
                  <a:t> du </a:t>
                </a:r>
                <a:r>
                  <a:rPr lang="fr-FR" sz="2000" dirty="0" err="1" smtClean="0">
                    <a:solidFill>
                      <a:schemeClr val="tx1">
                        <a:lumMod val="65000"/>
                        <a:lumOff val="35000"/>
                      </a:schemeClr>
                    </a:solidFill>
                    <a:latin typeface="+mj-lt"/>
                  </a:rPr>
                  <a:t>mesurande</a:t>
                </a:r>
                <a:r>
                  <a:rPr lang="fr-FR" sz="2000" dirty="0" smtClean="0">
                    <a:solidFill>
                      <a:schemeClr val="tx1">
                        <a:lumMod val="65000"/>
                        <a:lumOff val="35000"/>
                      </a:schemeClr>
                    </a:solidFill>
                    <a:latin typeface="+mj-lt"/>
                  </a:rPr>
                  <a:t> correspond une variation </a:t>
                </a:r>
                <a14:m>
                  <m:oMath xmlns:m="http://schemas.openxmlformats.org/officeDocument/2006/math">
                    <m:r>
                      <a:rPr lang="fr-FR" sz="2000" i="1" dirty="0" smtClean="0">
                        <a:solidFill>
                          <a:schemeClr val="tx1">
                            <a:lumMod val="65000"/>
                            <a:lumOff val="35000"/>
                          </a:schemeClr>
                        </a:solidFill>
                        <a:latin typeface="Cambria Math" panose="02040503050406030204" pitchFamily="18" charset="0"/>
                      </a:rPr>
                      <m:t>∆</m:t>
                    </m:r>
                    <m:sSub>
                      <m:sSubPr>
                        <m:ctrlPr>
                          <a:rPr lang="fr-FR" sz="2000" i="1" dirty="0" err="1" smtClean="0">
                            <a:solidFill>
                              <a:schemeClr val="tx1">
                                <a:lumMod val="65000"/>
                                <a:lumOff val="35000"/>
                              </a:schemeClr>
                            </a:solidFill>
                            <a:latin typeface="Cambria Math" panose="02040503050406030204" pitchFamily="18" charset="0"/>
                          </a:rPr>
                        </m:ctrlPr>
                      </m:sSubPr>
                      <m:e>
                        <m:r>
                          <a:rPr lang="fr-FR" sz="2000" i="1" dirty="0" err="1" smtClean="0">
                            <a:solidFill>
                              <a:schemeClr val="tx1">
                                <a:lumMod val="65000"/>
                                <a:lumOff val="35000"/>
                              </a:schemeClr>
                            </a:solidFill>
                            <a:latin typeface="Cambria Math" panose="02040503050406030204" pitchFamily="18" charset="0"/>
                          </a:rPr>
                          <m:t>𝑍</m:t>
                        </m:r>
                      </m:e>
                      <m:sub>
                        <m:r>
                          <a:rPr lang="fr-FR" sz="2000" i="1" dirty="0" err="1" smtClean="0">
                            <a:solidFill>
                              <a:schemeClr val="tx1">
                                <a:lumMod val="65000"/>
                                <a:lumOff val="35000"/>
                              </a:schemeClr>
                            </a:solidFill>
                            <a:latin typeface="Cambria Math" panose="02040503050406030204" pitchFamily="18" charset="0"/>
                          </a:rPr>
                          <m:t>𝑐</m:t>
                        </m:r>
                      </m:sub>
                    </m:sSub>
                  </m:oMath>
                </a14:m>
                <a:r>
                  <a:rPr lang="fr-FR" sz="2000" dirty="0" smtClean="0">
                    <a:solidFill>
                      <a:schemeClr val="tx1">
                        <a:lumMod val="65000"/>
                        <a:lumOff val="35000"/>
                      </a:schemeClr>
                    </a:solidFill>
                    <a:latin typeface="+mj-lt"/>
                  </a:rPr>
                  <a:t> de l'impédance du capteur qui selon le type de conditionneur entraîne soit une variation de l'amplitude (1) de la tension de mesure soit de sa fréquence (2). </a:t>
                </a:r>
              </a:p>
            </p:txBody>
          </p:sp>
        </mc:Choice>
        <mc:Fallback>
          <p:sp>
            <p:nvSpPr>
              <p:cNvPr id="3" name="ZoneTexte 2"/>
              <p:cNvSpPr txBox="1">
                <a:spLocks noRot="1" noChangeAspect="1" noMove="1" noResize="1" noEditPoints="1" noAdjustHandles="1" noChangeArrowheads="1" noChangeShapeType="1" noTextEdit="1"/>
              </p:cNvSpPr>
              <p:nvPr/>
            </p:nvSpPr>
            <p:spPr>
              <a:xfrm>
                <a:off x="628650" y="1584102"/>
                <a:ext cx="7768375" cy="1938992"/>
              </a:xfrm>
              <a:prstGeom prst="rect">
                <a:avLst/>
              </a:prstGeom>
              <a:blipFill rotWithShape="0">
                <a:blip r:embed="rId3"/>
                <a:stretch>
                  <a:fillRect l="-785" r="-863" b="-2201"/>
                </a:stretch>
              </a:blipFill>
            </p:spPr>
            <p:txBody>
              <a:bodyPr/>
              <a:lstStyle/>
              <a:p>
                <a:r>
                  <a:rPr lang="fr-FR">
                    <a:noFill/>
                  </a:rPr>
                  <a:t> </a:t>
                </a:r>
              </a:p>
            </p:txBody>
          </p:sp>
        </mc:Fallback>
      </mc:AlternateContent>
      <p:pic>
        <p:nvPicPr>
          <p:cNvPr id="4" name="Imag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628650" y="4202804"/>
            <a:ext cx="3400425" cy="885825"/>
          </a:xfrm>
          <a:prstGeom prst="rect">
            <a:avLst/>
          </a:prstGeom>
        </p:spPr>
      </p:pic>
      <p:pic>
        <p:nvPicPr>
          <p:cNvPr id="5" name="Imag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400000"/>
                    </a14:imgEffect>
                  </a14:imgLayer>
                </a14:imgProps>
              </a:ext>
            </a:extLst>
          </a:blip>
          <a:stretch>
            <a:fillRect/>
          </a:stretch>
        </p:blipFill>
        <p:spPr>
          <a:xfrm>
            <a:off x="5158525" y="4279003"/>
            <a:ext cx="3238500" cy="733425"/>
          </a:xfrm>
          <a:prstGeom prst="rect">
            <a:avLst/>
          </a:prstGeom>
        </p:spPr>
      </p:pic>
      <p:sp>
        <p:nvSpPr>
          <p:cNvPr id="7" name="ZoneTexte 6"/>
          <p:cNvSpPr txBox="1"/>
          <p:nvPr/>
        </p:nvSpPr>
        <p:spPr>
          <a:xfrm>
            <a:off x="6520198" y="3494918"/>
            <a:ext cx="515154" cy="707886"/>
          </a:xfrm>
          <a:prstGeom prst="rect">
            <a:avLst/>
          </a:prstGeom>
          <a:noFill/>
        </p:spPr>
        <p:txBody>
          <a:bodyPr wrap="square" rtlCol="0">
            <a:spAutoFit/>
          </a:bodyPr>
          <a:lstStyle/>
          <a:p>
            <a:r>
              <a:rPr lang="fr-FR" sz="4000" dirty="0" smtClean="0">
                <a:solidFill>
                  <a:schemeClr val="tx1">
                    <a:lumMod val="65000"/>
                    <a:lumOff val="35000"/>
                  </a:schemeClr>
                </a:solidFill>
              </a:rPr>
              <a:t>2</a:t>
            </a:r>
            <a:endParaRPr lang="fr-FR" sz="4000" dirty="0">
              <a:solidFill>
                <a:schemeClr val="tx1">
                  <a:lumMod val="65000"/>
                  <a:lumOff val="35000"/>
                </a:schemeClr>
              </a:solidFill>
            </a:endParaRPr>
          </a:p>
        </p:txBody>
      </p:sp>
      <p:sp>
        <p:nvSpPr>
          <p:cNvPr id="8" name="ZoneTexte 7"/>
          <p:cNvSpPr txBox="1"/>
          <p:nvPr/>
        </p:nvSpPr>
        <p:spPr>
          <a:xfrm>
            <a:off x="2071285" y="3509006"/>
            <a:ext cx="515154" cy="707886"/>
          </a:xfrm>
          <a:prstGeom prst="rect">
            <a:avLst/>
          </a:prstGeom>
          <a:noFill/>
        </p:spPr>
        <p:txBody>
          <a:bodyPr wrap="square" rtlCol="0">
            <a:spAutoFit/>
          </a:bodyPr>
          <a:lstStyle/>
          <a:p>
            <a:r>
              <a:rPr lang="fr-FR" sz="4000" dirty="0" smtClean="0">
                <a:solidFill>
                  <a:schemeClr val="tx1">
                    <a:lumMod val="65000"/>
                    <a:lumOff val="35000"/>
                  </a:schemeClr>
                </a:solidFill>
              </a:rPr>
              <a:t>1</a:t>
            </a:r>
            <a:endParaRPr lang="fr-FR" sz="4000"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9" name="Rectangle 8"/>
              <p:cNvSpPr/>
              <p:nvPr/>
            </p:nvSpPr>
            <p:spPr>
              <a:xfrm>
                <a:off x="2000631" y="5220235"/>
                <a:ext cx="656462" cy="659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fr-FR" smtClean="0">
                              <a:latin typeface="Cambria Math" panose="02040503050406030204" pitchFamily="18" charset="0"/>
                            </a:rPr>
                          </m:ctrlPr>
                        </m:fPr>
                        <m:num>
                          <m:r>
                            <a:rPr lang="fr-FR">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𝑚</m:t>
                              </m:r>
                            </m:sub>
                          </m:sSub>
                        </m:num>
                        <m:den>
                          <m:r>
                            <a:rPr lang="fr-FR" i="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𝑍</m:t>
                              </m:r>
                            </m:e>
                            <m:sub>
                              <m:r>
                                <a:rPr lang="fr-FR" i="1">
                                  <a:latin typeface="Cambria Math" panose="02040503050406030204" pitchFamily="18" charset="0"/>
                                </a:rPr>
                                <m:t>𝑐</m:t>
                              </m:r>
                            </m:sub>
                          </m:sSub>
                        </m:den>
                      </m:f>
                    </m:oMath>
                  </m:oMathPara>
                </a14:m>
                <a:endParaRPr lang="fr-FR" dirty="0"/>
              </a:p>
            </p:txBody>
          </p:sp>
        </mc:Choice>
        <mc:Fallback>
          <p:sp>
            <p:nvSpPr>
              <p:cNvPr id="9" name="Rectangle 8"/>
              <p:cNvSpPr>
                <a:spLocks noRot="1" noChangeAspect="1" noMove="1" noResize="1" noEditPoints="1" noAdjustHandles="1" noChangeArrowheads="1" noChangeShapeType="1" noTextEdit="1"/>
              </p:cNvSpPr>
              <p:nvPr/>
            </p:nvSpPr>
            <p:spPr>
              <a:xfrm>
                <a:off x="2000631" y="5220235"/>
                <a:ext cx="656462" cy="659540"/>
              </a:xfrm>
              <a:prstGeom prst="rect">
                <a:avLst/>
              </a:prstGeom>
              <a:blipFill rotWithShape="0">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6464516" y="5220235"/>
                <a:ext cx="626517" cy="6656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fr-FR" smtClean="0">
                              <a:latin typeface="Cambria Math" panose="02040503050406030204" pitchFamily="18" charset="0"/>
                            </a:rPr>
                          </m:ctrlPr>
                        </m:fPr>
                        <m:num>
                          <m:r>
                            <a:rPr lang="fr-FR">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𝑓</m:t>
                              </m:r>
                            </m:e>
                            <m:sub>
                              <m:r>
                                <a:rPr lang="fr-FR" i="1">
                                  <a:latin typeface="Cambria Math" panose="02040503050406030204" pitchFamily="18" charset="0"/>
                                </a:rPr>
                                <m:t>𝑚</m:t>
                              </m:r>
                            </m:sub>
                          </m:sSub>
                        </m:num>
                        <m:den>
                          <m:r>
                            <a:rPr lang="fr-FR" i="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𝑍</m:t>
                              </m:r>
                            </m:e>
                            <m:sub>
                              <m:r>
                                <a:rPr lang="fr-FR" i="1">
                                  <a:latin typeface="Cambria Math" panose="02040503050406030204" pitchFamily="18" charset="0"/>
                                </a:rPr>
                                <m:t>𝑐</m:t>
                              </m:r>
                            </m:sub>
                          </m:sSub>
                        </m:den>
                      </m:f>
                    </m:oMath>
                  </m:oMathPara>
                </a14:m>
                <a:endParaRPr lang="fr-FR" dirty="0"/>
              </a:p>
            </p:txBody>
          </p:sp>
        </mc:Choice>
        <mc:Fallback>
          <p:sp>
            <p:nvSpPr>
              <p:cNvPr id="10" name="Rectangle 9"/>
              <p:cNvSpPr>
                <a:spLocks noRot="1" noChangeAspect="1" noMove="1" noResize="1" noEditPoints="1" noAdjustHandles="1" noChangeArrowheads="1" noChangeShapeType="1" noTextEdit="1"/>
              </p:cNvSpPr>
              <p:nvPr/>
            </p:nvSpPr>
            <p:spPr>
              <a:xfrm>
                <a:off x="6464516" y="5220235"/>
                <a:ext cx="626517" cy="665695"/>
              </a:xfrm>
              <a:prstGeom prst="rect">
                <a:avLst/>
              </a:prstGeom>
              <a:blipFill rotWithShape="0">
                <a:blip r:embed="rId9"/>
                <a:stretch>
                  <a:fillRect/>
                </a:stretch>
              </a:blipFill>
            </p:spPr>
            <p:txBody>
              <a:bodyPr/>
              <a:lstStyle/>
              <a:p>
                <a:r>
                  <a:rPr lang="fr-FR">
                    <a:noFill/>
                  </a:rPr>
                  <a:t> </a:t>
                </a:r>
              </a:p>
            </p:txBody>
          </p:sp>
        </mc:Fallback>
      </mc:AlternateContent>
      <p:sp>
        <p:nvSpPr>
          <p:cNvPr id="13" name="Rectangle à coins arrondis 12"/>
          <p:cNvSpPr/>
          <p:nvPr/>
        </p:nvSpPr>
        <p:spPr>
          <a:xfrm>
            <a:off x="3129566" y="5308811"/>
            <a:ext cx="2884868" cy="48238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Sensibilité du conditionneur</a:t>
            </a:r>
          </a:p>
        </p:txBody>
      </p:sp>
      <p:cxnSp>
        <p:nvCxnSpPr>
          <p:cNvPr id="15" name="Connecteur droit 14"/>
          <p:cNvCxnSpPr>
            <a:stCxn id="9" idx="3"/>
            <a:endCxn id="13" idx="1"/>
          </p:cNvCxnSpPr>
          <p:nvPr/>
        </p:nvCxnSpPr>
        <p:spPr>
          <a:xfrm>
            <a:off x="2657093" y="5550005"/>
            <a:ext cx="47247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Connecteur droit 16"/>
          <p:cNvCxnSpPr>
            <a:stCxn id="13" idx="3"/>
            <a:endCxn id="10" idx="1"/>
          </p:cNvCxnSpPr>
          <p:nvPr/>
        </p:nvCxnSpPr>
        <p:spPr>
          <a:xfrm>
            <a:off x="6014434" y="5550005"/>
            <a:ext cx="450082" cy="3078"/>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18" name="Rectangle 17"/>
              <p:cNvSpPr/>
              <p:nvPr/>
            </p:nvSpPr>
            <p:spPr>
              <a:xfrm>
                <a:off x="2657093" y="6087582"/>
                <a:ext cx="1032462" cy="6127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𝑆</m:t>
                      </m:r>
                      <m:r>
                        <a:rPr lang="fr-FR" i="0">
                          <a:latin typeface="Cambria Math" panose="02040503050406030204" pitchFamily="18" charset="0"/>
                        </a:rPr>
                        <m:t>=</m:t>
                      </m:r>
                      <m:f>
                        <m:fPr>
                          <m:ctrlPr>
                            <a:rPr lang="fr-FR" i="1">
                              <a:latin typeface="Cambria Math" panose="02040503050406030204" pitchFamily="18" charset="0"/>
                            </a:rPr>
                          </m:ctrlPr>
                        </m:fPr>
                        <m:num>
                          <m:r>
                            <a:rPr lang="fr-FR" i="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𝑍</m:t>
                              </m:r>
                            </m:e>
                            <m:sub>
                              <m:r>
                                <a:rPr lang="fr-FR" i="1">
                                  <a:latin typeface="Cambria Math" panose="02040503050406030204" pitchFamily="18" charset="0"/>
                                </a:rPr>
                                <m:t>𝑐</m:t>
                              </m:r>
                            </m:sub>
                          </m:sSub>
                        </m:num>
                        <m:den>
                          <m:r>
                            <a:rPr lang="fr-FR" i="0">
                              <a:latin typeface="Cambria Math" panose="02040503050406030204" pitchFamily="18" charset="0"/>
                            </a:rPr>
                            <m:t>∆</m:t>
                          </m:r>
                          <m:r>
                            <a:rPr lang="fr-FR" i="1">
                              <a:latin typeface="Cambria Math" panose="02040503050406030204" pitchFamily="18" charset="0"/>
                            </a:rPr>
                            <m:t>𝑚</m:t>
                          </m:r>
                        </m:den>
                      </m:f>
                    </m:oMath>
                  </m:oMathPara>
                </a14:m>
                <a:endParaRPr lang="fr-FR" dirty="0"/>
              </a:p>
            </p:txBody>
          </p:sp>
        </mc:Choice>
        <mc:Fallback>
          <p:sp>
            <p:nvSpPr>
              <p:cNvPr id="18" name="Rectangle 17"/>
              <p:cNvSpPr>
                <a:spLocks noRot="1" noChangeAspect="1" noMove="1" noResize="1" noEditPoints="1" noAdjustHandles="1" noChangeArrowheads="1" noChangeShapeType="1" noTextEdit="1"/>
              </p:cNvSpPr>
              <p:nvPr/>
            </p:nvSpPr>
            <p:spPr>
              <a:xfrm>
                <a:off x="2657093" y="6087582"/>
                <a:ext cx="1032462" cy="612732"/>
              </a:xfrm>
              <a:prstGeom prst="rect">
                <a:avLst/>
              </a:prstGeom>
              <a:blipFill rotWithShape="0">
                <a:blip r:embed="rId10"/>
                <a:stretch>
                  <a:fillRect/>
                </a:stretch>
              </a:blipFill>
            </p:spPr>
            <p:txBody>
              <a:bodyPr/>
              <a:lstStyle/>
              <a:p>
                <a:r>
                  <a:rPr lang="fr-FR">
                    <a:noFill/>
                  </a:rPr>
                  <a:t> </a:t>
                </a:r>
              </a:p>
            </p:txBody>
          </p:sp>
        </mc:Fallback>
      </mc:AlternateContent>
      <p:sp>
        <p:nvSpPr>
          <p:cNvPr id="19" name="ZoneTexte 18"/>
          <p:cNvSpPr txBox="1"/>
          <p:nvPr/>
        </p:nvSpPr>
        <p:spPr>
          <a:xfrm>
            <a:off x="3781163" y="6215700"/>
            <a:ext cx="2477969" cy="400110"/>
          </a:xfrm>
          <a:prstGeom prst="rect">
            <a:avLst/>
          </a:prstGeom>
          <a:noFill/>
        </p:spPr>
        <p:txBody>
          <a:bodyPr wrap="square" rtlCol="0">
            <a:spAutoFit/>
          </a:bodyPr>
          <a:lstStyle/>
          <a:p>
            <a:r>
              <a:rPr lang="fr-FR" sz="2000" dirty="0" smtClean="0">
                <a:solidFill>
                  <a:srgbClr val="00B0F0"/>
                </a:solidFill>
                <a:latin typeface="+mj-lt"/>
              </a:rPr>
              <a:t>Sensibilité du capteur</a:t>
            </a:r>
            <a:endParaRPr lang="fr-FR" sz="2000" dirty="0">
              <a:solidFill>
                <a:srgbClr val="00B0F0"/>
              </a:solidFill>
              <a:latin typeface="+mj-lt"/>
            </a:endParaRPr>
          </a:p>
        </p:txBody>
      </p:sp>
    </p:spTree>
    <p:extLst>
      <p:ext uri="{BB962C8B-B14F-4D97-AF65-F5344CB8AC3E}">
        <p14:creationId xmlns:p14="http://schemas.microsoft.com/office/powerpoint/2010/main" val="1086341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fontScale="90000"/>
          </a:bodyPr>
          <a:lstStyle/>
          <a:p>
            <a:r>
              <a:rPr lang="fr-FR" dirty="0">
                <a:solidFill>
                  <a:schemeClr val="tx1">
                    <a:lumMod val="65000"/>
                    <a:lumOff val="35000"/>
                  </a:schemeClr>
                </a:solidFill>
              </a:rPr>
              <a:t>Qualité d’un </a:t>
            </a:r>
            <a:r>
              <a:rPr lang="fr-FR" dirty="0" smtClean="0">
                <a:solidFill>
                  <a:schemeClr val="tx1">
                    <a:lumMod val="65000"/>
                    <a:lumOff val="35000"/>
                  </a:schemeClr>
                </a:solidFill>
              </a:rPr>
              <a:t>conditionneur</a:t>
            </a:r>
            <a:br>
              <a:rPr lang="fr-FR" dirty="0" smtClean="0">
                <a:solidFill>
                  <a:schemeClr val="tx1">
                    <a:lumMod val="65000"/>
                    <a:lumOff val="35000"/>
                  </a:schemeClr>
                </a:solidFill>
              </a:rPr>
            </a:br>
            <a:r>
              <a:rPr lang="fr-FR" sz="2700" i="1" dirty="0" smtClean="0">
                <a:solidFill>
                  <a:schemeClr val="tx1">
                    <a:lumMod val="65000"/>
                    <a:lumOff val="35000"/>
                  </a:schemeClr>
                </a:solidFill>
              </a:rPr>
              <a:t>(Sensibilité </a:t>
            </a:r>
            <a:r>
              <a:rPr lang="fr-FR" sz="2700" i="1" dirty="0">
                <a:solidFill>
                  <a:schemeClr val="tx1">
                    <a:lumMod val="65000"/>
                    <a:lumOff val="35000"/>
                  </a:schemeClr>
                </a:solidFill>
              </a:rPr>
              <a:t>et linéarité)</a:t>
            </a:r>
          </a:p>
        </p:txBody>
      </p:sp>
      <p:sp>
        <p:nvSpPr>
          <p:cNvPr id="3" name="ZoneTexte 2"/>
          <p:cNvSpPr txBox="1"/>
          <p:nvPr/>
        </p:nvSpPr>
        <p:spPr>
          <a:xfrm>
            <a:off x="687810" y="1175699"/>
            <a:ext cx="7768375" cy="646331"/>
          </a:xfrm>
          <a:prstGeom prst="rect">
            <a:avLst/>
          </a:prstGeom>
          <a:noFill/>
        </p:spPr>
        <p:txBody>
          <a:bodyPr wrap="square" rtlCol="0">
            <a:spAutoFit/>
          </a:bodyPr>
          <a:lstStyle/>
          <a:p>
            <a:pPr algn="just">
              <a:lnSpc>
                <a:spcPct val="150000"/>
              </a:lnSpc>
            </a:pPr>
            <a:r>
              <a:rPr lang="fr-FR" sz="2400" dirty="0" smtClean="0">
                <a:solidFill>
                  <a:srgbClr val="00B0F0"/>
                </a:solidFill>
              </a:rPr>
              <a:t>Fonctionnement push pull</a:t>
            </a:r>
          </a:p>
        </p:txBody>
      </p:sp>
      <mc:AlternateContent xmlns:mc="http://schemas.openxmlformats.org/markup-compatibility/2006">
        <mc:Choice xmlns:a14="http://schemas.microsoft.com/office/drawing/2010/main" Requires="a14">
          <p:sp>
            <p:nvSpPr>
              <p:cNvPr id="6" name="Rectangle 5"/>
              <p:cNvSpPr/>
              <p:nvPr/>
            </p:nvSpPr>
            <p:spPr>
              <a:xfrm>
                <a:off x="3314800" y="1822030"/>
                <a:ext cx="4549259" cy="82881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𝑑</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d>
                        <m:dPr>
                          <m:ctrlPr>
                            <a:rPr lang="fr-FR" i="1">
                              <a:solidFill>
                                <a:schemeClr val="tx1">
                                  <a:lumMod val="65000"/>
                                  <a:lumOff val="35000"/>
                                </a:schemeClr>
                              </a:solidFill>
                              <a:latin typeface="Cambria Math" panose="02040503050406030204" pitchFamily="18" charset="0"/>
                            </a:rPr>
                          </m:ctrlPr>
                        </m:dPr>
                        <m:e>
                          <m:nary>
                            <m:naryPr>
                              <m:chr m:val="∑"/>
                              <m:limLoc m:val="undOvr"/>
                              <m:supHide m:val="on"/>
                              <m:ctrlPr>
                                <a:rPr lang="fr-FR" i="1">
                                  <a:solidFill>
                                    <a:schemeClr val="tx1">
                                      <a:lumMod val="65000"/>
                                      <a:lumOff val="35000"/>
                                    </a:schemeClr>
                                  </a:solidFill>
                                  <a:latin typeface="Cambria Math" panose="02040503050406030204" pitchFamily="18" charset="0"/>
                                </a:rPr>
                              </m:ctrlPr>
                            </m:naryPr>
                            <m:sub>
                              <m:r>
                                <a:rPr lang="fr-FR" i="1">
                                  <a:solidFill>
                                    <a:schemeClr val="tx1">
                                      <a:lumMod val="65000"/>
                                      <a:lumOff val="35000"/>
                                    </a:schemeClr>
                                  </a:solidFill>
                                  <a:latin typeface="Cambria Math" panose="02040503050406030204" pitchFamily="18" charset="0"/>
                                </a:rPr>
                                <m:t>𝑘</m:t>
                              </m:r>
                            </m:sub>
                            <m:sup/>
                            <m:e>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num>
                                <m:den>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𝑘</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𝑘</m:t>
                                      </m:r>
                                    </m:sub>
                                  </m:sSub>
                                </m:num>
                                <m:den>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𝑚</m:t>
                                  </m:r>
                                </m:den>
                              </m:f>
                              <m:r>
                                <a:rPr lang="fr-FR" i="0">
                                  <a:solidFill>
                                    <a:schemeClr val="tx1">
                                      <a:lumMod val="65000"/>
                                      <a:lumOff val="35000"/>
                                    </a:schemeClr>
                                  </a:solidFill>
                                  <a:latin typeface="Cambria Math" panose="02040503050406030204" pitchFamily="18" charset="0"/>
                                </a:rPr>
                                <m:t>+</m:t>
                              </m:r>
                            </m:e>
                          </m:nary>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num>
                            <m:den>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𝑚</m:t>
                              </m:r>
                            </m:den>
                          </m:f>
                        </m:e>
                      </m:d>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𝑑𝑚</m:t>
                      </m:r>
                    </m:oMath>
                  </m:oMathPara>
                </a14:m>
                <a:endParaRPr lang="fr-FR" dirty="0">
                  <a:solidFill>
                    <a:schemeClr val="tx1">
                      <a:lumMod val="65000"/>
                      <a:lumOff val="35000"/>
                    </a:schemeClr>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3314800" y="1822030"/>
                <a:ext cx="4549259" cy="828817"/>
              </a:xfrm>
              <a:prstGeom prst="rect">
                <a:avLst/>
              </a:prstGeom>
              <a:blipFill rotWithShape="0">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687810" y="2042569"/>
                <a:ext cx="222169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𝐹</m:t>
                      </m:r>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𝑘</m:t>
                              </m:r>
                            </m:sub>
                          </m:sSub>
                        </m:e>
                      </m:d>
                    </m:oMath>
                  </m:oMathPara>
                </a14:m>
                <a:endParaRPr lang="fr-FR" dirty="0">
                  <a:solidFill>
                    <a:schemeClr val="tx1">
                      <a:lumMod val="65000"/>
                      <a:lumOff val="35000"/>
                    </a:schemeClr>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687810" y="2042569"/>
                <a:ext cx="2221698" cy="369332"/>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465183" y="2871386"/>
                <a:ext cx="4888650" cy="1721305"/>
              </a:xfrm>
              <a:prstGeom prst="rect">
                <a:avLst/>
              </a:prstGeom>
            </p:spPr>
            <p:txBody>
              <a:bodyPr wrap="square">
                <a:spAutoFit/>
              </a:bodyPr>
              <a:lstStyle/>
              <a:p>
                <a:pPr indent="449580">
                  <a:lnSpc>
                    <a:spcPct val="150000"/>
                  </a:lnSpc>
                  <a:spcAft>
                    <a:spcPts val="800"/>
                  </a:spcAft>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L'ensemble est linéaire à condition que :</a:t>
                </a:r>
              </a:p>
              <a:p>
                <a:pPr indent="449580" algn="just">
                  <a:lnSpc>
                    <a:spcPct val="150000"/>
                  </a:lnSpc>
                  <a:spcAft>
                    <a:spcPts val="800"/>
                  </a:spcAft>
                </a:pPr>
                <a14:m>
                  <m:oMathPara xmlns:m="http://schemas.openxmlformats.org/officeDocument/2006/math">
                    <m:oMathParaPr>
                      <m:jc m:val="centerGroup"/>
                    </m:oMathParaPr>
                    <m:oMath xmlns:m="http://schemas.openxmlformats.org/officeDocument/2006/math">
                      <m:nary>
                        <m:naryPr>
                          <m:chr m:val="∑"/>
                          <m:limLoc m:val="undOvr"/>
                          <m:supHide m:val="on"/>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𝑘</m:t>
                          </m:r>
                        </m:sub>
                        <m:sup/>
                        <m:e>
                          <m:f>
                            <m:f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𝑚</m:t>
                                  </m:r>
                                </m:sub>
                              </m:sSub>
                            </m:num>
                            <m:den>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𝑘</m:t>
                                  </m:r>
                                </m:sub>
                              </m:sSub>
                            </m:den>
                          </m:f>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𝑘</m:t>
                                  </m:r>
                                </m:sub>
                              </m:sSub>
                            </m:num>
                            <m:den>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𝑚</m:t>
                              </m:r>
                            </m:den>
                          </m:f>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e>
                      </m:nary>
                      <m:f>
                        <m:f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𝑚</m:t>
                              </m:r>
                            </m:sub>
                          </m:sSub>
                        </m:num>
                        <m:den>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𝑐</m:t>
                              </m:r>
                            </m:sub>
                          </m:sSub>
                        </m:den>
                      </m:f>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𝑐</m:t>
                              </m:r>
                            </m:sub>
                          </m:sSub>
                        </m:num>
                        <m:den>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𝑚</m:t>
                          </m:r>
                        </m:den>
                      </m:f>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𝑐𝑜𝑛𝑠𝑡𝑎𝑛𝑡𝑒</m:t>
                      </m:r>
                    </m:oMath>
                  </m:oMathPara>
                </a14:m>
                <a:endParaRPr lang="fr-FR"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465183" y="2871386"/>
                <a:ext cx="4888650" cy="1721305"/>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062135" y="4924232"/>
                <a:ext cx="2054087" cy="65768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den>
                      </m:f>
                    </m:oMath>
                  </m:oMathPara>
                </a14:m>
                <a:endParaRPr lang="fr-FR" dirty="0">
                  <a:solidFill>
                    <a:schemeClr val="tx1">
                      <a:lumMod val="65000"/>
                      <a:lumOff val="35000"/>
                    </a:schemeClr>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3062135" y="4924232"/>
                <a:ext cx="2054087" cy="657681"/>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687810" y="5778982"/>
                <a:ext cx="2478050" cy="6658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fr-FR" smtClean="0">
                              <a:solidFill>
                                <a:schemeClr val="tx1">
                                  <a:lumMod val="65000"/>
                                  <a:lumOff val="35000"/>
                                </a:schemeClr>
                              </a:solidFill>
                              <a:latin typeface="Cambria Math" panose="02040503050406030204" pitchFamily="18" charset="0"/>
                            </a:rPr>
                          </m:ctrlPr>
                        </m:fPr>
                        <m:num>
                          <m:r>
                            <a:rPr lang="fr-FR">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num>
                        <m:den>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num>
                        <m:den>
                          <m:sSup>
                            <m:sSupPr>
                              <m:ctrlPr>
                                <a:rPr lang="fr-FR" i="1">
                                  <a:solidFill>
                                    <a:schemeClr val="tx1">
                                      <a:lumMod val="65000"/>
                                      <a:lumOff val="35000"/>
                                    </a:schemeClr>
                                  </a:solidFill>
                                  <a:latin typeface="Cambria Math" panose="02040503050406030204" pitchFamily="18" charset="0"/>
                                </a:rPr>
                              </m:ctrlPr>
                            </m:sSupPr>
                            <m:e>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e>
                              </m:d>
                            </m:e>
                            <m:sup>
                              <m:r>
                                <a:rPr lang="fr-FR" i="0">
                                  <a:solidFill>
                                    <a:schemeClr val="tx1">
                                      <a:lumMod val="65000"/>
                                      <a:lumOff val="35000"/>
                                    </a:schemeClr>
                                  </a:solidFill>
                                  <a:latin typeface="Cambria Math" panose="02040503050406030204" pitchFamily="18" charset="0"/>
                                </a:rPr>
                                <m:t>2</m:t>
                              </m:r>
                            </m:sup>
                          </m:sSup>
                        </m:den>
                      </m:f>
                    </m:oMath>
                  </m:oMathPara>
                </a14:m>
                <a:endParaRPr lang="fr-FR" dirty="0">
                  <a:solidFill>
                    <a:schemeClr val="tx1">
                      <a:lumMod val="65000"/>
                      <a:lumOff val="35000"/>
                    </a:schemeClr>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687810" y="5778982"/>
                <a:ext cx="2478050" cy="665823"/>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3228782" y="5730122"/>
                <a:ext cx="3774880"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b="0" i="1" smtClean="0">
                              <a:solidFill>
                                <a:schemeClr val="tx1">
                                  <a:lumMod val="65000"/>
                                  <a:lumOff val="35000"/>
                                </a:schemeClr>
                              </a:solidFill>
                              <a:latin typeface="Cambria Math" panose="02040503050406030204" pitchFamily="18" charset="0"/>
                            </a:rPr>
                          </m:ctrlPr>
                        </m:sSubPr>
                        <m:e>
                          <m:r>
                            <a:rPr lang="fr-FR" b="0" i="1" smtClean="0">
                              <a:solidFill>
                                <a:schemeClr val="tx1">
                                  <a:lumMod val="65000"/>
                                  <a:lumOff val="35000"/>
                                </a:schemeClr>
                              </a:solidFill>
                              <a:latin typeface="Cambria Math" panose="02040503050406030204" pitchFamily="18" charset="0"/>
                            </a:rPr>
                            <m:t>𝑆</m:t>
                          </m:r>
                        </m:e>
                        <m:sub>
                          <m:r>
                            <a:rPr lang="fr-FR" b="0" i="1" smtClean="0">
                              <a:solidFill>
                                <a:schemeClr val="tx1">
                                  <a:lumMod val="65000"/>
                                  <a:lumOff val="35000"/>
                                </a:schemeClr>
                              </a:solidFill>
                              <a:latin typeface="Cambria Math" panose="02040503050406030204" pitchFamily="18" charset="0"/>
                            </a:rPr>
                            <m:t>𝑎</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num>
                        <m:den>
                          <m:sSup>
                            <m:sSupPr>
                              <m:ctrlPr>
                                <a:rPr lang="fr-FR" i="1">
                                  <a:solidFill>
                                    <a:schemeClr val="tx1">
                                      <a:lumMod val="65000"/>
                                      <a:lumOff val="35000"/>
                                    </a:schemeClr>
                                  </a:solidFill>
                                  <a:latin typeface="Cambria Math" panose="02040503050406030204" pitchFamily="18" charset="0"/>
                                </a:rPr>
                              </m:ctrlPr>
                            </m:sSupPr>
                            <m:e>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e>
                              </m:d>
                            </m:e>
                            <m:sup>
                              <m:r>
                                <a:rPr lang="fr-FR" i="0">
                                  <a:solidFill>
                                    <a:schemeClr val="tx1">
                                      <a:lumMod val="65000"/>
                                      <a:lumOff val="35000"/>
                                    </a:schemeClr>
                                  </a:solidFill>
                                  <a:latin typeface="Cambria Math" panose="02040503050406030204" pitchFamily="18" charset="0"/>
                                </a:rPr>
                                <m:t>2</m:t>
                              </m:r>
                            </m:sup>
                          </m:sSup>
                        </m:den>
                      </m:f>
                      <m:r>
                        <a:rPr lang="fr-FR" b="0" i="1" smtClean="0">
                          <a:solidFill>
                            <a:schemeClr val="tx1">
                              <a:lumMod val="65000"/>
                              <a:lumOff val="35000"/>
                            </a:schemeClr>
                          </a:solidFill>
                          <a:latin typeface="Cambria Math" panose="02040503050406030204" pitchFamily="18" charset="0"/>
                        </a:rPr>
                        <m:t> </m:t>
                      </m:r>
                      <m:d>
                        <m:dPr>
                          <m:ctrlPr>
                            <a:rPr lang="fr-FR" b="0" i="1" smtClean="0">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rPr>
                              </m:ctrlPr>
                            </m:sSubPr>
                            <m:e>
                              <m:r>
                                <a:rPr lang="fr-FR" i="1">
                                  <a:solidFill>
                                    <a:schemeClr val="tx1">
                                      <a:lumMod val="65000"/>
                                      <a:lumOff val="35000"/>
                                    </a:schemeClr>
                                  </a:solidFill>
                                </a:rPr>
                                <m:t>𝑅</m:t>
                              </m:r>
                            </m:e>
                            <m:sub>
                              <m:r>
                                <a:rPr lang="fr-FR" i="1">
                                  <a:solidFill>
                                    <a:schemeClr val="tx1">
                                      <a:lumMod val="65000"/>
                                      <a:lumOff val="35000"/>
                                    </a:schemeClr>
                                  </a:solidFill>
                                </a:rPr>
                                <m:t>1</m:t>
                              </m:r>
                            </m:sub>
                          </m:sSub>
                          <m:f>
                            <m:fPr>
                              <m:ctrlPr>
                                <a:rPr lang="fr-FR" i="1">
                                  <a:solidFill>
                                    <a:schemeClr val="tx1">
                                      <a:lumMod val="65000"/>
                                      <a:lumOff val="35000"/>
                                    </a:schemeClr>
                                  </a:solidFill>
                                </a:rPr>
                              </m:ctrlPr>
                            </m:fPr>
                            <m:num>
                              <m:r>
                                <a:rPr lang="fr-FR" i="1">
                                  <a:solidFill>
                                    <a:schemeClr val="tx1">
                                      <a:lumMod val="65000"/>
                                      <a:lumOff val="35000"/>
                                    </a:schemeClr>
                                  </a:solidFill>
                                </a:rPr>
                                <m:t>𝑑</m:t>
                              </m:r>
                              <m:sSub>
                                <m:sSubPr>
                                  <m:ctrlPr>
                                    <a:rPr lang="fr-FR" i="1">
                                      <a:solidFill>
                                        <a:schemeClr val="tx1">
                                          <a:lumMod val="65000"/>
                                          <a:lumOff val="35000"/>
                                        </a:schemeClr>
                                      </a:solidFill>
                                    </a:rPr>
                                  </m:ctrlPr>
                                </m:sSubPr>
                                <m:e>
                                  <m:r>
                                    <a:rPr lang="fr-FR" i="1">
                                      <a:solidFill>
                                        <a:schemeClr val="tx1">
                                          <a:lumMod val="65000"/>
                                          <a:lumOff val="35000"/>
                                        </a:schemeClr>
                                      </a:solidFill>
                                    </a:rPr>
                                    <m:t>𝑅</m:t>
                                  </m:r>
                                </m:e>
                                <m:sub>
                                  <m:r>
                                    <a:rPr lang="fr-FR" i="1">
                                      <a:solidFill>
                                        <a:schemeClr val="tx1">
                                          <a:lumMod val="65000"/>
                                          <a:lumOff val="35000"/>
                                        </a:schemeClr>
                                      </a:solidFill>
                                    </a:rPr>
                                    <m:t>𝑐</m:t>
                                  </m:r>
                                </m:sub>
                              </m:sSub>
                            </m:num>
                            <m:den>
                              <m:r>
                                <a:rPr lang="fr-FR" i="1">
                                  <a:solidFill>
                                    <a:schemeClr val="tx1">
                                      <a:lumMod val="65000"/>
                                      <a:lumOff val="35000"/>
                                    </a:schemeClr>
                                  </a:solidFill>
                                </a:rPr>
                                <m:t>𝑑𝑚</m:t>
                              </m:r>
                            </m:den>
                          </m:f>
                          <m:r>
                            <a:rPr lang="fr-FR" b="0" i="1" smtClean="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rPr>
                              </m:ctrlPr>
                            </m:sSubPr>
                            <m:e>
                              <m:r>
                                <a:rPr lang="fr-FR" i="1">
                                  <a:solidFill>
                                    <a:schemeClr val="tx1">
                                      <a:lumMod val="65000"/>
                                      <a:lumOff val="35000"/>
                                    </a:schemeClr>
                                  </a:solidFill>
                                </a:rPr>
                                <m:t>𝑅</m:t>
                              </m:r>
                            </m:e>
                            <m:sub>
                              <m:r>
                                <a:rPr lang="fr-FR" i="1">
                                  <a:solidFill>
                                    <a:schemeClr val="tx1">
                                      <a:lumMod val="65000"/>
                                      <a:lumOff val="35000"/>
                                    </a:schemeClr>
                                  </a:solidFill>
                                </a:rPr>
                                <m:t>𝑐</m:t>
                              </m:r>
                            </m:sub>
                          </m:sSub>
                          <m:f>
                            <m:fPr>
                              <m:ctrlPr>
                                <a:rPr lang="fr-FR" i="1">
                                  <a:solidFill>
                                    <a:schemeClr val="tx1">
                                      <a:lumMod val="65000"/>
                                      <a:lumOff val="35000"/>
                                    </a:schemeClr>
                                  </a:solidFill>
                                </a:rPr>
                              </m:ctrlPr>
                            </m:fPr>
                            <m:num>
                              <m:r>
                                <a:rPr lang="fr-FR" i="1">
                                  <a:solidFill>
                                    <a:schemeClr val="tx1">
                                      <a:lumMod val="65000"/>
                                      <a:lumOff val="35000"/>
                                    </a:schemeClr>
                                  </a:solidFill>
                                </a:rPr>
                                <m:t>𝑑</m:t>
                              </m:r>
                              <m:sSub>
                                <m:sSubPr>
                                  <m:ctrlPr>
                                    <a:rPr lang="fr-FR" i="1">
                                      <a:solidFill>
                                        <a:schemeClr val="tx1">
                                          <a:lumMod val="65000"/>
                                          <a:lumOff val="35000"/>
                                        </a:schemeClr>
                                      </a:solidFill>
                                    </a:rPr>
                                  </m:ctrlPr>
                                </m:sSubPr>
                                <m:e>
                                  <m:r>
                                    <a:rPr lang="fr-FR" i="1">
                                      <a:solidFill>
                                        <a:schemeClr val="tx1">
                                          <a:lumMod val="65000"/>
                                          <a:lumOff val="35000"/>
                                        </a:schemeClr>
                                      </a:solidFill>
                                    </a:rPr>
                                    <m:t>𝑅</m:t>
                                  </m:r>
                                </m:e>
                                <m:sub>
                                  <m:r>
                                    <a:rPr lang="fr-FR" i="1">
                                      <a:solidFill>
                                        <a:schemeClr val="tx1">
                                          <a:lumMod val="65000"/>
                                          <a:lumOff val="35000"/>
                                        </a:schemeClr>
                                      </a:solidFill>
                                    </a:rPr>
                                    <m:t>1</m:t>
                                  </m:r>
                                </m:sub>
                              </m:sSub>
                            </m:num>
                            <m:den>
                              <m:r>
                                <a:rPr lang="fr-FR" i="1">
                                  <a:solidFill>
                                    <a:schemeClr val="tx1">
                                      <a:lumMod val="65000"/>
                                      <a:lumOff val="35000"/>
                                    </a:schemeClr>
                                  </a:solidFill>
                                </a:rPr>
                                <m:t>𝑑𝑚</m:t>
                              </m:r>
                            </m:den>
                          </m:f>
                        </m:e>
                      </m:d>
                    </m:oMath>
                  </m:oMathPara>
                </a14:m>
                <a:endParaRPr lang="fr-FR" dirty="0">
                  <a:solidFill>
                    <a:schemeClr val="tx1">
                      <a:lumMod val="65000"/>
                      <a:lumOff val="35000"/>
                    </a:schemeClr>
                  </a:solidFill>
                </a:endParaRPr>
              </a:p>
            </p:txBody>
          </p:sp>
        </mc:Choice>
        <mc:Fallback>
          <p:sp>
            <p:nvSpPr>
              <p:cNvPr id="21" name="Rectangle 20"/>
              <p:cNvSpPr>
                <a:spLocks noRot="1" noChangeAspect="1" noMove="1" noResize="1" noEditPoints="1" noAdjustHandles="1" noChangeArrowheads="1" noChangeShapeType="1" noTextEdit="1"/>
              </p:cNvSpPr>
              <p:nvPr/>
            </p:nvSpPr>
            <p:spPr>
              <a:xfrm>
                <a:off x="3228782" y="5730122"/>
                <a:ext cx="3774880" cy="714683"/>
              </a:xfrm>
              <a:prstGeom prst="rect">
                <a:avLst/>
              </a:prstGeom>
              <a:blipFill rotWithShape="0">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628651" y="4524111"/>
                <a:ext cx="7886700" cy="923330"/>
              </a:xfrm>
              <a:prstGeom prst="rect">
                <a:avLst/>
              </a:prstGeom>
            </p:spPr>
            <p:txBody>
              <a:bodyPr wrap="square">
                <a:spAutoFit/>
              </a:bodyPr>
              <a:lstStyle/>
              <a:p>
                <a:pPr>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Dans le cas simple d'un potentiomètre constitué d'une résistance </a:t>
                </a:r>
                <a14:m>
                  <m:oMath xmlns:m="http://schemas.openxmlformats.org/officeDocument/2006/math">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1</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et d'un capteur résistif </a:t>
                </a:r>
                <a14:m>
                  <m:oMath xmlns:m="http://schemas.openxmlformats.org/officeDocument/2006/math">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𝑐</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on a :</a:t>
                </a:r>
                <a:endParaRPr lang="fr-FR" dirty="0">
                  <a:solidFill>
                    <a:schemeClr val="tx1">
                      <a:lumMod val="65000"/>
                      <a:lumOff val="35000"/>
                    </a:schemeClr>
                  </a:solidFill>
                  <a:latin typeface="+mj-lt"/>
                </a:endParaRPr>
              </a:p>
            </p:txBody>
          </p:sp>
        </mc:Choice>
        <mc:Fallback>
          <p:sp>
            <p:nvSpPr>
              <p:cNvPr id="22" name="Rectangle 21"/>
              <p:cNvSpPr>
                <a:spLocks noRot="1" noChangeAspect="1" noMove="1" noResize="1" noEditPoints="1" noAdjustHandles="1" noChangeArrowheads="1" noChangeShapeType="1" noTextEdit="1"/>
              </p:cNvSpPr>
              <p:nvPr/>
            </p:nvSpPr>
            <p:spPr>
              <a:xfrm>
                <a:off x="628651" y="4524111"/>
                <a:ext cx="7886700" cy="923330"/>
              </a:xfrm>
              <a:prstGeom prst="rect">
                <a:avLst/>
              </a:prstGeom>
              <a:blipFill rotWithShape="0">
                <a:blip r:embed="rId9"/>
                <a:stretch>
                  <a:fillRect l="-618" b="-4605"/>
                </a:stretch>
              </a:blipFill>
            </p:spPr>
            <p:txBody>
              <a:bodyPr/>
              <a:lstStyle/>
              <a:p>
                <a:r>
                  <a:rPr lang="fr-FR">
                    <a:noFill/>
                  </a:rPr>
                  <a:t> </a:t>
                </a:r>
              </a:p>
            </p:txBody>
          </p:sp>
        </mc:Fallback>
      </mc:AlternateContent>
    </p:spTree>
    <p:extLst>
      <p:ext uri="{BB962C8B-B14F-4D97-AF65-F5344CB8AC3E}">
        <p14:creationId xmlns:p14="http://schemas.microsoft.com/office/powerpoint/2010/main" val="158593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fontScale="90000"/>
          </a:bodyPr>
          <a:lstStyle/>
          <a:p>
            <a:r>
              <a:rPr lang="fr-FR" dirty="0">
                <a:solidFill>
                  <a:schemeClr val="tx1">
                    <a:lumMod val="65000"/>
                    <a:lumOff val="35000"/>
                  </a:schemeClr>
                </a:solidFill>
              </a:rPr>
              <a:t>Qualité d’un </a:t>
            </a:r>
            <a:r>
              <a:rPr lang="fr-FR" dirty="0" smtClean="0">
                <a:solidFill>
                  <a:schemeClr val="tx1">
                    <a:lumMod val="65000"/>
                    <a:lumOff val="35000"/>
                  </a:schemeClr>
                </a:solidFill>
              </a:rPr>
              <a:t>conditionneur</a:t>
            </a:r>
            <a:br>
              <a:rPr lang="fr-FR" dirty="0" smtClean="0">
                <a:solidFill>
                  <a:schemeClr val="tx1">
                    <a:lumMod val="65000"/>
                    <a:lumOff val="35000"/>
                  </a:schemeClr>
                </a:solidFill>
              </a:rPr>
            </a:br>
            <a:r>
              <a:rPr lang="fr-FR" sz="2700" i="1" dirty="0" smtClean="0">
                <a:solidFill>
                  <a:schemeClr val="tx1">
                    <a:lumMod val="65000"/>
                    <a:lumOff val="35000"/>
                  </a:schemeClr>
                </a:solidFill>
              </a:rPr>
              <a:t>(Sensibilité </a:t>
            </a:r>
            <a:r>
              <a:rPr lang="fr-FR" sz="2700" i="1" dirty="0">
                <a:solidFill>
                  <a:schemeClr val="tx1">
                    <a:lumMod val="65000"/>
                    <a:lumOff val="35000"/>
                  </a:schemeClr>
                </a:solidFill>
              </a:rPr>
              <a:t>et linéarité)</a:t>
            </a:r>
          </a:p>
        </p:txBody>
      </p:sp>
      <p:sp>
        <p:nvSpPr>
          <p:cNvPr id="3" name="ZoneTexte 2"/>
          <p:cNvSpPr txBox="1"/>
          <p:nvPr/>
        </p:nvSpPr>
        <p:spPr>
          <a:xfrm>
            <a:off x="687810" y="1175699"/>
            <a:ext cx="7768375" cy="589072"/>
          </a:xfrm>
          <a:prstGeom prst="rect">
            <a:avLst/>
          </a:prstGeom>
          <a:noFill/>
        </p:spPr>
        <p:txBody>
          <a:bodyPr wrap="square" rtlCol="0">
            <a:spAutoFit/>
          </a:bodyPr>
          <a:lstStyle/>
          <a:p>
            <a:pPr algn="just">
              <a:lnSpc>
                <a:spcPct val="150000"/>
              </a:lnSpc>
            </a:pPr>
            <a:r>
              <a:rPr lang="fr-FR" sz="2400" dirty="0" smtClean="0">
                <a:solidFill>
                  <a:srgbClr val="00B0F0"/>
                </a:solidFill>
              </a:rPr>
              <a:t>Compensation des grandeurs d’influence</a:t>
            </a:r>
          </a:p>
        </p:txBody>
      </p:sp>
      <mc:AlternateContent xmlns:mc="http://schemas.openxmlformats.org/markup-compatibility/2006">
        <mc:Choice xmlns:a14="http://schemas.microsoft.com/office/drawing/2010/main" Requires="a14">
          <p:sp>
            <p:nvSpPr>
              <p:cNvPr id="4" name="Rectangle 3"/>
              <p:cNvSpPr/>
              <p:nvPr/>
            </p:nvSpPr>
            <p:spPr>
              <a:xfrm>
                <a:off x="668295" y="1764771"/>
                <a:ext cx="7847055" cy="3684727"/>
              </a:xfrm>
              <a:prstGeom prst="rect">
                <a:avLst/>
              </a:prstGeom>
            </p:spPr>
            <p:txBody>
              <a:bodyPr wrap="square">
                <a:spAutoFit/>
              </a:bodyPr>
              <a:lstStyle/>
              <a:p>
                <a:pPr algn="just">
                  <a:lnSpc>
                    <a:spcPct val="150000"/>
                  </a:lnSpc>
                  <a:spcAft>
                    <a:spcPts val="800"/>
                  </a:spcAft>
                </a:pPr>
                <a:r>
                  <a:rPr lang="fr-FR" dirty="0" smtClean="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On considère à nouveau le cas d'un conditionneur et d'un capteur résistifs :</a:t>
                </a:r>
                <a:endPar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p>
                <a:pPr indent="449580"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𝑚</m:t>
                          </m:r>
                        </m:sub>
                      </m:s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𝑒</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𝑠</m:t>
                          </m:r>
                        </m:sub>
                      </m:s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𝐹</m:t>
                      </m:r>
                      <m:d>
                        <m:d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dPr>
                        <m:e>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𝑐</m:t>
                              </m:r>
                            </m:sub>
                          </m:s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 </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𝑘</m:t>
                              </m:r>
                            </m:sub>
                          </m:sSub>
                        </m:e>
                      </m:d>
                    </m:oMath>
                  </m:oMathPara>
                </a14:m>
                <a:endPar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p>
                <a:pPr indent="449580" algn="just">
                  <a:lnSpc>
                    <a:spcPct val="150000"/>
                  </a:lnSpc>
                  <a:spcAft>
                    <a:spcPts val="800"/>
                  </a:spcAft>
                </a:pPr>
                <a:r>
                  <a:rPr lang="fr-FR"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La grandeur d'influence, de valeur</a:t>
                </a:r>
                <a14:m>
                  <m:oMath xmlns:m="http://schemas.openxmlformats.org/officeDocument/2006/math">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 </m:t>
                    </m:r>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𝑔</m:t>
                    </m:r>
                  </m:oMath>
                </a14:m>
                <a:r>
                  <a:rPr lang="fr-FR"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pouvant affecter aussi bien certains composants du conditionneur que le capteur lui-même, une variation </a:t>
                </a:r>
                <a14:m>
                  <m:oMath xmlns:m="http://schemas.openxmlformats.org/officeDocument/2006/math">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𝑑𝑔</m:t>
                    </m:r>
                  </m:oMath>
                </a14:m>
                <a:r>
                  <a:rPr lang="fr-FR"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entraîne une variation </a:t>
                </a:r>
                <a14:m>
                  <m:oMath xmlns:m="http://schemas.openxmlformats.org/officeDocument/2006/math">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𝑑</m:t>
                    </m:r>
                    <m:sSub>
                      <m:sSubPr>
                        <m:ctrlP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oMath>
                </a14:m>
                <a:r>
                  <a:rPr lang="fr-FR"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de la tension de mesure :</a:t>
                </a:r>
                <a:endPar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p>
                <a:pPr indent="449580" algn="just">
                  <a:lnSpc>
                    <a:spcPct val="150000"/>
                  </a:lnSpc>
                  <a:spcAft>
                    <a:spcPts val="800"/>
                  </a:spcAft>
                </a:pPr>
                <a14:m>
                  <m:oMathPara xmlns:m="http://schemas.openxmlformats.org/officeDocument/2006/math">
                    <m:oMathParaPr>
                      <m:jc m:val="centerGroup"/>
                    </m:oMathParaPr>
                    <m:oMath xmlns:m="http://schemas.openxmlformats.org/officeDocument/2006/math">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𝑑</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𝑚</m:t>
                          </m:r>
                        </m:sub>
                      </m:s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d>
                        <m:d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dPr>
                        <m:e>
                          <m:nary>
                            <m:naryPr>
                              <m:chr m:val="∑"/>
                              <m:limLoc m:val="undOvr"/>
                              <m:supHide m:val="on"/>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naryPr>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𝑘</m:t>
                              </m:r>
                            </m:sub>
                            <m:sup/>
                            <m:e>
                              <m:f>
                                <m:f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𝑚</m:t>
                                      </m:r>
                                    </m:sub>
                                  </m:sSub>
                                </m:num>
                                <m:den>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𝑘</m:t>
                                      </m:r>
                                    </m:sub>
                                  </m:sSub>
                                </m:den>
                              </m:f>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f>
                                <m:f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𝑘</m:t>
                                      </m:r>
                                    </m:sub>
                                  </m:sSub>
                                </m:num>
                                <m:den>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𝑔</m:t>
                                  </m:r>
                                </m:den>
                              </m:f>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e>
                          </m:nary>
                          <m:f>
                            <m:f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𝑣</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𝑚</m:t>
                                  </m:r>
                                </m:sub>
                              </m:sSub>
                            </m:num>
                            <m:den>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𝑐</m:t>
                                  </m:r>
                                </m:sub>
                              </m:sSub>
                            </m:den>
                          </m:f>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f>
                            <m:f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fPr>
                            <m:num>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𝑅</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𝑐</m:t>
                                  </m:r>
                                </m:sub>
                              </m:sSub>
                            </m:num>
                            <m:den>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𝑔</m:t>
                              </m:r>
                            </m:den>
                          </m:f>
                        </m:e>
                      </m:d>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m:t>
                      </m:r>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𝑑𝑔</m:t>
                      </m:r>
                    </m:oMath>
                  </m:oMathPara>
                </a14:m>
                <a:endPar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668295" y="1764771"/>
                <a:ext cx="7847055" cy="3684727"/>
              </a:xfrm>
              <a:prstGeom prst="rect">
                <a:avLst/>
              </a:prstGeom>
              <a:blipFill rotWithShape="0">
                <a:blip r:embed="rId3"/>
                <a:stretch>
                  <a:fillRect l="-699" r="-62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2626" y="5517916"/>
                <a:ext cx="3376052" cy="7645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supHide m:val="on"/>
                          <m:ctrlPr>
                            <a:rPr lang="fr-FR" smtClean="0">
                              <a:solidFill>
                                <a:schemeClr val="tx1">
                                  <a:lumMod val="65000"/>
                                  <a:lumOff val="35000"/>
                                </a:schemeClr>
                              </a:solidFill>
                              <a:latin typeface="Cambria Math" panose="02040503050406030204" pitchFamily="18" charset="0"/>
                            </a:rPr>
                          </m:ctrlPr>
                        </m:naryPr>
                        <m:sub>
                          <m:r>
                            <a:rPr lang="fr-FR" i="1">
                              <a:solidFill>
                                <a:schemeClr val="tx1">
                                  <a:lumMod val="65000"/>
                                  <a:lumOff val="35000"/>
                                </a:schemeClr>
                              </a:solidFill>
                              <a:latin typeface="Cambria Math" panose="02040503050406030204" pitchFamily="18" charset="0"/>
                            </a:rPr>
                            <m:t>𝑘</m:t>
                          </m:r>
                        </m:sub>
                        <m:sup/>
                        <m:e>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num>
                            <m:den>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𝑘</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𝑘</m:t>
                                  </m:r>
                                </m:sub>
                              </m:sSub>
                            </m:num>
                            <m:den>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𝑔</m:t>
                              </m:r>
                            </m:den>
                          </m:f>
                          <m:r>
                            <a:rPr lang="fr-FR" i="0">
                              <a:solidFill>
                                <a:schemeClr val="tx1">
                                  <a:lumMod val="65000"/>
                                  <a:lumOff val="35000"/>
                                </a:schemeClr>
                              </a:solidFill>
                              <a:latin typeface="Cambria Math" panose="02040503050406030204" pitchFamily="18" charset="0"/>
                            </a:rPr>
                            <m:t>+</m:t>
                          </m:r>
                        </m:e>
                      </m:nary>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num>
                        <m:den>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𝑔</m:t>
                          </m:r>
                        </m:den>
                      </m:f>
                      <m:r>
                        <a:rPr lang="fr-FR" i="0">
                          <a:solidFill>
                            <a:schemeClr val="tx1">
                              <a:lumMod val="65000"/>
                              <a:lumOff val="35000"/>
                            </a:schemeClr>
                          </a:solidFill>
                          <a:latin typeface="Cambria Math" panose="02040503050406030204" pitchFamily="18" charset="0"/>
                        </a:rPr>
                        <m:t>=0</m:t>
                      </m:r>
                    </m:oMath>
                  </m:oMathPara>
                </a14:m>
                <a:endParaRPr lang="fr-FR" dirty="0">
                  <a:solidFill>
                    <a:schemeClr val="tx1">
                      <a:lumMod val="65000"/>
                      <a:lumOff val="35000"/>
                    </a:schemeClr>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5472626" y="5517916"/>
                <a:ext cx="3376052" cy="764505"/>
              </a:xfrm>
              <a:prstGeom prst="rect">
                <a:avLst/>
              </a:prstGeom>
              <a:blipFill rotWithShape="0">
                <a:blip r:embed="rId4"/>
                <a:stretch>
                  <a:fillRect/>
                </a:stretch>
              </a:blipFill>
            </p:spPr>
            <p:txBody>
              <a:bodyPr/>
              <a:lstStyle/>
              <a:p>
                <a:r>
                  <a:rPr lang="fr-FR">
                    <a:noFill/>
                  </a:rPr>
                  <a:t> </a:t>
                </a:r>
              </a:p>
            </p:txBody>
          </p:sp>
        </mc:Fallback>
      </mc:AlternateContent>
      <p:sp>
        <p:nvSpPr>
          <p:cNvPr id="7" name="Rectangle 6"/>
          <p:cNvSpPr/>
          <p:nvPr/>
        </p:nvSpPr>
        <p:spPr>
          <a:xfrm>
            <a:off x="346835" y="5308029"/>
            <a:ext cx="5125791" cy="1338828"/>
          </a:xfrm>
          <a:prstGeom prst="rect">
            <a:avLst/>
          </a:prstGeom>
        </p:spPr>
        <p:txBody>
          <a:bodyPr wrap="square">
            <a:spAutoFit/>
          </a:bodyPr>
          <a:lstStyle/>
          <a:p>
            <a:pPr>
              <a:lnSpc>
                <a:spcPct val="150000"/>
              </a:lnSpc>
            </a:pPr>
            <a:r>
              <a:rPr lang="fr-FR" dirty="0" smtClean="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Les évolutions de la grandeur d'influence n'ont aucun effet sur la tension de mesure lorsqu'est satisfaite la condition :</a:t>
            </a:r>
            <a:endParaRPr lang="fr-FR" dirty="0">
              <a:solidFill>
                <a:schemeClr val="tx1">
                  <a:lumMod val="65000"/>
                  <a:lumOff val="35000"/>
                </a:schemeClr>
              </a:solidFill>
              <a:latin typeface="+mj-lt"/>
            </a:endParaRPr>
          </a:p>
        </p:txBody>
      </p:sp>
    </p:spTree>
    <p:extLst>
      <p:ext uri="{BB962C8B-B14F-4D97-AF65-F5344CB8AC3E}">
        <p14:creationId xmlns:p14="http://schemas.microsoft.com/office/powerpoint/2010/main" val="20180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23887" y="4598988"/>
            <a:ext cx="7886700" cy="801845"/>
          </a:xfrm>
        </p:spPr>
        <p:txBody>
          <a:bodyPr>
            <a:normAutofit/>
          </a:bodyPr>
          <a:lstStyle/>
          <a:p>
            <a:r>
              <a:rPr lang="fr-FR" sz="4800" dirty="0" smtClean="0">
                <a:solidFill>
                  <a:schemeClr val="tx1">
                    <a:lumMod val="65000"/>
                    <a:lumOff val="35000"/>
                  </a:schemeClr>
                </a:solidFill>
                <a:latin typeface="+mn-lt"/>
              </a:rPr>
              <a:t>La classification des capteurs</a:t>
            </a:r>
            <a:endParaRPr lang="fr-FR" sz="4800" dirty="0">
              <a:solidFill>
                <a:schemeClr val="tx1">
                  <a:lumMod val="65000"/>
                  <a:lumOff val="35000"/>
                </a:schemeClr>
              </a:solidFill>
              <a:latin typeface="+mn-lt"/>
            </a:endParaRPr>
          </a:p>
        </p:txBody>
      </p:sp>
      <p:sp>
        <p:nvSpPr>
          <p:cNvPr id="3" name="Espace réservé du texte 2"/>
          <p:cNvSpPr>
            <a:spLocks noGrp="1"/>
          </p:cNvSpPr>
          <p:nvPr>
            <p:ph type="body" idx="1"/>
          </p:nvPr>
        </p:nvSpPr>
        <p:spPr>
          <a:xfrm>
            <a:off x="623888" y="5400833"/>
            <a:ext cx="7886700" cy="587843"/>
          </a:xfrm>
        </p:spPr>
        <p:txBody>
          <a:bodyPr/>
          <a:lstStyle/>
          <a:p>
            <a:r>
              <a:rPr lang="fr-FR" i="1" dirty="0" smtClean="0">
                <a:solidFill>
                  <a:schemeClr val="tx1">
                    <a:lumMod val="65000"/>
                    <a:lumOff val="35000"/>
                  </a:schemeClr>
                </a:solidFill>
                <a:latin typeface="+mj-lt"/>
              </a:rPr>
              <a:t>Les capteurs actifs et passifs</a:t>
            </a:r>
            <a:endParaRPr lang="fr-FR" i="1" dirty="0">
              <a:solidFill>
                <a:schemeClr val="tx1">
                  <a:lumMod val="65000"/>
                  <a:lumOff val="35000"/>
                </a:schemeClr>
              </a:solidFill>
              <a:latin typeface="+mj-l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09" y="578028"/>
            <a:ext cx="5430055" cy="3620037"/>
          </a:xfrm>
          <a:prstGeom prst="rect">
            <a:avLst/>
          </a:prstGeom>
        </p:spPr>
      </p:pic>
    </p:spTree>
    <p:extLst>
      <p:ext uri="{BB962C8B-B14F-4D97-AF65-F5344CB8AC3E}">
        <p14:creationId xmlns:p14="http://schemas.microsoft.com/office/powerpoint/2010/main" val="3130962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Montage </a:t>
            </a:r>
            <a:r>
              <a:rPr lang="fr-FR" dirty="0" err="1" smtClean="0">
                <a:solidFill>
                  <a:schemeClr val="tx1">
                    <a:lumMod val="65000"/>
                    <a:lumOff val="35000"/>
                  </a:schemeClr>
                </a:solidFill>
              </a:rPr>
              <a:t>potentiométrique</a:t>
            </a:r>
            <a:r>
              <a:rPr lang="fr-FR" dirty="0" smtClean="0">
                <a:solidFill>
                  <a:schemeClr val="tx1">
                    <a:lumMod val="65000"/>
                    <a:lumOff val="35000"/>
                  </a:schemeClr>
                </a:solidFill>
              </a:rPr>
              <a:t> (1/2)</a:t>
            </a:r>
            <a:endParaRPr lang="fr-FR" sz="2700" i="1" dirty="0">
              <a:solidFill>
                <a:schemeClr val="tx1">
                  <a:lumMod val="65000"/>
                  <a:lumOff val="35000"/>
                </a:schemeClr>
              </a:solidFill>
            </a:endParaRPr>
          </a:p>
        </p:txBody>
      </p:sp>
      <p:pic>
        <p:nvPicPr>
          <p:cNvPr id="8" name="Image 7" descr="C:\Users\AMOUSSOU Kenneth\Desktop\imgs\résistance - potentionmètre.PNG"/>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8650" y="1380051"/>
            <a:ext cx="4371975" cy="2114550"/>
          </a:xfrm>
          <a:prstGeom prst="rect">
            <a:avLst/>
          </a:prstGeom>
          <a:noFill/>
          <a:ln>
            <a:noFill/>
          </a:ln>
        </p:spPr>
      </p:pic>
      <mc:AlternateContent xmlns:mc="http://schemas.openxmlformats.org/markup-compatibility/2006">
        <mc:Choice xmlns:a14="http://schemas.microsoft.com/office/drawing/2010/main" Requires="a14">
          <p:sp>
            <p:nvSpPr>
              <p:cNvPr id="6" name="Rectangle 5"/>
              <p:cNvSpPr/>
              <p:nvPr/>
            </p:nvSpPr>
            <p:spPr>
              <a:xfrm>
                <a:off x="3908306" y="1644847"/>
                <a:ext cx="4495590" cy="65768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e>
                          </m: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e>
                          </m:d>
                        </m:den>
                      </m:f>
                    </m:oMath>
                  </m:oMathPara>
                </a14:m>
                <a:endParaRPr lang="fr-FR" dirty="0">
                  <a:solidFill>
                    <a:schemeClr val="tx1">
                      <a:lumMod val="65000"/>
                      <a:lumOff val="35000"/>
                    </a:schemeClr>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3908306" y="1644847"/>
                <a:ext cx="4495590" cy="657681"/>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5042884" y="2659487"/>
                <a:ext cx="108010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oMath>
                  </m:oMathPara>
                </a14:m>
                <a:endParaRPr lang="fr-FR" dirty="0">
                  <a:solidFill>
                    <a:schemeClr val="tx1">
                      <a:lumMod val="65000"/>
                      <a:lumOff val="35000"/>
                    </a:schemeClr>
                  </a:solidFill>
                </a:endParaRPr>
              </a:p>
            </p:txBody>
          </p:sp>
        </mc:Choice>
        <mc:Fallback>
          <p:sp>
            <p:nvSpPr>
              <p:cNvPr id="9" name="Rectangle 8"/>
              <p:cNvSpPr>
                <a:spLocks noRot="1" noChangeAspect="1" noMove="1" noResize="1" noEditPoints="1" noAdjustHandles="1" noChangeArrowheads="1" noChangeShapeType="1" noTextEdit="1"/>
              </p:cNvSpPr>
              <p:nvPr/>
            </p:nvSpPr>
            <p:spPr>
              <a:xfrm>
                <a:off x="5042884" y="2659487"/>
                <a:ext cx="1080104" cy="369332"/>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5000625" y="3101716"/>
                <a:ext cx="2568074" cy="65768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oMath>
                  </m:oMathPara>
                </a14:m>
                <a:endParaRPr lang="fr-FR" dirty="0">
                  <a:solidFill>
                    <a:schemeClr val="tx1">
                      <a:lumMod val="65000"/>
                      <a:lumOff val="35000"/>
                    </a:schemeClr>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5000625" y="3101716"/>
                <a:ext cx="2568074" cy="657681"/>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1113968" y="4558585"/>
                <a:ext cx="6098202" cy="400110"/>
              </a:xfrm>
              <a:prstGeom prst="rect">
                <a:avLst/>
              </a:prstGeom>
            </p:spPr>
            <p:txBody>
              <a:bodyPr wrap="square">
                <a:spAutoFit/>
              </a:bodyPr>
              <a:lstStyle/>
              <a:p>
                <a:r>
                  <a:rPr lang="fr-FR" sz="2000" dirty="0" smtClean="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La tension </a:t>
                </a:r>
                <a14:m>
                  <m:oMath xmlns:m="http://schemas.openxmlformats.org/officeDocument/2006/math">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n’est pas une fonction linéaire de </a:t>
                </a:r>
                <a14:m>
                  <m:oMath xmlns:m="http://schemas.openxmlformats.org/officeDocument/2006/math">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𝑐</m:t>
                        </m:r>
                      </m:sub>
                    </m:sSub>
                  </m:oMath>
                </a14:m>
                <a:endParaRPr lang="fr-FR" sz="2000" dirty="0">
                  <a:solidFill>
                    <a:schemeClr val="tx1">
                      <a:lumMod val="65000"/>
                      <a:lumOff val="35000"/>
                    </a:schemeClr>
                  </a:solidFill>
                  <a:latin typeface="+mj-lt"/>
                </a:endParaRPr>
              </a:p>
            </p:txBody>
          </p:sp>
        </mc:Choice>
        <mc:Fallback>
          <p:sp>
            <p:nvSpPr>
              <p:cNvPr id="11" name="Rectangle 10"/>
              <p:cNvSpPr>
                <a:spLocks noRot="1" noChangeAspect="1" noMove="1" noResize="1" noEditPoints="1" noAdjustHandles="1" noChangeArrowheads="1" noChangeShapeType="1" noTextEdit="1"/>
              </p:cNvSpPr>
              <p:nvPr/>
            </p:nvSpPr>
            <p:spPr>
              <a:xfrm>
                <a:off x="1113968" y="4558585"/>
                <a:ext cx="6098202" cy="400110"/>
              </a:xfrm>
              <a:prstGeom prst="rect">
                <a:avLst/>
              </a:prstGeom>
              <a:blipFill rotWithShape="0">
                <a:blip r:embed="rId8"/>
                <a:stretch>
                  <a:fillRect l="-1100" t="-9231" b="-27692"/>
                </a:stretch>
              </a:blipFill>
            </p:spPr>
            <p:txBody>
              <a:bodyPr/>
              <a:lstStyle/>
              <a:p>
                <a:r>
                  <a:rPr lang="fr-FR">
                    <a:noFill/>
                  </a:rPr>
                  <a:t> </a:t>
                </a:r>
              </a:p>
            </p:txBody>
          </p:sp>
        </mc:Fallback>
      </mc:AlternateContent>
    </p:spTree>
    <p:extLst>
      <p:ext uri="{BB962C8B-B14F-4D97-AF65-F5344CB8AC3E}">
        <p14:creationId xmlns:p14="http://schemas.microsoft.com/office/powerpoint/2010/main" val="1178887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Montage </a:t>
            </a:r>
            <a:r>
              <a:rPr lang="fr-FR" dirty="0" err="1" smtClean="0">
                <a:solidFill>
                  <a:schemeClr val="tx1">
                    <a:lumMod val="65000"/>
                    <a:lumOff val="35000"/>
                  </a:schemeClr>
                </a:solidFill>
              </a:rPr>
              <a:t>potentiométrique</a:t>
            </a:r>
            <a:r>
              <a:rPr lang="fr-FR" dirty="0" smtClean="0">
                <a:solidFill>
                  <a:schemeClr val="tx1">
                    <a:lumMod val="65000"/>
                    <a:lumOff val="35000"/>
                  </a:schemeClr>
                </a:solidFill>
              </a:rPr>
              <a:t> (2/2)</a:t>
            </a:r>
            <a:endParaRPr lang="fr-FR" sz="2700" i="1" dirty="0">
              <a:solidFill>
                <a:schemeClr val="tx1">
                  <a:lumMod val="65000"/>
                  <a:lumOff val="35000"/>
                </a:schemeClr>
              </a:solidFill>
            </a:endParaRPr>
          </a:p>
        </p:txBody>
      </p:sp>
      <p:sp>
        <p:nvSpPr>
          <p:cNvPr id="11" name="Rectangle 10"/>
          <p:cNvSpPr/>
          <p:nvPr/>
        </p:nvSpPr>
        <p:spPr>
          <a:xfrm>
            <a:off x="628649" y="1287888"/>
            <a:ext cx="7175947" cy="461665"/>
          </a:xfrm>
          <a:prstGeom prst="rect">
            <a:avLst/>
          </a:prstGeom>
        </p:spPr>
        <p:txBody>
          <a:bodyPr wrap="square">
            <a:spAutoFit/>
          </a:bodyPr>
          <a:lstStyle/>
          <a:p>
            <a:r>
              <a:rPr lang="fr-FR" sz="2400" dirty="0" smtClean="0">
                <a:solidFill>
                  <a:srgbClr val="00B0F0"/>
                </a:solidFill>
                <a:effectLst/>
                <a:ea typeface="Times New Roman" panose="02020603050405020304" pitchFamily="18" charset="0"/>
                <a:cs typeface="Times New Roman" panose="02020603050405020304" pitchFamily="18" charset="0"/>
              </a:rPr>
              <a:t>Linéarisation (fonctionnement en « petit signaux »)</a:t>
            </a:r>
            <a:endParaRPr lang="fr-FR" sz="2400" dirty="0">
              <a:solidFill>
                <a:srgbClr val="00B0F0"/>
              </a:solidFill>
            </a:endParaRPr>
          </a:p>
        </p:txBody>
      </p:sp>
      <mc:AlternateContent xmlns:mc="http://schemas.openxmlformats.org/markup-compatibility/2006">
        <mc:Choice xmlns:a14="http://schemas.microsoft.com/office/drawing/2010/main" Requires="a14">
          <p:sp>
            <p:nvSpPr>
              <p:cNvPr id="3" name="Rectangle 2"/>
              <p:cNvSpPr/>
              <p:nvPr/>
            </p:nvSpPr>
            <p:spPr>
              <a:xfrm>
                <a:off x="628649" y="1873287"/>
                <a:ext cx="7485041" cy="967188"/>
              </a:xfrm>
              <a:prstGeom prst="rect">
                <a:avLst/>
              </a:prstGeom>
            </p:spPr>
            <p:txBody>
              <a:bodyPr wrap="square">
                <a:spAutoFit/>
              </a:bodyPr>
              <a:lstStyle/>
              <a:p>
                <a:pPr>
                  <a:lnSpc>
                    <a:spcPct val="150000"/>
                  </a:lnSpc>
                </a:pPr>
                <a:r>
                  <a:rPr lang="fr-FR" sz="2000" dirty="0" smtClean="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La résistance du capteur variant de </a:t>
                </a:r>
                <a14:m>
                  <m:oMath xmlns:m="http://schemas.openxmlformats.org/officeDocument/2006/math">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𝐶</m:t>
                        </m:r>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0</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à</a:t>
                </a:r>
                <a14:m>
                  <m:oMath xmlns:m="http://schemas.openxmlformats.org/officeDocument/2006/math">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 </m:t>
                    </m:r>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𝐶</m:t>
                        </m:r>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0</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𝑐</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la tension </a:t>
                </a:r>
                <a14:m>
                  <m:oMath xmlns:m="http://schemas.openxmlformats.org/officeDocument/2006/math">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passe de </a:t>
                </a:r>
                <a14:m>
                  <m:oMath xmlns:m="http://schemas.openxmlformats.org/officeDocument/2006/math">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0</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à</a:t>
                </a:r>
                <a14:m>
                  <m:oMath xmlns:m="http://schemas.openxmlformats.org/officeDocument/2006/math">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 </m:t>
                    </m:r>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0</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 </m:t>
                    </m:r>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a:t>
                </a:r>
                <a:endParaRPr lang="fr-FR" sz="2000" dirty="0">
                  <a:solidFill>
                    <a:schemeClr val="tx1">
                      <a:lumMod val="65000"/>
                      <a:lumOff val="35000"/>
                    </a:schemeClr>
                  </a:solidFill>
                  <a:latin typeface="+mj-lt"/>
                </a:endParaRPr>
              </a:p>
            </p:txBody>
          </p:sp>
        </mc:Choice>
        <mc:Fallback>
          <p:sp>
            <p:nvSpPr>
              <p:cNvPr id="3" name="Rectangle 2"/>
              <p:cNvSpPr>
                <a:spLocks noRot="1" noChangeAspect="1" noMove="1" noResize="1" noEditPoints="1" noAdjustHandles="1" noChangeArrowheads="1" noChangeShapeType="1" noTextEdit="1"/>
              </p:cNvSpPr>
              <p:nvPr/>
            </p:nvSpPr>
            <p:spPr>
              <a:xfrm>
                <a:off x="628649" y="1873287"/>
                <a:ext cx="7485041" cy="967188"/>
              </a:xfrm>
              <a:prstGeom prst="rect">
                <a:avLst/>
              </a:prstGeom>
              <a:blipFill rotWithShape="0">
                <a:blip r:embed="rId3"/>
                <a:stretch>
                  <a:fillRect l="-814" b="-1006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254482" y="3038568"/>
                <a:ext cx="6233374" cy="9714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fr-FR" sz="2000" smtClean="0">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𝑣</m:t>
                          </m:r>
                        </m:e>
                        <m:sub>
                          <m:r>
                            <a:rPr lang="fr-FR" sz="2000" i="1">
                              <a:solidFill>
                                <a:schemeClr val="tx1">
                                  <a:lumMod val="65000"/>
                                  <a:lumOff val="35000"/>
                                </a:schemeClr>
                              </a:solidFill>
                              <a:latin typeface="Cambria Math" panose="02040503050406030204" pitchFamily="18" charset="0"/>
                            </a:rPr>
                            <m:t>𝑚</m:t>
                          </m:r>
                          <m:r>
                            <a:rPr lang="fr-FR" sz="2000" i="0">
                              <a:solidFill>
                                <a:schemeClr val="tx1">
                                  <a:lumMod val="65000"/>
                                  <a:lumOff val="35000"/>
                                </a:schemeClr>
                              </a:solidFill>
                              <a:latin typeface="Cambria Math" panose="02040503050406030204" pitchFamily="18" charset="0"/>
                            </a:rPr>
                            <m:t>0</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𝑣</m:t>
                          </m:r>
                        </m:e>
                        <m:sub>
                          <m:r>
                            <a:rPr lang="fr-FR" sz="2000" i="1">
                              <a:solidFill>
                                <a:schemeClr val="tx1">
                                  <a:lumMod val="65000"/>
                                  <a:lumOff val="35000"/>
                                </a:schemeClr>
                              </a:solidFill>
                              <a:latin typeface="Cambria Math" panose="02040503050406030204" pitchFamily="18" charset="0"/>
                            </a:rPr>
                            <m:t>𝑚</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𝑒</m:t>
                          </m:r>
                        </m:e>
                        <m:sub>
                          <m:r>
                            <a:rPr lang="fr-FR" sz="2000" i="1">
                              <a:solidFill>
                                <a:schemeClr val="tx1">
                                  <a:lumMod val="65000"/>
                                  <a:lumOff val="35000"/>
                                </a:schemeClr>
                              </a:solidFill>
                              <a:latin typeface="Cambria Math" panose="02040503050406030204" pitchFamily="18" charset="0"/>
                            </a:rPr>
                            <m:t>𝑠</m:t>
                          </m:r>
                        </m:sub>
                      </m:sSub>
                      <m:r>
                        <a:rPr lang="fr-FR" sz="2000" i="0">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𝐶</m:t>
                              </m:r>
                              <m:r>
                                <a:rPr lang="fr-FR" sz="2000" i="0">
                                  <a:solidFill>
                                    <a:schemeClr val="tx1">
                                      <a:lumMod val="65000"/>
                                      <a:lumOff val="35000"/>
                                    </a:schemeClr>
                                  </a:solidFill>
                                  <a:latin typeface="Cambria Math" panose="02040503050406030204" pitchFamily="18" charset="0"/>
                                </a:rPr>
                                <m:t>0</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𝑐</m:t>
                              </m:r>
                            </m:sub>
                          </m:sSub>
                        </m:num>
                        <m:den>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𝑠</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1</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𝑐</m:t>
                              </m:r>
                              <m:r>
                                <a:rPr lang="fr-FR" sz="2000" i="0">
                                  <a:solidFill>
                                    <a:schemeClr val="tx1">
                                      <a:lumMod val="65000"/>
                                      <a:lumOff val="35000"/>
                                    </a:schemeClr>
                                  </a:solidFill>
                                  <a:latin typeface="Cambria Math" panose="02040503050406030204" pitchFamily="18" charset="0"/>
                                </a:rPr>
                                <m:t>0</m:t>
                              </m:r>
                            </m:sub>
                          </m:sSub>
                        </m:den>
                      </m:f>
                      <m:r>
                        <a:rPr lang="fr-FR" sz="2000" i="0">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r>
                            <a:rPr lang="fr-FR" sz="2000" i="0">
                              <a:solidFill>
                                <a:schemeClr val="tx1">
                                  <a:lumMod val="65000"/>
                                  <a:lumOff val="35000"/>
                                </a:schemeClr>
                              </a:solidFill>
                              <a:latin typeface="Cambria Math" panose="02040503050406030204" pitchFamily="18" charset="0"/>
                            </a:rPr>
                            <m:t>1</m:t>
                          </m:r>
                        </m:num>
                        <m:den>
                          <m:r>
                            <a:rPr lang="fr-FR" sz="2000" i="0">
                              <a:solidFill>
                                <a:schemeClr val="tx1">
                                  <a:lumMod val="65000"/>
                                  <a:lumOff val="35000"/>
                                </a:schemeClr>
                              </a:solidFill>
                              <a:latin typeface="Cambria Math" panose="02040503050406030204" pitchFamily="18" charset="0"/>
                            </a:rPr>
                            <m:t>1+</m:t>
                          </m:r>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𝐶</m:t>
                                  </m:r>
                                </m:sub>
                              </m:sSub>
                            </m:num>
                            <m:den>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𝑠</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1</m:t>
                                  </m:r>
                                </m:sub>
                              </m:sSub>
                              <m:r>
                                <a:rPr lang="fr-FR" sz="2000" i="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𝑐</m:t>
                                  </m:r>
                                  <m:r>
                                    <a:rPr lang="fr-FR" sz="2000" i="0">
                                      <a:solidFill>
                                        <a:schemeClr val="tx1">
                                          <a:lumMod val="65000"/>
                                          <a:lumOff val="35000"/>
                                        </a:schemeClr>
                                      </a:solidFill>
                                      <a:latin typeface="Cambria Math" panose="02040503050406030204" pitchFamily="18" charset="0"/>
                                    </a:rPr>
                                    <m:t>0</m:t>
                                  </m:r>
                                </m:sub>
                              </m:sSub>
                            </m:den>
                          </m:f>
                        </m:den>
                      </m:f>
                    </m:oMath>
                  </m:oMathPara>
                </a14:m>
                <a:endParaRPr lang="fr-FR" sz="2000"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1254482" y="3038568"/>
                <a:ext cx="6233374" cy="971420"/>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28650" y="4208081"/>
                <a:ext cx="7886700" cy="2165849"/>
              </a:xfrm>
              <a:prstGeom prst="rect">
                <a:avLst/>
              </a:prstGeom>
            </p:spPr>
            <p:txBody>
              <a:bodyPr wrap="square">
                <a:spAutoFit/>
              </a:bodyPr>
              <a:lstStyle/>
              <a:p>
                <a:pPr algn="just">
                  <a:lnSpc>
                    <a:spcPct val="150000"/>
                  </a:lnSpc>
                  <a:spcAft>
                    <a:spcPts val="800"/>
                  </a:spcAft>
                </a:pPr>
                <a:r>
                  <a:rPr lang="fr-FR" sz="2000" dirty="0" smtClean="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La sensibilité du conditionneur </a:t>
                </a:r>
                <a14:m>
                  <m:oMath xmlns:m="http://schemas.openxmlformats.org/officeDocument/2006/math">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𝑐</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est maximale si l'on choisit</a:t>
                </a:r>
                <a14:m>
                  <m:oMath xmlns:m="http://schemas.openxmlformats.org/officeDocument/2006/math">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 </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𝑠</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1</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𝑐𝑜</m:t>
                        </m:r>
                      </m:sub>
                    </m:sSub>
                  </m:oMath>
                </a14:m>
                <a:r>
                  <a:rPr lang="fr-FR" sz="2000" dirty="0">
                    <a:solidFill>
                      <a:schemeClr val="tx1">
                        <a:lumMod val="65000"/>
                        <a:lumOff val="35000"/>
                      </a:schemeClr>
                    </a:solidFill>
                    <a:effectLst/>
                    <a:latin typeface="+mj-lt"/>
                    <a:ea typeface="Times New Roman" panose="02020603050405020304" pitchFamily="18" charset="0"/>
                    <a:cs typeface="Times New Roman" panose="02020603050405020304" pitchFamily="18" charset="0"/>
                  </a:rPr>
                  <a:t>; dans ce cas :</a:t>
                </a:r>
                <a:endParaRPr lang="fr-FR"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𝑣</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𝑚</m:t>
                          </m:r>
                        </m:sub>
                      </m:s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f>
                        <m:f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fPr>
                        <m:num>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𝑒</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𝑠</m:t>
                              </m:r>
                            </m:sub>
                          </m:sSub>
                        </m:num>
                        <m:den>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4</m:t>
                          </m:r>
                        </m:den>
                      </m:f>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f>
                        <m:f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fPr>
                        <m:num>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m:t>
                          </m:r>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𝑐</m:t>
                              </m:r>
                            </m:sub>
                          </m:sSub>
                        </m:num>
                        <m:den>
                          <m:sSub>
                            <m:sSubPr>
                              <m:ctrlP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ctrlPr>
                            </m:sSubPr>
                            <m:e>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𝑅</m:t>
                              </m:r>
                            </m:e>
                            <m:sub>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𝐶</m:t>
                              </m:r>
                              <m:r>
                                <a:rPr lang="fr-FR" sz="2000" i="1">
                                  <a:solidFill>
                                    <a:schemeClr val="tx1">
                                      <a:lumMod val="65000"/>
                                      <a:lumOff val="35000"/>
                                    </a:schemeClr>
                                  </a:solidFill>
                                  <a:effectLst/>
                                  <a:latin typeface="+mj-lt"/>
                                  <a:ea typeface="Times New Roman" panose="02020603050405020304" pitchFamily="18" charset="0"/>
                                  <a:cs typeface="Times New Roman" panose="02020603050405020304" pitchFamily="18" charset="0"/>
                                </a:rPr>
                                <m:t>0</m:t>
                              </m:r>
                            </m:sub>
                          </m:sSub>
                        </m:den>
                      </m:f>
                    </m:oMath>
                  </m:oMathPara>
                </a14:m>
                <a:endParaRPr lang="fr-FR"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628650" y="4208081"/>
                <a:ext cx="7886700" cy="2165849"/>
              </a:xfrm>
              <a:prstGeom prst="rect">
                <a:avLst/>
              </a:prstGeom>
              <a:blipFill rotWithShape="0">
                <a:blip r:embed="rId5"/>
                <a:stretch>
                  <a:fillRect l="-773"/>
                </a:stretch>
              </a:blipFill>
            </p:spPr>
            <p:txBody>
              <a:bodyPr/>
              <a:lstStyle/>
              <a:p>
                <a:r>
                  <a:rPr lang="fr-FR">
                    <a:noFill/>
                  </a:rPr>
                  <a:t> </a:t>
                </a:r>
              </a:p>
            </p:txBody>
          </p:sp>
        </mc:Fallback>
      </mc:AlternateContent>
    </p:spTree>
    <p:extLst>
      <p:ext uri="{BB962C8B-B14F-4D97-AF65-F5344CB8AC3E}">
        <p14:creationId xmlns:p14="http://schemas.microsoft.com/office/powerpoint/2010/main" val="857653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Les ponts</a:t>
            </a:r>
            <a:endParaRPr lang="fr-FR" sz="2700" i="1" dirty="0">
              <a:solidFill>
                <a:schemeClr val="tx1">
                  <a:lumMod val="65000"/>
                  <a:lumOff val="35000"/>
                </a:schemeClr>
              </a:solidFill>
            </a:endParaRPr>
          </a:p>
        </p:txBody>
      </p:sp>
      <p:pic>
        <p:nvPicPr>
          <p:cNvPr id="7" name="Image 6" descr="C:\Users\AMOUSSOU Kenneth\Desktop\imgs\résistance - pont.PNG"/>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49150" y="1287888"/>
            <a:ext cx="3543300" cy="2272030"/>
          </a:xfrm>
          <a:prstGeom prst="rect">
            <a:avLst/>
          </a:prstGeom>
          <a:noFill/>
          <a:ln>
            <a:noFill/>
          </a:ln>
        </p:spPr>
      </p:pic>
      <mc:AlternateContent xmlns:mc="http://schemas.openxmlformats.org/markup-compatibility/2006">
        <mc:Choice xmlns:a14="http://schemas.microsoft.com/office/drawing/2010/main" Requires="a14">
          <p:sp>
            <p:nvSpPr>
              <p:cNvPr id="6" name="Rectangle 5"/>
              <p:cNvSpPr/>
              <p:nvPr/>
            </p:nvSpPr>
            <p:spPr>
              <a:xfrm>
                <a:off x="3586766" y="1434209"/>
                <a:ext cx="5557234" cy="6597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𝐴</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𝑒</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den>
                      </m:f>
                    </m:oMath>
                  </m:oMathPara>
                </a14:m>
                <a:endParaRPr lang="fr-FR" dirty="0">
                  <a:solidFill>
                    <a:schemeClr val="tx1">
                      <a:lumMod val="65000"/>
                      <a:lumOff val="35000"/>
                    </a:schemeClr>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3586766" y="1434209"/>
                <a:ext cx="5557234" cy="659796"/>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3799633" y="2752353"/>
                <a:ext cx="3708386" cy="6576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𝐵</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den>
                      </m:f>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𝑒</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den>
                      </m:f>
                    </m:oMath>
                  </m:oMathPara>
                </a14:m>
                <a:endParaRPr lang="fr-FR" dirty="0">
                  <a:solidFill>
                    <a:schemeClr val="tx1">
                      <a:lumMod val="65000"/>
                      <a:lumOff val="35000"/>
                    </a:schemeClr>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3799633" y="2752353"/>
                <a:ext cx="3708386" cy="657616"/>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489925" y="5264643"/>
                <a:ext cx="6164150" cy="7146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r>
                            <a:rPr lang="fr-FR" i="0">
                              <a:solidFill>
                                <a:schemeClr val="tx1">
                                  <a:lumMod val="65000"/>
                                  <a:lumOff val="35000"/>
                                </a:schemeClr>
                              </a:solidFill>
                              <a:latin typeface="Cambria Math" panose="02040503050406030204" pitchFamily="18" charset="0"/>
                            </a:rPr>
                            <m:t>0</m:t>
                          </m:r>
                        </m:sub>
                      </m:sSub>
                      <m:d>
                        <m:dPr>
                          <m:ctrlPr>
                            <a:rPr lang="fr-FR" i="1">
                              <a:solidFill>
                                <a:schemeClr val="tx1">
                                  <a:lumMod val="65000"/>
                                  <a:lumOff val="35000"/>
                                </a:schemeClr>
                              </a:solidFill>
                              <a:latin typeface="Cambria Math" panose="02040503050406030204" pitchFamily="18" charset="0"/>
                            </a:rPr>
                          </m:ctrlPr>
                        </m:dPr>
                        <m:e>
                          <m:r>
                            <a:rPr lang="fr-FR" i="0">
                              <a:solidFill>
                                <a:schemeClr val="tx1">
                                  <a:lumMod val="65000"/>
                                  <a:lumOff val="35000"/>
                                </a:schemeClr>
                              </a:solidFill>
                              <a:latin typeface="Cambria Math" panose="02040503050406030204" pitchFamily="18" charset="0"/>
                            </a:rPr>
                            <m:t>1+</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m:t>
                              </m:r>
                              <m:r>
                                <a:rPr lang="fr-FR" i="1">
                                  <a:solidFill>
                                    <a:schemeClr val="tx1">
                                      <a:lumMod val="65000"/>
                                      <a:lumOff val="35000"/>
                                    </a:schemeClr>
                                  </a:solidFill>
                                  <a:latin typeface="Cambria Math" panose="02040503050406030204" pitchFamily="18" charset="0"/>
                                </a:rPr>
                                <m:t>𝑒</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r>
                                    <a:rPr lang="fr-FR" i="0">
                                      <a:solidFill>
                                        <a:schemeClr val="tx1">
                                          <a:lumMod val="65000"/>
                                          <a:lumOff val="35000"/>
                                        </a:schemeClr>
                                      </a:solidFill>
                                      <a:latin typeface="Cambria Math" panose="02040503050406030204" pitchFamily="18" charset="0"/>
                                    </a:rPr>
                                    <m:t>0</m:t>
                                  </m:r>
                                </m:sub>
                              </m:sSub>
                            </m:den>
                          </m:f>
                        </m:e>
                      </m:d>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num>
                        <m:den>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sub>
                              </m:sSub>
                            </m:e>
                          </m:d>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e>
                          </m:d>
                        </m:den>
                      </m:f>
                    </m:oMath>
                  </m:oMathPara>
                </a14:m>
                <a:endParaRPr lang="fr-FR" dirty="0">
                  <a:solidFill>
                    <a:schemeClr val="tx1">
                      <a:lumMod val="65000"/>
                      <a:lumOff val="35000"/>
                    </a:schemeClr>
                  </a:solidFill>
                </a:endParaRPr>
              </a:p>
            </p:txBody>
          </p:sp>
        </mc:Choice>
        <mc:Fallback>
          <p:sp>
            <p:nvSpPr>
              <p:cNvPr id="9" name="Rectangle 8"/>
              <p:cNvSpPr>
                <a:spLocks noRot="1" noChangeAspect="1" noMove="1" noResize="1" noEditPoints="1" noAdjustHandles="1" noChangeArrowheads="1" noChangeShapeType="1" noTextEdit="1"/>
              </p:cNvSpPr>
              <p:nvPr/>
            </p:nvSpPr>
            <p:spPr>
              <a:xfrm>
                <a:off x="1489925" y="5264643"/>
                <a:ext cx="6164150" cy="714683"/>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1819099" y="4009042"/>
                <a:ext cx="2173351" cy="65793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fr-FR" smtClean="0">
                              <a:solidFill>
                                <a:schemeClr val="tx1">
                                  <a:lumMod val="65000"/>
                                  <a:lumOff val="35000"/>
                                </a:schemeClr>
                              </a:solidFill>
                              <a:latin typeface="Cambria Math" panose="02040503050406030204" pitchFamily="18" charset="0"/>
                            </a:rPr>
                          </m:ctrlPr>
                        </m:fPr>
                        <m:num>
                          <m:sSub>
                            <m:sSubPr>
                              <m:ctrlPr>
                                <a:rPr lang="fr-FR">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𝑐</m:t>
                              </m:r>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den>
                      </m:f>
                    </m:oMath>
                  </m:oMathPara>
                </a14:m>
                <a:endParaRPr lang="fr-FR" dirty="0">
                  <a:solidFill>
                    <a:schemeClr val="tx1">
                      <a:lumMod val="65000"/>
                      <a:lumOff val="35000"/>
                    </a:schemeClr>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1819099" y="4009042"/>
                <a:ext cx="2173351" cy="657937"/>
              </a:xfrm>
              <a:prstGeom prst="rect">
                <a:avLst/>
              </a:prstGeom>
              <a:blipFill rotWithShape="0">
                <a:blip r:embed="rId8"/>
                <a:stretch>
                  <a:fillRect/>
                </a:stretch>
              </a:blipFill>
            </p:spPr>
            <p:txBody>
              <a:bodyPr/>
              <a:lstStyle/>
              <a:p>
                <a:r>
                  <a:rPr lang="fr-FR">
                    <a:noFill/>
                  </a:rPr>
                  <a:t> </a:t>
                </a:r>
              </a:p>
            </p:txBody>
          </p:sp>
        </mc:Fallback>
      </mc:AlternateContent>
      <p:sp>
        <p:nvSpPr>
          <p:cNvPr id="12" name="ZoneTexte 11"/>
          <p:cNvSpPr txBox="1"/>
          <p:nvPr/>
        </p:nvSpPr>
        <p:spPr>
          <a:xfrm>
            <a:off x="4572000" y="4153344"/>
            <a:ext cx="2472378" cy="369332"/>
          </a:xfrm>
          <a:prstGeom prst="rect">
            <a:avLst/>
          </a:prstGeom>
          <a:noFill/>
        </p:spPr>
        <p:txBody>
          <a:bodyPr wrap="square" rtlCol="0">
            <a:spAutoFit/>
          </a:bodyPr>
          <a:lstStyle/>
          <a:p>
            <a:r>
              <a:rPr lang="fr-FR" dirty="0" smtClean="0">
                <a:solidFill>
                  <a:schemeClr val="tx1">
                    <a:lumMod val="65000"/>
                    <a:lumOff val="35000"/>
                  </a:schemeClr>
                </a:solidFill>
                <a:latin typeface="+mj-lt"/>
              </a:rPr>
              <a:t>A l’équilibre du pont</a:t>
            </a:r>
            <a:endParaRPr lang="fr-FR" dirty="0">
              <a:solidFill>
                <a:schemeClr val="tx1">
                  <a:lumMod val="65000"/>
                  <a:lumOff val="35000"/>
                </a:schemeClr>
              </a:solidFill>
              <a:latin typeface="+mj-lt"/>
            </a:endParaRPr>
          </a:p>
        </p:txBody>
      </p:sp>
    </p:spTree>
    <p:extLst>
      <p:ext uri="{BB962C8B-B14F-4D97-AF65-F5344CB8AC3E}">
        <p14:creationId xmlns:p14="http://schemas.microsoft.com/office/powerpoint/2010/main" val="3986001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00732"/>
            <a:ext cx="7886700" cy="987156"/>
          </a:xfrm>
        </p:spPr>
        <p:txBody>
          <a:bodyPr>
            <a:normAutofit/>
          </a:bodyPr>
          <a:lstStyle/>
          <a:p>
            <a:r>
              <a:rPr lang="fr-FR" dirty="0" smtClean="0">
                <a:solidFill>
                  <a:schemeClr val="tx1">
                    <a:lumMod val="65000"/>
                    <a:lumOff val="35000"/>
                  </a:schemeClr>
                </a:solidFill>
              </a:rPr>
              <a:t>Pont de Wheatstone</a:t>
            </a:r>
            <a:endParaRPr lang="fr-FR" sz="2700" i="1" dirty="0">
              <a:solidFill>
                <a:schemeClr val="tx1">
                  <a:lumMod val="65000"/>
                  <a:lumOff val="35000"/>
                </a:schemeClr>
              </a:solidFill>
            </a:endParaRPr>
          </a:p>
        </p:txBody>
      </p:sp>
      <p:pic>
        <p:nvPicPr>
          <p:cNvPr id="11" name="Image 10" descr="C:\Users\AMOUSSOU Kenneth\Desktop\imgs\pont Wheatstone.PNG"/>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16496" y="1352466"/>
            <a:ext cx="3050952" cy="1956904"/>
          </a:xfrm>
          <a:prstGeom prst="rect">
            <a:avLst/>
          </a:prstGeom>
          <a:noFill/>
          <a:ln>
            <a:noFill/>
          </a:ln>
        </p:spPr>
      </p:pic>
      <mc:AlternateContent xmlns:mc="http://schemas.openxmlformats.org/markup-compatibility/2006">
        <mc:Choice xmlns:a14="http://schemas.microsoft.com/office/drawing/2010/main" Requires="a14">
          <p:sp>
            <p:nvSpPr>
              <p:cNvPr id="3" name="Rectangle 2"/>
              <p:cNvSpPr/>
              <p:nvPr/>
            </p:nvSpPr>
            <p:spPr>
              <a:xfrm>
                <a:off x="1146218" y="3333668"/>
                <a:ext cx="7057623" cy="94801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𝑖</m:t>
                          </m:r>
                        </m:e>
                        <m:sub>
                          <m:r>
                            <a:rPr lang="fr-FR" i="1">
                              <a:solidFill>
                                <a:schemeClr val="tx1">
                                  <a:lumMod val="65000"/>
                                  <a:lumOff val="35000"/>
                                </a:schemeClr>
                              </a:solidFill>
                              <a:latin typeface="Cambria Math" panose="02040503050406030204" pitchFamily="18" charset="0"/>
                            </a:rPr>
                            <m:t>𝑑</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num>
                        <m:den>
                          <m:eqArr>
                            <m:eqArrPr>
                              <m:ctrlPr>
                                <a:rPr lang="fr-FR" i="1">
                                  <a:solidFill>
                                    <a:schemeClr val="tx1">
                                      <a:lumMod val="65000"/>
                                      <a:lumOff val="35000"/>
                                    </a:schemeClr>
                                  </a:solidFill>
                                  <a:latin typeface="Cambria Math" panose="02040503050406030204" pitchFamily="18" charset="0"/>
                                </a:rPr>
                              </m:ctrlPr>
                            </m:eqArrPr>
                            <m:e>
                              <m:r>
                                <a:rPr lang="fr-FR" i="0">
                                  <a:solidFill>
                                    <a:schemeClr val="tx1">
                                      <a:lumMod val="65000"/>
                                      <a:lumOff val="35000"/>
                                    </a:schemeClr>
                                  </a:solidFill>
                                  <a:latin typeface="Cambria Math" panose="02040503050406030204" pitchFamily="18" charset="0"/>
                                </a:rPr>
                                <m:t>&amp;[</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e>
                              </m: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e>
                              </m:d>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e>
                            <m:e>
                              <m:r>
                                <a:rPr lang="fr-FR" i="0">
                                  <a:solidFill>
                                    <a:schemeClr val="tx1">
                                      <a:lumMod val="65000"/>
                                      <a:lumOff val="35000"/>
                                    </a:schemeClr>
                                  </a:solidFill>
                                  <a:latin typeface="Cambria Math" panose="02040503050406030204" pitchFamily="18" charset="0"/>
                                </a:rPr>
                                <m:t>&amp;+</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e>
                              </m:d>
                              <m:d>
                                <m:dPr>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r>
                                <a:rPr lang="fr-FR" i="0">
                                  <a:solidFill>
                                    <a:schemeClr val="tx1">
                                      <a:lumMod val="65000"/>
                                      <a:lumOff val="35000"/>
                                    </a:schemeClr>
                                  </a:solidFill>
                                  <a:latin typeface="Cambria Math" panose="02040503050406030204" pitchFamily="18" charset="0"/>
                                </a:rPr>
                                <m:t>)] </m:t>
                              </m:r>
                            </m:e>
                          </m:eqArr>
                        </m:den>
                      </m:f>
                    </m:oMath>
                  </m:oMathPara>
                </a14:m>
                <a:endParaRPr lang="fr-FR" dirty="0">
                  <a:solidFill>
                    <a:schemeClr val="tx1">
                      <a:lumMod val="65000"/>
                      <a:lumOff val="35000"/>
                    </a:schemeClr>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1146218" y="3333668"/>
                <a:ext cx="7057623" cy="948016"/>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523204" y="4985818"/>
                <a:ext cx="20669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oMath>
                  </m:oMathPara>
                </a14:m>
                <a:endParaRPr lang="fr-FR"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523204" y="4985818"/>
                <a:ext cx="2066976" cy="369332"/>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858832" y="4985818"/>
                <a:ext cx="209448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1">
                              <a:solidFill>
                                <a:schemeClr val="tx1">
                                  <a:lumMod val="65000"/>
                                  <a:lumOff val="35000"/>
                                </a:schemeClr>
                              </a:solidFill>
                              <a:latin typeface="Cambria Math" panose="02040503050406030204" pitchFamily="18" charset="0"/>
                            </a:rPr>
                            <m:t>𝑑</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 </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oMath>
                  </m:oMathPara>
                </a14:m>
                <a:endParaRPr lang="fr-FR" dirty="0">
                  <a:solidFill>
                    <a:schemeClr val="tx1">
                      <a:lumMod val="65000"/>
                      <a:lumOff val="35000"/>
                    </a:schemeClr>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858832" y="4985818"/>
                <a:ext cx="2094484" cy="369332"/>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666065" y="5443244"/>
                <a:ext cx="7781254" cy="69820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𝑣</m:t>
                          </m:r>
                        </m:e>
                        <m:sub>
                          <m:r>
                            <a:rPr lang="fr-FR" i="1">
                              <a:solidFill>
                                <a:schemeClr val="tx1">
                                  <a:lumMod val="65000"/>
                                  <a:lumOff val="35000"/>
                                </a:schemeClr>
                              </a:solidFill>
                              <a:latin typeface="Cambria Math" panose="02040503050406030204" pitchFamily="18" charset="0"/>
                            </a:rPr>
                            <m:t>𝑚</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𝑒</m:t>
                          </m:r>
                        </m:e>
                        <m:sub>
                          <m:r>
                            <a:rPr lang="fr-FR" i="1">
                              <a:solidFill>
                                <a:schemeClr val="tx1">
                                  <a:lumMod val="65000"/>
                                  <a:lumOff val="35000"/>
                                </a:schemeClr>
                              </a:solidFill>
                              <a:latin typeface="Cambria Math" panose="02040503050406030204" pitchFamily="18" charset="0"/>
                            </a:rPr>
                            <m:t>𝑠</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0</m:t>
                              </m:r>
                            </m:sub>
                          </m:sSub>
                          <m:d>
                            <m:dPr>
                              <m:ctrlPr>
                                <a:rPr lang="fr-FR" i="1">
                                  <a:solidFill>
                                    <a:schemeClr val="tx1">
                                      <a:lumMod val="65000"/>
                                      <a:lumOff val="35000"/>
                                    </a:schemeClr>
                                  </a:solidFill>
                                  <a:latin typeface="Cambria Math" panose="02040503050406030204" pitchFamily="18" charset="0"/>
                                </a:rPr>
                              </m:ctrlPr>
                            </m:dPr>
                            <m:e>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num>
                        <m:den>
                          <m:r>
                            <a:rPr lang="fr-FR" i="0">
                              <a:solidFill>
                                <a:schemeClr val="tx1">
                                  <a:lumMod val="65000"/>
                                  <a:lumOff val="35000"/>
                                </a:schemeClr>
                              </a:solidFill>
                              <a:latin typeface="Cambria Math" panose="02040503050406030204" pitchFamily="18" charset="0"/>
                            </a:rPr>
                            <m:t>4</m:t>
                          </m:r>
                          <m:sSubSup>
                            <m:sSubSupPr>
                              <m:ctrlPr>
                                <a:rPr lang="fr-FR" i="1">
                                  <a:solidFill>
                                    <a:schemeClr val="tx1">
                                      <a:lumMod val="65000"/>
                                      <a:lumOff val="35000"/>
                                    </a:schemeClr>
                                  </a:solidFill>
                                  <a:latin typeface="Cambria Math" panose="02040503050406030204" pitchFamily="18" charset="0"/>
                                </a:rPr>
                              </m:ctrlPr>
                            </m:sSubSup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0</m:t>
                              </m:r>
                            </m:sub>
                            <m:sup>
                              <m:r>
                                <a:rPr lang="fr-FR" i="0">
                                  <a:solidFill>
                                    <a:schemeClr val="tx1">
                                      <a:lumMod val="65000"/>
                                      <a:lumOff val="35000"/>
                                    </a:schemeClr>
                                  </a:solidFill>
                                  <a:latin typeface="Cambria Math" panose="02040503050406030204" pitchFamily="18" charset="0"/>
                                </a:rPr>
                                <m:t>2</m:t>
                              </m:r>
                            </m:sup>
                          </m:sSubSup>
                          <m:r>
                            <a:rPr lang="fr-FR" i="0">
                              <a:solidFill>
                                <a:schemeClr val="tx1">
                                  <a:lumMod val="65000"/>
                                  <a:lumOff val="35000"/>
                                </a:schemeClr>
                              </a:solidFill>
                              <a:latin typeface="Cambria Math" panose="02040503050406030204" pitchFamily="18" charset="0"/>
                            </a:rPr>
                            <m:t>+2</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0</m:t>
                              </m:r>
                            </m:sub>
                          </m:sSub>
                          <m:d>
                            <m:dPr>
                              <m:ctrlPr>
                                <a:rPr lang="fr-FR" i="1">
                                  <a:solidFill>
                                    <a:schemeClr val="tx1">
                                      <a:lumMod val="65000"/>
                                      <a:lumOff val="35000"/>
                                    </a:schemeClr>
                                  </a:solidFill>
                                  <a:latin typeface="Cambria Math" panose="02040503050406030204" pitchFamily="18" charset="0"/>
                                </a:rPr>
                              </m:ctrlPr>
                            </m:dPr>
                            <m:e>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r>
                            <a:rPr lang="fr-FR" i="0">
                              <a:solidFill>
                                <a:schemeClr val="tx1">
                                  <a:lumMod val="65000"/>
                                  <a:lumOff val="35000"/>
                                </a:schemeClr>
                              </a:solidFill>
                              <a:latin typeface="Cambria Math" panose="02040503050406030204" pitchFamily="18" charset="0"/>
                            </a:rPr>
                            <m:t>+</m:t>
                          </m:r>
                          <m:d>
                            <m:dPr>
                              <m:ctrlPr>
                                <a:rPr lang="fr-FR" i="1">
                                  <a:solidFill>
                                    <a:schemeClr val="tx1">
                                      <a:lumMod val="65000"/>
                                      <a:lumOff val="35000"/>
                                    </a:schemeClr>
                                  </a:solidFill>
                                  <a:latin typeface="Cambria Math" panose="02040503050406030204" pitchFamily="18" charset="0"/>
                                </a:rPr>
                              </m:ctrlPr>
                            </m:dPr>
                            <m:e>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1</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2</m:t>
                                  </m:r>
                                </m:sub>
                              </m:sSub>
                            </m:e>
                          </m:d>
                          <m:d>
                            <m:dPr>
                              <m:ctrlPr>
                                <a:rPr lang="fr-FR" i="1">
                                  <a:solidFill>
                                    <a:schemeClr val="tx1">
                                      <a:lumMod val="65000"/>
                                      <a:lumOff val="35000"/>
                                    </a:schemeClr>
                                  </a:solidFill>
                                  <a:latin typeface="Cambria Math" panose="02040503050406030204" pitchFamily="18" charset="0"/>
                                </a:rPr>
                              </m:ctrlPr>
                            </m:dPr>
                            <m:e>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3</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𝑅</m:t>
                                  </m:r>
                                </m:e>
                                <m:sub>
                                  <m:r>
                                    <a:rPr lang="fr-FR" i="0">
                                      <a:solidFill>
                                        <a:schemeClr val="tx1">
                                          <a:lumMod val="65000"/>
                                          <a:lumOff val="35000"/>
                                        </a:schemeClr>
                                      </a:solidFill>
                                      <a:latin typeface="Cambria Math" panose="02040503050406030204" pitchFamily="18" charset="0"/>
                                    </a:rPr>
                                    <m:t>4</m:t>
                                  </m:r>
                                </m:sub>
                              </m:sSub>
                            </m:e>
                          </m:d>
                        </m:den>
                      </m:f>
                    </m:oMath>
                  </m:oMathPara>
                </a14:m>
                <a:endParaRPr lang="fr-FR" dirty="0">
                  <a:solidFill>
                    <a:schemeClr val="tx1">
                      <a:lumMod val="65000"/>
                      <a:lumOff val="35000"/>
                    </a:schemeClr>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666065" y="5443244"/>
                <a:ext cx="7781254" cy="698204"/>
              </a:xfrm>
              <a:prstGeom prst="rect">
                <a:avLst/>
              </a:prstGeom>
              <a:blipFill rotWithShape="0">
                <a:blip r:embed="rId8"/>
                <a:stretch>
                  <a:fillRect/>
                </a:stretch>
              </a:blipFill>
            </p:spPr>
            <p:txBody>
              <a:bodyPr/>
              <a:lstStyle/>
              <a:p>
                <a:r>
                  <a:rPr lang="fr-FR">
                    <a:noFill/>
                  </a:rPr>
                  <a:t> </a:t>
                </a:r>
              </a:p>
            </p:txBody>
          </p:sp>
        </mc:Fallback>
      </mc:AlternateContent>
      <p:sp>
        <p:nvSpPr>
          <p:cNvPr id="15" name="ZoneTexte 14"/>
          <p:cNvSpPr txBox="1"/>
          <p:nvPr/>
        </p:nvSpPr>
        <p:spPr>
          <a:xfrm>
            <a:off x="666065" y="4480106"/>
            <a:ext cx="6778340" cy="461665"/>
          </a:xfrm>
          <a:prstGeom prst="rect">
            <a:avLst/>
          </a:prstGeom>
          <a:noFill/>
        </p:spPr>
        <p:txBody>
          <a:bodyPr wrap="square" rtlCol="0">
            <a:spAutoFit/>
          </a:bodyPr>
          <a:lstStyle/>
          <a:p>
            <a:r>
              <a:rPr lang="fr-FR" sz="2400" dirty="0" smtClean="0">
                <a:solidFill>
                  <a:srgbClr val="00B0F0"/>
                </a:solidFill>
              </a:rPr>
              <a:t>Tension de déséquilibre du pont</a:t>
            </a:r>
            <a:endParaRPr lang="fr-FR" sz="2400" dirty="0">
              <a:solidFill>
                <a:srgbClr val="00B0F0"/>
              </a:solidFill>
            </a:endParaRPr>
          </a:p>
        </p:txBody>
      </p:sp>
    </p:spTree>
    <p:extLst>
      <p:ext uri="{BB962C8B-B14F-4D97-AF65-F5344CB8AC3E}">
        <p14:creationId xmlns:p14="http://schemas.microsoft.com/office/powerpoint/2010/main" val="2663856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a:bodyPr>
          <a:lstStyle/>
          <a:p>
            <a:r>
              <a:rPr lang="fr-FR" sz="4800" dirty="0" smtClean="0">
                <a:solidFill>
                  <a:schemeClr val="tx1">
                    <a:lumMod val="65000"/>
                    <a:lumOff val="35000"/>
                  </a:schemeClr>
                </a:solidFill>
              </a:rPr>
              <a:t>Les conditionneurs du signal</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Filtres, amplificateurs</a:t>
            </a:r>
            <a:endParaRPr lang="fr-FR" i="1" dirty="0">
              <a:solidFill>
                <a:schemeClr val="tx1">
                  <a:lumMod val="65000"/>
                  <a:lumOff val="35000"/>
                </a:schemeClr>
              </a:solidFill>
              <a:latin typeface="+mj-lt"/>
            </a:endParaRPr>
          </a:p>
        </p:txBody>
      </p:sp>
      <p:sp>
        <p:nvSpPr>
          <p:cNvPr id="5" name="Forme libre 4"/>
          <p:cNvSpPr/>
          <p:nvPr/>
        </p:nvSpPr>
        <p:spPr>
          <a:xfrm>
            <a:off x="2712574" y="1043190"/>
            <a:ext cx="4357927" cy="3101468"/>
          </a:xfrm>
          <a:custGeom>
            <a:avLst/>
            <a:gdLst>
              <a:gd name="connsiteX0" fmla="*/ 4868 w 3185950"/>
              <a:gd name="connsiteY0" fmla="*/ 1621470 h 2597040"/>
              <a:gd name="connsiteX1" fmla="*/ 30626 w 3185950"/>
              <a:gd name="connsiteY1" fmla="*/ 1505560 h 2597040"/>
              <a:gd name="connsiteX2" fmla="*/ 236688 w 3185950"/>
              <a:gd name="connsiteY2" fmla="*/ 977527 h 2597040"/>
              <a:gd name="connsiteX3" fmla="*/ 326840 w 3185950"/>
              <a:gd name="connsiteY3" fmla="*/ 2046473 h 2597040"/>
              <a:gd name="connsiteX4" fmla="*/ 404113 w 3185950"/>
              <a:gd name="connsiteY4" fmla="*/ 1402529 h 2597040"/>
              <a:gd name="connsiteX5" fmla="*/ 494265 w 3185950"/>
              <a:gd name="connsiteY5" fmla="*/ 1041921 h 2597040"/>
              <a:gd name="connsiteX6" fmla="*/ 507144 w 3185950"/>
              <a:gd name="connsiteY6" fmla="*/ 1582834 h 2597040"/>
              <a:gd name="connsiteX7" fmla="*/ 623054 w 3185950"/>
              <a:gd name="connsiteY7" fmla="*/ 1260862 h 2597040"/>
              <a:gd name="connsiteX8" fmla="*/ 648812 w 3185950"/>
              <a:gd name="connsiteY8" fmla="*/ 1917684 h 2597040"/>
              <a:gd name="connsiteX9" fmla="*/ 816237 w 3185950"/>
              <a:gd name="connsiteY9" fmla="*/ 797222 h 2597040"/>
              <a:gd name="connsiteX10" fmla="*/ 880631 w 3185950"/>
              <a:gd name="connsiteY10" fmla="*/ 2175262 h 2597040"/>
              <a:gd name="connsiteX11" fmla="*/ 1035178 w 3185950"/>
              <a:gd name="connsiteY11" fmla="*/ 1544197 h 2597040"/>
              <a:gd name="connsiteX12" fmla="*/ 1189724 w 3185950"/>
              <a:gd name="connsiteY12" fmla="*/ 913132 h 2597040"/>
              <a:gd name="connsiteX13" fmla="*/ 1176845 w 3185950"/>
              <a:gd name="connsiteY13" fmla="*/ 2587386 h 2597040"/>
              <a:gd name="connsiteX14" fmla="*/ 1421544 w 3185950"/>
              <a:gd name="connsiteY14" fmla="*/ 11611 h 2597040"/>
              <a:gd name="connsiteX15" fmla="*/ 1421544 w 3185950"/>
              <a:gd name="connsiteY15" fmla="*/ 1621470 h 2597040"/>
              <a:gd name="connsiteX16" fmla="*/ 1614727 w 3185950"/>
              <a:gd name="connsiteY16" fmla="*/ 1260862 h 2597040"/>
              <a:gd name="connsiteX17" fmla="*/ 1666243 w 3185950"/>
              <a:gd name="connsiteY17" fmla="*/ 1698743 h 2597040"/>
              <a:gd name="connsiteX18" fmla="*/ 1820789 w 3185950"/>
              <a:gd name="connsiteY18" fmla="*/ 1247983 h 2597040"/>
              <a:gd name="connsiteX19" fmla="*/ 1898062 w 3185950"/>
              <a:gd name="connsiteY19" fmla="*/ 1608591 h 2597040"/>
              <a:gd name="connsiteX20" fmla="*/ 2129882 w 3185950"/>
              <a:gd name="connsiteY20" fmla="*/ 1389651 h 2597040"/>
              <a:gd name="connsiteX21" fmla="*/ 2284429 w 3185950"/>
              <a:gd name="connsiteY21" fmla="*/ 1505560 h 2597040"/>
              <a:gd name="connsiteX22" fmla="*/ 3018524 w 3185950"/>
              <a:gd name="connsiteY22" fmla="*/ 1518439 h 2597040"/>
              <a:gd name="connsiteX23" fmla="*/ 3185950 w 3185950"/>
              <a:gd name="connsiteY23" fmla="*/ 1454045 h 25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85950" h="2597040">
                <a:moveTo>
                  <a:pt x="4868" y="1621470"/>
                </a:moveTo>
                <a:cubicBezTo>
                  <a:pt x="-1572" y="1617177"/>
                  <a:pt x="-8011" y="1612884"/>
                  <a:pt x="30626" y="1505560"/>
                </a:cubicBezTo>
                <a:cubicBezTo>
                  <a:pt x="69263" y="1398236"/>
                  <a:pt x="187319" y="887375"/>
                  <a:pt x="236688" y="977527"/>
                </a:cubicBezTo>
                <a:cubicBezTo>
                  <a:pt x="286057" y="1067679"/>
                  <a:pt x="298936" y="1975639"/>
                  <a:pt x="326840" y="2046473"/>
                </a:cubicBezTo>
                <a:cubicBezTo>
                  <a:pt x="354744" y="2117307"/>
                  <a:pt x="376209" y="1569954"/>
                  <a:pt x="404113" y="1402529"/>
                </a:cubicBezTo>
                <a:cubicBezTo>
                  <a:pt x="432017" y="1235104"/>
                  <a:pt x="477093" y="1011870"/>
                  <a:pt x="494265" y="1041921"/>
                </a:cubicBezTo>
                <a:cubicBezTo>
                  <a:pt x="511437" y="1071972"/>
                  <a:pt x="485679" y="1546344"/>
                  <a:pt x="507144" y="1582834"/>
                </a:cubicBezTo>
                <a:cubicBezTo>
                  <a:pt x="528609" y="1619324"/>
                  <a:pt x="599443" y="1205054"/>
                  <a:pt x="623054" y="1260862"/>
                </a:cubicBezTo>
                <a:cubicBezTo>
                  <a:pt x="646665" y="1316670"/>
                  <a:pt x="616615" y="1994957"/>
                  <a:pt x="648812" y="1917684"/>
                </a:cubicBezTo>
                <a:cubicBezTo>
                  <a:pt x="681009" y="1840411"/>
                  <a:pt x="777601" y="754292"/>
                  <a:pt x="816237" y="797222"/>
                </a:cubicBezTo>
                <a:cubicBezTo>
                  <a:pt x="854874" y="840152"/>
                  <a:pt x="844141" y="2050766"/>
                  <a:pt x="880631" y="2175262"/>
                </a:cubicBezTo>
                <a:cubicBezTo>
                  <a:pt x="917121" y="2299758"/>
                  <a:pt x="1035178" y="1544197"/>
                  <a:pt x="1035178" y="1544197"/>
                </a:cubicBezTo>
                <a:cubicBezTo>
                  <a:pt x="1086694" y="1333842"/>
                  <a:pt x="1166113" y="739267"/>
                  <a:pt x="1189724" y="913132"/>
                </a:cubicBezTo>
                <a:cubicBezTo>
                  <a:pt x="1213335" y="1086997"/>
                  <a:pt x="1138208" y="2737639"/>
                  <a:pt x="1176845" y="2587386"/>
                </a:cubicBezTo>
                <a:cubicBezTo>
                  <a:pt x="1215482" y="2437133"/>
                  <a:pt x="1380761" y="172597"/>
                  <a:pt x="1421544" y="11611"/>
                </a:cubicBezTo>
                <a:cubicBezTo>
                  <a:pt x="1462327" y="-149375"/>
                  <a:pt x="1389347" y="1413262"/>
                  <a:pt x="1421544" y="1621470"/>
                </a:cubicBezTo>
                <a:cubicBezTo>
                  <a:pt x="1453741" y="1829678"/>
                  <a:pt x="1573944" y="1247983"/>
                  <a:pt x="1614727" y="1260862"/>
                </a:cubicBezTo>
                <a:cubicBezTo>
                  <a:pt x="1655510" y="1273741"/>
                  <a:pt x="1631899" y="1700889"/>
                  <a:pt x="1666243" y="1698743"/>
                </a:cubicBezTo>
                <a:cubicBezTo>
                  <a:pt x="1700587" y="1696597"/>
                  <a:pt x="1782153" y="1263008"/>
                  <a:pt x="1820789" y="1247983"/>
                </a:cubicBezTo>
                <a:cubicBezTo>
                  <a:pt x="1859425" y="1232958"/>
                  <a:pt x="1846547" y="1584980"/>
                  <a:pt x="1898062" y="1608591"/>
                </a:cubicBezTo>
                <a:cubicBezTo>
                  <a:pt x="1949578" y="1632202"/>
                  <a:pt x="2065488" y="1406823"/>
                  <a:pt x="2129882" y="1389651"/>
                </a:cubicBezTo>
                <a:cubicBezTo>
                  <a:pt x="2194277" y="1372479"/>
                  <a:pt x="2136322" y="1484095"/>
                  <a:pt x="2284429" y="1505560"/>
                </a:cubicBezTo>
                <a:cubicBezTo>
                  <a:pt x="2432536" y="1527025"/>
                  <a:pt x="2868271" y="1527025"/>
                  <a:pt x="3018524" y="1518439"/>
                </a:cubicBezTo>
                <a:cubicBezTo>
                  <a:pt x="3168777" y="1509853"/>
                  <a:pt x="3177363" y="1481949"/>
                  <a:pt x="3185950" y="1454045"/>
                </a:cubicBezTo>
              </a:path>
            </a:pathLst>
          </a:cu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90086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Les filtres analogiques</a:t>
            </a:r>
            <a:endParaRPr lang="fr-FR" sz="2700" i="1" dirty="0">
              <a:solidFill>
                <a:schemeClr val="tx1">
                  <a:lumMod val="65000"/>
                  <a:lumOff val="35000"/>
                </a:schemeClr>
              </a:solidFill>
            </a:endParaRPr>
          </a:p>
        </p:txBody>
      </p:sp>
      <p:sp>
        <p:nvSpPr>
          <p:cNvPr id="6" name="Rectangle 5"/>
          <p:cNvSpPr/>
          <p:nvPr/>
        </p:nvSpPr>
        <p:spPr>
          <a:xfrm>
            <a:off x="628650" y="1688954"/>
            <a:ext cx="7585656" cy="1891287"/>
          </a:xfrm>
          <a:prstGeom prst="rect">
            <a:avLst/>
          </a:prstGeom>
        </p:spPr>
        <p:txBody>
          <a:bodyPr wrap="square">
            <a:spAutoFit/>
          </a:bodyPr>
          <a:lstStyle/>
          <a:p>
            <a:pPr algn="just">
              <a:lnSpc>
                <a:spcPct val="150000"/>
              </a:lnSpc>
            </a:pPr>
            <a:r>
              <a:rPr lang="fr-FR" sz="2000" dirty="0" smtClean="0">
                <a:solidFill>
                  <a:schemeClr val="tx1">
                    <a:lumMod val="65000"/>
                    <a:lumOff val="35000"/>
                  </a:schemeClr>
                </a:solidFill>
                <a:latin typeface="+mj-lt"/>
              </a:rPr>
              <a:t>L’opération de filtrage consiste à tamiser un signal au niveau fréquentiel afin d’en extraire la composante utile ; en bloquant toute les composantes fréquentiels qui ne sont pas porteur d’intérêt dans l’application que l’on désire réalisée.</a:t>
            </a:r>
            <a:endParaRPr lang="fr-FR" sz="2000" dirty="0">
              <a:solidFill>
                <a:schemeClr val="tx1">
                  <a:lumMod val="65000"/>
                  <a:lumOff val="35000"/>
                </a:schemeClr>
              </a:solidFill>
              <a:latin typeface="+mj-lt"/>
            </a:endParaRPr>
          </a:p>
        </p:txBody>
      </p:sp>
    </p:spTree>
    <p:extLst>
      <p:ext uri="{BB962C8B-B14F-4D97-AF65-F5344CB8AC3E}">
        <p14:creationId xmlns:p14="http://schemas.microsoft.com/office/powerpoint/2010/main" val="433915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Filtre passif passe-bas (RC)</a:t>
            </a:r>
            <a:endParaRPr lang="fr-FR" sz="2700" i="1" dirty="0">
              <a:solidFill>
                <a:schemeClr val="tx1">
                  <a:lumMod val="65000"/>
                  <a:lumOff val="35000"/>
                </a:schemeClr>
              </a:solidFill>
            </a:endParaRPr>
          </a:p>
        </p:txBody>
      </p:sp>
      <p:grpSp>
        <p:nvGrpSpPr>
          <p:cNvPr id="4" name="Groupe 3"/>
          <p:cNvGrpSpPr>
            <a:grpSpLocks/>
          </p:cNvGrpSpPr>
          <p:nvPr/>
        </p:nvGrpSpPr>
        <p:grpSpPr bwMode="auto">
          <a:xfrm>
            <a:off x="610241" y="1388166"/>
            <a:ext cx="3817541" cy="1921760"/>
            <a:chOff x="3505" y="1223"/>
            <a:chExt cx="4986" cy="2446"/>
          </a:xfrm>
        </p:grpSpPr>
        <p:cxnSp>
          <p:nvCxnSpPr>
            <p:cNvPr id="5" name="AutoShape 3"/>
            <p:cNvCxnSpPr>
              <a:cxnSpLocks noChangeShapeType="1"/>
            </p:cNvCxnSpPr>
            <p:nvPr/>
          </p:nvCxnSpPr>
          <p:spPr bwMode="auto">
            <a:xfrm flipV="1">
              <a:off x="4279" y="1998"/>
              <a:ext cx="0" cy="155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4"/>
            <p:cNvCxnSpPr>
              <a:cxnSpLocks noChangeShapeType="1"/>
            </p:cNvCxnSpPr>
            <p:nvPr/>
          </p:nvCxnSpPr>
          <p:spPr bwMode="auto">
            <a:xfrm flipV="1">
              <a:off x="7716" y="2112"/>
              <a:ext cx="0" cy="155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8" name="Text Box 5"/>
                <p:cNvSpPr txBox="1">
                  <a:spLocks noChangeArrowheads="1"/>
                </p:cNvSpPr>
                <p:nvPr/>
              </p:nvSpPr>
              <p:spPr bwMode="auto">
                <a:xfrm>
                  <a:off x="3505" y="2557"/>
                  <a:ext cx="544"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Text Box 5"/>
                <p:cNvSpPr txBox="1">
                  <a:spLocks noRot="1" noChangeAspect="1" noMove="1" noResize="1" noEditPoints="1" noAdjustHandles="1" noChangeArrowheads="1" noChangeShapeType="1" noTextEdit="1"/>
                </p:cNvSpPr>
                <p:nvPr/>
              </p:nvSpPr>
              <p:spPr bwMode="auto">
                <a:xfrm>
                  <a:off x="3505" y="2557"/>
                  <a:ext cx="544" cy="582"/>
                </a:xfrm>
                <a:prstGeom prst="rect">
                  <a:avLst/>
                </a:prstGeom>
                <a:blipFill rotWithShape="0">
                  <a:blip r:embed="rId3"/>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Text Box 6"/>
                <p:cNvSpPr txBox="1">
                  <a:spLocks noChangeArrowheads="1"/>
                </p:cNvSpPr>
                <p:nvPr/>
              </p:nvSpPr>
              <p:spPr bwMode="auto">
                <a:xfrm>
                  <a:off x="7947" y="2557"/>
                  <a:ext cx="544"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𝑠</m:t>
                            </m:r>
                          </m:sub>
                        </m:sSub>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Text Box 6"/>
                <p:cNvSpPr txBox="1">
                  <a:spLocks noRot="1" noChangeAspect="1" noMove="1" noResize="1" noEditPoints="1" noAdjustHandles="1" noChangeArrowheads="1" noChangeShapeType="1" noTextEdit="1"/>
                </p:cNvSpPr>
                <p:nvPr/>
              </p:nvSpPr>
              <p:spPr bwMode="auto">
                <a:xfrm>
                  <a:off x="7947" y="2557"/>
                  <a:ext cx="544" cy="582"/>
                </a:xfrm>
                <a:prstGeom prst="rect">
                  <a:avLst/>
                </a:prstGeom>
                <a:blipFill rotWithShape="0">
                  <a:blip r:embed="rId4"/>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10" name="Group 7"/>
            <p:cNvGrpSpPr>
              <a:grpSpLocks/>
            </p:cNvGrpSpPr>
            <p:nvPr/>
          </p:nvGrpSpPr>
          <p:grpSpPr bwMode="auto">
            <a:xfrm>
              <a:off x="6191" y="2417"/>
              <a:ext cx="1021" cy="722"/>
              <a:chOff x="6191" y="2417"/>
              <a:chExt cx="1021" cy="722"/>
            </a:xfrm>
          </p:grpSpPr>
          <mc:AlternateContent xmlns:mc="http://schemas.openxmlformats.org/markup-compatibility/2006">
            <mc:Choice xmlns:a14="http://schemas.microsoft.com/office/drawing/2010/main" Requires="a14">
              <p:sp>
                <p:nvSpPr>
                  <p:cNvPr id="22" name="Text Box 8"/>
                  <p:cNvSpPr txBox="1">
                    <a:spLocks noChangeArrowheads="1"/>
                  </p:cNvSpPr>
                  <p:nvPr/>
                </p:nvSpPr>
                <p:spPr bwMode="auto">
                  <a:xfrm>
                    <a:off x="6191" y="2557"/>
                    <a:ext cx="544"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𝐶</m:t>
                          </m:r>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400">
                        <a:effectLst/>
                        <a:latin typeface="Calibri" panose="020F0502020204030204" pitchFamily="34" charset="0"/>
                        <a:ea typeface="Times New Roman" panose="02020603050405020304" pitchFamily="18" charset="0"/>
                        <a:cs typeface="Times New Roman" panose="02020603050405020304" pitchFamily="18" charset="0"/>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2" name="Text Box 8"/>
                  <p:cNvSpPr txBox="1">
                    <a:spLocks noRot="1" noChangeAspect="1" noMove="1" noResize="1" noEditPoints="1" noAdjustHandles="1" noChangeArrowheads="1" noChangeShapeType="1" noTextEdit="1"/>
                  </p:cNvSpPr>
                  <p:nvPr/>
                </p:nvSpPr>
                <p:spPr bwMode="auto">
                  <a:xfrm>
                    <a:off x="6191" y="2557"/>
                    <a:ext cx="544" cy="582"/>
                  </a:xfrm>
                  <a:prstGeom prst="rect">
                    <a:avLst/>
                  </a:prstGeom>
                  <a:blipFill rotWithShape="0">
                    <a:blip r:embed="rId5"/>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23" name="Group 9"/>
              <p:cNvGrpSpPr>
                <a:grpSpLocks/>
              </p:cNvGrpSpPr>
              <p:nvPr/>
            </p:nvGrpSpPr>
            <p:grpSpPr bwMode="auto">
              <a:xfrm>
                <a:off x="6818" y="2417"/>
                <a:ext cx="394" cy="719"/>
                <a:chOff x="3029" y="1393"/>
                <a:chExt cx="394" cy="719"/>
              </a:xfrm>
            </p:grpSpPr>
            <p:cxnSp>
              <p:nvCxnSpPr>
                <p:cNvPr id="24" name="AutoShape 10"/>
                <p:cNvCxnSpPr>
                  <a:cxnSpLocks noChangeShapeType="1"/>
                </p:cNvCxnSpPr>
                <p:nvPr/>
              </p:nvCxnSpPr>
              <p:spPr bwMode="auto">
                <a:xfrm>
                  <a:off x="3029" y="1698"/>
                  <a:ext cx="3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1"/>
                <p:cNvCxnSpPr>
                  <a:cxnSpLocks noChangeShapeType="1"/>
                </p:cNvCxnSpPr>
                <p:nvPr/>
              </p:nvCxnSpPr>
              <p:spPr bwMode="auto">
                <a:xfrm>
                  <a:off x="3029" y="1807"/>
                  <a:ext cx="3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2"/>
                <p:cNvCxnSpPr>
                  <a:cxnSpLocks noChangeShapeType="1"/>
                </p:cNvCxnSpPr>
                <p:nvPr/>
              </p:nvCxnSpPr>
              <p:spPr bwMode="auto">
                <a:xfrm>
                  <a:off x="3234" y="1807"/>
                  <a:ext cx="0" cy="3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3"/>
                <p:cNvCxnSpPr>
                  <a:cxnSpLocks noChangeShapeType="1"/>
                </p:cNvCxnSpPr>
                <p:nvPr/>
              </p:nvCxnSpPr>
              <p:spPr bwMode="auto">
                <a:xfrm>
                  <a:off x="3234" y="1393"/>
                  <a:ext cx="0" cy="3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11" name="Group 14"/>
            <p:cNvGrpSpPr>
              <a:grpSpLocks/>
            </p:cNvGrpSpPr>
            <p:nvPr/>
          </p:nvGrpSpPr>
          <p:grpSpPr bwMode="auto">
            <a:xfrm>
              <a:off x="4579" y="1223"/>
              <a:ext cx="1819" cy="889"/>
              <a:chOff x="4579" y="1223"/>
              <a:chExt cx="1819" cy="889"/>
            </a:xfrm>
          </p:grpSpPr>
          <mc:AlternateContent xmlns:mc="http://schemas.openxmlformats.org/markup-compatibility/2006">
            <mc:Choice xmlns:a14="http://schemas.microsoft.com/office/drawing/2010/main" Requires="a14">
              <p:sp>
                <p:nvSpPr>
                  <p:cNvPr id="17" name="Text Box 15"/>
                  <p:cNvSpPr txBox="1">
                    <a:spLocks noChangeArrowheads="1"/>
                  </p:cNvSpPr>
                  <p:nvPr/>
                </p:nvSpPr>
                <p:spPr bwMode="auto">
                  <a:xfrm>
                    <a:off x="5184" y="1223"/>
                    <a:ext cx="544"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𝑅</m:t>
                          </m:r>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 name="Text Box 15"/>
                  <p:cNvSpPr txBox="1">
                    <a:spLocks noRot="1" noChangeAspect="1" noMove="1" noResize="1" noEditPoints="1" noAdjustHandles="1" noChangeArrowheads="1" noChangeShapeType="1" noTextEdit="1"/>
                  </p:cNvSpPr>
                  <p:nvPr/>
                </p:nvSpPr>
                <p:spPr bwMode="auto">
                  <a:xfrm>
                    <a:off x="5184" y="1223"/>
                    <a:ext cx="544" cy="582"/>
                  </a:xfrm>
                  <a:prstGeom prst="rect">
                    <a:avLst/>
                  </a:prstGeom>
                  <a:blipFill rotWithShape="0">
                    <a:blip r:embed="rId6"/>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18" name="Group 16"/>
              <p:cNvGrpSpPr>
                <a:grpSpLocks/>
              </p:cNvGrpSpPr>
              <p:nvPr/>
            </p:nvGrpSpPr>
            <p:grpSpPr bwMode="auto">
              <a:xfrm>
                <a:off x="4579" y="1875"/>
                <a:ext cx="1819" cy="237"/>
                <a:chOff x="4579" y="1875"/>
                <a:chExt cx="1819" cy="237"/>
              </a:xfrm>
            </p:grpSpPr>
            <p:sp>
              <p:nvSpPr>
                <p:cNvPr id="19" name="Rectangle 18"/>
                <p:cNvSpPr>
                  <a:spLocks noChangeArrowheads="1"/>
                </p:cNvSpPr>
                <p:nvPr/>
              </p:nvSpPr>
              <p:spPr bwMode="auto">
                <a:xfrm>
                  <a:off x="5108" y="1875"/>
                  <a:ext cx="761" cy="2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fr-FR"/>
                </a:p>
              </p:txBody>
            </p:sp>
            <p:cxnSp>
              <p:nvCxnSpPr>
                <p:cNvPr id="20" name="AutoShape 18"/>
                <p:cNvCxnSpPr>
                  <a:cxnSpLocks noChangeShapeType="1"/>
                </p:cNvCxnSpPr>
                <p:nvPr/>
              </p:nvCxnSpPr>
              <p:spPr bwMode="auto">
                <a:xfrm>
                  <a:off x="5869" y="1998"/>
                  <a:ext cx="52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p:cNvCxnSpPr>
                <p:nvPr/>
              </p:nvCxnSpPr>
              <p:spPr bwMode="auto">
                <a:xfrm>
                  <a:off x="4579" y="1998"/>
                  <a:ext cx="52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12" name="AutoShape 20"/>
            <p:cNvCxnSpPr>
              <a:cxnSpLocks noChangeShapeType="1"/>
            </p:cNvCxnSpPr>
            <p:nvPr/>
          </p:nvCxnSpPr>
          <p:spPr bwMode="auto">
            <a:xfrm>
              <a:off x="6398" y="1998"/>
              <a:ext cx="6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21"/>
            <p:cNvCxnSpPr>
              <a:cxnSpLocks noChangeShapeType="1"/>
            </p:cNvCxnSpPr>
            <p:nvPr/>
          </p:nvCxnSpPr>
          <p:spPr bwMode="auto">
            <a:xfrm flipV="1">
              <a:off x="7023" y="1998"/>
              <a:ext cx="0" cy="41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22"/>
            <p:cNvCxnSpPr>
              <a:cxnSpLocks noChangeShapeType="1"/>
            </p:cNvCxnSpPr>
            <p:nvPr/>
          </p:nvCxnSpPr>
          <p:spPr bwMode="auto">
            <a:xfrm flipV="1">
              <a:off x="7023" y="3136"/>
              <a:ext cx="0" cy="41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23"/>
            <p:cNvCxnSpPr>
              <a:cxnSpLocks noChangeShapeType="1"/>
            </p:cNvCxnSpPr>
            <p:nvPr/>
          </p:nvCxnSpPr>
          <p:spPr bwMode="auto">
            <a:xfrm>
              <a:off x="4490" y="3555"/>
              <a:ext cx="292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24"/>
            <p:cNvCxnSpPr>
              <a:cxnSpLocks noChangeShapeType="1"/>
            </p:cNvCxnSpPr>
            <p:nvPr/>
          </p:nvCxnSpPr>
          <p:spPr bwMode="auto">
            <a:xfrm>
              <a:off x="7023" y="1998"/>
              <a:ext cx="3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mc:AlternateContent xmlns:mc="http://schemas.openxmlformats.org/markup-compatibility/2006">
        <mc:Choice xmlns:a14="http://schemas.microsoft.com/office/drawing/2010/main" Requires="a14">
          <p:sp>
            <p:nvSpPr>
              <p:cNvPr id="3" name="Rectangle 2"/>
              <p:cNvSpPr/>
              <p:nvPr/>
            </p:nvSpPr>
            <p:spPr>
              <a:xfrm>
                <a:off x="1144852" y="3625726"/>
                <a:ext cx="2570512" cy="66127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d>
                        <m:dPr>
                          <m:ctrlPr>
                            <a:rPr lang="fr-FR" i="1">
                              <a:solidFill>
                                <a:schemeClr val="tx1">
                                  <a:lumMod val="65000"/>
                                  <a:lumOff val="35000"/>
                                </a:schemeClr>
                              </a:solidFill>
                              <a:latin typeface="Cambria Math" panose="02040503050406030204" pitchFamily="18" charset="0"/>
                            </a:rPr>
                          </m:ctrlPr>
                        </m:dPr>
                        <m:e>
                          <m:r>
                            <a:rPr lang="fr-FR" i="1">
                              <a:solidFill>
                                <a:schemeClr val="tx1">
                                  <a:lumMod val="65000"/>
                                  <a:lumOff val="35000"/>
                                </a:schemeClr>
                              </a:solidFill>
                              <a:latin typeface="Cambria Math" panose="02040503050406030204" pitchFamily="18" charset="0"/>
                            </a:rPr>
                            <m:t>𝑗</m:t>
                          </m:r>
                          <m:r>
                            <a:rPr lang="fr-FR" i="1">
                              <a:solidFill>
                                <a:schemeClr val="tx1">
                                  <a:lumMod val="65000"/>
                                  <a:lumOff val="35000"/>
                                </a:schemeClr>
                              </a:solidFill>
                              <a:latin typeface="Cambria Math" panose="02040503050406030204" pitchFamily="18" charset="0"/>
                            </a:rPr>
                            <m:t>𝜔</m:t>
                          </m:r>
                        </m:e>
                      </m:d>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𝑉</m:t>
                              </m:r>
                            </m:e>
                            <m:sub>
                              <m:r>
                                <a:rPr lang="fr-FR" i="1">
                                  <a:solidFill>
                                    <a:schemeClr val="tx1">
                                      <a:lumMod val="65000"/>
                                      <a:lumOff val="35000"/>
                                    </a:schemeClr>
                                  </a:solidFill>
                                  <a:latin typeface="Cambria Math" panose="02040503050406030204" pitchFamily="18" charset="0"/>
                                </a:rPr>
                                <m:t>𝑒</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𝑉</m:t>
                              </m:r>
                            </m:e>
                            <m:sub>
                              <m:r>
                                <a:rPr lang="fr-FR" i="1">
                                  <a:solidFill>
                                    <a:schemeClr val="tx1">
                                      <a:lumMod val="65000"/>
                                      <a:lumOff val="35000"/>
                                    </a:schemeClr>
                                  </a:solidFill>
                                  <a:latin typeface="Cambria Math" panose="02040503050406030204" pitchFamily="18" charset="0"/>
                                </a:rPr>
                                <m:t>𝑠</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1</m:t>
                          </m:r>
                        </m:num>
                        <m:den>
                          <m:r>
                            <a:rPr lang="fr-FR" i="0">
                              <a:solidFill>
                                <a:schemeClr val="tx1">
                                  <a:lumMod val="65000"/>
                                  <a:lumOff val="35000"/>
                                </a:schemeClr>
                              </a:solidFill>
                              <a:latin typeface="Cambria Math" panose="02040503050406030204" pitchFamily="18" charset="0"/>
                            </a:rPr>
                            <m:t>1+</m:t>
                          </m:r>
                          <m:r>
                            <a:rPr lang="fr-FR" i="1">
                              <a:solidFill>
                                <a:schemeClr val="tx1">
                                  <a:lumMod val="65000"/>
                                  <a:lumOff val="35000"/>
                                </a:schemeClr>
                              </a:solidFill>
                              <a:latin typeface="Cambria Math" panose="02040503050406030204" pitchFamily="18" charset="0"/>
                            </a:rPr>
                            <m:t>𝑗𝑅𝐶</m:t>
                          </m:r>
                          <m:r>
                            <a:rPr lang="fr-FR" i="1">
                              <a:solidFill>
                                <a:schemeClr val="tx1">
                                  <a:lumMod val="65000"/>
                                  <a:lumOff val="35000"/>
                                </a:schemeClr>
                              </a:solidFill>
                              <a:latin typeface="Cambria Math" panose="02040503050406030204" pitchFamily="18" charset="0"/>
                            </a:rPr>
                            <m:t>𝜔</m:t>
                          </m:r>
                        </m:den>
                      </m:f>
                    </m:oMath>
                  </m:oMathPara>
                </a14:m>
                <a:endParaRPr lang="fr-FR" dirty="0">
                  <a:solidFill>
                    <a:schemeClr val="tx1">
                      <a:lumMod val="65000"/>
                      <a:lumOff val="35000"/>
                    </a:schemeClr>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1144852" y="3625726"/>
                <a:ext cx="2570512" cy="661271"/>
              </a:xfrm>
              <a:prstGeom prst="rect">
                <a:avLst/>
              </a:prstGeom>
              <a:blipFill rotWithShape="0">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4011267" y="5461163"/>
                <a:ext cx="3776931" cy="612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1</m:t>
                          </m:r>
                        </m:num>
                        <m:den>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𝜋</m:t>
                          </m:r>
                          <m:r>
                            <a:rPr lang="fr-FR" i="1">
                              <a:solidFill>
                                <a:schemeClr val="tx1">
                                  <a:lumMod val="65000"/>
                                  <a:lumOff val="35000"/>
                                </a:schemeClr>
                              </a:solidFill>
                              <a:latin typeface="Cambria Math" panose="02040503050406030204" pitchFamily="18" charset="0"/>
                            </a:rPr>
                            <m:t>𝑅𝐶</m:t>
                          </m:r>
                        </m:den>
                      </m:f>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𝐹𝑟</m:t>
                      </m:r>
                      <m:r>
                        <a:rPr lang="fr-FR" b="0" i="1" smtClean="0">
                          <a:solidFill>
                            <a:schemeClr val="tx1">
                              <a:lumMod val="65000"/>
                              <a:lumOff val="35000"/>
                            </a:schemeClr>
                          </a:solidFill>
                          <a:latin typeface="Cambria Math" panose="02040503050406030204" pitchFamily="18" charset="0"/>
                        </a:rPr>
                        <m:t>é</m:t>
                      </m:r>
                      <m:r>
                        <a:rPr lang="fr-FR" b="0" i="1" smtClean="0">
                          <a:solidFill>
                            <a:schemeClr val="tx1">
                              <a:lumMod val="65000"/>
                              <a:lumOff val="35000"/>
                            </a:schemeClr>
                          </a:solidFill>
                          <a:latin typeface="Cambria Math" panose="02040503050406030204" pitchFamily="18" charset="0"/>
                        </a:rPr>
                        <m:t>𝑞𝑢𝑒𝑛𝑐𝑒</m:t>
                      </m:r>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𝑑𝑒</m:t>
                      </m:r>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𝑐𝑜𝑢𝑝𝑢𝑟𝑒</m:t>
                      </m:r>
                    </m:oMath>
                  </m:oMathPara>
                </a14:m>
                <a:endParaRPr lang="fr-FR" dirty="0">
                  <a:solidFill>
                    <a:schemeClr val="tx1">
                      <a:lumMod val="65000"/>
                      <a:lumOff val="35000"/>
                    </a:schemeClr>
                  </a:solidFill>
                </a:endParaRPr>
              </a:p>
            </p:txBody>
          </p:sp>
        </mc:Choice>
        <mc:Fallback>
          <p:sp>
            <p:nvSpPr>
              <p:cNvPr id="28" name="Rectangle 27"/>
              <p:cNvSpPr>
                <a:spLocks noRot="1" noChangeAspect="1" noMove="1" noResize="1" noEditPoints="1" noAdjustHandles="1" noChangeArrowheads="1" noChangeShapeType="1" noTextEdit="1"/>
              </p:cNvSpPr>
              <p:nvPr/>
            </p:nvSpPr>
            <p:spPr>
              <a:xfrm>
                <a:off x="4011267" y="5461163"/>
                <a:ext cx="3776931" cy="612796"/>
              </a:xfrm>
              <a:prstGeom prst="rect">
                <a:avLst/>
              </a:prstGeom>
              <a:blipFill rotWithShape="0">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1144852" y="4540494"/>
                <a:ext cx="1795748" cy="12270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d>
                            <m:dPr>
                              <m:begChr m:val="|"/>
                              <m:endChr m:val="|"/>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e>
                          </m:d>
                        </m:num>
                        <m:den>
                          <m:rad>
                            <m:radPr>
                              <m:degHide m:val="on"/>
                              <m:ctrlPr>
                                <a:rPr lang="fr-FR" i="1">
                                  <a:solidFill>
                                    <a:schemeClr val="tx1">
                                      <a:lumMod val="65000"/>
                                      <a:lumOff val="35000"/>
                                    </a:schemeClr>
                                  </a:solidFill>
                                  <a:latin typeface="Cambria Math" panose="02040503050406030204" pitchFamily="18" charset="0"/>
                                </a:rPr>
                              </m:ctrlPr>
                            </m:radPr>
                            <m:deg/>
                            <m:e>
                              <m:r>
                                <a:rPr lang="fr-FR" i="0">
                                  <a:solidFill>
                                    <a:schemeClr val="tx1">
                                      <a:lumMod val="65000"/>
                                      <a:lumOff val="35000"/>
                                    </a:schemeClr>
                                  </a:solidFill>
                                  <a:latin typeface="Cambria Math" panose="02040503050406030204" pitchFamily="18" charset="0"/>
                                </a:rPr>
                                <m:t>1+</m:t>
                              </m:r>
                              <m:sSup>
                                <m:sSupPr>
                                  <m:ctrlPr>
                                    <a:rPr lang="fr-FR" i="1">
                                      <a:solidFill>
                                        <a:schemeClr val="tx1">
                                          <a:lumMod val="65000"/>
                                          <a:lumOff val="35000"/>
                                        </a:schemeClr>
                                      </a:solidFill>
                                      <a:latin typeface="Cambria Math" panose="02040503050406030204" pitchFamily="18" charset="0"/>
                                    </a:rPr>
                                  </m:ctrlPr>
                                </m:sSupPr>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e>
                                  </m:d>
                                </m:e>
                                <m:sup>
                                  <m:r>
                                    <a:rPr lang="fr-FR" i="0">
                                      <a:solidFill>
                                        <a:schemeClr val="tx1">
                                          <a:lumMod val="65000"/>
                                          <a:lumOff val="35000"/>
                                        </a:schemeClr>
                                      </a:solidFill>
                                      <a:latin typeface="Cambria Math" panose="02040503050406030204" pitchFamily="18" charset="0"/>
                                    </a:rPr>
                                    <m:t>2</m:t>
                                  </m:r>
                                </m:sup>
                              </m:sSup>
                            </m:e>
                          </m:rad>
                        </m:den>
                      </m:f>
                    </m:oMath>
                  </m:oMathPara>
                </a14:m>
                <a:endParaRPr lang="fr-FR" dirty="0">
                  <a:solidFill>
                    <a:schemeClr val="tx1">
                      <a:lumMod val="65000"/>
                      <a:lumOff val="35000"/>
                    </a:schemeClr>
                  </a:solidFill>
                </a:endParaRPr>
              </a:p>
            </p:txBody>
          </p:sp>
        </mc:Choice>
        <mc:Fallback>
          <p:sp>
            <p:nvSpPr>
              <p:cNvPr id="29" name="Rectangle 28"/>
              <p:cNvSpPr>
                <a:spLocks noRot="1" noChangeAspect="1" noMove="1" noResize="1" noEditPoints="1" noAdjustHandles="1" noChangeArrowheads="1" noChangeShapeType="1" noTextEdit="1"/>
              </p:cNvSpPr>
              <p:nvPr/>
            </p:nvSpPr>
            <p:spPr>
              <a:xfrm>
                <a:off x="1144852" y="4540494"/>
                <a:ext cx="1795748" cy="1227067"/>
              </a:xfrm>
              <a:prstGeom prst="rect">
                <a:avLst/>
              </a:prstGeom>
              <a:blipFill rotWithShape="0">
                <a:blip r:embed="rId9"/>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1107830" y="5915658"/>
                <a:ext cx="2042162"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𝜑</m:t>
                      </m:r>
                      <m:r>
                        <a:rPr lang="fr-FR" i="0">
                          <a:solidFill>
                            <a:schemeClr val="tx1">
                              <a:lumMod val="65000"/>
                              <a:lumOff val="35000"/>
                            </a:schemeClr>
                          </a:solidFill>
                          <a:latin typeface="Cambria Math" panose="02040503050406030204" pitchFamily="18" charset="0"/>
                        </a:rPr>
                        <m:t>=−</m:t>
                      </m:r>
                      <m:func>
                        <m:funcPr>
                          <m:ctrlPr>
                            <a:rPr lang="fr-FR" i="1">
                              <a:solidFill>
                                <a:schemeClr val="tx1">
                                  <a:lumMod val="65000"/>
                                  <a:lumOff val="35000"/>
                                </a:schemeClr>
                              </a:solidFill>
                              <a:latin typeface="Cambria Math" panose="02040503050406030204" pitchFamily="18" charset="0"/>
                            </a:rPr>
                          </m:ctrlPr>
                        </m:funcPr>
                        <m:fName>
                          <m:r>
                            <m:rPr>
                              <m:sty m:val="p"/>
                            </m:rPr>
                            <a:rPr lang="fr-FR" i="0">
                              <a:solidFill>
                                <a:schemeClr val="tx1">
                                  <a:lumMod val="65000"/>
                                  <a:lumOff val="35000"/>
                                </a:schemeClr>
                              </a:solidFill>
                              <a:latin typeface="Cambria Math" panose="02040503050406030204" pitchFamily="18" charset="0"/>
                            </a:rPr>
                            <m:t>arctan</m:t>
                          </m:r>
                        </m:fName>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e>
                          </m:d>
                        </m:e>
                      </m:func>
                    </m:oMath>
                  </m:oMathPara>
                </a14:m>
                <a:endParaRPr lang="fr-FR" dirty="0">
                  <a:solidFill>
                    <a:schemeClr val="tx1">
                      <a:lumMod val="65000"/>
                      <a:lumOff val="35000"/>
                    </a:schemeClr>
                  </a:solidFill>
                </a:endParaRPr>
              </a:p>
            </p:txBody>
          </p:sp>
        </mc:Choice>
        <mc:Fallback>
          <p:sp>
            <p:nvSpPr>
              <p:cNvPr id="30" name="Rectangle 29"/>
              <p:cNvSpPr>
                <a:spLocks noRot="1" noChangeAspect="1" noMove="1" noResize="1" noEditPoints="1" noAdjustHandles="1" noChangeArrowheads="1" noChangeShapeType="1" noTextEdit="1"/>
              </p:cNvSpPr>
              <p:nvPr/>
            </p:nvSpPr>
            <p:spPr>
              <a:xfrm>
                <a:off x="1107830" y="5915658"/>
                <a:ext cx="2042162" cy="714683"/>
              </a:xfrm>
              <a:prstGeom prst="rect">
                <a:avLst/>
              </a:prstGeom>
              <a:blipFill rotWithShape="0">
                <a:blip r:embed="rId10"/>
                <a:stretch>
                  <a:fillRect/>
                </a:stretch>
              </a:blipFill>
            </p:spPr>
            <p:txBody>
              <a:bodyPr/>
              <a:lstStyle/>
              <a:p>
                <a:r>
                  <a:rPr lang="fr-FR">
                    <a:noFill/>
                  </a:rPr>
                  <a:t> </a:t>
                </a:r>
              </a:p>
            </p:txBody>
          </p:sp>
        </mc:Fallback>
      </mc:AlternateContent>
      <p:pic>
        <p:nvPicPr>
          <p:cNvPr id="31" name="Image 30" descr="C:\Users\AMOUSSOU Kenneth\Desktop\imgs\FPB.PNG"/>
          <p:cNvPicPr/>
          <p:nvPr/>
        </p:nvPicPr>
        <p:blipFill rotWithShape="1">
          <a:blip r:embed="rId11">
            <a:duotone>
              <a:schemeClr val="accent3">
                <a:shade val="45000"/>
                <a:satMod val="135000"/>
              </a:schemeClr>
              <a:prstClr val="white"/>
            </a:duotone>
            <a:extLst>
              <a:ext uri="{BEBA8EAE-BF5A-486C-A8C5-ECC9F3942E4B}">
                <a14:imgProps xmlns:a14="http://schemas.microsoft.com/office/drawing/2010/main">
                  <a14:imgLayer r:embed="rId12">
                    <a14:imgEffect>
                      <a14:sharpenSoften amount="50000"/>
                    </a14:imgEffect>
                    <a14:imgEffect>
                      <a14:saturation sat="0"/>
                    </a14:imgEffect>
                  </a14:imgLayer>
                </a14:imgProps>
              </a:ext>
              <a:ext uri="{28A0092B-C50C-407E-A947-70E740481C1C}">
                <a14:useLocalDpi xmlns:a14="http://schemas.microsoft.com/office/drawing/2010/main" val="0"/>
              </a:ext>
            </a:extLst>
          </a:blip>
          <a:srcRect l="49822"/>
          <a:stretch/>
        </p:blipFill>
        <p:spPr bwMode="auto">
          <a:xfrm>
            <a:off x="5302890" y="3625726"/>
            <a:ext cx="3026355" cy="1729740"/>
          </a:xfrm>
          <a:prstGeom prst="rect">
            <a:avLst/>
          </a:prstGeom>
          <a:noFill/>
          <a:ln>
            <a:noFill/>
          </a:ln>
        </p:spPr>
      </p:pic>
      <p:pic>
        <p:nvPicPr>
          <p:cNvPr id="32" name="Image 31" descr="C:\Users\AMOUSSOU Kenneth\Desktop\imgs\FPB.PNG"/>
          <p:cNvPicPr/>
          <p:nvPr/>
        </p:nvPicPr>
        <p:blipFill rotWithShape="1">
          <a:blip r:embed="rId11">
            <a:duotone>
              <a:schemeClr val="accent3">
                <a:shade val="45000"/>
                <a:satMod val="135000"/>
              </a:schemeClr>
              <a:prstClr val="white"/>
            </a:duotone>
            <a:extLst>
              <a:ext uri="{BEBA8EAE-BF5A-486C-A8C5-ECC9F3942E4B}">
                <a14:imgProps xmlns:a14="http://schemas.microsoft.com/office/drawing/2010/main">
                  <a14:imgLayer r:embed="rId12">
                    <a14:imgEffect>
                      <a14:sharpenSoften amount="50000"/>
                    </a14:imgEffect>
                    <a14:imgEffect>
                      <a14:saturation sat="0"/>
                    </a14:imgEffect>
                  </a14:imgLayer>
                </a14:imgProps>
              </a:ext>
              <a:ext uri="{28A0092B-C50C-407E-A947-70E740481C1C}">
                <a14:useLocalDpi xmlns:a14="http://schemas.microsoft.com/office/drawing/2010/main" val="0"/>
              </a:ext>
            </a:extLst>
          </a:blip>
          <a:srcRect r="51572"/>
          <a:stretch/>
        </p:blipFill>
        <p:spPr bwMode="auto">
          <a:xfrm>
            <a:off x="5243202" y="1743841"/>
            <a:ext cx="2920816" cy="1729740"/>
          </a:xfrm>
          <a:prstGeom prst="rect">
            <a:avLst/>
          </a:prstGeom>
          <a:noFill/>
          <a:ln>
            <a:noFill/>
          </a:ln>
        </p:spPr>
      </p:pic>
    </p:spTree>
    <p:extLst>
      <p:ext uri="{BB962C8B-B14F-4D97-AF65-F5344CB8AC3E}">
        <p14:creationId xmlns:p14="http://schemas.microsoft.com/office/powerpoint/2010/main" val="333330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Filtre passif passe-haut (RC)</a:t>
            </a:r>
            <a:endParaRPr lang="fr-FR" sz="2700" i="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Rectangle 2"/>
              <p:cNvSpPr/>
              <p:nvPr/>
            </p:nvSpPr>
            <p:spPr>
              <a:xfrm>
                <a:off x="1144852" y="3625726"/>
                <a:ext cx="2533386" cy="6594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d>
                        <m:dPr>
                          <m:ctrlPr>
                            <a:rPr lang="fr-FR" i="1">
                              <a:solidFill>
                                <a:schemeClr val="tx1">
                                  <a:lumMod val="65000"/>
                                  <a:lumOff val="35000"/>
                                </a:schemeClr>
                              </a:solidFill>
                              <a:latin typeface="Cambria Math" panose="02040503050406030204" pitchFamily="18" charset="0"/>
                            </a:rPr>
                          </m:ctrlPr>
                        </m:dPr>
                        <m:e>
                          <m:r>
                            <a:rPr lang="fr-FR" i="1">
                              <a:solidFill>
                                <a:schemeClr val="tx1">
                                  <a:lumMod val="65000"/>
                                  <a:lumOff val="35000"/>
                                </a:schemeClr>
                              </a:solidFill>
                              <a:latin typeface="Cambria Math" panose="02040503050406030204" pitchFamily="18" charset="0"/>
                            </a:rPr>
                            <m:t>𝑗</m:t>
                          </m:r>
                          <m:r>
                            <a:rPr lang="fr-FR" i="1">
                              <a:solidFill>
                                <a:schemeClr val="tx1">
                                  <a:lumMod val="65000"/>
                                  <a:lumOff val="35000"/>
                                </a:schemeClr>
                              </a:solidFill>
                              <a:latin typeface="Cambria Math" panose="02040503050406030204" pitchFamily="18" charset="0"/>
                            </a:rPr>
                            <m:t>𝜔</m:t>
                          </m:r>
                        </m:e>
                      </m:d>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𝑉</m:t>
                              </m:r>
                            </m:e>
                            <m:sub>
                              <m:r>
                                <a:rPr lang="fr-FR" i="1">
                                  <a:solidFill>
                                    <a:schemeClr val="tx1">
                                      <a:lumMod val="65000"/>
                                      <a:lumOff val="35000"/>
                                    </a:schemeClr>
                                  </a:solidFill>
                                  <a:latin typeface="Cambria Math" panose="02040503050406030204" pitchFamily="18" charset="0"/>
                                </a:rPr>
                                <m:t>𝑒</m:t>
                              </m:r>
                            </m:sub>
                          </m:sSub>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𝑉</m:t>
                              </m:r>
                            </m:e>
                            <m:sub>
                              <m:r>
                                <a:rPr lang="fr-FR" i="1">
                                  <a:solidFill>
                                    <a:schemeClr val="tx1">
                                      <a:lumMod val="65000"/>
                                      <a:lumOff val="35000"/>
                                    </a:schemeClr>
                                  </a:solidFill>
                                  <a:latin typeface="Cambria Math" panose="02040503050406030204" pitchFamily="18" charset="0"/>
                                </a:rPr>
                                <m:t>𝑠</m:t>
                              </m:r>
                            </m:sub>
                          </m:sSub>
                        </m:den>
                      </m:f>
                      <m:r>
                        <a:rPr lang="fr-FR" i="0">
                          <a:solidFill>
                            <a:schemeClr val="tx1">
                              <a:lumMod val="65000"/>
                              <a:lumOff val="35000"/>
                            </a:schemeClr>
                          </a:solidFill>
                          <a:latin typeface="Cambria Math" panose="02040503050406030204" pitchFamily="18" charset="0"/>
                        </a:rPr>
                        <m:t>=</m:t>
                      </m:r>
                      <m:f>
                        <m:fPr>
                          <m:ctrlPr>
                            <a:rPr lang="fr-FR" i="1" smtClean="0">
                              <a:solidFill>
                                <a:schemeClr val="tx1">
                                  <a:lumMod val="65000"/>
                                  <a:lumOff val="35000"/>
                                </a:schemeClr>
                              </a:solidFill>
                            </a:rPr>
                          </m:ctrlPr>
                        </m:fPr>
                        <m:num>
                          <m:r>
                            <a:rPr lang="fr-FR" i="1">
                              <a:solidFill>
                                <a:schemeClr val="tx1">
                                  <a:lumMod val="65000"/>
                                  <a:lumOff val="35000"/>
                                </a:schemeClr>
                              </a:solidFill>
                            </a:rPr>
                            <m:t>𝑗𝑅𝑐</m:t>
                          </m:r>
                          <m:r>
                            <a:rPr lang="fr-FR" i="1">
                              <a:solidFill>
                                <a:schemeClr val="tx1">
                                  <a:lumMod val="65000"/>
                                  <a:lumOff val="35000"/>
                                </a:schemeClr>
                              </a:solidFill>
                            </a:rPr>
                            <m:t>𝜔</m:t>
                          </m:r>
                        </m:num>
                        <m:den>
                          <m:r>
                            <a:rPr lang="fr-FR" i="1">
                              <a:solidFill>
                                <a:schemeClr val="tx1">
                                  <a:lumMod val="65000"/>
                                  <a:lumOff val="35000"/>
                                </a:schemeClr>
                              </a:solidFill>
                            </a:rPr>
                            <m:t>1+</m:t>
                          </m:r>
                          <m:r>
                            <a:rPr lang="fr-FR" i="1">
                              <a:solidFill>
                                <a:schemeClr val="tx1">
                                  <a:lumMod val="65000"/>
                                  <a:lumOff val="35000"/>
                                </a:schemeClr>
                              </a:solidFill>
                            </a:rPr>
                            <m:t>𝑗𝑅𝑐</m:t>
                          </m:r>
                          <m:r>
                            <a:rPr lang="fr-FR" i="1">
                              <a:solidFill>
                                <a:schemeClr val="tx1">
                                  <a:lumMod val="65000"/>
                                  <a:lumOff val="35000"/>
                                </a:schemeClr>
                              </a:solidFill>
                            </a:rPr>
                            <m:t>𝜔</m:t>
                          </m:r>
                        </m:den>
                      </m:f>
                    </m:oMath>
                  </m:oMathPara>
                </a14:m>
                <a:endParaRPr lang="fr-FR" dirty="0">
                  <a:solidFill>
                    <a:schemeClr val="tx1">
                      <a:lumMod val="65000"/>
                      <a:lumOff val="35000"/>
                    </a:schemeClr>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1144852" y="3625726"/>
                <a:ext cx="2533386" cy="659411"/>
              </a:xfrm>
              <a:prstGeom prst="rect">
                <a:avLst/>
              </a:prstGeom>
              <a:blipFill rotWithShape="0">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4011267" y="5461163"/>
                <a:ext cx="3776931" cy="612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mtClean="0">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1">
                              <a:solidFill>
                                <a:schemeClr val="tx1">
                                  <a:lumMod val="65000"/>
                                  <a:lumOff val="35000"/>
                                </a:schemeClr>
                              </a:solidFill>
                              <a:latin typeface="Cambria Math" panose="02040503050406030204" pitchFamily="18" charset="0"/>
                            </a:rPr>
                            <m:t>𝑐</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1</m:t>
                          </m:r>
                        </m:num>
                        <m:den>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𝜋</m:t>
                          </m:r>
                          <m:r>
                            <a:rPr lang="fr-FR" i="1">
                              <a:solidFill>
                                <a:schemeClr val="tx1">
                                  <a:lumMod val="65000"/>
                                  <a:lumOff val="35000"/>
                                </a:schemeClr>
                              </a:solidFill>
                              <a:latin typeface="Cambria Math" panose="02040503050406030204" pitchFamily="18" charset="0"/>
                            </a:rPr>
                            <m:t>𝑅𝐶</m:t>
                          </m:r>
                        </m:den>
                      </m:f>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𝐹𝑟</m:t>
                      </m:r>
                      <m:r>
                        <a:rPr lang="fr-FR" b="0" i="1" smtClean="0">
                          <a:solidFill>
                            <a:schemeClr val="tx1">
                              <a:lumMod val="65000"/>
                              <a:lumOff val="35000"/>
                            </a:schemeClr>
                          </a:solidFill>
                          <a:latin typeface="Cambria Math" panose="02040503050406030204" pitchFamily="18" charset="0"/>
                        </a:rPr>
                        <m:t>é</m:t>
                      </m:r>
                      <m:r>
                        <a:rPr lang="fr-FR" b="0" i="1" smtClean="0">
                          <a:solidFill>
                            <a:schemeClr val="tx1">
                              <a:lumMod val="65000"/>
                              <a:lumOff val="35000"/>
                            </a:schemeClr>
                          </a:solidFill>
                          <a:latin typeface="Cambria Math" panose="02040503050406030204" pitchFamily="18" charset="0"/>
                        </a:rPr>
                        <m:t>𝑞𝑢𝑒𝑛𝑐𝑒</m:t>
                      </m:r>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𝑑𝑒</m:t>
                      </m:r>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𝑐𝑜𝑢𝑝𝑢𝑟𝑒</m:t>
                      </m:r>
                    </m:oMath>
                  </m:oMathPara>
                </a14:m>
                <a:endParaRPr lang="fr-FR" dirty="0">
                  <a:solidFill>
                    <a:schemeClr val="tx1">
                      <a:lumMod val="65000"/>
                      <a:lumOff val="35000"/>
                    </a:schemeClr>
                  </a:solidFill>
                </a:endParaRPr>
              </a:p>
            </p:txBody>
          </p:sp>
        </mc:Choice>
        <mc:Fallback>
          <p:sp>
            <p:nvSpPr>
              <p:cNvPr id="28" name="Rectangle 27"/>
              <p:cNvSpPr>
                <a:spLocks noRot="1" noChangeAspect="1" noMove="1" noResize="1" noEditPoints="1" noAdjustHandles="1" noChangeArrowheads="1" noChangeShapeType="1" noTextEdit="1"/>
              </p:cNvSpPr>
              <p:nvPr/>
            </p:nvSpPr>
            <p:spPr>
              <a:xfrm>
                <a:off x="4011267" y="5461163"/>
                <a:ext cx="3776931" cy="612796"/>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1144852" y="4540494"/>
                <a:ext cx="1795748" cy="12270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d>
                            <m:dPr>
                              <m:begChr m:val="|"/>
                              <m:endChr m:val="|"/>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e>
                          </m:d>
                        </m:num>
                        <m:den>
                          <m:rad>
                            <m:radPr>
                              <m:degHide m:val="on"/>
                              <m:ctrlPr>
                                <a:rPr lang="fr-FR" i="1">
                                  <a:solidFill>
                                    <a:schemeClr val="tx1">
                                      <a:lumMod val="65000"/>
                                      <a:lumOff val="35000"/>
                                    </a:schemeClr>
                                  </a:solidFill>
                                  <a:latin typeface="Cambria Math" panose="02040503050406030204" pitchFamily="18" charset="0"/>
                                </a:rPr>
                              </m:ctrlPr>
                            </m:radPr>
                            <m:deg/>
                            <m:e>
                              <m:r>
                                <a:rPr lang="fr-FR" i="0">
                                  <a:solidFill>
                                    <a:schemeClr val="tx1">
                                      <a:lumMod val="65000"/>
                                      <a:lumOff val="35000"/>
                                    </a:schemeClr>
                                  </a:solidFill>
                                  <a:latin typeface="Cambria Math" panose="02040503050406030204" pitchFamily="18" charset="0"/>
                                </a:rPr>
                                <m:t>1+</m:t>
                              </m:r>
                              <m:sSup>
                                <m:sSupPr>
                                  <m:ctrlPr>
                                    <a:rPr lang="fr-FR" i="1">
                                      <a:solidFill>
                                        <a:schemeClr val="tx1">
                                          <a:lumMod val="65000"/>
                                          <a:lumOff val="35000"/>
                                        </a:schemeClr>
                                      </a:solidFill>
                                      <a:latin typeface="Cambria Math" panose="02040503050406030204" pitchFamily="18" charset="0"/>
                                    </a:rPr>
                                  </m:ctrlPr>
                                </m:sSupPr>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e>
                                  </m:d>
                                </m:e>
                                <m:sup>
                                  <m:r>
                                    <a:rPr lang="fr-FR" i="0">
                                      <a:solidFill>
                                        <a:schemeClr val="tx1">
                                          <a:lumMod val="65000"/>
                                          <a:lumOff val="35000"/>
                                        </a:schemeClr>
                                      </a:solidFill>
                                      <a:latin typeface="Cambria Math" panose="02040503050406030204" pitchFamily="18" charset="0"/>
                                    </a:rPr>
                                    <m:t>2</m:t>
                                  </m:r>
                                </m:sup>
                              </m:sSup>
                            </m:e>
                          </m:rad>
                        </m:den>
                      </m:f>
                    </m:oMath>
                  </m:oMathPara>
                </a14:m>
                <a:endParaRPr lang="fr-FR" dirty="0">
                  <a:solidFill>
                    <a:schemeClr val="tx1">
                      <a:lumMod val="65000"/>
                      <a:lumOff val="35000"/>
                    </a:schemeClr>
                  </a:solidFill>
                </a:endParaRPr>
              </a:p>
            </p:txBody>
          </p:sp>
        </mc:Choice>
        <mc:Fallback>
          <p:sp>
            <p:nvSpPr>
              <p:cNvPr id="29" name="Rectangle 28"/>
              <p:cNvSpPr>
                <a:spLocks noRot="1" noChangeAspect="1" noMove="1" noResize="1" noEditPoints="1" noAdjustHandles="1" noChangeArrowheads="1" noChangeShapeType="1" noTextEdit="1"/>
              </p:cNvSpPr>
              <p:nvPr/>
            </p:nvSpPr>
            <p:spPr>
              <a:xfrm>
                <a:off x="1144852" y="4540494"/>
                <a:ext cx="1795748" cy="1227067"/>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1107830" y="5915658"/>
                <a:ext cx="2242537"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𝜑</m:t>
                      </m:r>
                      <m:r>
                        <a:rPr lang="fr-FR" i="0">
                          <a:solidFill>
                            <a:schemeClr val="tx1">
                              <a:lumMod val="65000"/>
                              <a:lumOff val="35000"/>
                            </a:schemeClr>
                          </a:solidFill>
                          <a:latin typeface="Cambria Math" panose="02040503050406030204" pitchFamily="18" charset="0"/>
                        </a:rPr>
                        <m:t>=</m:t>
                      </m:r>
                      <m:f>
                        <m:fPr>
                          <m:ctrlPr>
                            <a:rPr lang="fr-FR" i="1" smtClean="0">
                              <a:solidFill>
                                <a:schemeClr val="tx1">
                                  <a:lumMod val="65000"/>
                                  <a:lumOff val="35000"/>
                                </a:schemeClr>
                              </a:solidFill>
                            </a:rPr>
                          </m:ctrlPr>
                        </m:fPr>
                        <m:num>
                          <m:r>
                            <a:rPr lang="fr-FR" i="1">
                              <a:solidFill>
                                <a:schemeClr val="tx1">
                                  <a:lumMod val="65000"/>
                                  <a:lumOff val="35000"/>
                                </a:schemeClr>
                              </a:solidFill>
                            </a:rPr>
                            <m:t>𝜋</m:t>
                          </m:r>
                        </m:num>
                        <m:den>
                          <m:r>
                            <a:rPr lang="fr-FR" i="1">
                              <a:solidFill>
                                <a:schemeClr val="tx1">
                                  <a:lumMod val="65000"/>
                                  <a:lumOff val="35000"/>
                                </a:schemeClr>
                              </a:solidFill>
                            </a:rPr>
                            <m:t>2</m:t>
                          </m:r>
                        </m:den>
                      </m:f>
                      <m:r>
                        <a:rPr lang="fr-FR" i="0">
                          <a:solidFill>
                            <a:schemeClr val="tx1">
                              <a:lumMod val="65000"/>
                              <a:lumOff val="35000"/>
                            </a:schemeClr>
                          </a:solidFill>
                          <a:latin typeface="Cambria Math" panose="02040503050406030204" pitchFamily="18" charset="0"/>
                        </a:rPr>
                        <m:t>−</m:t>
                      </m:r>
                      <m:func>
                        <m:funcPr>
                          <m:ctrlPr>
                            <a:rPr lang="fr-FR" i="1">
                              <a:solidFill>
                                <a:schemeClr val="tx1">
                                  <a:lumMod val="65000"/>
                                  <a:lumOff val="35000"/>
                                </a:schemeClr>
                              </a:solidFill>
                              <a:latin typeface="Cambria Math" panose="02040503050406030204" pitchFamily="18" charset="0"/>
                            </a:rPr>
                          </m:ctrlPr>
                        </m:funcPr>
                        <m:fName>
                          <m:r>
                            <m:rPr>
                              <m:sty m:val="p"/>
                            </m:rPr>
                            <a:rPr lang="fr-FR" i="0">
                              <a:solidFill>
                                <a:schemeClr val="tx1">
                                  <a:lumMod val="65000"/>
                                  <a:lumOff val="35000"/>
                                </a:schemeClr>
                              </a:solidFill>
                              <a:latin typeface="Cambria Math" panose="02040503050406030204" pitchFamily="18" charset="0"/>
                            </a:rPr>
                            <m:t>arctan</m:t>
                          </m:r>
                        </m:fName>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e>
                          </m:d>
                        </m:e>
                      </m:func>
                    </m:oMath>
                  </m:oMathPara>
                </a14:m>
                <a:endParaRPr lang="fr-FR" dirty="0">
                  <a:solidFill>
                    <a:schemeClr val="tx1">
                      <a:lumMod val="65000"/>
                      <a:lumOff val="35000"/>
                    </a:schemeClr>
                  </a:solidFill>
                </a:endParaRPr>
              </a:p>
            </p:txBody>
          </p:sp>
        </mc:Choice>
        <mc:Fallback>
          <p:sp>
            <p:nvSpPr>
              <p:cNvPr id="30" name="Rectangle 29"/>
              <p:cNvSpPr>
                <a:spLocks noRot="1" noChangeAspect="1" noMove="1" noResize="1" noEditPoints="1" noAdjustHandles="1" noChangeArrowheads="1" noChangeShapeType="1" noTextEdit="1"/>
              </p:cNvSpPr>
              <p:nvPr/>
            </p:nvSpPr>
            <p:spPr>
              <a:xfrm>
                <a:off x="1107830" y="5915658"/>
                <a:ext cx="2242537" cy="714683"/>
              </a:xfrm>
              <a:prstGeom prst="rect">
                <a:avLst/>
              </a:prstGeom>
              <a:blipFill rotWithShape="0">
                <a:blip r:embed="rId6"/>
                <a:stretch>
                  <a:fillRect/>
                </a:stretch>
              </a:blipFill>
            </p:spPr>
            <p:txBody>
              <a:bodyPr/>
              <a:lstStyle/>
              <a:p>
                <a:r>
                  <a:rPr lang="fr-FR">
                    <a:noFill/>
                  </a:rPr>
                  <a:t> </a:t>
                </a:r>
              </a:p>
            </p:txBody>
          </p:sp>
        </mc:Fallback>
      </mc:AlternateContent>
      <p:grpSp>
        <p:nvGrpSpPr>
          <p:cNvPr id="33" name="Groupe 32"/>
          <p:cNvGrpSpPr/>
          <p:nvPr/>
        </p:nvGrpSpPr>
        <p:grpSpPr>
          <a:xfrm>
            <a:off x="1195862" y="1314987"/>
            <a:ext cx="3376138" cy="2089273"/>
            <a:chOff x="0" y="2"/>
            <a:chExt cx="2888615" cy="1668781"/>
          </a:xfrm>
        </p:grpSpPr>
        <p:cxnSp>
          <p:nvCxnSpPr>
            <p:cNvPr id="34" name="AutoShape 4"/>
            <p:cNvCxnSpPr>
              <a:cxnSpLocks noChangeShapeType="1"/>
            </p:cNvCxnSpPr>
            <p:nvPr/>
          </p:nvCxnSpPr>
          <p:spPr bwMode="auto">
            <a:xfrm flipV="1">
              <a:off x="2457450" y="581025"/>
              <a:ext cx="0" cy="9886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35" name="Groupe 34"/>
            <p:cNvGrpSpPr/>
            <p:nvPr/>
          </p:nvGrpSpPr>
          <p:grpSpPr>
            <a:xfrm>
              <a:off x="0" y="2"/>
              <a:ext cx="2888615" cy="1668781"/>
              <a:chOff x="219075" y="9528"/>
              <a:chExt cx="2888615" cy="1669096"/>
            </a:xfrm>
          </p:grpSpPr>
          <p:cxnSp>
            <p:nvCxnSpPr>
              <p:cNvPr id="36" name="AutoShape 3"/>
              <p:cNvCxnSpPr>
                <a:cxnSpLocks noChangeShapeType="1"/>
              </p:cNvCxnSpPr>
              <p:nvPr/>
            </p:nvCxnSpPr>
            <p:spPr bwMode="auto">
              <a:xfrm flipV="1">
                <a:off x="628650" y="528321"/>
                <a:ext cx="0" cy="9886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37" name="Text Box 5"/>
                  <p:cNvSpPr txBox="1">
                    <a:spLocks noChangeArrowheads="1"/>
                  </p:cNvSpPr>
                  <p:nvPr/>
                </p:nvSpPr>
                <p:spPr bwMode="auto">
                  <a:xfrm>
                    <a:off x="219075" y="907732"/>
                    <a:ext cx="345440" cy="36957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7" name="Text Box 5"/>
                  <p:cNvSpPr txBox="1">
                    <a:spLocks noRot="1" noChangeAspect="1" noMove="1" noResize="1" noEditPoints="1" noAdjustHandles="1" noChangeArrowheads="1" noChangeShapeType="1" noTextEdit="1"/>
                  </p:cNvSpPr>
                  <p:nvPr/>
                </p:nvSpPr>
                <p:spPr bwMode="auto">
                  <a:xfrm>
                    <a:off x="219075" y="907732"/>
                    <a:ext cx="345440" cy="369570"/>
                  </a:xfrm>
                  <a:prstGeom prst="rect">
                    <a:avLst/>
                  </a:prstGeom>
                  <a:blipFill rotWithShape="0">
                    <a:blip r:embed="rId7"/>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8" name="Text Box 6"/>
                  <p:cNvSpPr txBox="1">
                    <a:spLocks noChangeArrowheads="1"/>
                  </p:cNvSpPr>
                  <p:nvPr/>
                </p:nvSpPr>
                <p:spPr bwMode="auto">
                  <a:xfrm>
                    <a:off x="2762250" y="883603"/>
                    <a:ext cx="345440" cy="36957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𝑠</m:t>
                              </m:r>
                            </m:sub>
                          </m:sSub>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8" name="Text Box 6"/>
                  <p:cNvSpPr txBox="1">
                    <a:spLocks noRot="1" noChangeAspect="1" noMove="1" noResize="1" noEditPoints="1" noAdjustHandles="1" noChangeArrowheads="1" noChangeShapeType="1" noTextEdit="1"/>
                  </p:cNvSpPr>
                  <p:nvPr/>
                </p:nvSpPr>
                <p:spPr bwMode="auto">
                  <a:xfrm>
                    <a:off x="2762250" y="883603"/>
                    <a:ext cx="345440" cy="369570"/>
                  </a:xfrm>
                  <a:prstGeom prst="rect">
                    <a:avLst/>
                  </a:prstGeom>
                  <a:blipFill rotWithShape="0">
                    <a:blip r:embed="rId8"/>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39" name="Group 14"/>
              <p:cNvGrpSpPr>
                <a:grpSpLocks/>
              </p:cNvGrpSpPr>
              <p:nvPr/>
            </p:nvGrpSpPr>
            <p:grpSpPr bwMode="auto">
              <a:xfrm rot="5400000">
                <a:off x="1809751" y="818834"/>
                <a:ext cx="1155065" cy="564515"/>
                <a:chOff x="4579" y="1223"/>
                <a:chExt cx="1819" cy="889"/>
              </a:xfrm>
            </p:grpSpPr>
            <mc:AlternateContent xmlns:mc="http://schemas.openxmlformats.org/markup-compatibility/2006">
              <mc:Choice xmlns:a14="http://schemas.microsoft.com/office/drawing/2010/main" Requires="a14">
                <p:sp>
                  <p:nvSpPr>
                    <p:cNvPr id="50" name="Text Box 15"/>
                    <p:cNvSpPr txBox="1">
                      <a:spLocks noChangeArrowheads="1"/>
                    </p:cNvSpPr>
                    <p:nvPr/>
                  </p:nvSpPr>
                  <p:spPr bwMode="auto">
                    <a:xfrm>
                      <a:off x="5184" y="1223"/>
                      <a:ext cx="544"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𝑅</m:t>
                            </m:r>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0" name="Text Box 15"/>
                    <p:cNvSpPr txBox="1">
                      <a:spLocks noRot="1" noChangeAspect="1" noMove="1" noResize="1" noEditPoints="1" noAdjustHandles="1" noChangeArrowheads="1" noChangeShapeType="1" noTextEdit="1"/>
                    </p:cNvSpPr>
                    <p:nvPr/>
                  </p:nvSpPr>
                  <p:spPr bwMode="auto">
                    <a:xfrm>
                      <a:off x="5184" y="1223"/>
                      <a:ext cx="544" cy="582"/>
                    </a:xfrm>
                    <a:prstGeom prst="rect">
                      <a:avLst/>
                    </a:prstGeom>
                    <a:blipFill rotWithShape="0">
                      <a:blip r:embed="rId9"/>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51" name="Group 16"/>
                <p:cNvGrpSpPr>
                  <a:grpSpLocks/>
                </p:cNvGrpSpPr>
                <p:nvPr/>
              </p:nvGrpSpPr>
              <p:grpSpPr bwMode="auto">
                <a:xfrm>
                  <a:off x="4579" y="1875"/>
                  <a:ext cx="1819" cy="237"/>
                  <a:chOff x="4579" y="1875"/>
                  <a:chExt cx="1819" cy="237"/>
                </a:xfrm>
              </p:grpSpPr>
              <p:sp>
                <p:nvSpPr>
                  <p:cNvPr id="52" name="Rectangle 51"/>
                  <p:cNvSpPr>
                    <a:spLocks noChangeArrowheads="1"/>
                  </p:cNvSpPr>
                  <p:nvPr/>
                </p:nvSpPr>
                <p:spPr bwMode="auto">
                  <a:xfrm>
                    <a:off x="5108" y="1875"/>
                    <a:ext cx="761" cy="2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fr-FR"/>
                  </a:p>
                </p:txBody>
              </p:sp>
              <p:cxnSp>
                <p:nvCxnSpPr>
                  <p:cNvPr id="53" name="AutoShape 18"/>
                  <p:cNvCxnSpPr>
                    <a:cxnSpLocks noChangeShapeType="1"/>
                  </p:cNvCxnSpPr>
                  <p:nvPr/>
                </p:nvCxnSpPr>
                <p:spPr bwMode="auto">
                  <a:xfrm>
                    <a:off x="5869" y="1998"/>
                    <a:ext cx="52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AutoShape 19"/>
                  <p:cNvCxnSpPr>
                    <a:cxnSpLocks noChangeShapeType="1"/>
                  </p:cNvCxnSpPr>
                  <p:nvPr/>
                </p:nvCxnSpPr>
                <p:spPr bwMode="auto">
                  <a:xfrm>
                    <a:off x="4579" y="1998"/>
                    <a:ext cx="52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40" name="Group 7"/>
              <p:cNvGrpSpPr>
                <a:grpSpLocks/>
              </p:cNvGrpSpPr>
              <p:nvPr/>
            </p:nvGrpSpPr>
            <p:grpSpPr bwMode="auto">
              <a:xfrm rot="5400000">
                <a:off x="958217" y="100650"/>
                <a:ext cx="638810" cy="456565"/>
                <a:chOff x="6206" y="2417"/>
                <a:chExt cx="1006" cy="719"/>
              </a:xfrm>
            </p:grpSpPr>
            <mc:AlternateContent xmlns:mc="http://schemas.openxmlformats.org/markup-compatibility/2006">
              <mc:Choice xmlns:a14="http://schemas.microsoft.com/office/drawing/2010/main" Requires="a14">
                <p:sp>
                  <p:nvSpPr>
                    <p:cNvPr id="44" name="Text Box 8"/>
                    <p:cNvSpPr txBox="1">
                      <a:spLocks noChangeArrowheads="1"/>
                    </p:cNvSpPr>
                    <p:nvPr/>
                  </p:nvSpPr>
                  <p:spPr bwMode="auto">
                    <a:xfrm>
                      <a:off x="6206" y="2417"/>
                      <a:ext cx="612" cy="582"/>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𝐶</m:t>
                            </m:r>
                          </m:oMath>
                        </m:oMathPara>
                      </a14:m>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400">
                          <a:effectLst/>
                          <a:latin typeface="Calibri" panose="020F0502020204030204" pitchFamily="34" charset="0"/>
                          <a:ea typeface="Times New Roman" panose="02020603050405020304" pitchFamily="18" charset="0"/>
                          <a:cs typeface="Times New Roman" panose="02020603050405020304" pitchFamily="18" charset="0"/>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4" name="Text Box 8"/>
                    <p:cNvSpPr txBox="1">
                      <a:spLocks noRot="1" noChangeAspect="1" noMove="1" noResize="1" noEditPoints="1" noAdjustHandles="1" noChangeArrowheads="1" noChangeShapeType="1" noTextEdit="1"/>
                    </p:cNvSpPr>
                    <p:nvPr/>
                  </p:nvSpPr>
                  <p:spPr bwMode="auto">
                    <a:xfrm>
                      <a:off x="6206" y="2417"/>
                      <a:ext cx="612" cy="582"/>
                    </a:xfrm>
                    <a:prstGeom prst="rect">
                      <a:avLst/>
                    </a:prstGeom>
                    <a:blipFill rotWithShape="0">
                      <a:blip r:embed="rId10"/>
                      <a:stretch>
                        <a:fillRect/>
                      </a:stretch>
                    </a:blipFill>
                    <a:ln w="9525">
                      <a:solidFill>
                        <a:schemeClr val="bg1">
                          <a:lumMod val="100000"/>
                          <a:lumOff val="0"/>
                        </a:schemeClr>
                      </a:solidFill>
                      <a:miter lim="800000"/>
                      <a:headEnd/>
                      <a:tailEnd/>
                    </a:ln>
                  </p:spPr>
                  <p:txBody>
                    <a:bodyPr/>
                    <a:lstStyle/>
                    <a:p>
                      <a:r>
                        <a:rPr lang="fr-FR">
                          <a:noFill/>
                        </a:rPr>
                        <a:t> </a:t>
                      </a:r>
                    </a:p>
                  </p:txBody>
                </p:sp>
              </mc:Fallback>
            </mc:AlternateContent>
            <p:grpSp>
              <p:nvGrpSpPr>
                <p:cNvPr id="45" name="Group 9"/>
                <p:cNvGrpSpPr>
                  <a:grpSpLocks/>
                </p:cNvGrpSpPr>
                <p:nvPr/>
              </p:nvGrpSpPr>
              <p:grpSpPr bwMode="auto">
                <a:xfrm>
                  <a:off x="6818" y="2417"/>
                  <a:ext cx="394" cy="719"/>
                  <a:chOff x="3029" y="1393"/>
                  <a:chExt cx="394" cy="719"/>
                </a:xfrm>
              </p:grpSpPr>
              <p:cxnSp>
                <p:nvCxnSpPr>
                  <p:cNvPr id="46" name="AutoShape 10"/>
                  <p:cNvCxnSpPr>
                    <a:cxnSpLocks noChangeShapeType="1"/>
                  </p:cNvCxnSpPr>
                  <p:nvPr/>
                </p:nvCxnSpPr>
                <p:spPr bwMode="auto">
                  <a:xfrm>
                    <a:off x="3029" y="1698"/>
                    <a:ext cx="3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1"/>
                  <p:cNvCxnSpPr>
                    <a:cxnSpLocks noChangeShapeType="1"/>
                  </p:cNvCxnSpPr>
                  <p:nvPr/>
                </p:nvCxnSpPr>
                <p:spPr bwMode="auto">
                  <a:xfrm>
                    <a:off x="3029" y="1807"/>
                    <a:ext cx="3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2"/>
                  <p:cNvCxnSpPr>
                    <a:cxnSpLocks noChangeShapeType="1"/>
                  </p:cNvCxnSpPr>
                  <p:nvPr/>
                </p:nvCxnSpPr>
                <p:spPr bwMode="auto">
                  <a:xfrm>
                    <a:off x="3234" y="1807"/>
                    <a:ext cx="0" cy="3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13"/>
                  <p:cNvCxnSpPr>
                    <a:cxnSpLocks noChangeShapeType="1"/>
                  </p:cNvCxnSpPr>
                  <p:nvPr/>
                </p:nvCxnSpPr>
                <p:spPr bwMode="auto">
                  <a:xfrm>
                    <a:off x="3234" y="1393"/>
                    <a:ext cx="0" cy="3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41" name="AutoShape 24"/>
              <p:cNvCxnSpPr>
                <a:cxnSpLocks noChangeShapeType="1"/>
              </p:cNvCxnSpPr>
              <p:nvPr/>
            </p:nvCxnSpPr>
            <p:spPr bwMode="auto">
              <a:xfrm>
                <a:off x="1485900" y="523558"/>
                <a:ext cx="94961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23"/>
              <p:cNvCxnSpPr>
                <a:cxnSpLocks noChangeShapeType="1"/>
              </p:cNvCxnSpPr>
              <p:nvPr/>
            </p:nvCxnSpPr>
            <p:spPr bwMode="auto">
              <a:xfrm>
                <a:off x="628650" y="1676083"/>
                <a:ext cx="185864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Connecteur droit 42"/>
              <p:cNvCxnSpPr/>
              <p:nvPr/>
            </p:nvCxnSpPr>
            <p:spPr>
              <a:xfrm>
                <a:off x="676275" y="523558"/>
                <a:ext cx="457200" cy="4763"/>
              </a:xfrm>
              <a:prstGeom prst="line">
                <a:avLst/>
              </a:prstGeom>
            </p:spPr>
            <p:style>
              <a:lnRef idx="1">
                <a:schemeClr val="dk1"/>
              </a:lnRef>
              <a:fillRef idx="0">
                <a:schemeClr val="dk1"/>
              </a:fillRef>
              <a:effectRef idx="0">
                <a:schemeClr val="dk1"/>
              </a:effectRef>
              <a:fontRef idx="minor">
                <a:schemeClr val="tx1"/>
              </a:fontRef>
            </p:style>
          </p:cxnSp>
        </p:grpSp>
      </p:grpSp>
      <p:pic>
        <p:nvPicPr>
          <p:cNvPr id="55" name="Image 54" descr="C:\Users\AMOUSSOU Kenneth\Desktop\imgs\FPH.PNG"/>
          <p:cNvPicPr/>
          <p:nvPr/>
        </p:nvPicPr>
        <p:blipFill rotWithShape="1">
          <a:blip r:embed="rId11">
            <a:duotone>
              <a:schemeClr val="accent3">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rcRect r="50856"/>
          <a:stretch/>
        </p:blipFill>
        <p:spPr bwMode="auto">
          <a:xfrm>
            <a:off x="5294877" y="1476949"/>
            <a:ext cx="2958385" cy="1733550"/>
          </a:xfrm>
          <a:prstGeom prst="rect">
            <a:avLst/>
          </a:prstGeom>
          <a:noFill/>
          <a:ln>
            <a:noFill/>
          </a:ln>
        </p:spPr>
      </p:pic>
      <p:pic>
        <p:nvPicPr>
          <p:cNvPr id="56" name="Image 55" descr="C:\Users\AMOUSSOU Kenneth\Desktop\imgs\FPH.PNG"/>
          <p:cNvPicPr/>
          <p:nvPr/>
        </p:nvPicPr>
        <p:blipFill rotWithShape="1">
          <a:blip r:embed="rId11">
            <a:duotone>
              <a:schemeClr val="accent3">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rcRect l="50852"/>
          <a:stretch/>
        </p:blipFill>
        <p:spPr bwMode="auto">
          <a:xfrm>
            <a:off x="5294877" y="3503925"/>
            <a:ext cx="2958621" cy="1733550"/>
          </a:xfrm>
          <a:prstGeom prst="rect">
            <a:avLst/>
          </a:prstGeom>
          <a:noFill/>
          <a:ln>
            <a:noFill/>
          </a:ln>
        </p:spPr>
      </p:pic>
    </p:spTree>
    <p:extLst>
      <p:ext uri="{BB962C8B-B14F-4D97-AF65-F5344CB8AC3E}">
        <p14:creationId xmlns:p14="http://schemas.microsoft.com/office/powerpoint/2010/main" val="1192139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Filtre passif passe bande (RLC) </a:t>
            </a:r>
            <a:r>
              <a:rPr lang="fr-FR" sz="2800" dirty="0" smtClean="0">
                <a:solidFill>
                  <a:schemeClr val="tx1">
                    <a:lumMod val="65000"/>
                    <a:lumOff val="35000"/>
                  </a:schemeClr>
                </a:solidFill>
              </a:rPr>
              <a:t>1/3</a:t>
            </a:r>
            <a:endParaRPr lang="fr-FR" sz="2700" i="1" dirty="0">
              <a:solidFill>
                <a:schemeClr val="tx1">
                  <a:lumMod val="65000"/>
                  <a:lumOff val="35000"/>
                </a:schemeClr>
              </a:solidFill>
            </a:endParaRPr>
          </a:p>
        </p:txBody>
      </p:sp>
      <p:pic>
        <p:nvPicPr>
          <p:cNvPr id="31" name="Image 30" descr="C:\Users\AMOUSSOU Kenneth\Desktop\imgs\Circuit - FPBD.PNG"/>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3650"/>
          <a:stretch/>
        </p:blipFill>
        <p:spPr bwMode="auto">
          <a:xfrm>
            <a:off x="669255" y="1501697"/>
            <a:ext cx="3430251" cy="1966571"/>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4" name="Rectangle 3"/>
              <p:cNvSpPr/>
              <p:nvPr/>
            </p:nvSpPr>
            <p:spPr>
              <a:xfrm>
                <a:off x="628650" y="3566167"/>
                <a:ext cx="6941713" cy="119340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d>
                        <m:dPr>
                          <m:ctrlPr>
                            <a:rPr lang="fr-FR" i="1">
                              <a:solidFill>
                                <a:schemeClr val="tx1">
                                  <a:lumMod val="65000"/>
                                  <a:lumOff val="35000"/>
                                </a:schemeClr>
                              </a:solidFill>
                              <a:latin typeface="Cambria Math" panose="02040503050406030204" pitchFamily="18" charset="0"/>
                            </a:rPr>
                          </m:ctrlPr>
                        </m:dPr>
                        <m:e>
                          <m:r>
                            <a:rPr lang="fr-FR" i="1">
                              <a:solidFill>
                                <a:schemeClr val="tx1">
                                  <a:lumMod val="65000"/>
                                  <a:lumOff val="35000"/>
                                </a:schemeClr>
                              </a:solidFill>
                              <a:latin typeface="Cambria Math" panose="02040503050406030204" pitchFamily="18" charset="0"/>
                            </a:rPr>
                            <m:t>𝑗</m:t>
                          </m:r>
                          <m:r>
                            <a:rPr lang="fr-FR" i="1">
                              <a:solidFill>
                                <a:schemeClr val="tx1">
                                  <a:lumMod val="65000"/>
                                  <a:lumOff val="35000"/>
                                </a:schemeClr>
                              </a:solidFill>
                              <a:latin typeface="Cambria Math" panose="02040503050406030204" pitchFamily="18" charset="0"/>
                            </a:rPr>
                            <m:t>𝜔</m:t>
                          </m:r>
                        </m:e>
                      </m:d>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𝑗𝑚</m:t>
                          </m:r>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num>
                        <m:den>
                          <m:r>
                            <a:rPr lang="fr-FR" i="0">
                              <a:solidFill>
                                <a:schemeClr val="tx1">
                                  <a:lumMod val="65000"/>
                                  <a:lumOff val="35000"/>
                                </a:schemeClr>
                              </a:solidFill>
                              <a:latin typeface="Cambria Math" panose="02040503050406030204" pitchFamily="18" charset="0"/>
                            </a:rPr>
                            <m:t>1−</m:t>
                          </m:r>
                          <m:sSup>
                            <m:sSupPr>
                              <m:ctrlPr>
                                <a:rPr lang="fr-FR" i="1">
                                  <a:solidFill>
                                    <a:schemeClr val="tx1">
                                      <a:lumMod val="65000"/>
                                      <a:lumOff val="35000"/>
                                    </a:schemeClr>
                                  </a:solidFill>
                                  <a:latin typeface="Cambria Math" panose="02040503050406030204" pitchFamily="18" charset="0"/>
                                </a:rPr>
                              </m:ctrlPr>
                            </m:sSupPr>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e>
                              </m:d>
                            </m:e>
                            <m:sup>
                              <m:r>
                                <a:rPr lang="fr-FR" i="0">
                                  <a:solidFill>
                                    <a:schemeClr val="tx1">
                                      <a:lumMod val="65000"/>
                                      <a:lumOff val="35000"/>
                                    </a:schemeClr>
                                  </a:solidFill>
                                  <a:latin typeface="Cambria Math" panose="02040503050406030204" pitchFamily="18" charset="0"/>
                                </a:rPr>
                                <m:t>2</m:t>
                              </m:r>
                            </m:sup>
                          </m:sSup>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𝑗𝑚</m:t>
                          </m:r>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den>
                      </m:f>
                      <m:r>
                        <a:rPr lang="fr-FR" i="0">
                          <a:solidFill>
                            <a:schemeClr val="tx1">
                              <a:lumMod val="65000"/>
                              <a:lumOff val="35000"/>
                            </a:schemeClr>
                          </a:solidFill>
                          <a:latin typeface="Cambria Math" panose="02040503050406030204" pitchFamily="18" charset="0"/>
                        </a:rPr>
                        <m:t> </m:t>
                      </m:r>
                      <m:r>
                        <a:rPr lang="fr-FR" i="1">
                          <a:solidFill>
                            <a:schemeClr val="tx1">
                              <a:lumMod val="65000"/>
                              <a:lumOff val="35000"/>
                            </a:schemeClr>
                          </a:solidFill>
                          <a:latin typeface="Cambria Math" panose="02040503050406030204" pitchFamily="18" charset="0"/>
                        </a:rPr>
                        <m:t>𝑎𝑣𝑒𝑐</m:t>
                      </m:r>
                      <m:r>
                        <a:rPr lang="fr-FR" i="0">
                          <a:solidFill>
                            <a:schemeClr val="tx1">
                              <a:lumMod val="65000"/>
                              <a:lumOff val="35000"/>
                            </a:schemeClr>
                          </a:solidFill>
                          <a:latin typeface="Cambria Math" panose="02040503050406030204" pitchFamily="18" charset="0"/>
                        </a:rPr>
                        <m:t> :</m:t>
                      </m:r>
                      <m:r>
                        <a:rPr lang="fr-FR" i="1">
                          <a:solidFill>
                            <a:schemeClr val="tx1">
                              <a:lumMod val="65000"/>
                              <a:lumOff val="35000"/>
                            </a:schemeClr>
                          </a:solidFill>
                          <a:latin typeface="Cambria Math" panose="02040503050406030204" pitchFamily="18" charset="0"/>
                        </a:rPr>
                        <m:t>𝑚</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𝑅</m:t>
                          </m:r>
                        </m:num>
                        <m:den>
                          <m:r>
                            <a:rPr lang="fr-FR" i="0">
                              <a:solidFill>
                                <a:schemeClr val="tx1">
                                  <a:lumMod val="65000"/>
                                  <a:lumOff val="35000"/>
                                </a:schemeClr>
                              </a:solidFill>
                              <a:latin typeface="Cambria Math" panose="02040503050406030204" pitchFamily="18" charset="0"/>
                            </a:rPr>
                            <m:t>2</m:t>
                          </m:r>
                        </m:den>
                      </m:f>
                      <m:rad>
                        <m:radPr>
                          <m:degHide m:val="on"/>
                          <m:ctrlPr>
                            <a:rPr lang="fr-FR" i="1">
                              <a:solidFill>
                                <a:schemeClr val="tx1">
                                  <a:lumMod val="65000"/>
                                  <a:lumOff val="35000"/>
                                </a:schemeClr>
                              </a:solidFill>
                              <a:latin typeface="Cambria Math" panose="02040503050406030204" pitchFamily="18" charset="0"/>
                            </a:rPr>
                          </m:ctrlPr>
                        </m:radPr>
                        <m:deg/>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𝐶</m:t>
                              </m:r>
                            </m:num>
                            <m:den>
                              <m:r>
                                <a:rPr lang="fr-FR" i="1">
                                  <a:solidFill>
                                    <a:schemeClr val="tx1">
                                      <a:lumMod val="65000"/>
                                      <a:lumOff val="35000"/>
                                    </a:schemeClr>
                                  </a:solidFill>
                                  <a:latin typeface="Cambria Math" panose="02040503050406030204" pitchFamily="18" charset="0"/>
                                </a:rPr>
                                <m:t>𝐿</m:t>
                              </m:r>
                            </m:den>
                          </m:f>
                        </m:e>
                      </m:rad>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1</m:t>
                          </m:r>
                        </m:num>
                        <m:den>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𝜋</m:t>
                          </m:r>
                          <m:rad>
                            <m:radPr>
                              <m:degHide m:val="on"/>
                              <m:ctrlPr>
                                <a:rPr lang="fr-FR" i="1">
                                  <a:solidFill>
                                    <a:schemeClr val="tx1">
                                      <a:lumMod val="65000"/>
                                      <a:lumOff val="35000"/>
                                    </a:schemeClr>
                                  </a:solidFill>
                                  <a:latin typeface="Cambria Math" panose="02040503050406030204" pitchFamily="18" charset="0"/>
                                </a:rPr>
                              </m:ctrlPr>
                            </m:radPr>
                            <m:deg/>
                            <m:e>
                              <m:r>
                                <a:rPr lang="fr-FR" i="1">
                                  <a:solidFill>
                                    <a:schemeClr val="tx1">
                                      <a:lumMod val="65000"/>
                                      <a:lumOff val="35000"/>
                                    </a:schemeClr>
                                  </a:solidFill>
                                  <a:latin typeface="Cambria Math" panose="02040503050406030204" pitchFamily="18" charset="0"/>
                                </a:rPr>
                                <m:t>𝐿𝐶</m:t>
                              </m:r>
                            </m:e>
                          </m:rad>
                        </m:den>
                      </m:f>
                    </m:oMath>
                  </m:oMathPara>
                </a14:m>
                <a:endParaRPr lang="fr-FR"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628650" y="3566167"/>
                <a:ext cx="6941713" cy="1193404"/>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021895" y="5078572"/>
                <a:ext cx="4132542" cy="89691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b="0" i="1" smtClean="0">
                          <a:solidFill>
                            <a:schemeClr val="tx1">
                              <a:lumMod val="65000"/>
                              <a:lumOff val="35000"/>
                            </a:schemeClr>
                          </a:solidFill>
                          <a:latin typeface="Cambria Math" panose="02040503050406030204" pitchFamily="18" charset="0"/>
                        </a:rPr>
                        <m:t>𝑇</m:t>
                      </m:r>
                      <m:d>
                        <m:dPr>
                          <m:ctrlPr>
                            <a:rPr lang="fr-FR" i="1">
                              <a:solidFill>
                                <a:schemeClr val="tx1">
                                  <a:lumMod val="65000"/>
                                  <a:lumOff val="35000"/>
                                </a:schemeClr>
                              </a:solidFill>
                              <a:latin typeface="Cambria Math" panose="02040503050406030204" pitchFamily="18" charset="0"/>
                            </a:rPr>
                          </m:ctrlPr>
                        </m:dPr>
                        <m:e>
                          <m:r>
                            <a:rPr lang="fr-FR" i="1">
                              <a:solidFill>
                                <a:schemeClr val="tx1">
                                  <a:lumMod val="65000"/>
                                  <a:lumOff val="35000"/>
                                </a:schemeClr>
                              </a:solidFill>
                              <a:latin typeface="Cambria Math" panose="02040503050406030204" pitchFamily="18" charset="0"/>
                            </a:rPr>
                            <m:t>𝑗</m:t>
                          </m:r>
                          <m:r>
                            <a:rPr lang="fr-FR" i="1">
                              <a:solidFill>
                                <a:schemeClr val="tx1">
                                  <a:lumMod val="65000"/>
                                  <a:lumOff val="35000"/>
                                </a:schemeClr>
                              </a:solidFill>
                              <a:latin typeface="Cambria Math" panose="02040503050406030204" pitchFamily="18" charset="0"/>
                            </a:rPr>
                            <m:t>𝜔</m:t>
                          </m:r>
                        </m:e>
                      </m:d>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num>
                        <m:den>
                          <m:r>
                            <a:rPr lang="fr-FR" i="0">
                              <a:solidFill>
                                <a:schemeClr val="tx1">
                                  <a:lumMod val="65000"/>
                                  <a:lumOff val="35000"/>
                                </a:schemeClr>
                              </a:solidFill>
                              <a:latin typeface="Cambria Math" panose="02040503050406030204" pitchFamily="18" charset="0"/>
                            </a:rPr>
                            <m:t>1+</m:t>
                          </m:r>
                          <m:r>
                            <a:rPr lang="fr-FR" i="1">
                              <a:solidFill>
                                <a:schemeClr val="tx1">
                                  <a:lumMod val="65000"/>
                                  <a:lumOff val="35000"/>
                                </a:schemeClr>
                              </a:solidFill>
                              <a:latin typeface="Cambria Math" panose="02040503050406030204" pitchFamily="18" charset="0"/>
                            </a:rPr>
                            <m:t>𝑗𝑄</m:t>
                          </m:r>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𝑓</m:t>
                                  </m:r>
                                </m:den>
                              </m:f>
                            </m:e>
                          </m:d>
                        </m:den>
                      </m:f>
                      <m:r>
                        <a:rPr lang="fr-FR" i="0">
                          <a:solidFill>
                            <a:schemeClr val="tx1">
                              <a:lumMod val="65000"/>
                              <a:lumOff val="35000"/>
                            </a:schemeClr>
                          </a:solidFill>
                          <a:latin typeface="Cambria Math" panose="02040503050406030204" pitchFamily="18" charset="0"/>
                        </a:rPr>
                        <m:t> </m:t>
                      </m:r>
                      <m:r>
                        <a:rPr lang="fr-FR" i="1">
                          <a:solidFill>
                            <a:schemeClr val="tx1">
                              <a:lumMod val="65000"/>
                              <a:lumOff val="35000"/>
                            </a:schemeClr>
                          </a:solidFill>
                          <a:latin typeface="Cambria Math" panose="02040503050406030204" pitchFamily="18" charset="0"/>
                        </a:rPr>
                        <m:t>𝑎𝑣𝑒𝑐</m:t>
                      </m:r>
                      <m:r>
                        <a:rPr lang="fr-FR" i="0">
                          <a:solidFill>
                            <a:schemeClr val="tx1">
                              <a:lumMod val="65000"/>
                              <a:lumOff val="35000"/>
                            </a:schemeClr>
                          </a:solidFill>
                          <a:latin typeface="Cambria Math" panose="02040503050406030204" pitchFamily="18" charset="0"/>
                        </a:rPr>
                        <m:t> </m:t>
                      </m:r>
                      <m:r>
                        <a:rPr lang="fr-FR" i="1">
                          <a:solidFill>
                            <a:schemeClr val="tx1">
                              <a:lumMod val="65000"/>
                              <a:lumOff val="35000"/>
                            </a:schemeClr>
                          </a:solidFill>
                          <a:latin typeface="Cambria Math" panose="02040503050406030204" pitchFamily="18" charset="0"/>
                        </a:rPr>
                        <m:t>𝑄</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r>
                            <a:rPr lang="fr-FR" i="0">
                              <a:solidFill>
                                <a:schemeClr val="tx1">
                                  <a:lumMod val="65000"/>
                                  <a:lumOff val="35000"/>
                                </a:schemeClr>
                              </a:solidFill>
                              <a:latin typeface="Cambria Math" panose="02040503050406030204" pitchFamily="18" charset="0"/>
                            </a:rPr>
                            <m:t>1</m:t>
                          </m:r>
                        </m:num>
                        <m:den>
                          <m:r>
                            <a:rPr lang="fr-FR" i="0">
                              <a:solidFill>
                                <a:schemeClr val="tx1">
                                  <a:lumMod val="65000"/>
                                  <a:lumOff val="35000"/>
                                </a:schemeClr>
                              </a:solidFill>
                              <a:latin typeface="Cambria Math" panose="02040503050406030204" pitchFamily="18" charset="0"/>
                            </a:rPr>
                            <m:t>2</m:t>
                          </m:r>
                          <m:r>
                            <a:rPr lang="fr-FR" i="1">
                              <a:solidFill>
                                <a:schemeClr val="tx1">
                                  <a:lumMod val="65000"/>
                                  <a:lumOff val="35000"/>
                                </a:schemeClr>
                              </a:solidFill>
                              <a:latin typeface="Cambria Math" panose="02040503050406030204" pitchFamily="18" charset="0"/>
                            </a:rPr>
                            <m:t>𝑚</m:t>
                          </m:r>
                        </m:den>
                      </m:f>
                    </m:oMath>
                  </m:oMathPara>
                </a14:m>
                <a:endParaRPr lang="fr-FR" dirty="0">
                  <a:solidFill>
                    <a:schemeClr val="tx1">
                      <a:lumMod val="65000"/>
                      <a:lumOff val="35000"/>
                    </a:schemeClr>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1021895" y="5078572"/>
                <a:ext cx="4132542" cy="896912"/>
              </a:xfrm>
              <a:prstGeom prst="rect">
                <a:avLst/>
              </a:prstGeom>
              <a:blipFill rotWithShape="0">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99904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Filtre passif passe bande (RLC) </a:t>
            </a:r>
            <a:r>
              <a:rPr lang="fr-FR" sz="2800" dirty="0" smtClean="0">
                <a:solidFill>
                  <a:schemeClr val="tx1">
                    <a:lumMod val="65000"/>
                    <a:lumOff val="35000"/>
                  </a:schemeClr>
                </a:solidFill>
              </a:rPr>
              <a:t>2/3</a:t>
            </a:r>
            <a:endParaRPr lang="fr-FR" sz="2700" i="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Rectangle 2"/>
              <p:cNvSpPr/>
              <p:nvPr/>
            </p:nvSpPr>
            <p:spPr>
              <a:xfrm>
                <a:off x="628650" y="1589892"/>
                <a:ext cx="5801932" cy="124175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d>
                            <m:dPr>
                              <m:begChr m:val="|"/>
                              <m:endChr m:val="|"/>
                              <m:ctrlPr>
                                <a:rPr lang="fr-FR" i="1">
                                  <a:solidFill>
                                    <a:schemeClr val="tx1">
                                      <a:lumMod val="65000"/>
                                      <a:lumOff val="35000"/>
                                    </a:schemeClr>
                                  </a:solidFill>
                                  <a:latin typeface="Cambria Math" panose="02040503050406030204" pitchFamily="18" charset="0"/>
                                </a:rPr>
                              </m:ctrlPr>
                            </m:dPr>
                            <m:e>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e>
                          </m:d>
                        </m:num>
                        <m:den>
                          <m:rad>
                            <m:radPr>
                              <m:degHide m:val="on"/>
                              <m:ctrlPr>
                                <a:rPr lang="fr-FR" i="1">
                                  <a:solidFill>
                                    <a:schemeClr val="tx1">
                                      <a:lumMod val="65000"/>
                                      <a:lumOff val="35000"/>
                                    </a:schemeClr>
                                  </a:solidFill>
                                  <a:latin typeface="Cambria Math" panose="02040503050406030204" pitchFamily="18" charset="0"/>
                                </a:rPr>
                              </m:ctrlPr>
                            </m:radPr>
                            <m:deg/>
                            <m:e>
                              <m:r>
                                <a:rPr lang="fr-FR" i="0">
                                  <a:solidFill>
                                    <a:schemeClr val="tx1">
                                      <a:lumMod val="65000"/>
                                      <a:lumOff val="35000"/>
                                    </a:schemeClr>
                                  </a:solidFill>
                                  <a:latin typeface="Cambria Math" panose="02040503050406030204" pitchFamily="18" charset="0"/>
                                </a:rPr>
                                <m:t>1+</m:t>
                              </m:r>
                              <m:sSup>
                                <m:sSupPr>
                                  <m:ctrlPr>
                                    <a:rPr lang="fr-FR" i="1">
                                      <a:solidFill>
                                        <a:schemeClr val="tx1">
                                          <a:lumMod val="65000"/>
                                          <a:lumOff val="35000"/>
                                        </a:schemeClr>
                                      </a:solidFill>
                                      <a:latin typeface="Cambria Math" panose="02040503050406030204" pitchFamily="18" charset="0"/>
                                    </a:rPr>
                                  </m:ctrlPr>
                                </m:sSupPr>
                                <m:e>
                                  <m:sSup>
                                    <m:sSupPr>
                                      <m:ctrlPr>
                                        <a:rPr lang="fr-FR" i="1">
                                          <a:solidFill>
                                            <a:schemeClr val="tx1">
                                              <a:lumMod val="65000"/>
                                              <a:lumOff val="35000"/>
                                            </a:schemeClr>
                                          </a:solidFill>
                                          <a:latin typeface="Cambria Math" panose="02040503050406030204" pitchFamily="18" charset="0"/>
                                        </a:rPr>
                                      </m:ctrlPr>
                                    </m:sSupPr>
                                    <m:e>
                                      <m:r>
                                        <a:rPr lang="fr-FR" i="1">
                                          <a:solidFill>
                                            <a:schemeClr val="tx1">
                                              <a:lumMod val="65000"/>
                                              <a:lumOff val="35000"/>
                                            </a:schemeClr>
                                          </a:solidFill>
                                          <a:latin typeface="Cambria Math" panose="02040503050406030204" pitchFamily="18" charset="0"/>
                                        </a:rPr>
                                        <m:t>𝑄</m:t>
                                      </m:r>
                                    </m:e>
                                    <m:sup>
                                      <m:r>
                                        <a:rPr lang="fr-FR" i="0">
                                          <a:solidFill>
                                            <a:schemeClr val="tx1">
                                              <a:lumMod val="65000"/>
                                              <a:lumOff val="35000"/>
                                            </a:schemeClr>
                                          </a:solidFill>
                                          <a:latin typeface="Cambria Math" panose="02040503050406030204" pitchFamily="18" charset="0"/>
                                        </a:rPr>
                                        <m:t>2</m:t>
                                      </m:r>
                                    </m:sup>
                                  </m:sSup>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𝑓</m:t>
                                          </m:r>
                                        </m:den>
                                      </m:f>
                                    </m:e>
                                  </m:d>
                                </m:e>
                                <m:sup>
                                  <m:r>
                                    <a:rPr lang="fr-FR" i="0">
                                      <a:solidFill>
                                        <a:schemeClr val="tx1">
                                          <a:lumMod val="65000"/>
                                          <a:lumOff val="35000"/>
                                        </a:schemeClr>
                                      </a:solidFill>
                                      <a:latin typeface="Cambria Math" panose="02040503050406030204" pitchFamily="18" charset="0"/>
                                    </a:rPr>
                                    <m:t>2</m:t>
                                  </m:r>
                                </m:sup>
                              </m:sSup>
                            </m:e>
                          </m:rad>
                        </m:den>
                      </m:f>
                      <m:r>
                        <a:rPr lang="fr-FR" i="0">
                          <a:solidFill>
                            <a:schemeClr val="tx1">
                              <a:lumMod val="65000"/>
                              <a:lumOff val="35000"/>
                            </a:schemeClr>
                          </a:solidFill>
                          <a:latin typeface="Cambria Math" panose="02040503050406030204" pitchFamily="18" charset="0"/>
                        </a:rPr>
                        <m:t>    ;   </m:t>
                      </m:r>
                      <m:r>
                        <a:rPr lang="fr-FR" i="1">
                          <a:solidFill>
                            <a:schemeClr val="tx1">
                              <a:lumMod val="65000"/>
                              <a:lumOff val="35000"/>
                            </a:schemeClr>
                          </a:solidFill>
                          <a:latin typeface="Cambria Math" panose="02040503050406030204" pitchFamily="18" charset="0"/>
                        </a:rPr>
                        <m:t>𝜑</m:t>
                      </m:r>
                      <m:r>
                        <a:rPr lang="fr-FR" i="0">
                          <a:solidFill>
                            <a:schemeClr val="tx1">
                              <a:lumMod val="65000"/>
                              <a:lumOff val="35000"/>
                            </a:schemeClr>
                          </a:solidFill>
                          <a:latin typeface="Cambria Math" panose="02040503050406030204" pitchFamily="18" charset="0"/>
                        </a:rPr>
                        <m:t>=−</m:t>
                      </m:r>
                      <m:func>
                        <m:funcPr>
                          <m:ctrlPr>
                            <a:rPr lang="fr-FR" i="1">
                              <a:solidFill>
                                <a:schemeClr val="tx1">
                                  <a:lumMod val="65000"/>
                                  <a:lumOff val="35000"/>
                                </a:schemeClr>
                              </a:solidFill>
                              <a:latin typeface="Cambria Math" panose="02040503050406030204" pitchFamily="18" charset="0"/>
                            </a:rPr>
                          </m:ctrlPr>
                        </m:funcPr>
                        <m:fName>
                          <m:r>
                            <m:rPr>
                              <m:sty m:val="p"/>
                            </m:rPr>
                            <a:rPr lang="fr-FR" i="0">
                              <a:solidFill>
                                <a:schemeClr val="tx1">
                                  <a:lumMod val="65000"/>
                                  <a:lumOff val="35000"/>
                                </a:schemeClr>
                              </a:solidFill>
                              <a:latin typeface="Cambria Math" panose="02040503050406030204" pitchFamily="18" charset="0"/>
                            </a:rPr>
                            <m:t>arctan</m:t>
                          </m:r>
                        </m:fName>
                        <m:e>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𝑓</m:t>
                                  </m:r>
                                </m:den>
                              </m:f>
                            </m:e>
                          </m:d>
                        </m:e>
                      </m:func>
                    </m:oMath>
                  </m:oMathPara>
                </a14:m>
                <a:endParaRPr lang="fr-FR" dirty="0">
                  <a:solidFill>
                    <a:schemeClr val="tx1">
                      <a:lumMod val="65000"/>
                      <a:lumOff val="35000"/>
                    </a:schemeClr>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628650" y="1589892"/>
                <a:ext cx="5801932" cy="1241750"/>
              </a:xfrm>
              <a:prstGeom prst="rect">
                <a:avLst/>
              </a:prstGeom>
              <a:blipFill rotWithShape="0">
                <a:blip r:embed="rId3"/>
                <a:stretch>
                  <a:fillRect/>
                </a:stretch>
              </a:blipFill>
            </p:spPr>
            <p:txBody>
              <a:bodyPr/>
              <a:lstStyle/>
              <a:p>
                <a:r>
                  <a:rPr lang="fr-FR">
                    <a:noFill/>
                  </a:rPr>
                  <a:t> </a:t>
                </a:r>
              </a:p>
            </p:txBody>
          </p:sp>
        </mc:Fallback>
      </mc:AlternateContent>
      <p:pic>
        <p:nvPicPr>
          <p:cNvPr id="7" name="Image 6" descr="C:\Users\AMOUSSOU Kenneth\Desktop\imgs\FPBD.PNG"/>
          <p:cNvPicPr/>
          <p:nvPr/>
        </p:nvPicPr>
        <p:blipFill>
          <a:blip r:embed="rId4">
            <a:extLst>
              <a:ext uri="{28A0092B-C50C-407E-A947-70E740481C1C}">
                <a14:useLocalDpi xmlns:a14="http://schemas.microsoft.com/office/drawing/2010/main" val="0"/>
              </a:ext>
            </a:extLst>
          </a:blip>
          <a:srcRect/>
          <a:stretch>
            <a:fillRect/>
          </a:stretch>
        </p:blipFill>
        <p:spPr bwMode="auto">
          <a:xfrm>
            <a:off x="1452898" y="3017736"/>
            <a:ext cx="6031230" cy="3418205"/>
          </a:xfrm>
          <a:prstGeom prst="rect">
            <a:avLst/>
          </a:prstGeom>
          <a:noFill/>
          <a:ln>
            <a:noFill/>
          </a:ln>
        </p:spPr>
      </p:pic>
      <mc:AlternateContent xmlns:mc="http://schemas.openxmlformats.org/markup-compatibility/2006">
        <mc:Choice xmlns:a14="http://schemas.microsoft.com/office/drawing/2010/main" Requires="a14">
          <p:sp>
            <p:nvSpPr>
              <p:cNvPr id="6" name="Rectangle 5"/>
              <p:cNvSpPr/>
              <p:nvPr/>
            </p:nvSpPr>
            <p:spPr>
              <a:xfrm>
                <a:off x="2972446" y="3017736"/>
                <a:ext cx="82939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𝑄</m:t>
                      </m:r>
                      <m:r>
                        <a:rPr lang="fr-FR" i="0">
                          <a:latin typeface="Cambria Math" panose="02040503050406030204" pitchFamily="18" charset="0"/>
                        </a:rPr>
                        <m:t>&lt;1</m:t>
                      </m:r>
                    </m:oMath>
                  </m:oMathPara>
                </a14:m>
                <a:endParaRPr lang="fr-FR" dirty="0"/>
              </a:p>
            </p:txBody>
          </p:sp>
        </mc:Choice>
        <mc:Fallback>
          <p:sp>
            <p:nvSpPr>
              <p:cNvPr id="6" name="Rectangle 5"/>
              <p:cNvSpPr>
                <a:spLocks noRot="1" noChangeAspect="1" noMove="1" noResize="1" noEditPoints="1" noAdjustHandles="1" noChangeArrowheads="1" noChangeShapeType="1" noTextEdit="1"/>
              </p:cNvSpPr>
              <p:nvPr/>
            </p:nvSpPr>
            <p:spPr>
              <a:xfrm>
                <a:off x="2972446" y="3017736"/>
                <a:ext cx="829393" cy="369332"/>
              </a:xfrm>
              <a:prstGeom prst="rect">
                <a:avLst/>
              </a:prstGeom>
              <a:blipFill rotWithShape="0">
                <a:blip r:embed="rId5"/>
                <a:stretch>
                  <a:fillRect b="-983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972445" y="4445580"/>
                <a:ext cx="82939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𝑄</m:t>
                      </m:r>
                      <m:r>
                        <a:rPr lang="fr-FR" b="0" i="0" smtClean="0">
                          <a:latin typeface="Cambria Math" panose="02040503050406030204" pitchFamily="18" charset="0"/>
                        </a:rPr>
                        <m:t>&gt;</m:t>
                      </m:r>
                      <m:r>
                        <a:rPr lang="fr-FR" i="0">
                          <a:latin typeface="Cambria Math" panose="02040503050406030204" pitchFamily="18" charset="0"/>
                        </a:rPr>
                        <m:t>1</m:t>
                      </m:r>
                    </m:oMath>
                  </m:oMathPara>
                </a14:m>
                <a:endParaRPr lang="fr-FR" dirty="0"/>
              </a:p>
            </p:txBody>
          </p:sp>
        </mc:Choice>
        <mc:Fallback>
          <p:sp>
            <p:nvSpPr>
              <p:cNvPr id="9" name="Rectangle 8"/>
              <p:cNvSpPr>
                <a:spLocks noRot="1" noChangeAspect="1" noMove="1" noResize="1" noEditPoints="1" noAdjustHandles="1" noChangeArrowheads="1" noChangeShapeType="1" noTextEdit="1"/>
              </p:cNvSpPr>
              <p:nvPr/>
            </p:nvSpPr>
            <p:spPr>
              <a:xfrm>
                <a:off x="2972445" y="4445580"/>
                <a:ext cx="829393" cy="369332"/>
              </a:xfrm>
              <a:prstGeom prst="rect">
                <a:avLst/>
              </a:prstGeom>
              <a:blipFill rotWithShape="0">
                <a:blip r:embed="rId6"/>
                <a:stretch>
                  <a:fillRect b="-9836"/>
                </a:stretch>
              </a:blipFill>
            </p:spPr>
            <p:txBody>
              <a:bodyPr/>
              <a:lstStyle/>
              <a:p>
                <a:r>
                  <a:rPr lang="fr-FR">
                    <a:noFill/>
                  </a:rPr>
                  <a:t> </a:t>
                </a:r>
              </a:p>
            </p:txBody>
          </p:sp>
        </mc:Fallback>
      </mc:AlternateContent>
    </p:spTree>
    <p:extLst>
      <p:ext uri="{BB962C8B-B14F-4D97-AF65-F5344CB8AC3E}">
        <p14:creationId xmlns:p14="http://schemas.microsoft.com/office/powerpoint/2010/main" val="229246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lumMod val="65000"/>
                    <a:lumOff val="35000"/>
                  </a:schemeClr>
                </a:solidFill>
              </a:rPr>
              <a:t>Définition (1/2)</a:t>
            </a:r>
            <a:endParaRPr lang="fr-FR"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538498" y="1690689"/>
                <a:ext cx="6416094" cy="4351338"/>
              </a:xfrm>
            </p:spPr>
            <p:txBody>
              <a:bodyPr>
                <a:normAutofit/>
              </a:bodyPr>
              <a:lstStyle/>
              <a:p>
                <a:pPr algn="just">
                  <a:lnSpc>
                    <a:spcPct val="150000"/>
                  </a:lnSpc>
                </a:pPr>
                <a:r>
                  <a:rPr lang="fr-FR" sz="2000" i="1" dirty="0" smtClean="0">
                    <a:solidFill>
                      <a:schemeClr val="tx1">
                        <a:lumMod val="65000"/>
                        <a:lumOff val="35000"/>
                      </a:schemeClr>
                    </a:solidFill>
                    <a:latin typeface="+mj-lt"/>
                  </a:rPr>
                  <a:t>Le </a:t>
                </a:r>
                <a:r>
                  <a:rPr lang="fr-FR" sz="2000" i="1" dirty="0" err="1">
                    <a:solidFill>
                      <a:schemeClr val="tx1">
                        <a:lumMod val="65000"/>
                        <a:lumOff val="35000"/>
                      </a:schemeClr>
                    </a:solidFill>
                    <a:latin typeface="+mj-lt"/>
                  </a:rPr>
                  <a:t>mesurande</a:t>
                </a:r>
                <a:r>
                  <a:rPr lang="fr-FR" sz="2000" dirty="0">
                    <a:solidFill>
                      <a:schemeClr val="tx1">
                        <a:lumMod val="65000"/>
                        <a:lumOff val="35000"/>
                      </a:schemeClr>
                    </a:solidFill>
                    <a:latin typeface="+mj-lt"/>
                  </a:rPr>
                  <a:t> : La grandeur physique objet de la mesure : déplacement, température, pression, etc. il est représenté par </a:t>
                </a:r>
                <a14:m>
                  <m:oMath xmlns:m="http://schemas.openxmlformats.org/officeDocument/2006/math">
                    <m:r>
                      <a:rPr lang="fr-FR" sz="2000" i="1">
                        <a:solidFill>
                          <a:schemeClr val="tx1">
                            <a:lumMod val="65000"/>
                            <a:lumOff val="35000"/>
                          </a:schemeClr>
                        </a:solidFill>
                        <a:latin typeface="+mj-lt"/>
                      </a:rPr>
                      <m:t>𝑚</m:t>
                    </m:r>
                  </m:oMath>
                </a14:m>
                <a:endParaRPr lang="fr-FR" sz="2000" dirty="0" smtClean="0">
                  <a:solidFill>
                    <a:schemeClr val="tx1">
                      <a:lumMod val="65000"/>
                      <a:lumOff val="35000"/>
                    </a:schemeClr>
                  </a:solidFill>
                  <a:latin typeface="+mj-lt"/>
                </a:endParaRPr>
              </a:p>
              <a:p>
                <a:pPr marL="0" indent="0" algn="just">
                  <a:lnSpc>
                    <a:spcPct val="150000"/>
                  </a:lnSpc>
                  <a:buNone/>
                </a:pPr>
                <a:endParaRPr lang="fr-FR" sz="2000" dirty="0" smtClean="0">
                  <a:solidFill>
                    <a:schemeClr val="tx1">
                      <a:lumMod val="65000"/>
                      <a:lumOff val="35000"/>
                    </a:schemeClr>
                  </a:solidFill>
                  <a:latin typeface="+mj-lt"/>
                </a:endParaRPr>
              </a:p>
              <a:p>
                <a:pPr marL="0" indent="0" algn="just">
                  <a:lnSpc>
                    <a:spcPct val="150000"/>
                  </a:lnSpc>
                  <a:buNone/>
                </a:pPr>
                <a:endParaRPr lang="fr-FR" sz="2000" dirty="0">
                  <a:solidFill>
                    <a:schemeClr val="tx1">
                      <a:lumMod val="65000"/>
                      <a:lumOff val="35000"/>
                    </a:schemeClr>
                  </a:solidFill>
                  <a:latin typeface="+mj-lt"/>
                </a:endParaRPr>
              </a:p>
              <a:p>
                <a:pPr algn="just">
                  <a:lnSpc>
                    <a:spcPct val="150000"/>
                  </a:lnSpc>
                </a:pPr>
                <a:r>
                  <a:rPr lang="fr-FR" sz="2000" i="1" dirty="0">
                    <a:solidFill>
                      <a:schemeClr val="tx1">
                        <a:lumMod val="65000"/>
                        <a:lumOff val="35000"/>
                      </a:schemeClr>
                    </a:solidFill>
                    <a:latin typeface="+mj-lt"/>
                  </a:rPr>
                  <a:t>Le mesurage</a:t>
                </a:r>
                <a:r>
                  <a:rPr lang="fr-FR" sz="2000" dirty="0">
                    <a:solidFill>
                      <a:schemeClr val="tx1">
                        <a:lumMod val="65000"/>
                        <a:lumOff val="35000"/>
                      </a:schemeClr>
                    </a:solidFill>
                    <a:latin typeface="+mj-lt"/>
                  </a:rPr>
                  <a:t> : l'ensemble des opérations expérimentales qui concourent à la connaissance de la valeur numérique du </a:t>
                </a:r>
                <a:r>
                  <a:rPr lang="fr-FR" sz="2000" i="1" dirty="0" err="1">
                    <a:solidFill>
                      <a:schemeClr val="tx1">
                        <a:lumMod val="65000"/>
                        <a:lumOff val="35000"/>
                      </a:schemeClr>
                    </a:solidFill>
                    <a:latin typeface="+mj-lt"/>
                  </a:rPr>
                  <a:t>mesurande</a:t>
                </a:r>
                <a:r>
                  <a:rPr lang="fr-FR" sz="2000" dirty="0">
                    <a:solidFill>
                      <a:schemeClr val="tx1">
                        <a:lumMod val="65000"/>
                        <a:lumOff val="35000"/>
                      </a:schemeClr>
                    </a:solidFill>
                    <a:latin typeface="+mj-lt"/>
                  </a:rPr>
                  <a:t>.</a:t>
                </a:r>
              </a:p>
              <a:p>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538498" y="1690689"/>
                <a:ext cx="6416094" cy="4351338"/>
              </a:xfrm>
              <a:blipFill rotWithShape="0">
                <a:blip r:embed="rId2"/>
                <a:stretch>
                  <a:fillRect l="-855" r="-950"/>
                </a:stretch>
              </a:blipFill>
            </p:spPr>
            <p:txBody>
              <a:bodyPr/>
              <a:lstStyle/>
              <a:p>
                <a:r>
                  <a:rPr lang="fr-FR">
                    <a:noFill/>
                  </a:rPr>
                  <a:t> </a:t>
                </a:r>
              </a:p>
            </p:txBody>
          </p:sp>
        </mc:Fallback>
      </mc:AlternateContent>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529" y="4123419"/>
            <a:ext cx="2214821" cy="2214821"/>
          </a:xfrm>
          <a:prstGeom prst="rect">
            <a:avLst/>
          </a:prstGeom>
        </p:spPr>
      </p:pic>
      <p:grpSp>
        <p:nvGrpSpPr>
          <p:cNvPr id="7" name="Groupe 6"/>
          <p:cNvGrpSpPr/>
          <p:nvPr/>
        </p:nvGrpSpPr>
        <p:grpSpPr>
          <a:xfrm>
            <a:off x="2460559" y="2758260"/>
            <a:ext cx="3610447" cy="1455312"/>
            <a:chOff x="1752221" y="2768958"/>
            <a:chExt cx="3610447" cy="1455312"/>
          </a:xfrm>
        </p:grpSpPr>
        <p:pic>
          <p:nvPicPr>
            <p:cNvPr id="5" name="Image 4"/>
            <p:cNvPicPr>
              <a:picLocks noChangeAspect="1"/>
            </p:cNvPicPr>
            <p:nvPr/>
          </p:nvPicPr>
          <p:blipFill rotWithShape="1">
            <a:blip r:embed="rId4" cstate="print">
              <a:extLst>
                <a:ext uri="{28A0092B-C50C-407E-A947-70E740481C1C}">
                  <a14:useLocalDpi xmlns:a14="http://schemas.microsoft.com/office/drawing/2010/main" val="0"/>
                </a:ext>
              </a:extLst>
            </a:blip>
            <a:srcRect t="16348" b="17160"/>
            <a:stretch/>
          </p:blipFill>
          <p:spPr>
            <a:xfrm>
              <a:off x="1752221" y="3026535"/>
              <a:ext cx="1801311" cy="1197735"/>
            </a:xfrm>
            <a:prstGeom prst="rect">
              <a:avLst/>
            </a:prstGeom>
          </p:spPr>
        </p:pic>
        <p:pic>
          <p:nvPicPr>
            <p:cNvPr id="6" name="Image 5"/>
            <p:cNvPicPr>
              <a:picLocks noChangeAspect="1"/>
            </p:cNvPicPr>
            <p:nvPr/>
          </p:nvPicPr>
          <p:blipFill rotWithShape="1">
            <a:blip r:embed="rId5" cstate="print">
              <a:extLst>
                <a:ext uri="{28A0092B-C50C-407E-A947-70E740481C1C}">
                  <a14:useLocalDpi xmlns:a14="http://schemas.microsoft.com/office/drawing/2010/main" val="0"/>
                </a:ext>
              </a:extLst>
            </a:blip>
            <a:srcRect t="13030" b="10087"/>
            <a:stretch/>
          </p:blipFill>
          <p:spPr>
            <a:xfrm>
              <a:off x="3553532" y="2768958"/>
              <a:ext cx="1809136" cy="1390918"/>
            </a:xfrm>
            <a:prstGeom prst="rect">
              <a:avLst/>
            </a:prstGeom>
          </p:spPr>
        </p:pic>
      </p:grpSp>
    </p:spTree>
    <p:extLst>
      <p:ext uri="{BB962C8B-B14F-4D97-AF65-F5344CB8AC3E}">
        <p14:creationId xmlns:p14="http://schemas.microsoft.com/office/powerpoint/2010/main" val="2247475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Filtre passif passe bande (RLC) </a:t>
            </a:r>
            <a:r>
              <a:rPr lang="fr-FR" sz="2800" dirty="0" smtClean="0">
                <a:solidFill>
                  <a:schemeClr val="tx1">
                    <a:lumMod val="65000"/>
                    <a:lumOff val="35000"/>
                  </a:schemeClr>
                </a:solidFill>
              </a:rPr>
              <a:t>3/3</a:t>
            </a:r>
            <a:endParaRPr lang="fr-FR" sz="2700" i="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4" name="Rectangle 3"/>
              <p:cNvSpPr/>
              <p:nvPr/>
            </p:nvSpPr>
            <p:spPr>
              <a:xfrm>
                <a:off x="1414183" y="1866713"/>
                <a:ext cx="3636828" cy="7693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𝑇</m:t>
                      </m:r>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𝑇</m:t>
                              </m:r>
                            </m:e>
                            <m:sub>
                              <m:r>
                                <a:rPr lang="fr-FR" i="0">
                                  <a:solidFill>
                                    <a:schemeClr val="tx1">
                                      <a:lumMod val="65000"/>
                                      <a:lumOff val="35000"/>
                                    </a:schemeClr>
                                  </a:solidFill>
                                  <a:latin typeface="Cambria Math" panose="02040503050406030204" pitchFamily="18" charset="0"/>
                                </a:rPr>
                                <m:t>0</m:t>
                              </m:r>
                            </m:sub>
                          </m:sSub>
                        </m:num>
                        <m:den>
                          <m:rad>
                            <m:radPr>
                              <m:degHide m:val="on"/>
                              <m:ctrlPr>
                                <a:rPr lang="fr-FR" i="1">
                                  <a:solidFill>
                                    <a:schemeClr val="tx1">
                                      <a:lumMod val="65000"/>
                                      <a:lumOff val="35000"/>
                                    </a:schemeClr>
                                  </a:solidFill>
                                  <a:latin typeface="Cambria Math" panose="02040503050406030204" pitchFamily="18" charset="0"/>
                                </a:rPr>
                              </m:ctrlPr>
                            </m:radPr>
                            <m:deg/>
                            <m:e>
                              <m:r>
                                <a:rPr lang="fr-FR" i="0">
                                  <a:solidFill>
                                    <a:schemeClr val="tx1">
                                      <a:lumMod val="65000"/>
                                      <a:lumOff val="35000"/>
                                    </a:schemeClr>
                                  </a:solidFill>
                                  <a:latin typeface="Cambria Math" panose="02040503050406030204" pitchFamily="18" charset="0"/>
                                </a:rPr>
                                <m:t>2</m:t>
                              </m:r>
                            </m:e>
                          </m:rad>
                        </m:den>
                      </m:f>
                      <m:r>
                        <a:rPr lang="fr-FR" i="0">
                          <a:solidFill>
                            <a:schemeClr val="tx1">
                              <a:lumMod val="65000"/>
                              <a:lumOff val="35000"/>
                            </a:schemeClr>
                          </a:solidFill>
                          <a:latin typeface="Cambria Math" panose="02040503050406030204" pitchFamily="18" charset="0"/>
                        </a:rPr>
                        <m:t> </m:t>
                      </m:r>
                      <m:r>
                        <a:rPr lang="fr-FR" i="1">
                          <a:solidFill>
                            <a:schemeClr val="tx1">
                              <a:lumMod val="65000"/>
                              <a:lumOff val="35000"/>
                            </a:schemeClr>
                          </a:solidFill>
                          <a:latin typeface="Cambria Math" panose="02040503050406030204" pitchFamily="18" charset="0"/>
                        </a:rPr>
                        <m:t>𝑑𝑜𝑛𝑐</m:t>
                      </m:r>
                      <m:r>
                        <a:rPr lang="fr-FR" i="0">
                          <a:solidFill>
                            <a:schemeClr val="tx1">
                              <a:lumMod val="65000"/>
                              <a:lumOff val="35000"/>
                            </a:schemeClr>
                          </a:solidFill>
                          <a:latin typeface="Cambria Math" panose="02040503050406030204" pitchFamily="18" charset="0"/>
                        </a:rPr>
                        <m:t> :  </m:t>
                      </m:r>
                      <m:sSup>
                        <m:sSupPr>
                          <m:ctrlPr>
                            <a:rPr lang="fr-FR" i="1">
                              <a:solidFill>
                                <a:schemeClr val="tx1">
                                  <a:lumMod val="65000"/>
                                  <a:lumOff val="35000"/>
                                </a:schemeClr>
                              </a:solidFill>
                              <a:latin typeface="Cambria Math" panose="02040503050406030204" pitchFamily="18" charset="0"/>
                            </a:rPr>
                          </m:ctrlPr>
                        </m:sSupPr>
                        <m:e>
                          <m:sSup>
                            <m:sSupPr>
                              <m:ctrlPr>
                                <a:rPr lang="fr-FR" i="1">
                                  <a:solidFill>
                                    <a:schemeClr val="tx1">
                                      <a:lumMod val="65000"/>
                                      <a:lumOff val="35000"/>
                                    </a:schemeClr>
                                  </a:solidFill>
                                  <a:latin typeface="Cambria Math" panose="02040503050406030204" pitchFamily="18" charset="0"/>
                                </a:rPr>
                              </m:ctrlPr>
                            </m:sSupPr>
                            <m:e>
                              <m:r>
                                <a:rPr lang="fr-FR" i="1">
                                  <a:solidFill>
                                    <a:schemeClr val="tx1">
                                      <a:lumMod val="65000"/>
                                      <a:lumOff val="35000"/>
                                    </a:schemeClr>
                                  </a:solidFill>
                                  <a:latin typeface="Cambria Math" panose="02040503050406030204" pitchFamily="18" charset="0"/>
                                </a:rPr>
                                <m:t>𝑄</m:t>
                              </m:r>
                            </m:e>
                            <m:sup>
                              <m:r>
                                <a:rPr lang="fr-FR" i="0">
                                  <a:solidFill>
                                    <a:schemeClr val="tx1">
                                      <a:lumMod val="65000"/>
                                      <a:lumOff val="35000"/>
                                    </a:schemeClr>
                                  </a:solidFill>
                                  <a:latin typeface="Cambria Math" panose="02040503050406030204" pitchFamily="18" charset="0"/>
                                </a:rPr>
                                <m:t>2</m:t>
                              </m:r>
                            </m:sup>
                          </m:sSup>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𝑓</m:t>
                                  </m:r>
                                </m:den>
                              </m:f>
                            </m:e>
                          </m:d>
                        </m:e>
                        <m:sup>
                          <m:r>
                            <a:rPr lang="fr-FR" i="0">
                              <a:solidFill>
                                <a:schemeClr val="tx1">
                                  <a:lumMod val="65000"/>
                                  <a:lumOff val="35000"/>
                                </a:schemeClr>
                              </a:solidFill>
                              <a:latin typeface="Cambria Math" panose="02040503050406030204" pitchFamily="18" charset="0"/>
                            </a:rPr>
                            <m:t>2</m:t>
                          </m:r>
                        </m:sup>
                      </m:sSup>
                      <m:r>
                        <a:rPr lang="fr-FR" i="0">
                          <a:solidFill>
                            <a:schemeClr val="tx1">
                              <a:lumMod val="65000"/>
                              <a:lumOff val="35000"/>
                            </a:schemeClr>
                          </a:solidFill>
                          <a:latin typeface="Cambria Math" panose="02040503050406030204" pitchFamily="18" charset="0"/>
                        </a:rPr>
                        <m:t>=1</m:t>
                      </m:r>
                    </m:oMath>
                  </m:oMathPara>
                </a14:m>
                <a:endParaRPr lang="fr-FR"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1414183" y="1866713"/>
                <a:ext cx="3636828" cy="769378"/>
              </a:xfrm>
              <a:prstGeom prst="rect">
                <a:avLst/>
              </a:prstGeom>
              <a:blipFill rotWithShape="0">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605283" y="1921408"/>
                <a:ext cx="1977400"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𝑄</m:t>
                      </m:r>
                      <m:d>
                        <m:dPr>
                          <m:ctrlPr>
                            <a:rPr lang="fr-FR" i="1">
                              <a:solidFill>
                                <a:schemeClr val="tx1">
                                  <a:lumMod val="65000"/>
                                  <a:lumOff val="35000"/>
                                </a:schemeClr>
                              </a:solidFill>
                              <a:latin typeface="Cambria Math" panose="02040503050406030204" pitchFamily="18" charset="0"/>
                            </a:rPr>
                          </m:ctrlPr>
                        </m:dPr>
                        <m:e>
                          <m:f>
                            <m:fPr>
                              <m:ctrlPr>
                                <a:rPr lang="fr-FR" i="1">
                                  <a:solidFill>
                                    <a:schemeClr val="tx1">
                                      <a:lumMod val="65000"/>
                                      <a:lumOff val="35000"/>
                                    </a:schemeClr>
                                  </a:solidFill>
                                  <a:latin typeface="Cambria Math" panose="02040503050406030204" pitchFamily="18" charset="0"/>
                                </a:rPr>
                              </m:ctrlPr>
                            </m:fPr>
                            <m:num>
                              <m:r>
                                <a:rPr lang="fr-FR" i="1">
                                  <a:solidFill>
                                    <a:schemeClr val="tx1">
                                      <a:lumMod val="65000"/>
                                      <a:lumOff val="35000"/>
                                    </a:schemeClr>
                                  </a:solidFill>
                                  <a:latin typeface="Cambria Math" panose="02040503050406030204" pitchFamily="18" charset="0"/>
                                </a:rPr>
                                <m:t>𝑓</m:t>
                              </m:r>
                            </m:num>
                            <m:den>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den>
                          </m:f>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𝑓</m:t>
                              </m:r>
                            </m:den>
                          </m:f>
                        </m:e>
                      </m:d>
                      <m:r>
                        <a:rPr lang="fr-FR" i="0">
                          <a:solidFill>
                            <a:schemeClr val="tx1">
                              <a:lumMod val="65000"/>
                              <a:lumOff val="35000"/>
                            </a:schemeClr>
                          </a:solidFill>
                          <a:latin typeface="Cambria Math" panose="02040503050406030204" pitchFamily="18" charset="0"/>
                        </a:rPr>
                        <m:t>=±1</m:t>
                      </m:r>
                    </m:oMath>
                  </m:oMathPara>
                </a14:m>
                <a:endParaRPr lang="fr-FR" dirty="0">
                  <a:solidFill>
                    <a:schemeClr val="tx1">
                      <a:lumMod val="65000"/>
                      <a:lumOff val="35000"/>
                    </a:schemeClr>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5605283" y="1921408"/>
                <a:ext cx="1977400" cy="714683"/>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628650" y="2636091"/>
                <a:ext cx="4572000" cy="2000932"/>
              </a:xfrm>
              <a:prstGeom prst="rect">
                <a:avLst/>
              </a:prstGeom>
            </p:spPr>
            <p:txBody>
              <a:bodyPr>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i="1" smtClean="0">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𝑐𝑏</m:t>
                          </m:r>
                        </m:sub>
                      </m:s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den>
                      </m:f>
                      <m:d>
                        <m:d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rad>
                            <m:radPr>
                              <m:degHide m:val="on"/>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1+4</m:t>
                              </m:r>
                              <m:sSup>
                                <m:sSup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p>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e>
                      </m:d>
                    </m:oMath>
                  </m:oMathPara>
                </a14:m>
                <a:endParaRPr lang="fr-FR"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𝑐h</m:t>
                          </m:r>
                        </m:sub>
                      </m:s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den>
                      </m:f>
                      <m:d>
                        <m:d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rad>
                            <m:radPr>
                              <m:degHide m:val="on"/>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1+4</m:t>
                              </m:r>
                              <m:sSup>
                                <m:sSupPr>
                                  <m:ctrlP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p>
                                  <m:r>
                                    <a:rPr lang="fr-FR" i="1">
                                      <a:solidFill>
                                        <a:schemeClr val="tx1">
                                          <a:lumMod val="65000"/>
                                          <a:lumOff val="3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e>
                      </m:d>
                    </m:oMath>
                  </m:oMathPara>
                </a14:m>
                <a:endParaRPr lang="fr-FR"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628650" y="2636091"/>
                <a:ext cx="4572000" cy="2000932"/>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583988" y="4746284"/>
                <a:ext cx="4421018" cy="66011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latin typeface="Cambria Math" panose="02040503050406030204" pitchFamily="18" charset="0"/>
                        </a:rPr>
                        <m:t>𝐵𝑃</m:t>
                      </m:r>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1">
                              <a:solidFill>
                                <a:schemeClr val="tx1">
                                  <a:lumMod val="65000"/>
                                  <a:lumOff val="35000"/>
                                </a:schemeClr>
                              </a:solidFill>
                              <a:latin typeface="Cambria Math" panose="02040503050406030204" pitchFamily="18" charset="0"/>
                            </a:rPr>
                            <m:t>𝑐h</m:t>
                          </m:r>
                        </m:sub>
                      </m:sSub>
                      <m:r>
                        <a:rPr lang="fr-FR" i="0">
                          <a:solidFill>
                            <a:schemeClr val="tx1">
                              <a:lumMod val="65000"/>
                              <a:lumOff val="35000"/>
                            </a:schemeClr>
                          </a:solidFill>
                          <a:latin typeface="Cambria Math" panose="02040503050406030204" pitchFamily="18" charset="0"/>
                        </a:rPr>
                        <m:t>−</m:t>
                      </m:r>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1">
                              <a:solidFill>
                                <a:schemeClr val="tx1">
                                  <a:lumMod val="65000"/>
                                  <a:lumOff val="35000"/>
                                </a:schemeClr>
                              </a:solidFill>
                              <a:latin typeface="Cambria Math" panose="02040503050406030204" pitchFamily="18" charset="0"/>
                            </a:rPr>
                            <m:t>𝑐𝑏</m:t>
                          </m:r>
                        </m:sub>
                      </m:sSub>
                      <m:r>
                        <a:rPr lang="fr-FR" i="0">
                          <a:solidFill>
                            <a:schemeClr val="tx1">
                              <a:lumMod val="65000"/>
                              <a:lumOff val="35000"/>
                            </a:schemeClr>
                          </a:solidFill>
                          <a:latin typeface="Cambria Math" panose="02040503050406030204" pitchFamily="18" charset="0"/>
                        </a:rPr>
                        <m:t>=</m:t>
                      </m:r>
                      <m:f>
                        <m:fPr>
                          <m:ctrlPr>
                            <a:rPr lang="fr-FR" i="1">
                              <a:solidFill>
                                <a:schemeClr val="tx1">
                                  <a:lumMod val="65000"/>
                                  <a:lumOff val="35000"/>
                                </a:schemeClr>
                              </a:solidFill>
                              <a:latin typeface="Cambria Math" panose="02040503050406030204" pitchFamily="18" charset="0"/>
                            </a:rPr>
                          </m:ctrlPr>
                        </m:fPr>
                        <m:num>
                          <m:sSub>
                            <m:sSubPr>
                              <m:ctrlPr>
                                <a:rPr lang="fr-FR" i="1">
                                  <a:solidFill>
                                    <a:schemeClr val="tx1">
                                      <a:lumMod val="65000"/>
                                      <a:lumOff val="35000"/>
                                    </a:schemeClr>
                                  </a:solidFill>
                                  <a:latin typeface="Cambria Math" panose="02040503050406030204" pitchFamily="18" charset="0"/>
                                </a:rPr>
                              </m:ctrlPr>
                            </m:sSubPr>
                            <m:e>
                              <m:r>
                                <a:rPr lang="fr-FR" i="1">
                                  <a:solidFill>
                                    <a:schemeClr val="tx1">
                                      <a:lumMod val="65000"/>
                                      <a:lumOff val="35000"/>
                                    </a:schemeClr>
                                  </a:solidFill>
                                  <a:latin typeface="Cambria Math" panose="02040503050406030204" pitchFamily="18" charset="0"/>
                                </a:rPr>
                                <m:t>𝑓</m:t>
                              </m:r>
                            </m:e>
                            <m:sub>
                              <m:r>
                                <a:rPr lang="fr-FR" i="0">
                                  <a:solidFill>
                                    <a:schemeClr val="tx1">
                                      <a:lumMod val="65000"/>
                                      <a:lumOff val="35000"/>
                                    </a:schemeClr>
                                  </a:solidFill>
                                  <a:latin typeface="Cambria Math" panose="02040503050406030204" pitchFamily="18" charset="0"/>
                                </a:rPr>
                                <m:t>0</m:t>
                              </m:r>
                            </m:sub>
                          </m:sSub>
                        </m:num>
                        <m:den>
                          <m:r>
                            <a:rPr lang="fr-FR" i="1">
                              <a:solidFill>
                                <a:schemeClr val="tx1">
                                  <a:lumMod val="65000"/>
                                  <a:lumOff val="35000"/>
                                </a:schemeClr>
                              </a:solidFill>
                              <a:latin typeface="Cambria Math" panose="02040503050406030204" pitchFamily="18" charset="0"/>
                            </a:rPr>
                            <m:t>𝑄</m:t>
                          </m:r>
                        </m:den>
                      </m:f>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𝐵𝑎𝑛𝑑𝑒</m:t>
                      </m:r>
                      <m:r>
                        <a:rPr lang="fr-FR" b="0" i="1" smtClean="0">
                          <a:solidFill>
                            <a:schemeClr val="tx1">
                              <a:lumMod val="65000"/>
                              <a:lumOff val="35000"/>
                            </a:schemeClr>
                          </a:solidFill>
                          <a:latin typeface="Cambria Math" panose="02040503050406030204" pitchFamily="18" charset="0"/>
                        </a:rPr>
                        <m:t> </m:t>
                      </m:r>
                      <m:r>
                        <a:rPr lang="fr-FR" b="0" i="1" smtClean="0">
                          <a:solidFill>
                            <a:schemeClr val="tx1">
                              <a:lumMod val="65000"/>
                              <a:lumOff val="35000"/>
                            </a:schemeClr>
                          </a:solidFill>
                          <a:latin typeface="Cambria Math" panose="02040503050406030204" pitchFamily="18" charset="0"/>
                        </a:rPr>
                        <m:t>𝑝𝑎𝑠𝑠𝑎𝑛𝑡𝑒</m:t>
                      </m:r>
                      <m:r>
                        <a:rPr lang="fr-FR" b="0" i="1" smtClean="0">
                          <a:solidFill>
                            <a:schemeClr val="tx1">
                              <a:lumMod val="65000"/>
                              <a:lumOff val="35000"/>
                            </a:schemeClr>
                          </a:solidFill>
                          <a:latin typeface="Cambria Math" panose="02040503050406030204" pitchFamily="18" charset="0"/>
                        </a:rPr>
                        <m:t>)</m:t>
                      </m:r>
                    </m:oMath>
                  </m:oMathPara>
                </a14:m>
                <a:endParaRPr lang="fr-FR" dirty="0">
                  <a:solidFill>
                    <a:schemeClr val="tx1">
                      <a:lumMod val="65000"/>
                      <a:lumOff val="35000"/>
                    </a:schemeClr>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2583988" y="4746284"/>
                <a:ext cx="4421018" cy="660117"/>
              </a:xfrm>
              <a:prstGeom prst="rect">
                <a:avLst/>
              </a:prstGeom>
              <a:blipFill rotWithShape="0">
                <a:blip r:embed="rId6"/>
                <a:stretch>
                  <a:fillRect/>
                </a:stretch>
              </a:blipFill>
            </p:spPr>
            <p:txBody>
              <a:bodyPr/>
              <a:lstStyle/>
              <a:p>
                <a:r>
                  <a:rPr lang="fr-FR">
                    <a:noFill/>
                  </a:rPr>
                  <a:t> </a:t>
                </a:r>
              </a:p>
            </p:txBody>
          </p:sp>
        </mc:Fallback>
      </mc:AlternateContent>
      <p:sp>
        <p:nvSpPr>
          <p:cNvPr id="11" name="ZoneTexte 10"/>
          <p:cNvSpPr txBox="1"/>
          <p:nvPr/>
        </p:nvSpPr>
        <p:spPr>
          <a:xfrm>
            <a:off x="724190" y="1282226"/>
            <a:ext cx="4881093" cy="461665"/>
          </a:xfrm>
          <a:prstGeom prst="rect">
            <a:avLst/>
          </a:prstGeom>
          <a:noFill/>
        </p:spPr>
        <p:txBody>
          <a:bodyPr wrap="square" rtlCol="0">
            <a:spAutoFit/>
          </a:bodyPr>
          <a:lstStyle/>
          <a:p>
            <a:r>
              <a:rPr lang="fr-FR" sz="2400" dirty="0" smtClean="0">
                <a:solidFill>
                  <a:schemeClr val="tx1">
                    <a:lumMod val="65000"/>
                    <a:lumOff val="35000"/>
                  </a:schemeClr>
                </a:solidFill>
              </a:rPr>
              <a:t>Fréquence de coupure</a:t>
            </a:r>
            <a:endParaRPr lang="fr-FR" sz="2400" dirty="0">
              <a:solidFill>
                <a:schemeClr val="tx1">
                  <a:lumMod val="65000"/>
                  <a:lumOff val="35000"/>
                </a:schemeClr>
              </a:solidFill>
            </a:endParaRPr>
          </a:p>
        </p:txBody>
      </p:sp>
    </p:spTree>
    <p:extLst>
      <p:ext uri="{BB962C8B-B14F-4D97-AF65-F5344CB8AC3E}">
        <p14:creationId xmlns:p14="http://schemas.microsoft.com/office/powerpoint/2010/main" val="36432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Les amplificateurs</a:t>
            </a:r>
            <a:endParaRPr lang="fr-FR" sz="2700" i="1" dirty="0">
              <a:solidFill>
                <a:schemeClr val="tx1">
                  <a:lumMod val="65000"/>
                  <a:lumOff val="35000"/>
                </a:schemeClr>
              </a:solidFill>
            </a:endParaRPr>
          </a:p>
        </p:txBody>
      </p:sp>
      <p:grpSp>
        <p:nvGrpSpPr>
          <p:cNvPr id="32" name="Groupe 31"/>
          <p:cNvGrpSpPr/>
          <p:nvPr/>
        </p:nvGrpSpPr>
        <p:grpSpPr>
          <a:xfrm>
            <a:off x="485351" y="1782405"/>
            <a:ext cx="8029999" cy="1587417"/>
            <a:chOff x="315642" y="2009104"/>
            <a:chExt cx="8029999" cy="1587417"/>
          </a:xfrm>
        </p:grpSpPr>
        <p:grpSp>
          <p:nvGrpSpPr>
            <p:cNvPr id="17" name="Groupe 16"/>
            <p:cNvGrpSpPr/>
            <p:nvPr/>
          </p:nvGrpSpPr>
          <p:grpSpPr>
            <a:xfrm>
              <a:off x="1725769" y="2009104"/>
              <a:ext cx="5692460" cy="1043188"/>
              <a:chOff x="1519708" y="1957589"/>
              <a:chExt cx="5692460" cy="1043188"/>
            </a:xfrm>
          </p:grpSpPr>
          <p:sp>
            <p:nvSpPr>
              <p:cNvPr id="12" name="Rectangle à coins arrondis 11"/>
              <p:cNvSpPr/>
              <p:nvPr/>
            </p:nvSpPr>
            <p:spPr>
              <a:xfrm>
                <a:off x="3554570" y="1957589"/>
                <a:ext cx="1545464" cy="104318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Etage amplificateur</a:t>
                </a:r>
                <a:endParaRPr lang="fr-FR" dirty="0"/>
              </a:p>
            </p:txBody>
          </p:sp>
          <p:grpSp>
            <p:nvGrpSpPr>
              <p:cNvPr id="16" name="Groupe 15"/>
              <p:cNvGrpSpPr/>
              <p:nvPr/>
            </p:nvGrpSpPr>
            <p:grpSpPr>
              <a:xfrm>
                <a:off x="1519708" y="1957589"/>
                <a:ext cx="5692460" cy="1043188"/>
                <a:chOff x="1519708" y="1957589"/>
                <a:chExt cx="5692460" cy="1043188"/>
              </a:xfrm>
            </p:grpSpPr>
            <p:sp>
              <p:nvSpPr>
                <p:cNvPr id="3" name="Rectangle à coins arrondis 2"/>
                <p:cNvSpPr/>
                <p:nvPr/>
              </p:nvSpPr>
              <p:spPr>
                <a:xfrm>
                  <a:off x="1519708" y="1957589"/>
                  <a:ext cx="1352282" cy="104318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smtClean="0"/>
                    <a:t>Etage différentiel</a:t>
                  </a:r>
                  <a:endParaRPr lang="fr-FR" dirty="0"/>
                </a:p>
              </p:txBody>
            </p:sp>
            <p:sp>
              <p:nvSpPr>
                <p:cNvPr id="13" name="Rectangle à coins arrondis 12"/>
                <p:cNvSpPr/>
                <p:nvPr/>
              </p:nvSpPr>
              <p:spPr>
                <a:xfrm>
                  <a:off x="5666704" y="1957589"/>
                  <a:ext cx="1545464" cy="104318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dirty="0" smtClean="0"/>
                    <a:t>Amplificateur de sortie</a:t>
                  </a:r>
                  <a:endParaRPr lang="fr-FR" dirty="0"/>
                </a:p>
              </p:txBody>
            </p:sp>
            <p:cxnSp>
              <p:nvCxnSpPr>
                <p:cNvPr id="7" name="Connecteur droit 6"/>
                <p:cNvCxnSpPr>
                  <a:stCxn id="3" idx="3"/>
                  <a:endCxn id="12" idx="1"/>
                </p:cNvCxnSpPr>
                <p:nvPr/>
              </p:nvCxnSpPr>
              <p:spPr>
                <a:xfrm>
                  <a:off x="2871990" y="2479183"/>
                  <a:ext cx="6825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a:stCxn id="12" idx="3"/>
                  <a:endCxn id="13" idx="1"/>
                </p:cNvCxnSpPr>
                <p:nvPr/>
              </p:nvCxnSpPr>
              <p:spPr>
                <a:xfrm>
                  <a:off x="5100034" y="2479183"/>
                  <a:ext cx="566670" cy="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 name="Connecteur droit avec flèche 18"/>
            <p:cNvCxnSpPr/>
            <p:nvPr/>
          </p:nvCxnSpPr>
          <p:spPr>
            <a:xfrm>
              <a:off x="721217" y="2163651"/>
              <a:ext cx="100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1131010" y="2805448"/>
              <a:ext cx="567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746975" y="2186095"/>
              <a:ext cx="0" cy="141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7864515" y="2577063"/>
              <a:ext cx="0" cy="96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13" idx="3"/>
            </p:cNvCxnSpPr>
            <p:nvPr/>
          </p:nvCxnSpPr>
          <p:spPr>
            <a:xfrm>
              <a:off x="7418229" y="2530698"/>
              <a:ext cx="65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V="1">
              <a:off x="1152291" y="2863102"/>
              <a:ext cx="0" cy="72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ZoneTexte 28"/>
                <p:cNvSpPr txBox="1"/>
                <p:nvPr/>
              </p:nvSpPr>
              <p:spPr>
                <a:xfrm>
                  <a:off x="315642" y="3114942"/>
                  <a:ext cx="3839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fr-FR" b="0" i="1" smtClean="0">
                                <a:solidFill>
                                  <a:schemeClr val="tx1">
                                    <a:lumMod val="65000"/>
                                    <a:lumOff val="35000"/>
                                  </a:schemeClr>
                                </a:solidFill>
                                <a:latin typeface="Cambria Math" panose="02040503050406030204" pitchFamily="18" charset="0"/>
                              </a:rPr>
                            </m:ctrlPr>
                          </m:sSupPr>
                          <m:e>
                            <m:r>
                              <a:rPr lang="fr-FR" b="0" i="1" smtClean="0">
                                <a:solidFill>
                                  <a:schemeClr val="tx1">
                                    <a:lumMod val="65000"/>
                                    <a:lumOff val="35000"/>
                                  </a:schemeClr>
                                </a:solidFill>
                                <a:latin typeface="Cambria Math" panose="02040503050406030204" pitchFamily="18" charset="0"/>
                              </a:rPr>
                              <m:t>𝑉</m:t>
                            </m:r>
                          </m:e>
                          <m:sup>
                            <m:r>
                              <a:rPr lang="fr-FR" b="0" i="1" smtClean="0">
                                <a:solidFill>
                                  <a:schemeClr val="tx1">
                                    <a:lumMod val="65000"/>
                                    <a:lumOff val="35000"/>
                                  </a:schemeClr>
                                </a:solidFill>
                                <a:latin typeface="Cambria Math" panose="02040503050406030204" pitchFamily="18" charset="0"/>
                              </a:rPr>
                              <m:t>−</m:t>
                            </m:r>
                          </m:sup>
                        </m:sSup>
                      </m:oMath>
                    </m:oMathPara>
                  </a14:m>
                  <a:endParaRPr lang="fr-FR" dirty="0">
                    <a:solidFill>
                      <a:schemeClr val="tx1">
                        <a:lumMod val="65000"/>
                        <a:lumOff val="35000"/>
                      </a:schemeClr>
                    </a:solidFill>
                  </a:endParaRPr>
                </a:p>
              </p:txBody>
            </p:sp>
          </mc:Choice>
          <mc:Fallback>
            <p:sp>
              <p:nvSpPr>
                <p:cNvPr id="29" name="ZoneTexte 28"/>
                <p:cNvSpPr txBox="1">
                  <a:spLocks noRot="1" noChangeAspect="1" noMove="1" noResize="1" noEditPoints="1" noAdjustHandles="1" noChangeArrowheads="1" noChangeShapeType="1" noTextEdit="1"/>
                </p:cNvSpPr>
                <p:nvPr/>
              </p:nvSpPr>
              <p:spPr>
                <a:xfrm>
                  <a:off x="315642" y="3114942"/>
                  <a:ext cx="383951" cy="369332"/>
                </a:xfrm>
                <a:prstGeom prst="rect">
                  <a:avLst/>
                </a:prstGeom>
                <a:blipFill rotWithShape="0">
                  <a:blip r:embed="rId3"/>
                  <a:stretch>
                    <a:fillRect r="-476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0" name="ZoneTexte 29"/>
                <p:cNvSpPr txBox="1"/>
                <p:nvPr/>
              </p:nvSpPr>
              <p:spPr>
                <a:xfrm>
                  <a:off x="1170900" y="3166319"/>
                  <a:ext cx="3839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fr-FR" b="0" i="1" smtClean="0">
                                <a:solidFill>
                                  <a:schemeClr val="tx1">
                                    <a:lumMod val="65000"/>
                                    <a:lumOff val="35000"/>
                                  </a:schemeClr>
                                </a:solidFill>
                                <a:latin typeface="Cambria Math" panose="02040503050406030204" pitchFamily="18" charset="0"/>
                              </a:rPr>
                            </m:ctrlPr>
                          </m:sSupPr>
                          <m:e>
                            <m:r>
                              <a:rPr lang="fr-FR" b="0" i="1" smtClean="0">
                                <a:solidFill>
                                  <a:schemeClr val="tx1">
                                    <a:lumMod val="65000"/>
                                    <a:lumOff val="35000"/>
                                  </a:schemeClr>
                                </a:solidFill>
                                <a:latin typeface="Cambria Math" panose="02040503050406030204" pitchFamily="18" charset="0"/>
                              </a:rPr>
                              <m:t>𝑉</m:t>
                            </m:r>
                          </m:e>
                          <m:sup>
                            <m:r>
                              <a:rPr lang="fr-FR" b="0" i="1" smtClean="0">
                                <a:solidFill>
                                  <a:schemeClr val="tx1">
                                    <a:lumMod val="65000"/>
                                    <a:lumOff val="35000"/>
                                  </a:schemeClr>
                                </a:solidFill>
                                <a:latin typeface="Cambria Math" panose="02040503050406030204" pitchFamily="18" charset="0"/>
                              </a:rPr>
                              <m:t>+</m:t>
                            </m:r>
                          </m:sup>
                        </m:sSup>
                      </m:oMath>
                    </m:oMathPara>
                  </a14:m>
                  <a:endParaRPr lang="fr-FR" dirty="0">
                    <a:solidFill>
                      <a:schemeClr val="tx1">
                        <a:lumMod val="65000"/>
                        <a:lumOff val="35000"/>
                      </a:schemeClr>
                    </a:solidFill>
                  </a:endParaRPr>
                </a:p>
              </p:txBody>
            </p:sp>
          </mc:Choice>
          <mc:Fallback>
            <p:sp>
              <p:nvSpPr>
                <p:cNvPr id="30" name="ZoneTexte 29"/>
                <p:cNvSpPr txBox="1">
                  <a:spLocks noRot="1" noChangeAspect="1" noMove="1" noResize="1" noEditPoints="1" noAdjustHandles="1" noChangeArrowheads="1" noChangeShapeType="1" noTextEdit="1"/>
                </p:cNvSpPr>
                <p:nvPr/>
              </p:nvSpPr>
              <p:spPr>
                <a:xfrm>
                  <a:off x="1170900" y="3166319"/>
                  <a:ext cx="383951" cy="369332"/>
                </a:xfrm>
                <a:prstGeom prst="rect">
                  <a:avLst/>
                </a:prstGeom>
                <a:blipFill rotWithShape="0">
                  <a:blip r:embed="rId4"/>
                  <a:stretch>
                    <a:fillRect r="-952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1" name="ZoneTexte 30"/>
                <p:cNvSpPr txBox="1"/>
                <p:nvPr/>
              </p:nvSpPr>
              <p:spPr>
                <a:xfrm>
                  <a:off x="7905345" y="3040322"/>
                  <a:ext cx="44029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fr-FR" b="0" i="1" smtClean="0">
                                <a:solidFill>
                                  <a:schemeClr val="tx1">
                                    <a:lumMod val="65000"/>
                                    <a:lumOff val="35000"/>
                                  </a:schemeClr>
                                </a:solidFill>
                                <a:latin typeface="Cambria Math" panose="02040503050406030204" pitchFamily="18" charset="0"/>
                              </a:rPr>
                            </m:ctrlPr>
                          </m:sSubPr>
                          <m:e>
                            <m:r>
                              <a:rPr lang="fr-FR" b="0" i="1" smtClean="0">
                                <a:solidFill>
                                  <a:schemeClr val="tx1">
                                    <a:lumMod val="65000"/>
                                    <a:lumOff val="35000"/>
                                  </a:schemeClr>
                                </a:solidFill>
                                <a:latin typeface="Cambria Math" panose="02040503050406030204" pitchFamily="18" charset="0"/>
                              </a:rPr>
                              <m:t>𝑉</m:t>
                            </m:r>
                          </m:e>
                          <m:sub>
                            <m:r>
                              <a:rPr lang="fr-FR" b="0" i="1" smtClean="0">
                                <a:solidFill>
                                  <a:schemeClr val="tx1">
                                    <a:lumMod val="65000"/>
                                    <a:lumOff val="35000"/>
                                  </a:schemeClr>
                                </a:solidFill>
                                <a:latin typeface="Cambria Math" panose="02040503050406030204" pitchFamily="18" charset="0"/>
                              </a:rPr>
                              <m:t>𝑠</m:t>
                            </m:r>
                          </m:sub>
                        </m:sSub>
                      </m:oMath>
                    </m:oMathPara>
                  </a14:m>
                  <a:endParaRPr lang="fr-FR" dirty="0">
                    <a:solidFill>
                      <a:schemeClr val="tx1">
                        <a:lumMod val="65000"/>
                        <a:lumOff val="35000"/>
                      </a:schemeClr>
                    </a:solidFill>
                  </a:endParaRPr>
                </a:p>
              </p:txBody>
            </p:sp>
          </mc:Choice>
          <mc:Fallback>
            <p:sp>
              <p:nvSpPr>
                <p:cNvPr id="31" name="ZoneTexte 30"/>
                <p:cNvSpPr txBox="1">
                  <a:spLocks noRot="1" noChangeAspect="1" noMove="1" noResize="1" noEditPoints="1" noAdjustHandles="1" noChangeArrowheads="1" noChangeShapeType="1" noTextEdit="1"/>
                </p:cNvSpPr>
                <p:nvPr/>
              </p:nvSpPr>
              <p:spPr>
                <a:xfrm>
                  <a:off x="7905345" y="3040322"/>
                  <a:ext cx="440296" cy="369332"/>
                </a:xfrm>
                <a:prstGeom prst="rect">
                  <a:avLst/>
                </a:prstGeom>
                <a:blipFill rotWithShape="0">
                  <a:blip r:embed="rId5"/>
                  <a:stretch>
                    <a:fillRect/>
                  </a:stretch>
                </a:blipFill>
              </p:spPr>
              <p:txBody>
                <a:bodyPr/>
                <a:lstStyle/>
                <a:p>
                  <a:r>
                    <a:rPr lang="fr-FR">
                      <a:noFill/>
                    </a:rPr>
                    <a:t> </a:t>
                  </a:r>
                </a:p>
              </p:txBody>
            </p:sp>
          </mc:Fallback>
        </mc:AlternateContent>
      </p:grpSp>
      <mc:AlternateContent xmlns:mc="http://schemas.openxmlformats.org/markup-compatibility/2006">
        <mc:Choice xmlns:a14="http://schemas.microsoft.com/office/drawing/2010/main" Requires="a14">
          <p:sp>
            <p:nvSpPr>
              <p:cNvPr id="33" name="Rectangle 32"/>
              <p:cNvSpPr/>
              <p:nvPr/>
            </p:nvSpPr>
            <p:spPr>
              <a:xfrm>
                <a:off x="628650" y="3748430"/>
                <a:ext cx="5642501" cy="2687915"/>
              </a:xfrm>
              <a:prstGeom prst="rect">
                <a:avLst/>
              </a:prstGeom>
            </p:spPr>
            <p:txBody>
              <a:bodyPr wrap="square">
                <a:spAutoFit/>
              </a:bodyPr>
              <a:lstStyle/>
              <a:p>
                <a:pPr algn="just">
                  <a:lnSpc>
                    <a:spcPct val="150000"/>
                  </a:lnSpc>
                  <a:spcAft>
                    <a:spcPts val="800"/>
                  </a:spcAft>
                </a:pPr>
                <a:r>
                  <a:rPr lang="fr-FR" dirty="0" smtClean="0">
                    <a:effectLst/>
                    <a:latin typeface="+mj-lt"/>
                    <a:ea typeface="Times New Roman" panose="02020603050405020304" pitchFamily="18" charset="0"/>
                    <a:cs typeface="Times New Roman" panose="02020603050405020304" pitchFamily="18" charset="0"/>
                  </a:rPr>
                  <a:t>L’amplificateur opérationnel considéré comme idéal se caractérise par :</a:t>
                </a:r>
                <a:endParaRPr lang="fr-FR"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fr-FR" dirty="0">
                    <a:effectLst/>
                    <a:latin typeface="+mj-lt"/>
                    <a:ea typeface="Times New Roman" panose="02020603050405020304" pitchFamily="18" charset="0"/>
                    <a:cs typeface="Times New Roman" panose="02020603050405020304" pitchFamily="18" charset="0"/>
                  </a:rPr>
                  <a:t>un gain en tension différentiel infini </a:t>
                </a:r>
                <a14:m>
                  <m:oMath xmlns:m="http://schemas.openxmlformats.org/officeDocument/2006/math">
                    <m:sSub>
                      <m:sSubPr>
                        <m:ctrlPr>
                          <a:rPr lang="fr-FR" i="1">
                            <a:effectLst/>
                            <a:latin typeface="+mj-lt"/>
                            <a:ea typeface="Times New Roman" panose="02020603050405020304" pitchFamily="18" charset="0"/>
                            <a:cs typeface="Times New Roman" panose="02020603050405020304" pitchFamily="18" charset="0"/>
                          </a:rPr>
                        </m:ctrlPr>
                      </m:sSubPr>
                      <m:e>
                        <m:r>
                          <a:rPr lang="fr-FR" i="1">
                            <a:effectLst/>
                            <a:latin typeface="+mj-lt"/>
                            <a:ea typeface="Times New Roman" panose="02020603050405020304" pitchFamily="18" charset="0"/>
                            <a:cs typeface="Times New Roman" panose="02020603050405020304" pitchFamily="18" charset="0"/>
                          </a:rPr>
                          <m:t>𝐴</m:t>
                        </m:r>
                      </m:e>
                      <m:sub>
                        <m:r>
                          <a:rPr lang="fr-FR" i="1">
                            <a:effectLst/>
                            <a:latin typeface="+mj-lt"/>
                            <a:ea typeface="Times New Roman" panose="02020603050405020304" pitchFamily="18" charset="0"/>
                            <a:cs typeface="Times New Roman" panose="02020603050405020304" pitchFamily="18" charset="0"/>
                          </a:rPr>
                          <m:t>𝐷</m:t>
                        </m:r>
                      </m:sub>
                    </m:sSub>
                    <m:r>
                      <a:rPr lang="fr-FR" i="1">
                        <a:effectLst/>
                        <a:latin typeface="+mj-lt"/>
                        <a:ea typeface="Times New Roman" panose="02020603050405020304" pitchFamily="18" charset="0"/>
                        <a:cs typeface="Times New Roman" panose="02020603050405020304" pitchFamily="18" charset="0"/>
                      </a:rPr>
                      <m:t>= ∞</m:t>
                    </m:r>
                  </m:oMath>
                </a14:m>
                <a:r>
                  <a:rPr lang="fr-FR" dirty="0">
                    <a:effectLst/>
                    <a:latin typeface="+mj-lt"/>
                    <a:ea typeface="Times New Roman" panose="02020603050405020304" pitchFamily="18" charset="0"/>
                    <a:cs typeface="Times New Roman" panose="02020603050405020304" pitchFamily="18" charset="0"/>
                  </a:rPr>
                  <a:t> </a:t>
                </a:r>
                <a:endParaRPr lang="fr-FR"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fr-FR" dirty="0">
                    <a:effectLst/>
                    <a:latin typeface="+mj-lt"/>
                    <a:ea typeface="Times New Roman" panose="02020603050405020304" pitchFamily="18" charset="0"/>
                    <a:cs typeface="Times New Roman" panose="02020603050405020304" pitchFamily="18" charset="0"/>
                  </a:rPr>
                  <a:t>une très grande impédance d’entrée infinie </a:t>
                </a:r>
                <a14:m>
                  <m:oMath xmlns:m="http://schemas.openxmlformats.org/officeDocument/2006/math">
                    <m:sSub>
                      <m:sSubPr>
                        <m:ctrlPr>
                          <a:rPr lang="fr-FR" i="1">
                            <a:effectLst/>
                            <a:latin typeface="+mj-lt"/>
                            <a:ea typeface="Times New Roman" panose="02020603050405020304" pitchFamily="18" charset="0"/>
                            <a:cs typeface="Times New Roman" panose="02020603050405020304" pitchFamily="18" charset="0"/>
                          </a:rPr>
                        </m:ctrlPr>
                      </m:sSubPr>
                      <m:e>
                        <m:r>
                          <a:rPr lang="fr-FR" i="1">
                            <a:effectLst/>
                            <a:latin typeface="+mj-lt"/>
                            <a:ea typeface="Times New Roman" panose="02020603050405020304" pitchFamily="18" charset="0"/>
                            <a:cs typeface="Times New Roman" panose="02020603050405020304" pitchFamily="18" charset="0"/>
                          </a:rPr>
                          <m:t>𝑍</m:t>
                        </m:r>
                      </m:e>
                      <m:sub>
                        <m:r>
                          <a:rPr lang="fr-FR" i="1">
                            <a:effectLst/>
                            <a:latin typeface="+mj-lt"/>
                            <a:ea typeface="Times New Roman" panose="02020603050405020304" pitchFamily="18" charset="0"/>
                            <a:cs typeface="Times New Roman" panose="02020603050405020304" pitchFamily="18" charset="0"/>
                          </a:rPr>
                          <m:t>𝐸</m:t>
                        </m:r>
                      </m:sub>
                    </m:sSub>
                    <m:r>
                      <a:rPr lang="fr-FR" i="1">
                        <a:effectLst/>
                        <a:latin typeface="+mj-lt"/>
                        <a:ea typeface="Times New Roman" panose="02020603050405020304" pitchFamily="18" charset="0"/>
                        <a:cs typeface="Times New Roman" panose="02020603050405020304" pitchFamily="18" charset="0"/>
                      </a:rPr>
                      <m:t> = ∞</m:t>
                    </m:r>
                  </m:oMath>
                </a14:m>
                <a:endParaRPr lang="fr-FR"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fr-FR" dirty="0">
                    <a:effectLst/>
                    <a:latin typeface="+mj-lt"/>
                    <a:ea typeface="Times New Roman" panose="02020603050405020304" pitchFamily="18" charset="0"/>
                    <a:cs typeface="Times New Roman" panose="02020603050405020304" pitchFamily="18" charset="0"/>
                  </a:rPr>
                  <a:t>une impédance de sortie nulle </a:t>
                </a:r>
                <a14:m>
                  <m:oMath xmlns:m="http://schemas.openxmlformats.org/officeDocument/2006/math">
                    <m:sSub>
                      <m:sSubPr>
                        <m:ctrlPr>
                          <a:rPr lang="fr-FR" i="1">
                            <a:effectLst/>
                            <a:latin typeface="+mj-lt"/>
                            <a:ea typeface="Times New Roman" panose="02020603050405020304" pitchFamily="18" charset="0"/>
                            <a:cs typeface="Times New Roman" panose="02020603050405020304" pitchFamily="18" charset="0"/>
                          </a:rPr>
                        </m:ctrlPr>
                      </m:sSubPr>
                      <m:e>
                        <m:r>
                          <a:rPr lang="fr-FR" i="1">
                            <a:effectLst/>
                            <a:latin typeface="+mj-lt"/>
                            <a:ea typeface="Times New Roman" panose="02020603050405020304" pitchFamily="18" charset="0"/>
                            <a:cs typeface="Times New Roman" panose="02020603050405020304" pitchFamily="18" charset="0"/>
                          </a:rPr>
                          <m:t>𝑍</m:t>
                        </m:r>
                      </m:e>
                      <m:sub>
                        <m:r>
                          <a:rPr lang="fr-FR" i="1">
                            <a:effectLst/>
                            <a:latin typeface="+mj-lt"/>
                            <a:ea typeface="Times New Roman" panose="02020603050405020304" pitchFamily="18" charset="0"/>
                            <a:cs typeface="Times New Roman" panose="02020603050405020304" pitchFamily="18" charset="0"/>
                          </a:rPr>
                          <m:t>𝑆</m:t>
                        </m:r>
                      </m:sub>
                    </m:sSub>
                    <m:r>
                      <a:rPr lang="fr-FR" i="1">
                        <a:effectLst/>
                        <a:latin typeface="+mj-lt"/>
                        <a:ea typeface="Times New Roman" panose="02020603050405020304" pitchFamily="18" charset="0"/>
                        <a:cs typeface="Times New Roman" panose="02020603050405020304" pitchFamily="18" charset="0"/>
                      </a:rPr>
                      <m:t>= 0</m:t>
                    </m:r>
                  </m:oMath>
                </a14:m>
                <a:endParaRPr lang="fr-FR"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dirty="0">
                    <a:effectLst/>
                    <a:latin typeface="+mj-lt"/>
                    <a:ea typeface="Times New Roman" panose="02020603050405020304" pitchFamily="18" charset="0"/>
                    <a:cs typeface="Times New Roman" panose="02020603050405020304" pitchFamily="18" charset="0"/>
                  </a:rPr>
                  <a:t>une bande passante infinie.</a:t>
                </a:r>
                <a:endParaRPr lang="fr-FR" dirty="0">
                  <a:effectLst/>
                  <a:latin typeface="+mj-lt"/>
                  <a:ea typeface="Calibri" panose="020F0502020204030204" pitchFamily="34" charset="0"/>
                  <a:cs typeface="Times New Roman" panose="02020603050405020304" pitchFamily="18" charset="0"/>
                </a:endParaRPr>
              </a:p>
            </p:txBody>
          </p:sp>
        </mc:Choice>
        <mc:Fallback>
          <p:sp>
            <p:nvSpPr>
              <p:cNvPr id="33" name="Rectangle 32"/>
              <p:cNvSpPr>
                <a:spLocks noRot="1" noChangeAspect="1" noMove="1" noResize="1" noEditPoints="1" noAdjustHandles="1" noChangeArrowheads="1" noChangeShapeType="1" noTextEdit="1"/>
              </p:cNvSpPr>
              <p:nvPr/>
            </p:nvSpPr>
            <p:spPr>
              <a:xfrm>
                <a:off x="628650" y="3748430"/>
                <a:ext cx="5642501" cy="2687915"/>
              </a:xfrm>
              <a:prstGeom prst="rect">
                <a:avLst/>
              </a:prstGeom>
              <a:blipFill rotWithShape="0">
                <a:blip r:embed="rId6"/>
                <a:stretch>
                  <a:fillRect l="-864" r="-972" b="-1134"/>
                </a:stretch>
              </a:blipFill>
            </p:spPr>
            <p:txBody>
              <a:bodyPr/>
              <a:lstStyle/>
              <a:p>
                <a:r>
                  <a:rPr lang="fr-FR">
                    <a:noFill/>
                  </a:rPr>
                  <a:t> </a:t>
                </a:r>
              </a:p>
            </p:txBody>
          </p:sp>
        </mc:Fallback>
      </mc:AlternateContent>
      <p:grpSp>
        <p:nvGrpSpPr>
          <p:cNvPr id="54" name="Groupe 53"/>
          <p:cNvGrpSpPr/>
          <p:nvPr/>
        </p:nvGrpSpPr>
        <p:grpSpPr>
          <a:xfrm>
            <a:off x="5854648" y="4235418"/>
            <a:ext cx="2761318" cy="2171093"/>
            <a:chOff x="5854648" y="4235418"/>
            <a:chExt cx="2761318" cy="2171093"/>
          </a:xfrm>
        </p:grpSpPr>
        <p:grpSp>
          <p:nvGrpSpPr>
            <p:cNvPr id="49" name="Groupe 48"/>
            <p:cNvGrpSpPr/>
            <p:nvPr/>
          </p:nvGrpSpPr>
          <p:grpSpPr>
            <a:xfrm>
              <a:off x="6271151" y="4235418"/>
              <a:ext cx="2344815" cy="2171093"/>
              <a:chOff x="6271151" y="4235418"/>
              <a:chExt cx="2344815" cy="2171093"/>
            </a:xfrm>
          </p:grpSpPr>
          <p:cxnSp>
            <p:nvCxnSpPr>
              <p:cNvPr id="35" name="Connecteur droit avec flèche 34"/>
              <p:cNvCxnSpPr/>
              <p:nvPr/>
            </p:nvCxnSpPr>
            <p:spPr>
              <a:xfrm flipV="1">
                <a:off x="6600192" y="5338556"/>
                <a:ext cx="0" cy="105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271151" y="4529230"/>
                <a:ext cx="0" cy="187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e 38"/>
              <p:cNvGrpSpPr/>
              <p:nvPr/>
            </p:nvGrpSpPr>
            <p:grpSpPr>
              <a:xfrm>
                <a:off x="6943996" y="4235418"/>
                <a:ext cx="1300767" cy="1545465"/>
                <a:chOff x="6943996" y="4235418"/>
                <a:chExt cx="1300767" cy="1545465"/>
              </a:xfrm>
            </p:grpSpPr>
            <p:sp>
              <p:nvSpPr>
                <p:cNvPr id="34" name="Triangle isocèle 33"/>
                <p:cNvSpPr/>
                <p:nvPr/>
              </p:nvSpPr>
              <p:spPr>
                <a:xfrm rot="5400000">
                  <a:off x="6821647" y="4357768"/>
                  <a:ext cx="1545465" cy="1300766"/>
                </a:xfrm>
                <a:prstGeom prst="triangl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7" name="ZoneTexte 36"/>
                    <p:cNvSpPr txBox="1"/>
                    <p:nvPr/>
                  </p:nvSpPr>
                  <p:spPr>
                    <a:xfrm>
                      <a:off x="6943996" y="4481848"/>
                      <a:ext cx="2939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p:sp>
                  <p:nvSpPr>
                    <p:cNvPr id="37" name="ZoneTexte 36"/>
                    <p:cNvSpPr txBox="1">
                      <a:spLocks noRot="1" noChangeAspect="1" noMove="1" noResize="1" noEditPoints="1" noAdjustHandles="1" noChangeArrowheads="1" noChangeShapeType="1" noTextEdit="1"/>
                    </p:cNvSpPr>
                    <p:nvPr/>
                  </p:nvSpPr>
                  <p:spPr>
                    <a:xfrm>
                      <a:off x="6943996" y="4481848"/>
                      <a:ext cx="293931" cy="369332"/>
                    </a:xfrm>
                    <a:prstGeom prst="rect">
                      <a:avLst/>
                    </a:prstGeom>
                    <a:blipFill rotWithShape="0">
                      <a:blip r:embed="rId7"/>
                      <a:stretch>
                        <a:fillRect r="-416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8" name="ZoneTexte 37"/>
                    <p:cNvSpPr txBox="1"/>
                    <p:nvPr/>
                  </p:nvSpPr>
                  <p:spPr>
                    <a:xfrm>
                      <a:off x="6943996" y="5131366"/>
                      <a:ext cx="2939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p:sp>
                  <p:nvSpPr>
                    <p:cNvPr id="38" name="ZoneTexte 37"/>
                    <p:cNvSpPr txBox="1">
                      <a:spLocks noRot="1" noChangeAspect="1" noMove="1" noResize="1" noEditPoints="1" noAdjustHandles="1" noChangeArrowheads="1" noChangeShapeType="1" noTextEdit="1"/>
                    </p:cNvSpPr>
                    <p:nvPr/>
                  </p:nvSpPr>
                  <p:spPr>
                    <a:xfrm>
                      <a:off x="6943996" y="5131366"/>
                      <a:ext cx="293931" cy="369332"/>
                    </a:xfrm>
                    <a:prstGeom prst="rect">
                      <a:avLst/>
                    </a:prstGeom>
                    <a:blipFill rotWithShape="0">
                      <a:blip r:embed="rId8"/>
                      <a:stretch>
                        <a:fillRect r="-16667"/>
                      </a:stretch>
                    </a:blipFill>
                  </p:spPr>
                  <p:txBody>
                    <a:bodyPr/>
                    <a:lstStyle/>
                    <a:p>
                      <a:r>
                        <a:rPr lang="fr-FR">
                          <a:noFill/>
                        </a:rPr>
                        <a:t> </a:t>
                      </a:r>
                    </a:p>
                  </p:txBody>
                </p:sp>
              </mc:Fallback>
            </mc:AlternateContent>
          </p:grpSp>
          <p:cxnSp>
            <p:nvCxnSpPr>
              <p:cNvPr id="41" name="Connecteur droit avec flèche 40"/>
              <p:cNvCxnSpPr/>
              <p:nvPr/>
            </p:nvCxnSpPr>
            <p:spPr>
              <a:xfrm>
                <a:off x="6271151" y="4481848"/>
                <a:ext cx="672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6631647" y="5316032"/>
                <a:ext cx="313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43"/>
              <p:cNvCxnSpPr>
                <a:stCxn id="34" idx="0"/>
              </p:cNvCxnSpPr>
              <p:nvPr/>
            </p:nvCxnSpPr>
            <p:spPr>
              <a:xfrm flipV="1">
                <a:off x="8244763" y="5008151"/>
                <a:ext cx="3712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V="1">
                <a:off x="8588566" y="5020100"/>
                <a:ext cx="0" cy="128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0" name="ZoneTexte 49"/>
                <p:cNvSpPr txBox="1"/>
                <p:nvPr/>
              </p:nvSpPr>
              <p:spPr>
                <a:xfrm>
                  <a:off x="5854648" y="5871037"/>
                  <a:ext cx="3839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fr-FR" b="0" i="1" smtClean="0">
                                <a:solidFill>
                                  <a:schemeClr val="tx1">
                                    <a:lumMod val="65000"/>
                                    <a:lumOff val="35000"/>
                                  </a:schemeClr>
                                </a:solidFill>
                                <a:latin typeface="Cambria Math" panose="02040503050406030204" pitchFamily="18" charset="0"/>
                              </a:rPr>
                            </m:ctrlPr>
                          </m:sSupPr>
                          <m:e>
                            <m:r>
                              <a:rPr lang="fr-FR" b="0" i="1" smtClean="0">
                                <a:solidFill>
                                  <a:schemeClr val="tx1">
                                    <a:lumMod val="65000"/>
                                    <a:lumOff val="35000"/>
                                  </a:schemeClr>
                                </a:solidFill>
                                <a:latin typeface="Cambria Math" panose="02040503050406030204" pitchFamily="18" charset="0"/>
                              </a:rPr>
                              <m:t>𝑉</m:t>
                            </m:r>
                          </m:e>
                          <m:sup>
                            <m:r>
                              <a:rPr lang="fr-FR" b="0" i="1" smtClean="0">
                                <a:solidFill>
                                  <a:schemeClr val="tx1">
                                    <a:lumMod val="65000"/>
                                    <a:lumOff val="35000"/>
                                  </a:schemeClr>
                                </a:solidFill>
                                <a:latin typeface="Cambria Math" panose="02040503050406030204" pitchFamily="18" charset="0"/>
                              </a:rPr>
                              <m:t>−</m:t>
                            </m:r>
                          </m:sup>
                        </m:sSup>
                      </m:oMath>
                    </m:oMathPara>
                  </a14:m>
                  <a:endParaRPr lang="fr-FR" dirty="0">
                    <a:solidFill>
                      <a:schemeClr val="tx1">
                        <a:lumMod val="65000"/>
                        <a:lumOff val="35000"/>
                      </a:schemeClr>
                    </a:solidFill>
                  </a:endParaRPr>
                </a:p>
              </p:txBody>
            </p:sp>
          </mc:Choice>
          <mc:Fallback>
            <p:sp>
              <p:nvSpPr>
                <p:cNvPr id="50" name="ZoneTexte 49"/>
                <p:cNvSpPr txBox="1">
                  <a:spLocks noRot="1" noChangeAspect="1" noMove="1" noResize="1" noEditPoints="1" noAdjustHandles="1" noChangeArrowheads="1" noChangeShapeType="1" noTextEdit="1"/>
                </p:cNvSpPr>
                <p:nvPr/>
              </p:nvSpPr>
              <p:spPr>
                <a:xfrm>
                  <a:off x="5854648" y="5871037"/>
                  <a:ext cx="383951" cy="369332"/>
                </a:xfrm>
                <a:prstGeom prst="rect">
                  <a:avLst/>
                </a:prstGeom>
                <a:blipFill rotWithShape="0">
                  <a:blip r:embed="rId9"/>
                  <a:stretch>
                    <a:fillRect r="-476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1" name="ZoneTexte 50"/>
                <p:cNvSpPr txBox="1"/>
                <p:nvPr/>
              </p:nvSpPr>
              <p:spPr>
                <a:xfrm>
                  <a:off x="6638243" y="5868394"/>
                  <a:ext cx="3839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fr-FR" b="0" i="1" smtClean="0">
                                <a:solidFill>
                                  <a:schemeClr val="tx1">
                                    <a:lumMod val="65000"/>
                                    <a:lumOff val="35000"/>
                                  </a:schemeClr>
                                </a:solidFill>
                                <a:latin typeface="Cambria Math" panose="02040503050406030204" pitchFamily="18" charset="0"/>
                              </a:rPr>
                            </m:ctrlPr>
                          </m:sSupPr>
                          <m:e>
                            <m:r>
                              <a:rPr lang="fr-FR" b="0" i="1" smtClean="0">
                                <a:solidFill>
                                  <a:schemeClr val="tx1">
                                    <a:lumMod val="65000"/>
                                    <a:lumOff val="35000"/>
                                  </a:schemeClr>
                                </a:solidFill>
                                <a:latin typeface="Cambria Math" panose="02040503050406030204" pitchFamily="18" charset="0"/>
                              </a:rPr>
                              <m:t>𝑉</m:t>
                            </m:r>
                          </m:e>
                          <m:sup>
                            <m:r>
                              <a:rPr lang="fr-FR" b="0" i="1" smtClean="0">
                                <a:solidFill>
                                  <a:schemeClr val="tx1">
                                    <a:lumMod val="65000"/>
                                    <a:lumOff val="35000"/>
                                  </a:schemeClr>
                                </a:solidFill>
                                <a:latin typeface="Cambria Math" panose="02040503050406030204" pitchFamily="18" charset="0"/>
                              </a:rPr>
                              <m:t>+</m:t>
                            </m:r>
                          </m:sup>
                        </m:sSup>
                      </m:oMath>
                    </m:oMathPara>
                  </a14:m>
                  <a:endParaRPr lang="fr-FR" dirty="0">
                    <a:solidFill>
                      <a:schemeClr val="tx1">
                        <a:lumMod val="65000"/>
                        <a:lumOff val="35000"/>
                      </a:schemeClr>
                    </a:solidFill>
                  </a:endParaRPr>
                </a:p>
              </p:txBody>
            </p:sp>
          </mc:Choice>
          <mc:Fallback>
            <p:sp>
              <p:nvSpPr>
                <p:cNvPr id="51" name="ZoneTexte 50"/>
                <p:cNvSpPr txBox="1">
                  <a:spLocks noRot="1" noChangeAspect="1" noMove="1" noResize="1" noEditPoints="1" noAdjustHandles="1" noChangeArrowheads="1" noChangeShapeType="1" noTextEdit="1"/>
                </p:cNvSpPr>
                <p:nvPr/>
              </p:nvSpPr>
              <p:spPr>
                <a:xfrm>
                  <a:off x="6638243" y="5868394"/>
                  <a:ext cx="383951" cy="369332"/>
                </a:xfrm>
                <a:prstGeom prst="rect">
                  <a:avLst/>
                </a:prstGeom>
                <a:blipFill rotWithShape="0">
                  <a:blip r:embed="rId10"/>
                  <a:stretch>
                    <a:fillRect r="-952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3" name="ZoneTexte 52"/>
                <p:cNvSpPr txBox="1"/>
                <p:nvPr/>
              </p:nvSpPr>
              <p:spPr>
                <a:xfrm>
                  <a:off x="8103226" y="5868394"/>
                  <a:ext cx="3839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fr-FR" b="0" i="1" smtClean="0">
                                <a:solidFill>
                                  <a:schemeClr val="tx1">
                                    <a:lumMod val="65000"/>
                                    <a:lumOff val="35000"/>
                                  </a:schemeClr>
                                </a:solidFill>
                                <a:latin typeface="Cambria Math" panose="02040503050406030204" pitchFamily="18" charset="0"/>
                              </a:rPr>
                            </m:ctrlPr>
                          </m:sSubPr>
                          <m:e>
                            <m:r>
                              <a:rPr lang="fr-FR" b="0" i="1" smtClean="0">
                                <a:solidFill>
                                  <a:schemeClr val="tx1">
                                    <a:lumMod val="65000"/>
                                    <a:lumOff val="35000"/>
                                  </a:schemeClr>
                                </a:solidFill>
                                <a:latin typeface="Cambria Math" panose="02040503050406030204" pitchFamily="18" charset="0"/>
                              </a:rPr>
                              <m:t>𝑉</m:t>
                            </m:r>
                          </m:e>
                          <m:sub>
                            <m:r>
                              <a:rPr lang="fr-FR" b="0" i="1" smtClean="0">
                                <a:solidFill>
                                  <a:schemeClr val="tx1">
                                    <a:lumMod val="65000"/>
                                    <a:lumOff val="35000"/>
                                  </a:schemeClr>
                                </a:solidFill>
                                <a:latin typeface="Cambria Math" panose="02040503050406030204" pitchFamily="18" charset="0"/>
                              </a:rPr>
                              <m:t>𝑠</m:t>
                            </m:r>
                          </m:sub>
                        </m:sSub>
                      </m:oMath>
                    </m:oMathPara>
                  </a14:m>
                  <a:endParaRPr lang="fr-FR" dirty="0">
                    <a:solidFill>
                      <a:schemeClr val="tx1">
                        <a:lumMod val="65000"/>
                        <a:lumOff val="35000"/>
                      </a:schemeClr>
                    </a:solidFill>
                  </a:endParaRPr>
                </a:p>
              </p:txBody>
            </p:sp>
          </mc:Choice>
          <mc:Fallback>
            <p:sp>
              <p:nvSpPr>
                <p:cNvPr id="53" name="ZoneTexte 52"/>
                <p:cNvSpPr txBox="1">
                  <a:spLocks noRot="1" noChangeAspect="1" noMove="1" noResize="1" noEditPoints="1" noAdjustHandles="1" noChangeArrowheads="1" noChangeShapeType="1" noTextEdit="1"/>
                </p:cNvSpPr>
                <p:nvPr/>
              </p:nvSpPr>
              <p:spPr>
                <a:xfrm>
                  <a:off x="8103226" y="5868394"/>
                  <a:ext cx="383951" cy="369332"/>
                </a:xfrm>
                <a:prstGeom prst="rect">
                  <a:avLst/>
                </a:prstGeom>
                <a:blipFill rotWithShape="0">
                  <a:blip r:embed="rId11"/>
                  <a:stretch>
                    <a:fillRect/>
                  </a:stretch>
                </a:blipFill>
              </p:spPr>
              <p:txBody>
                <a:bodyPr/>
                <a:lstStyle/>
                <a:p>
                  <a:r>
                    <a:rPr lang="fr-FR">
                      <a:noFill/>
                    </a:rPr>
                    <a:t> </a:t>
                  </a:r>
                </a:p>
              </p:txBody>
            </p:sp>
          </mc:Fallback>
        </mc:AlternateContent>
      </p:grpSp>
    </p:spTree>
    <p:extLst>
      <p:ext uri="{BB962C8B-B14F-4D97-AF65-F5344CB8AC3E}">
        <p14:creationId xmlns:p14="http://schemas.microsoft.com/office/powerpoint/2010/main" val="1109152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Montage à AOP </a:t>
            </a:r>
            <a:r>
              <a:rPr lang="fr-FR" sz="3200" dirty="0" smtClean="0">
                <a:solidFill>
                  <a:schemeClr val="tx1">
                    <a:lumMod val="65000"/>
                    <a:lumOff val="35000"/>
                  </a:schemeClr>
                </a:solidFill>
              </a:rPr>
              <a:t>(1/2)</a:t>
            </a:r>
            <a:endParaRPr lang="fr-FR" sz="2700" i="1" dirty="0">
              <a:solidFill>
                <a:schemeClr val="tx1">
                  <a:lumMod val="65000"/>
                  <a:lumOff val="35000"/>
                </a:schemeClr>
              </a:solidFill>
            </a:endParaRPr>
          </a:p>
        </p:txBody>
      </p:sp>
      <p:pic>
        <p:nvPicPr>
          <p:cNvPr id="40" name="Image 39"/>
          <p:cNvPicPr/>
          <p:nvPr/>
        </p:nvPicPr>
        <p:blipFill>
          <a:blip r:embed="rId3">
            <a:duotone>
              <a:schemeClr val="accent3">
                <a:shade val="45000"/>
                <a:satMod val="135000"/>
              </a:schemeClr>
              <a:prstClr val="white"/>
            </a:duotone>
            <a:lum bright="-20000" contrast="40000"/>
            <a:extLst>
              <a:ext uri="{28A0092B-C50C-407E-A947-70E740481C1C}">
                <a14:useLocalDpi xmlns:a14="http://schemas.microsoft.com/office/drawing/2010/main" val="0"/>
              </a:ext>
            </a:extLst>
          </a:blip>
          <a:srcRect/>
          <a:stretch>
            <a:fillRect/>
          </a:stretch>
        </p:blipFill>
        <p:spPr bwMode="auto">
          <a:xfrm>
            <a:off x="1099260" y="1688191"/>
            <a:ext cx="3240920" cy="2471685"/>
          </a:xfrm>
          <a:prstGeom prst="rect">
            <a:avLst/>
          </a:prstGeom>
          <a:noFill/>
          <a:ln>
            <a:noFill/>
          </a:ln>
        </p:spPr>
      </p:pic>
      <mc:AlternateContent xmlns:mc="http://schemas.openxmlformats.org/markup-compatibility/2006">
        <mc:Choice xmlns:a14="http://schemas.microsoft.com/office/drawing/2010/main" Requires="a14">
          <p:sp>
            <p:nvSpPr>
              <p:cNvPr id="4" name="Rectangle 3"/>
              <p:cNvSpPr/>
              <p:nvPr/>
            </p:nvSpPr>
            <p:spPr>
              <a:xfrm>
                <a:off x="5890454" y="2405439"/>
                <a:ext cx="1255536" cy="7188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sz="2000" i="1" smtClean="0">
                          <a:solidFill>
                            <a:schemeClr val="tx1">
                              <a:lumMod val="65000"/>
                              <a:lumOff val="35000"/>
                            </a:schemeClr>
                          </a:solidFill>
                          <a:latin typeface="Cambria Math" panose="02040503050406030204" pitchFamily="18" charset="0"/>
                        </a:rPr>
                        <m:t>𝐴</m:t>
                      </m:r>
                      <m:r>
                        <a:rPr lang="fr-FR" sz="2000" i="0">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2</m:t>
                              </m:r>
                            </m:sub>
                          </m:sSub>
                        </m:num>
                        <m:den>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1</m:t>
                              </m:r>
                            </m:sub>
                          </m:sSub>
                        </m:den>
                      </m:f>
                    </m:oMath>
                  </m:oMathPara>
                </a14:m>
                <a:endParaRPr lang="fr-FR" sz="2000"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5890454" y="2405439"/>
                <a:ext cx="1255536" cy="718851"/>
              </a:xfrm>
              <a:prstGeom prst="rect">
                <a:avLst/>
              </a:prstGeom>
              <a:blipFill rotWithShape="0">
                <a:blip r:embed="rId4"/>
                <a:stretch>
                  <a:fillRect/>
                </a:stretch>
              </a:blipFill>
            </p:spPr>
            <p:txBody>
              <a:bodyPr/>
              <a:lstStyle/>
              <a:p>
                <a:r>
                  <a:rPr lang="fr-FR">
                    <a:noFill/>
                  </a:rPr>
                  <a:t> </a:t>
                </a:r>
              </a:p>
            </p:txBody>
          </p:sp>
        </mc:Fallback>
      </mc:AlternateContent>
      <p:pic>
        <p:nvPicPr>
          <p:cNvPr id="43" name="Image 42"/>
          <p:cNvPicPr/>
          <p:nvPr/>
        </p:nvPicPr>
        <p:blipFill>
          <a:blip r:embed="rId5" cstate="print">
            <a:lum contrast="20000"/>
            <a:extLst>
              <a:ext uri="{28A0092B-C50C-407E-A947-70E740481C1C}">
                <a14:useLocalDpi xmlns:a14="http://schemas.microsoft.com/office/drawing/2010/main" val="0"/>
              </a:ext>
            </a:extLst>
          </a:blip>
          <a:srcRect/>
          <a:stretch>
            <a:fillRect/>
          </a:stretch>
        </p:blipFill>
        <p:spPr bwMode="auto">
          <a:xfrm>
            <a:off x="862885" y="4616042"/>
            <a:ext cx="3330741" cy="1814863"/>
          </a:xfrm>
          <a:prstGeom prst="rect">
            <a:avLst/>
          </a:prstGeom>
          <a:noFill/>
          <a:ln>
            <a:noFill/>
          </a:ln>
        </p:spPr>
      </p:pic>
      <mc:AlternateContent xmlns:mc="http://schemas.openxmlformats.org/markup-compatibility/2006">
        <mc:Choice xmlns:a14="http://schemas.microsoft.com/office/drawing/2010/main" Requires="a14">
          <p:sp>
            <p:nvSpPr>
              <p:cNvPr id="5" name="Rectangle 4"/>
              <p:cNvSpPr/>
              <p:nvPr/>
            </p:nvSpPr>
            <p:spPr>
              <a:xfrm>
                <a:off x="5783501" y="5164047"/>
                <a:ext cx="1469441" cy="7188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sz="2000" i="1" smtClean="0">
                          <a:solidFill>
                            <a:schemeClr val="tx1">
                              <a:lumMod val="65000"/>
                              <a:lumOff val="35000"/>
                            </a:schemeClr>
                          </a:solidFill>
                          <a:latin typeface="Cambria Math" panose="02040503050406030204" pitchFamily="18" charset="0"/>
                        </a:rPr>
                        <m:t>𝐴</m:t>
                      </m:r>
                      <m:r>
                        <a:rPr lang="fr-FR" sz="2000" i="0">
                          <a:solidFill>
                            <a:schemeClr val="tx1">
                              <a:lumMod val="65000"/>
                              <a:lumOff val="35000"/>
                            </a:schemeClr>
                          </a:solidFill>
                          <a:latin typeface="Cambria Math" panose="02040503050406030204" pitchFamily="18" charset="0"/>
                        </a:rPr>
                        <m:t>=1+</m:t>
                      </m:r>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2</m:t>
                              </m:r>
                            </m:sub>
                          </m:sSub>
                        </m:num>
                        <m:den>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0">
                                  <a:solidFill>
                                    <a:schemeClr val="tx1">
                                      <a:lumMod val="65000"/>
                                      <a:lumOff val="35000"/>
                                    </a:schemeClr>
                                  </a:solidFill>
                                  <a:latin typeface="Cambria Math" panose="02040503050406030204" pitchFamily="18" charset="0"/>
                                </a:rPr>
                                <m:t>1</m:t>
                              </m:r>
                            </m:sub>
                          </m:sSub>
                        </m:den>
                      </m:f>
                    </m:oMath>
                  </m:oMathPara>
                </a14:m>
                <a:endParaRPr lang="fr-FR" sz="2000" dirty="0">
                  <a:solidFill>
                    <a:schemeClr val="tx1">
                      <a:lumMod val="65000"/>
                      <a:lumOff val="35000"/>
                    </a:schemeClr>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5783501" y="5164047"/>
                <a:ext cx="1469441" cy="718851"/>
              </a:xfrm>
              <a:prstGeom prst="rect">
                <a:avLst/>
              </a:prstGeom>
              <a:blipFill rotWithShape="0">
                <a:blip r:embed="rId6"/>
                <a:stretch>
                  <a:fillRect/>
                </a:stretch>
              </a:blipFill>
            </p:spPr>
            <p:txBody>
              <a:bodyPr/>
              <a:lstStyle/>
              <a:p>
                <a:r>
                  <a:rPr lang="fr-FR">
                    <a:noFill/>
                  </a:rPr>
                  <a:t> </a:t>
                </a:r>
              </a:p>
            </p:txBody>
          </p:sp>
        </mc:Fallback>
      </mc:AlternateContent>
      <p:sp>
        <p:nvSpPr>
          <p:cNvPr id="6" name="ZoneTexte 5"/>
          <p:cNvSpPr txBox="1"/>
          <p:nvPr/>
        </p:nvSpPr>
        <p:spPr>
          <a:xfrm>
            <a:off x="862885" y="1403798"/>
            <a:ext cx="7006107" cy="400110"/>
          </a:xfrm>
          <a:prstGeom prst="rect">
            <a:avLst/>
          </a:prstGeom>
          <a:noFill/>
        </p:spPr>
        <p:txBody>
          <a:bodyPr wrap="square" rtlCol="0">
            <a:spAutoFit/>
          </a:bodyPr>
          <a:lstStyle/>
          <a:p>
            <a:r>
              <a:rPr lang="fr-FR" sz="2000" i="1" dirty="0" smtClean="0">
                <a:solidFill>
                  <a:schemeClr val="tx1">
                    <a:lumMod val="65000"/>
                    <a:lumOff val="35000"/>
                  </a:schemeClr>
                </a:solidFill>
              </a:rPr>
              <a:t>Montage inverseur</a:t>
            </a:r>
            <a:endParaRPr lang="fr-FR" sz="2000" i="1" dirty="0">
              <a:solidFill>
                <a:schemeClr val="tx1">
                  <a:lumMod val="65000"/>
                  <a:lumOff val="35000"/>
                </a:schemeClr>
              </a:solidFill>
            </a:endParaRPr>
          </a:p>
        </p:txBody>
      </p:sp>
      <p:sp>
        <p:nvSpPr>
          <p:cNvPr id="46" name="ZoneTexte 45"/>
          <p:cNvSpPr txBox="1"/>
          <p:nvPr/>
        </p:nvSpPr>
        <p:spPr>
          <a:xfrm>
            <a:off x="862885" y="4159876"/>
            <a:ext cx="7006107" cy="400110"/>
          </a:xfrm>
          <a:prstGeom prst="rect">
            <a:avLst/>
          </a:prstGeom>
          <a:noFill/>
        </p:spPr>
        <p:txBody>
          <a:bodyPr wrap="square" rtlCol="0">
            <a:spAutoFit/>
          </a:bodyPr>
          <a:lstStyle/>
          <a:p>
            <a:r>
              <a:rPr lang="fr-FR" sz="2000" i="1" dirty="0" smtClean="0">
                <a:solidFill>
                  <a:schemeClr val="tx1">
                    <a:lumMod val="65000"/>
                    <a:lumOff val="35000"/>
                  </a:schemeClr>
                </a:solidFill>
              </a:rPr>
              <a:t>Montage non inverseur</a:t>
            </a:r>
            <a:endParaRPr lang="fr-FR" sz="2000" i="1" dirty="0">
              <a:solidFill>
                <a:schemeClr val="tx1">
                  <a:lumMod val="65000"/>
                  <a:lumOff val="35000"/>
                </a:schemeClr>
              </a:solidFill>
            </a:endParaRPr>
          </a:p>
        </p:txBody>
      </p:sp>
    </p:spTree>
    <p:extLst>
      <p:ext uri="{BB962C8B-B14F-4D97-AF65-F5344CB8AC3E}">
        <p14:creationId xmlns:p14="http://schemas.microsoft.com/office/powerpoint/2010/main" val="4016641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Montage à AOP</a:t>
            </a:r>
            <a:r>
              <a:rPr lang="fr-FR" sz="2800" dirty="0">
                <a:solidFill>
                  <a:schemeClr val="tx1">
                    <a:lumMod val="65000"/>
                    <a:lumOff val="35000"/>
                  </a:schemeClr>
                </a:solidFill>
              </a:rPr>
              <a:t> </a:t>
            </a:r>
            <a:r>
              <a:rPr lang="fr-FR" sz="2800" dirty="0" smtClean="0">
                <a:solidFill>
                  <a:schemeClr val="tx1">
                    <a:lumMod val="65000"/>
                    <a:lumOff val="35000"/>
                  </a:schemeClr>
                </a:solidFill>
              </a:rPr>
              <a:t>(2/2</a:t>
            </a:r>
            <a:r>
              <a:rPr lang="fr-FR" sz="2800" dirty="0">
                <a:solidFill>
                  <a:schemeClr val="tx1">
                    <a:lumMod val="65000"/>
                    <a:lumOff val="35000"/>
                  </a:schemeClr>
                </a:solidFill>
              </a:rPr>
              <a:t>)</a:t>
            </a:r>
            <a:endParaRPr lang="fr-FR" sz="2700" i="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4" name="Rectangle 3"/>
              <p:cNvSpPr/>
              <p:nvPr/>
            </p:nvSpPr>
            <p:spPr>
              <a:xfrm>
                <a:off x="5890454" y="2405439"/>
                <a:ext cx="884281"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sz="2000" i="1" smtClean="0">
                          <a:solidFill>
                            <a:schemeClr val="tx1">
                              <a:lumMod val="65000"/>
                              <a:lumOff val="35000"/>
                            </a:schemeClr>
                          </a:solidFill>
                          <a:latin typeface="Cambria Math" panose="02040503050406030204" pitchFamily="18" charset="0"/>
                        </a:rPr>
                        <m:t>𝐴</m:t>
                      </m:r>
                      <m:r>
                        <a:rPr lang="fr-FR" sz="2000" i="0">
                          <a:solidFill>
                            <a:schemeClr val="tx1">
                              <a:lumMod val="65000"/>
                              <a:lumOff val="35000"/>
                            </a:schemeClr>
                          </a:solidFill>
                          <a:latin typeface="Cambria Math" panose="02040503050406030204" pitchFamily="18" charset="0"/>
                        </a:rPr>
                        <m:t>=</m:t>
                      </m:r>
                      <m:r>
                        <a:rPr lang="fr-FR" sz="2000" b="0" i="1" smtClean="0">
                          <a:solidFill>
                            <a:schemeClr val="tx1">
                              <a:lumMod val="65000"/>
                              <a:lumOff val="35000"/>
                            </a:schemeClr>
                          </a:solidFill>
                          <a:latin typeface="Cambria Math" panose="02040503050406030204" pitchFamily="18" charset="0"/>
                        </a:rPr>
                        <m:t>1</m:t>
                      </m:r>
                    </m:oMath>
                  </m:oMathPara>
                </a14:m>
                <a:endParaRPr lang="fr-FR" sz="2000"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5890454" y="2405439"/>
                <a:ext cx="884281" cy="400110"/>
              </a:xfrm>
              <a:prstGeom prst="rect">
                <a:avLst/>
              </a:prstGeom>
              <a:blipFill rotWithShape="0">
                <a:blip r:embed="rId3"/>
                <a:stretch>
                  <a:fillRect/>
                </a:stretch>
              </a:blipFill>
            </p:spPr>
            <p:txBody>
              <a:bodyPr/>
              <a:lstStyle/>
              <a:p>
                <a:r>
                  <a:rPr lang="fr-FR">
                    <a:noFill/>
                  </a:rPr>
                  <a:t> </a:t>
                </a:r>
              </a:p>
            </p:txBody>
          </p:sp>
        </mc:Fallback>
      </mc:AlternateContent>
      <p:sp>
        <p:nvSpPr>
          <p:cNvPr id="6" name="ZoneTexte 5"/>
          <p:cNvSpPr txBox="1"/>
          <p:nvPr/>
        </p:nvSpPr>
        <p:spPr>
          <a:xfrm>
            <a:off x="862885" y="1403798"/>
            <a:ext cx="7006107" cy="400110"/>
          </a:xfrm>
          <a:prstGeom prst="rect">
            <a:avLst/>
          </a:prstGeom>
          <a:noFill/>
        </p:spPr>
        <p:txBody>
          <a:bodyPr wrap="square" rtlCol="0">
            <a:spAutoFit/>
          </a:bodyPr>
          <a:lstStyle/>
          <a:p>
            <a:r>
              <a:rPr lang="fr-FR" sz="2000" i="1" dirty="0" smtClean="0">
                <a:solidFill>
                  <a:schemeClr val="tx1">
                    <a:lumMod val="65000"/>
                    <a:lumOff val="35000"/>
                  </a:schemeClr>
                </a:solidFill>
              </a:rPr>
              <a:t>Montage suiveur</a:t>
            </a:r>
            <a:endParaRPr lang="fr-FR" sz="2000" i="1" dirty="0">
              <a:solidFill>
                <a:schemeClr val="tx1">
                  <a:lumMod val="65000"/>
                  <a:lumOff val="35000"/>
                </a:schemeClr>
              </a:solidFill>
            </a:endParaRPr>
          </a:p>
        </p:txBody>
      </p:sp>
      <p:sp>
        <p:nvSpPr>
          <p:cNvPr id="46" name="ZoneTexte 45"/>
          <p:cNvSpPr txBox="1"/>
          <p:nvPr/>
        </p:nvSpPr>
        <p:spPr>
          <a:xfrm>
            <a:off x="862885" y="3579014"/>
            <a:ext cx="7006107" cy="400110"/>
          </a:xfrm>
          <a:prstGeom prst="rect">
            <a:avLst/>
          </a:prstGeom>
          <a:noFill/>
        </p:spPr>
        <p:txBody>
          <a:bodyPr wrap="square" rtlCol="0">
            <a:spAutoFit/>
          </a:bodyPr>
          <a:lstStyle/>
          <a:p>
            <a:r>
              <a:rPr lang="fr-FR" sz="2000" i="1" dirty="0" smtClean="0">
                <a:solidFill>
                  <a:schemeClr val="tx1">
                    <a:lumMod val="65000"/>
                    <a:lumOff val="35000"/>
                  </a:schemeClr>
                </a:solidFill>
              </a:rPr>
              <a:t>Montage </a:t>
            </a:r>
            <a:r>
              <a:rPr lang="fr-FR" sz="2000" i="1" dirty="0" err="1" smtClean="0">
                <a:solidFill>
                  <a:schemeClr val="tx1">
                    <a:lumMod val="65000"/>
                    <a:lumOff val="35000"/>
                  </a:schemeClr>
                </a:solidFill>
              </a:rPr>
              <a:t>sommateur</a:t>
            </a:r>
            <a:r>
              <a:rPr lang="fr-FR" sz="2000" i="1" dirty="0" smtClean="0">
                <a:solidFill>
                  <a:schemeClr val="tx1">
                    <a:lumMod val="65000"/>
                    <a:lumOff val="35000"/>
                  </a:schemeClr>
                </a:solidFill>
              </a:rPr>
              <a:t> inverseur</a:t>
            </a:r>
            <a:endParaRPr lang="fr-FR" sz="2000" i="1" dirty="0">
              <a:solidFill>
                <a:schemeClr val="tx1">
                  <a:lumMod val="65000"/>
                  <a:lumOff val="35000"/>
                </a:schemeClr>
              </a:solidFill>
            </a:endParaRPr>
          </a:p>
        </p:txBody>
      </p:sp>
      <p:pic>
        <p:nvPicPr>
          <p:cNvPr id="9" name="Image 8"/>
          <p:cNvPicPr/>
          <p:nvPr/>
        </p:nvPicPr>
        <p:blipFill>
          <a:blip r:embed="rId4" cstate="print">
            <a:lum bright="-20000" contrast="40000"/>
            <a:extLst>
              <a:ext uri="{28A0092B-C50C-407E-A947-70E740481C1C}">
                <a14:useLocalDpi xmlns:a14="http://schemas.microsoft.com/office/drawing/2010/main" val="0"/>
              </a:ext>
            </a:extLst>
          </a:blip>
          <a:srcRect/>
          <a:stretch>
            <a:fillRect/>
          </a:stretch>
        </p:blipFill>
        <p:spPr bwMode="auto">
          <a:xfrm>
            <a:off x="862885" y="1869342"/>
            <a:ext cx="2936383" cy="1631226"/>
          </a:xfrm>
          <a:prstGeom prst="rect">
            <a:avLst/>
          </a:prstGeom>
          <a:noFill/>
          <a:ln>
            <a:noFill/>
          </a:ln>
        </p:spPr>
      </p:pic>
      <p:pic>
        <p:nvPicPr>
          <p:cNvPr id="10" name="Image 9"/>
          <p:cNvPicPr/>
          <p:nvPr/>
        </p:nvPicPr>
        <p:blipFill>
          <a:blip r:embed="rId5" cstate="print">
            <a:grayscl/>
            <a:lum bright="-20000" contrast="40000"/>
            <a:extLst>
              <a:ext uri="{28A0092B-C50C-407E-A947-70E740481C1C}">
                <a14:useLocalDpi xmlns:a14="http://schemas.microsoft.com/office/drawing/2010/main" val="0"/>
              </a:ext>
            </a:extLst>
          </a:blip>
          <a:srcRect/>
          <a:stretch>
            <a:fillRect/>
          </a:stretch>
        </p:blipFill>
        <p:spPr bwMode="auto">
          <a:xfrm>
            <a:off x="875763" y="4274033"/>
            <a:ext cx="3335629" cy="2296825"/>
          </a:xfrm>
          <a:prstGeom prst="rect">
            <a:avLst/>
          </a:prstGeom>
          <a:noFill/>
          <a:ln>
            <a:noFill/>
          </a:ln>
        </p:spPr>
      </p:pic>
      <mc:AlternateContent xmlns:mc="http://schemas.openxmlformats.org/markup-compatibility/2006">
        <mc:Choice xmlns:a14="http://schemas.microsoft.com/office/drawing/2010/main" Requires="a14">
          <p:sp>
            <p:nvSpPr>
              <p:cNvPr id="3" name="Rectangle 2"/>
              <p:cNvSpPr/>
              <p:nvPr/>
            </p:nvSpPr>
            <p:spPr>
              <a:xfrm>
                <a:off x="4830677" y="4956131"/>
                <a:ext cx="1944058" cy="93262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fr-FR" sz="2000" smtClean="0">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𝑢</m:t>
                          </m:r>
                        </m:e>
                        <m:sub>
                          <m:r>
                            <a:rPr lang="fr-FR" sz="2000" i="1">
                              <a:solidFill>
                                <a:schemeClr val="tx1">
                                  <a:lumMod val="65000"/>
                                  <a:lumOff val="35000"/>
                                </a:schemeClr>
                              </a:solidFill>
                              <a:latin typeface="Cambria Math" panose="02040503050406030204" pitchFamily="18" charset="0"/>
                            </a:rPr>
                            <m:t>𝑠</m:t>
                          </m:r>
                        </m:sub>
                      </m:sSub>
                      <m:r>
                        <a:rPr lang="fr-FR" sz="2000" i="0">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𝑅</m:t>
                      </m:r>
                      <m:nary>
                        <m:naryPr>
                          <m:chr m:val="∑"/>
                          <m:limLoc m:val="undOvr"/>
                          <m:ctrlPr>
                            <a:rPr lang="fr-FR" sz="2000" i="1">
                              <a:solidFill>
                                <a:schemeClr val="tx1">
                                  <a:lumMod val="65000"/>
                                  <a:lumOff val="35000"/>
                                </a:schemeClr>
                              </a:solidFill>
                              <a:latin typeface="Cambria Math" panose="02040503050406030204" pitchFamily="18" charset="0"/>
                            </a:rPr>
                          </m:ctrlPr>
                        </m:naryPr>
                        <m:sub>
                          <m:r>
                            <a:rPr lang="fr-FR" sz="2000" i="1">
                              <a:solidFill>
                                <a:schemeClr val="tx1">
                                  <a:lumMod val="65000"/>
                                  <a:lumOff val="35000"/>
                                </a:schemeClr>
                              </a:solidFill>
                              <a:latin typeface="Cambria Math" panose="02040503050406030204" pitchFamily="18" charset="0"/>
                            </a:rPr>
                            <m:t>𝑖</m:t>
                          </m:r>
                          <m:r>
                            <a:rPr lang="fr-FR" sz="2000" i="0">
                              <a:solidFill>
                                <a:schemeClr val="tx1">
                                  <a:lumMod val="65000"/>
                                  <a:lumOff val="35000"/>
                                </a:schemeClr>
                              </a:solidFill>
                              <a:latin typeface="Cambria Math" panose="02040503050406030204" pitchFamily="18" charset="0"/>
                            </a:rPr>
                            <m:t>=1</m:t>
                          </m:r>
                        </m:sub>
                        <m:sup>
                          <m:r>
                            <a:rPr lang="fr-FR" sz="2000" i="1">
                              <a:solidFill>
                                <a:schemeClr val="tx1">
                                  <a:lumMod val="65000"/>
                                  <a:lumOff val="35000"/>
                                </a:schemeClr>
                              </a:solidFill>
                              <a:latin typeface="Cambria Math" panose="02040503050406030204" pitchFamily="18" charset="0"/>
                            </a:rPr>
                            <m:t>𝑛</m:t>
                          </m:r>
                        </m:sup>
                        <m:e>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𝑢</m:t>
                                  </m:r>
                                </m:e>
                                <m:sub>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𝑒</m:t>
                                      </m:r>
                                    </m:e>
                                    <m:sub>
                                      <m:r>
                                        <a:rPr lang="fr-FR" sz="2000" i="1">
                                          <a:solidFill>
                                            <a:schemeClr val="tx1">
                                              <a:lumMod val="65000"/>
                                              <a:lumOff val="35000"/>
                                            </a:schemeClr>
                                          </a:solidFill>
                                          <a:latin typeface="Cambria Math" panose="02040503050406030204" pitchFamily="18" charset="0"/>
                                        </a:rPr>
                                        <m:t>𝑖</m:t>
                                      </m:r>
                                    </m:sub>
                                  </m:sSub>
                                </m:sub>
                              </m:sSub>
                            </m:num>
                            <m:den>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𝑅</m:t>
                                  </m:r>
                                </m:e>
                                <m:sub>
                                  <m:r>
                                    <a:rPr lang="fr-FR" sz="2000" i="1">
                                      <a:solidFill>
                                        <a:schemeClr val="tx1">
                                          <a:lumMod val="65000"/>
                                          <a:lumOff val="35000"/>
                                        </a:schemeClr>
                                      </a:solidFill>
                                      <a:latin typeface="Cambria Math" panose="02040503050406030204" pitchFamily="18" charset="0"/>
                                    </a:rPr>
                                    <m:t>𝑖</m:t>
                                  </m:r>
                                </m:sub>
                              </m:sSub>
                            </m:den>
                          </m:f>
                        </m:e>
                      </m:nary>
                    </m:oMath>
                  </m:oMathPara>
                </a14:m>
                <a:endParaRPr lang="fr-FR" sz="2000" dirty="0">
                  <a:solidFill>
                    <a:schemeClr val="tx1">
                      <a:lumMod val="65000"/>
                      <a:lumOff val="35000"/>
                    </a:schemeClr>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4830677" y="4956131"/>
                <a:ext cx="1944058" cy="932628"/>
              </a:xfrm>
              <a:prstGeom prst="rect">
                <a:avLst/>
              </a:prstGeom>
              <a:blipFill rotWithShape="0">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84713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Amplificateur d’instrumentation</a:t>
            </a:r>
            <a:endParaRPr lang="fr-FR" sz="2700" i="1" dirty="0">
              <a:solidFill>
                <a:schemeClr val="tx1">
                  <a:lumMod val="65000"/>
                  <a:lumOff val="35000"/>
                </a:schemeClr>
              </a:solidFill>
            </a:endParaRPr>
          </a:p>
        </p:txBody>
      </p:sp>
      <p:pic>
        <p:nvPicPr>
          <p:cNvPr id="11" name="Image 10" descr="C:\Users\AMOUSSOU Kenneth\Desktop\imgs\Inst Amp.PNG"/>
          <p:cNvPicPr/>
          <p:nvPr/>
        </p:nvPicPr>
        <p:blipFill>
          <a:blip r:embed="rId3">
            <a:extLst>
              <a:ext uri="{28A0092B-C50C-407E-A947-70E740481C1C}">
                <a14:useLocalDpi xmlns:a14="http://schemas.microsoft.com/office/drawing/2010/main" val="0"/>
              </a:ext>
            </a:extLst>
          </a:blip>
          <a:srcRect/>
          <a:stretch>
            <a:fillRect/>
          </a:stretch>
        </p:blipFill>
        <p:spPr bwMode="auto">
          <a:xfrm>
            <a:off x="5106718" y="1694846"/>
            <a:ext cx="3588936" cy="2503667"/>
          </a:xfrm>
          <a:prstGeom prst="rect">
            <a:avLst/>
          </a:prstGeom>
          <a:noFill/>
          <a:ln>
            <a:noFill/>
          </a:ln>
        </p:spPr>
      </p:pic>
      <p:sp>
        <p:nvSpPr>
          <p:cNvPr id="5" name="Rectangle 4"/>
          <p:cNvSpPr/>
          <p:nvPr/>
        </p:nvSpPr>
        <p:spPr>
          <a:xfrm>
            <a:off x="798980" y="1545466"/>
            <a:ext cx="4307738" cy="2169825"/>
          </a:xfrm>
          <a:prstGeom prst="rect">
            <a:avLst/>
          </a:prstGeom>
        </p:spPr>
        <p:txBody>
          <a:bodyPr wrap="square">
            <a:spAutoFit/>
          </a:bodyPr>
          <a:lstStyle/>
          <a:p>
            <a:pPr algn="just">
              <a:lnSpc>
                <a:spcPct val="150000"/>
              </a:lnSpc>
            </a:pPr>
            <a:r>
              <a:rPr lang="fr-FR" dirty="0" smtClean="0">
                <a:effectLst/>
                <a:latin typeface="+mj-lt"/>
                <a:ea typeface="Calibri" panose="020F0502020204030204" pitchFamily="34" charset="0"/>
                <a:cs typeface="Times New Roman" panose="02020603050405020304" pitchFamily="18" charset="0"/>
              </a:rPr>
              <a:t>Les amplificateurs d’instrumentations sont des amplificateurs différentiels qui présentent l’avantage d’avoir une impédance d’entrée très grande. Ils sont conçus à partir de trois amplificateurs opérationnels</a:t>
            </a:r>
            <a:endParaRPr lang="fr-FR" dirty="0">
              <a:latin typeface="+mj-lt"/>
            </a:endParaRPr>
          </a:p>
        </p:txBody>
      </p:sp>
      <p:sp>
        <p:nvSpPr>
          <p:cNvPr id="7" name="Rectangle 6"/>
          <p:cNvSpPr/>
          <p:nvPr/>
        </p:nvSpPr>
        <p:spPr>
          <a:xfrm>
            <a:off x="798980" y="4489561"/>
            <a:ext cx="7276074" cy="1891287"/>
          </a:xfrm>
          <a:prstGeom prst="rect">
            <a:avLst/>
          </a:prstGeom>
        </p:spPr>
        <p:txBody>
          <a:bodyPr wrap="square">
            <a:spAutoFit/>
          </a:bodyPr>
          <a:lstStyle/>
          <a:p>
            <a:pPr algn="just">
              <a:lnSpc>
                <a:spcPct val="150000"/>
              </a:lnSpc>
            </a:pPr>
            <a:r>
              <a:rPr lang="fr-FR" sz="2000" i="1"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Compte tenu de la haute précision requise par les résistances utilisées dans ce montage, il est recommandé de ne pas en réalisé soit même ; mais plutôt d’acheter directement un circuit intégré monolithique d’instrumentation</a:t>
            </a:r>
            <a:endParaRPr lang="fr-FR" sz="2000" i="1" dirty="0">
              <a:solidFill>
                <a:schemeClr val="tx1">
                  <a:lumMod val="65000"/>
                  <a:lumOff val="35000"/>
                </a:schemeClr>
              </a:solidFill>
              <a:latin typeface="+mj-lt"/>
            </a:endParaRPr>
          </a:p>
        </p:txBody>
      </p:sp>
    </p:spTree>
    <p:extLst>
      <p:ext uri="{BB962C8B-B14F-4D97-AF65-F5344CB8AC3E}">
        <p14:creationId xmlns:p14="http://schemas.microsoft.com/office/powerpoint/2010/main" val="3031660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fontScale="90000"/>
          </a:bodyPr>
          <a:lstStyle/>
          <a:p>
            <a:r>
              <a:rPr lang="fr-FR" dirty="0" smtClean="0">
                <a:solidFill>
                  <a:schemeClr val="tx1">
                    <a:lumMod val="65000"/>
                    <a:lumOff val="35000"/>
                  </a:schemeClr>
                </a:solidFill>
              </a:rPr>
              <a:t>Amplificateur à gain programmable</a:t>
            </a:r>
            <a:endParaRPr lang="fr-FR" sz="2700" i="1" dirty="0">
              <a:solidFill>
                <a:schemeClr val="tx1">
                  <a:lumMod val="65000"/>
                  <a:lumOff val="35000"/>
                </a:schemeClr>
              </a:solidFill>
            </a:endParaRPr>
          </a:p>
        </p:txBody>
      </p:sp>
      <p:pic>
        <p:nvPicPr>
          <p:cNvPr id="6" name="Image 5"/>
          <p:cNvPicPr/>
          <p:nvPr/>
        </p:nvPicPr>
        <p:blipFill>
          <a:blip r:embed="rId3"/>
          <a:stretch>
            <a:fillRect/>
          </a:stretch>
        </p:blipFill>
        <p:spPr>
          <a:xfrm>
            <a:off x="2605087" y="3353128"/>
            <a:ext cx="3933825" cy="3238500"/>
          </a:xfrm>
          <a:prstGeom prst="rect">
            <a:avLst/>
          </a:prstGeom>
        </p:spPr>
      </p:pic>
      <p:sp>
        <p:nvSpPr>
          <p:cNvPr id="3" name="Rectangle 2"/>
          <p:cNvSpPr/>
          <p:nvPr/>
        </p:nvSpPr>
        <p:spPr>
          <a:xfrm>
            <a:off x="628650" y="1554637"/>
            <a:ext cx="7459282" cy="1754326"/>
          </a:xfrm>
          <a:prstGeom prst="rect">
            <a:avLst/>
          </a:prstGeom>
        </p:spPr>
        <p:txBody>
          <a:bodyPr wrap="square">
            <a:spAutoFit/>
          </a:bodyPr>
          <a:lstStyle/>
          <a:p>
            <a:pPr algn="just">
              <a:lnSpc>
                <a:spcPct val="150000"/>
              </a:lnSpc>
            </a:pPr>
            <a:r>
              <a:rPr lang="fr-FR" dirty="0" smtClean="0">
                <a:effectLst/>
                <a:latin typeface="+mj-lt"/>
                <a:ea typeface="Calibri" panose="020F0502020204030204" pitchFamily="34" charset="0"/>
                <a:cs typeface="Times New Roman" panose="02020603050405020304" pitchFamily="18" charset="0"/>
              </a:rPr>
              <a:t>Le gain des amplificateurs opérationnels est normalement fixé par 2 résistances externes. Pour obtenir une amplification variable, on a recours à des multiplexeurs ajustables numériquement qui commutent les résistances déterminant le gain.</a:t>
            </a:r>
            <a:endParaRPr lang="fr-FR" dirty="0">
              <a:latin typeface="+mj-lt"/>
            </a:endParaRPr>
          </a:p>
        </p:txBody>
      </p:sp>
    </p:spTree>
    <p:extLst>
      <p:ext uri="{BB962C8B-B14F-4D97-AF65-F5344CB8AC3E}">
        <p14:creationId xmlns:p14="http://schemas.microsoft.com/office/powerpoint/2010/main" val="3455064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a:bodyPr>
          <a:lstStyle/>
          <a:p>
            <a:r>
              <a:rPr lang="fr-FR" sz="4800" dirty="0" smtClean="0">
                <a:solidFill>
                  <a:schemeClr val="tx1">
                    <a:lumMod val="65000"/>
                    <a:lumOff val="35000"/>
                  </a:schemeClr>
                </a:solidFill>
              </a:rPr>
              <a:t>Arduino</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Présentation du microcontrôleur</a:t>
            </a:r>
            <a:endParaRPr lang="fr-FR" i="1" dirty="0">
              <a:solidFill>
                <a:schemeClr val="tx1">
                  <a:lumMod val="65000"/>
                  <a:lumOff val="35000"/>
                </a:schemeClr>
              </a:solidFill>
              <a:latin typeface="+mj-lt"/>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937" y="877373"/>
            <a:ext cx="3571875" cy="3429000"/>
          </a:xfrm>
          <a:prstGeom prst="rect">
            <a:avLst/>
          </a:prstGeom>
        </p:spPr>
      </p:pic>
    </p:spTree>
    <p:extLst>
      <p:ext uri="{BB962C8B-B14F-4D97-AF65-F5344CB8AC3E}">
        <p14:creationId xmlns:p14="http://schemas.microsoft.com/office/powerpoint/2010/main" val="2290048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Arduino UNO R3 </a:t>
            </a:r>
            <a:r>
              <a:rPr lang="fr-FR" sz="3200" dirty="0" smtClean="0">
                <a:solidFill>
                  <a:schemeClr val="tx1">
                    <a:lumMod val="65000"/>
                    <a:lumOff val="35000"/>
                  </a:schemeClr>
                </a:solidFill>
              </a:rPr>
              <a:t>(1/2)</a:t>
            </a:r>
            <a:endParaRPr lang="fr-FR" sz="1800" i="1" dirty="0">
              <a:solidFill>
                <a:schemeClr val="tx1">
                  <a:lumMod val="65000"/>
                  <a:lumOff val="35000"/>
                </a:schemeClr>
              </a:solidFill>
            </a:endParaRPr>
          </a:p>
        </p:txBody>
      </p:sp>
      <p:pic>
        <p:nvPicPr>
          <p:cNvPr id="5" name="Image 4" descr="C:\Users\AMOUSSOU Kenneth\Desktop\imgs\arduino-uno.jpg"/>
          <p:cNvPicPr/>
          <p:nvPr/>
        </p:nvPicPr>
        <p:blipFill>
          <a:blip r:embed="rId3">
            <a:extLst>
              <a:ext uri="{28A0092B-C50C-407E-A947-70E740481C1C}">
                <a14:useLocalDpi xmlns:a14="http://schemas.microsoft.com/office/drawing/2010/main" val="0"/>
              </a:ext>
            </a:extLst>
          </a:blip>
          <a:srcRect/>
          <a:stretch>
            <a:fillRect/>
          </a:stretch>
        </p:blipFill>
        <p:spPr bwMode="auto">
          <a:xfrm>
            <a:off x="1688272" y="2559125"/>
            <a:ext cx="5395108" cy="4034857"/>
          </a:xfrm>
          <a:prstGeom prst="rect">
            <a:avLst/>
          </a:prstGeom>
          <a:noFill/>
          <a:ln>
            <a:noFill/>
          </a:ln>
        </p:spPr>
      </p:pic>
      <p:sp>
        <p:nvSpPr>
          <p:cNvPr id="4" name="ZoneTexte 3"/>
          <p:cNvSpPr txBox="1"/>
          <p:nvPr/>
        </p:nvSpPr>
        <p:spPr>
          <a:xfrm>
            <a:off x="628650" y="1403798"/>
            <a:ext cx="6078828" cy="461665"/>
          </a:xfrm>
          <a:prstGeom prst="rect">
            <a:avLst/>
          </a:prstGeom>
          <a:noFill/>
        </p:spPr>
        <p:txBody>
          <a:bodyPr wrap="square" rtlCol="0">
            <a:spAutoFit/>
          </a:bodyPr>
          <a:lstStyle/>
          <a:p>
            <a:r>
              <a:rPr lang="fr-FR" sz="2400" dirty="0" smtClean="0">
                <a:solidFill>
                  <a:srgbClr val="00B0F0"/>
                </a:solidFill>
              </a:rPr>
              <a:t>Présentation</a:t>
            </a:r>
            <a:endParaRPr lang="fr-FR" sz="2400" dirty="0">
              <a:solidFill>
                <a:srgbClr val="00B0F0"/>
              </a:solidFill>
            </a:endParaRPr>
          </a:p>
        </p:txBody>
      </p:sp>
    </p:spTree>
    <p:extLst>
      <p:ext uri="{BB962C8B-B14F-4D97-AF65-F5344CB8AC3E}">
        <p14:creationId xmlns:p14="http://schemas.microsoft.com/office/powerpoint/2010/main" val="1893251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Arduino UNO R3 </a:t>
            </a:r>
            <a:r>
              <a:rPr lang="fr-FR" sz="2800" dirty="0" smtClean="0">
                <a:solidFill>
                  <a:schemeClr val="tx1">
                    <a:lumMod val="65000"/>
                    <a:lumOff val="35000"/>
                  </a:schemeClr>
                </a:solidFill>
              </a:rPr>
              <a:t>(2/2</a:t>
            </a:r>
            <a:r>
              <a:rPr lang="fr-FR" sz="2800" dirty="0">
                <a:solidFill>
                  <a:schemeClr val="tx1">
                    <a:lumMod val="65000"/>
                    <a:lumOff val="35000"/>
                  </a:schemeClr>
                </a:solidFill>
              </a:rPr>
              <a:t>)</a:t>
            </a:r>
            <a:endParaRPr lang="fr-FR" sz="2700" i="1" dirty="0">
              <a:solidFill>
                <a:schemeClr val="tx1">
                  <a:lumMod val="65000"/>
                  <a:lumOff val="35000"/>
                </a:schemeClr>
              </a:solidFill>
            </a:endParaRPr>
          </a:p>
        </p:txBody>
      </p:sp>
      <p:pic>
        <p:nvPicPr>
          <p:cNvPr id="4" name="Image 3" descr="C:\Users\AMOUSSOU Kenneth\Desktop\imgs\The-Basic-Features-of-Arduino-Board.jpg"/>
          <p:cNvPicPr/>
          <p:nvPr/>
        </p:nvPicPr>
        <p:blipFill rotWithShape="1">
          <a:blip r:embed="rId3">
            <a:extLst>
              <a:ext uri="{28A0092B-C50C-407E-A947-70E740481C1C}">
                <a14:useLocalDpi xmlns:a14="http://schemas.microsoft.com/office/drawing/2010/main" val="0"/>
              </a:ext>
            </a:extLst>
          </a:blip>
          <a:srcRect/>
          <a:stretch/>
        </p:blipFill>
        <p:spPr bwMode="auto">
          <a:xfrm>
            <a:off x="1902415" y="2758675"/>
            <a:ext cx="5339170" cy="3886823"/>
          </a:xfrm>
          <a:prstGeom prst="rect">
            <a:avLst/>
          </a:prstGeom>
          <a:noFill/>
          <a:ln>
            <a:noFill/>
          </a:ln>
          <a:extLst>
            <a:ext uri="{53640926-AAD7-44D8-BBD7-CCE9431645EC}">
              <a14:shadowObscured xmlns:a14="http://schemas.microsoft.com/office/drawing/2010/main"/>
            </a:ext>
          </a:extLst>
        </p:spPr>
      </p:pic>
      <p:sp>
        <p:nvSpPr>
          <p:cNvPr id="6" name="ZoneTexte 5"/>
          <p:cNvSpPr txBox="1"/>
          <p:nvPr/>
        </p:nvSpPr>
        <p:spPr>
          <a:xfrm>
            <a:off x="628650" y="1287888"/>
            <a:ext cx="6078828" cy="461665"/>
          </a:xfrm>
          <a:prstGeom prst="rect">
            <a:avLst/>
          </a:prstGeom>
          <a:noFill/>
        </p:spPr>
        <p:txBody>
          <a:bodyPr wrap="square" rtlCol="0">
            <a:spAutoFit/>
          </a:bodyPr>
          <a:lstStyle/>
          <a:p>
            <a:r>
              <a:rPr lang="fr-FR" sz="2400" dirty="0" smtClean="0">
                <a:solidFill>
                  <a:srgbClr val="00B0F0"/>
                </a:solidFill>
              </a:rPr>
              <a:t>Description</a:t>
            </a:r>
            <a:endParaRPr lang="fr-FR" sz="2400" dirty="0">
              <a:solidFill>
                <a:srgbClr val="00B0F0"/>
              </a:solidFill>
            </a:endParaRPr>
          </a:p>
        </p:txBody>
      </p:sp>
    </p:spTree>
    <p:extLst>
      <p:ext uri="{BB962C8B-B14F-4D97-AF65-F5344CB8AC3E}">
        <p14:creationId xmlns:p14="http://schemas.microsoft.com/office/powerpoint/2010/main" val="366253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dirty="0" smtClean="0">
                <a:solidFill>
                  <a:schemeClr val="tx1">
                    <a:lumMod val="65000"/>
                    <a:lumOff val="35000"/>
                  </a:schemeClr>
                </a:solidFill>
              </a:rPr>
              <a:t>Langage Arduino</a:t>
            </a:r>
            <a:endParaRPr lang="fr-FR" sz="2700" i="1" dirty="0">
              <a:solidFill>
                <a:schemeClr val="tx1">
                  <a:lumMod val="65000"/>
                  <a:lumOff val="35000"/>
                </a:schemeClr>
              </a:solidFill>
            </a:endParaRPr>
          </a:p>
        </p:txBody>
      </p:sp>
      <p:sp>
        <p:nvSpPr>
          <p:cNvPr id="6" name="ZoneTexte 5"/>
          <p:cNvSpPr txBox="1"/>
          <p:nvPr/>
        </p:nvSpPr>
        <p:spPr>
          <a:xfrm>
            <a:off x="628650" y="1287888"/>
            <a:ext cx="6078828" cy="461665"/>
          </a:xfrm>
          <a:prstGeom prst="rect">
            <a:avLst/>
          </a:prstGeom>
          <a:noFill/>
        </p:spPr>
        <p:txBody>
          <a:bodyPr wrap="square" rtlCol="0">
            <a:spAutoFit/>
          </a:bodyPr>
          <a:lstStyle/>
          <a:p>
            <a:r>
              <a:rPr lang="fr-FR" sz="2400" dirty="0" smtClean="0">
                <a:solidFill>
                  <a:srgbClr val="00B0F0"/>
                </a:solidFill>
              </a:rPr>
              <a:t>Structure d’un sketch</a:t>
            </a:r>
            <a:endParaRPr lang="fr-FR" sz="2400" dirty="0">
              <a:solidFill>
                <a:srgbClr val="00B0F0"/>
              </a:solidFill>
            </a:endParaRPr>
          </a:p>
        </p:txBody>
      </p:sp>
      <p:pic>
        <p:nvPicPr>
          <p:cNvPr id="5" name="Image 4"/>
          <p:cNvPicPr/>
          <p:nvPr/>
        </p:nvPicPr>
        <p:blipFill>
          <a:blip r:embed="rId3"/>
          <a:stretch>
            <a:fillRect/>
          </a:stretch>
        </p:blipFill>
        <p:spPr>
          <a:xfrm>
            <a:off x="1414717" y="1854773"/>
            <a:ext cx="6031230" cy="4693920"/>
          </a:xfrm>
          <a:prstGeom prst="rect">
            <a:avLst/>
          </a:prstGeom>
        </p:spPr>
      </p:pic>
    </p:spTree>
    <p:extLst>
      <p:ext uri="{BB962C8B-B14F-4D97-AF65-F5344CB8AC3E}">
        <p14:creationId xmlns:p14="http://schemas.microsoft.com/office/powerpoint/2010/main" val="391507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Définition (2/2)</a:t>
            </a:r>
            <a:endParaRPr lang="fr-FR"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499861" y="1352284"/>
                <a:ext cx="5463056" cy="4735869"/>
              </a:xfrm>
            </p:spPr>
            <p:txBody>
              <a:bodyPr>
                <a:noAutofit/>
              </a:bodyPr>
              <a:lstStyle/>
              <a:p>
                <a:pPr algn="just">
                  <a:lnSpc>
                    <a:spcPct val="150000"/>
                  </a:lnSpc>
                </a:pPr>
                <a:r>
                  <a:rPr lang="fr-FR" sz="2000" i="1" dirty="0" smtClean="0">
                    <a:solidFill>
                      <a:schemeClr val="tx1">
                        <a:lumMod val="65000"/>
                        <a:lumOff val="35000"/>
                      </a:schemeClr>
                    </a:solidFill>
                    <a:latin typeface="+mj-lt"/>
                  </a:rPr>
                  <a:t>Le capteur</a:t>
                </a:r>
                <a:r>
                  <a:rPr lang="fr-FR" sz="2000" dirty="0">
                    <a:solidFill>
                      <a:schemeClr val="tx1">
                        <a:lumMod val="65000"/>
                        <a:lumOff val="35000"/>
                      </a:schemeClr>
                    </a:solidFill>
                    <a:latin typeface="+mj-lt"/>
                  </a:rPr>
                  <a:t> : c’est le dispositif qui soumis à l'action d'un </a:t>
                </a:r>
                <a:r>
                  <a:rPr lang="fr-FR" sz="2000" i="1" dirty="0" err="1">
                    <a:solidFill>
                      <a:schemeClr val="tx1">
                        <a:lumMod val="65000"/>
                        <a:lumOff val="35000"/>
                      </a:schemeClr>
                    </a:solidFill>
                    <a:latin typeface="+mj-lt"/>
                  </a:rPr>
                  <a:t>mesurande</a:t>
                </a:r>
                <a:r>
                  <a:rPr lang="fr-FR" sz="2000" dirty="0">
                    <a:solidFill>
                      <a:schemeClr val="tx1">
                        <a:lumMod val="65000"/>
                        <a:lumOff val="35000"/>
                      </a:schemeClr>
                    </a:solidFill>
                    <a:latin typeface="+mj-lt"/>
                  </a:rPr>
                  <a:t> non électrique présente une caractéristique de nature électrique (charge, tension, courant ou impédance) désignée par </a:t>
                </a:r>
                <a14:m>
                  <m:oMath xmlns:m="http://schemas.openxmlformats.org/officeDocument/2006/math">
                    <m:r>
                      <a:rPr lang="fr-FR" sz="2000" i="1">
                        <a:solidFill>
                          <a:schemeClr val="tx1">
                            <a:lumMod val="65000"/>
                            <a:lumOff val="35000"/>
                          </a:schemeClr>
                        </a:solidFill>
                        <a:latin typeface="+mj-lt"/>
                      </a:rPr>
                      <m:t>𝑠</m:t>
                    </m:r>
                  </m:oMath>
                </a14:m>
                <a:r>
                  <a:rPr lang="fr-FR" sz="2000" dirty="0">
                    <a:solidFill>
                      <a:schemeClr val="tx1">
                        <a:lumMod val="65000"/>
                        <a:lumOff val="35000"/>
                      </a:schemeClr>
                    </a:solidFill>
                    <a:latin typeface="+mj-lt"/>
                  </a:rPr>
                  <a:t> et qui est fonction du </a:t>
                </a:r>
                <a:r>
                  <a:rPr lang="fr-FR" sz="2000" i="1" dirty="0" err="1">
                    <a:solidFill>
                      <a:schemeClr val="tx1">
                        <a:lumMod val="65000"/>
                        <a:lumOff val="35000"/>
                      </a:schemeClr>
                    </a:solidFill>
                    <a:latin typeface="+mj-lt"/>
                  </a:rPr>
                  <a:t>mesurande</a:t>
                </a:r>
                <a:r>
                  <a:rPr lang="fr-FR" sz="2000" dirty="0">
                    <a:solidFill>
                      <a:schemeClr val="tx1">
                        <a:lumMod val="65000"/>
                        <a:lumOff val="35000"/>
                      </a:schemeClr>
                    </a:solidFill>
                    <a:latin typeface="+mj-lt"/>
                  </a:rPr>
                  <a:t>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fr-FR" sz="2000" i="1">
                          <a:solidFill>
                            <a:schemeClr val="tx1">
                              <a:lumMod val="65000"/>
                              <a:lumOff val="35000"/>
                            </a:schemeClr>
                          </a:solidFill>
                          <a:latin typeface="+mj-lt"/>
                        </a:rPr>
                        <m:t>𝑠</m:t>
                      </m:r>
                      <m:r>
                        <a:rPr lang="fr-FR" sz="2000" i="1">
                          <a:solidFill>
                            <a:schemeClr val="tx1">
                              <a:lumMod val="65000"/>
                              <a:lumOff val="35000"/>
                            </a:schemeClr>
                          </a:solidFill>
                          <a:latin typeface="+mj-lt"/>
                        </a:rPr>
                        <m:t>=</m:t>
                      </m:r>
                      <m:r>
                        <a:rPr lang="fr-FR" sz="2000" i="1">
                          <a:solidFill>
                            <a:schemeClr val="tx1">
                              <a:lumMod val="65000"/>
                              <a:lumOff val="35000"/>
                            </a:schemeClr>
                          </a:solidFill>
                          <a:latin typeface="+mj-lt"/>
                        </a:rPr>
                        <m:t>𝐹</m:t>
                      </m:r>
                      <m:d>
                        <m:dPr>
                          <m:ctrlPr>
                            <a:rPr lang="fr-FR" sz="2000" i="1">
                              <a:solidFill>
                                <a:schemeClr val="tx1">
                                  <a:lumMod val="65000"/>
                                  <a:lumOff val="35000"/>
                                </a:schemeClr>
                              </a:solidFill>
                              <a:latin typeface="+mj-lt"/>
                            </a:rPr>
                          </m:ctrlPr>
                        </m:dPr>
                        <m:e>
                          <m:r>
                            <a:rPr lang="fr-FR" sz="2000" i="1">
                              <a:solidFill>
                                <a:schemeClr val="tx1">
                                  <a:lumMod val="65000"/>
                                  <a:lumOff val="35000"/>
                                </a:schemeClr>
                              </a:solidFill>
                              <a:latin typeface="+mj-lt"/>
                            </a:rPr>
                            <m:t>𝑚</m:t>
                          </m:r>
                        </m:e>
                      </m:d>
                    </m:oMath>
                  </m:oMathPara>
                </a14:m>
                <a:endParaRPr lang="fr-FR" sz="2000" dirty="0">
                  <a:solidFill>
                    <a:schemeClr val="tx1">
                      <a:lumMod val="65000"/>
                      <a:lumOff val="35000"/>
                    </a:schemeClr>
                  </a:solidFill>
                  <a:latin typeface="+mj-lt"/>
                </a:endParaRPr>
              </a:p>
              <a:p>
                <a:pPr marL="0" indent="0" algn="just">
                  <a:lnSpc>
                    <a:spcPct val="150000"/>
                  </a:lnSpc>
                  <a:buNone/>
                </a:pPr>
                <a14:m>
                  <m:oMath xmlns:m="http://schemas.openxmlformats.org/officeDocument/2006/math">
                    <m:r>
                      <a:rPr lang="fr-FR" sz="2000" i="1">
                        <a:solidFill>
                          <a:schemeClr val="tx1">
                            <a:lumMod val="65000"/>
                            <a:lumOff val="35000"/>
                          </a:schemeClr>
                        </a:solidFill>
                        <a:latin typeface="+mj-lt"/>
                      </a:rPr>
                      <m:t>𝑠</m:t>
                    </m:r>
                  </m:oMath>
                </a14:m>
                <a:r>
                  <a:rPr lang="fr-FR" sz="2000" dirty="0">
                    <a:solidFill>
                      <a:schemeClr val="tx1">
                        <a:lumMod val="65000"/>
                        <a:lumOff val="35000"/>
                      </a:schemeClr>
                    </a:solidFill>
                    <a:latin typeface="+mj-lt"/>
                  </a:rPr>
                  <a:t> est la grandeur de sortie ou réponse du capteur, </a:t>
                </a:r>
                <a14:m>
                  <m:oMath xmlns:m="http://schemas.openxmlformats.org/officeDocument/2006/math">
                    <m:r>
                      <a:rPr lang="fr-FR" sz="2000" i="1">
                        <a:solidFill>
                          <a:schemeClr val="tx1">
                            <a:lumMod val="65000"/>
                            <a:lumOff val="35000"/>
                          </a:schemeClr>
                        </a:solidFill>
                        <a:latin typeface="+mj-lt"/>
                      </a:rPr>
                      <m:t>𝑚</m:t>
                    </m:r>
                  </m:oMath>
                </a14:m>
                <a:r>
                  <a:rPr lang="fr-FR" sz="2000" dirty="0">
                    <a:solidFill>
                      <a:schemeClr val="tx1">
                        <a:lumMod val="65000"/>
                        <a:lumOff val="35000"/>
                      </a:schemeClr>
                    </a:solidFill>
                    <a:latin typeface="+mj-lt"/>
                  </a:rPr>
                  <a:t> est la grandeur d'entrée ou excitation. La mesure de </a:t>
                </a:r>
                <a14:m>
                  <m:oMath xmlns:m="http://schemas.openxmlformats.org/officeDocument/2006/math">
                    <m:r>
                      <a:rPr lang="fr-FR" sz="2000" i="1">
                        <a:solidFill>
                          <a:schemeClr val="tx1">
                            <a:lumMod val="65000"/>
                            <a:lumOff val="35000"/>
                          </a:schemeClr>
                        </a:solidFill>
                        <a:latin typeface="+mj-lt"/>
                      </a:rPr>
                      <m:t>𝑠</m:t>
                    </m:r>
                  </m:oMath>
                </a14:m>
                <a:r>
                  <a:rPr lang="fr-FR" sz="2000" dirty="0">
                    <a:solidFill>
                      <a:schemeClr val="tx1">
                        <a:lumMod val="65000"/>
                        <a:lumOff val="35000"/>
                      </a:schemeClr>
                    </a:solidFill>
                    <a:latin typeface="+mj-lt"/>
                  </a:rPr>
                  <a:t> doit permettre de connaître la valeur de </a:t>
                </a:r>
                <a14:m>
                  <m:oMath xmlns:m="http://schemas.openxmlformats.org/officeDocument/2006/math">
                    <m:r>
                      <a:rPr lang="fr-FR" sz="2000" i="1">
                        <a:solidFill>
                          <a:schemeClr val="tx1">
                            <a:lumMod val="65000"/>
                            <a:lumOff val="35000"/>
                          </a:schemeClr>
                        </a:solidFill>
                        <a:latin typeface="+mj-lt"/>
                      </a:rPr>
                      <m:t>𝑚</m:t>
                    </m:r>
                  </m:oMath>
                </a14:m>
                <a:endParaRPr lang="fr-FR" dirty="0">
                  <a:solidFill>
                    <a:schemeClr val="tx1">
                      <a:lumMod val="65000"/>
                      <a:lumOff val="35000"/>
                    </a:schemeClr>
                  </a:solidFill>
                  <a:latin typeface="+mj-lt"/>
                </a:endParaRP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499861" y="1352284"/>
                <a:ext cx="5463056" cy="4735869"/>
              </a:xfrm>
              <a:blipFill rotWithShape="0">
                <a:blip r:embed="rId2"/>
                <a:stretch>
                  <a:fillRect l="-1228" r="-1116"/>
                </a:stretch>
              </a:blipFill>
            </p:spPr>
            <p:txBody>
              <a:bodyPr/>
              <a:lstStyle/>
              <a:p>
                <a:r>
                  <a:rPr lang="fr-FR">
                    <a:noFill/>
                  </a:rPr>
                  <a:t> </a:t>
                </a:r>
              </a:p>
            </p:txBody>
          </p:sp>
        </mc:Fallback>
      </mc:AlternateContent>
      <p:pic>
        <p:nvPicPr>
          <p:cNvPr id="8" name="Image 7"/>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121288" y="684200"/>
            <a:ext cx="2813050" cy="3111500"/>
          </a:xfrm>
          <a:prstGeom prst="rect">
            <a:avLst/>
          </a:prstGeom>
        </p:spPr>
      </p:pic>
      <p:grpSp>
        <p:nvGrpSpPr>
          <p:cNvPr id="17" name="Groupe 16"/>
          <p:cNvGrpSpPr/>
          <p:nvPr/>
        </p:nvGrpSpPr>
        <p:grpSpPr>
          <a:xfrm>
            <a:off x="6639168" y="3862168"/>
            <a:ext cx="1718126" cy="2793997"/>
            <a:chOff x="6797224" y="3924945"/>
            <a:chExt cx="1718126" cy="2793997"/>
          </a:xfrm>
        </p:grpSpPr>
        <p:grpSp>
          <p:nvGrpSpPr>
            <p:cNvPr id="14" name="Groupe 13"/>
            <p:cNvGrpSpPr/>
            <p:nvPr/>
          </p:nvGrpSpPr>
          <p:grpSpPr>
            <a:xfrm>
              <a:off x="6957004" y="4347871"/>
              <a:ext cx="1339403" cy="1674257"/>
              <a:chOff x="6957004" y="1803042"/>
              <a:chExt cx="1339403" cy="1674257"/>
            </a:xfrm>
          </p:grpSpPr>
          <p:sp>
            <p:nvSpPr>
              <p:cNvPr id="9" name="Rectangle à coins arrondis 8"/>
              <p:cNvSpPr/>
              <p:nvPr/>
            </p:nvSpPr>
            <p:spPr>
              <a:xfrm>
                <a:off x="6957004" y="2279563"/>
                <a:ext cx="1339403" cy="721215"/>
              </a:xfrm>
              <a:prstGeom prst="round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Capteur</a:t>
                </a:r>
                <a:endParaRPr lang="fr-FR" dirty="0"/>
              </a:p>
            </p:txBody>
          </p:sp>
          <p:cxnSp>
            <p:nvCxnSpPr>
              <p:cNvPr id="11" name="Connecteur droit avec flèche 10"/>
              <p:cNvCxnSpPr>
                <a:endCxn id="9" idx="0"/>
              </p:cNvCxnSpPr>
              <p:nvPr/>
            </p:nvCxnSpPr>
            <p:spPr>
              <a:xfrm>
                <a:off x="7626705" y="1803042"/>
                <a:ext cx="1" cy="4765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Connecteur droit avec flèche 12"/>
              <p:cNvCxnSpPr/>
              <p:nvPr/>
            </p:nvCxnSpPr>
            <p:spPr>
              <a:xfrm>
                <a:off x="7629117" y="3000778"/>
                <a:ext cx="1" cy="4765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5" name="ZoneTexte 14"/>
            <p:cNvSpPr txBox="1"/>
            <p:nvPr/>
          </p:nvSpPr>
          <p:spPr>
            <a:xfrm>
              <a:off x="6797224" y="3924945"/>
              <a:ext cx="1658962" cy="369332"/>
            </a:xfrm>
            <a:prstGeom prst="rect">
              <a:avLst/>
            </a:prstGeom>
            <a:noFill/>
          </p:spPr>
          <p:txBody>
            <a:bodyPr wrap="square" rtlCol="0">
              <a:spAutoFit/>
            </a:bodyPr>
            <a:lstStyle/>
            <a:p>
              <a:pPr algn="ctr"/>
              <a:r>
                <a:rPr lang="fr-FR" dirty="0" err="1" smtClean="0">
                  <a:solidFill>
                    <a:schemeClr val="tx1">
                      <a:lumMod val="65000"/>
                      <a:lumOff val="35000"/>
                    </a:schemeClr>
                  </a:solidFill>
                </a:rPr>
                <a:t>Mesurande</a:t>
              </a:r>
              <a:endParaRPr lang="fr-FR" dirty="0">
                <a:solidFill>
                  <a:schemeClr val="tx1">
                    <a:lumMod val="65000"/>
                    <a:lumOff val="35000"/>
                  </a:schemeClr>
                </a:solidFill>
              </a:endParaRPr>
            </a:p>
          </p:txBody>
        </p:sp>
        <p:sp>
          <p:nvSpPr>
            <p:cNvPr id="16" name="ZoneTexte 15"/>
            <p:cNvSpPr txBox="1"/>
            <p:nvPr/>
          </p:nvSpPr>
          <p:spPr>
            <a:xfrm>
              <a:off x="6856388" y="6072611"/>
              <a:ext cx="1658962" cy="646331"/>
            </a:xfrm>
            <a:prstGeom prst="rect">
              <a:avLst/>
            </a:prstGeom>
            <a:noFill/>
          </p:spPr>
          <p:txBody>
            <a:bodyPr wrap="square" rtlCol="0">
              <a:spAutoFit/>
            </a:bodyPr>
            <a:lstStyle/>
            <a:p>
              <a:pPr algn="ctr"/>
              <a:r>
                <a:rPr lang="fr-FR" dirty="0" smtClean="0">
                  <a:solidFill>
                    <a:schemeClr val="tx1">
                      <a:lumMod val="65000"/>
                      <a:lumOff val="35000"/>
                    </a:schemeClr>
                  </a:solidFill>
                </a:rPr>
                <a:t>Grandeur électrique</a:t>
              </a:r>
              <a:endParaRPr lang="fr-FR" dirty="0">
                <a:solidFill>
                  <a:schemeClr val="tx1">
                    <a:lumMod val="65000"/>
                    <a:lumOff val="35000"/>
                  </a:schemeClr>
                </a:solidFill>
              </a:endParaRPr>
            </a:p>
          </p:txBody>
        </p:sp>
      </p:grpSp>
    </p:spTree>
    <p:extLst>
      <p:ext uri="{BB962C8B-B14F-4D97-AF65-F5344CB8AC3E}">
        <p14:creationId xmlns:p14="http://schemas.microsoft.com/office/powerpoint/2010/main" val="989788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49" y="416642"/>
            <a:ext cx="8000195" cy="987156"/>
          </a:xfrm>
        </p:spPr>
        <p:txBody>
          <a:bodyPr>
            <a:normAutofit fontScale="90000"/>
          </a:bodyPr>
          <a:lstStyle/>
          <a:p>
            <a:r>
              <a:rPr lang="fr-FR" sz="4000" dirty="0" smtClean="0">
                <a:solidFill>
                  <a:schemeClr val="tx1">
                    <a:lumMod val="65000"/>
                    <a:lumOff val="35000"/>
                  </a:schemeClr>
                </a:solidFill>
              </a:rPr>
              <a:t>La conversion Analogique/Numérique</a:t>
            </a:r>
            <a:r>
              <a:rPr lang="fr-FR" dirty="0" smtClean="0">
                <a:solidFill>
                  <a:schemeClr val="tx1">
                    <a:lumMod val="65000"/>
                    <a:lumOff val="35000"/>
                  </a:schemeClr>
                </a:solidFill>
              </a:rPr>
              <a:t> </a:t>
            </a:r>
            <a:r>
              <a:rPr lang="fr-FR" sz="2800" dirty="0">
                <a:solidFill>
                  <a:schemeClr val="tx1">
                    <a:lumMod val="65000"/>
                    <a:lumOff val="35000"/>
                  </a:schemeClr>
                </a:solidFill>
              </a:rPr>
              <a:t>(</a:t>
            </a:r>
            <a:r>
              <a:rPr lang="fr-FR" sz="3100" dirty="0" smtClean="0">
                <a:solidFill>
                  <a:schemeClr val="tx1">
                    <a:lumMod val="65000"/>
                    <a:lumOff val="35000"/>
                  </a:schemeClr>
                </a:solidFill>
              </a:rPr>
              <a:t>1/3</a:t>
            </a:r>
            <a:r>
              <a:rPr lang="fr-FR" sz="2800" dirty="0" smtClean="0">
                <a:solidFill>
                  <a:schemeClr val="tx1">
                    <a:lumMod val="65000"/>
                    <a:lumOff val="35000"/>
                  </a:schemeClr>
                </a:solidFill>
              </a:rPr>
              <a:t>)</a:t>
            </a:r>
            <a:endParaRPr lang="fr-FR" sz="2700" i="1" dirty="0">
              <a:solidFill>
                <a:schemeClr val="tx1">
                  <a:lumMod val="65000"/>
                  <a:lumOff val="35000"/>
                </a:schemeClr>
              </a:solidFill>
            </a:endParaRPr>
          </a:p>
        </p:txBody>
      </p:sp>
      <p:grpSp>
        <p:nvGrpSpPr>
          <p:cNvPr id="7" name="Groupe 6"/>
          <p:cNvGrpSpPr/>
          <p:nvPr/>
        </p:nvGrpSpPr>
        <p:grpSpPr>
          <a:xfrm>
            <a:off x="1526952" y="1678009"/>
            <a:ext cx="5600700" cy="1876425"/>
            <a:chOff x="0" y="-66675"/>
            <a:chExt cx="5600700" cy="1876425"/>
          </a:xfrm>
        </p:grpSpPr>
        <mc:AlternateContent xmlns:mc="http://schemas.openxmlformats.org/markup-compatibility/2006">
          <mc:Choice xmlns:a14="http://schemas.microsoft.com/office/drawing/2010/main" Requires="a14">
            <p:sp>
              <p:nvSpPr>
                <p:cNvPr id="8" name="Zone de texte 82"/>
                <p:cNvSpPr txBox="1"/>
                <p:nvPr/>
              </p:nvSpPr>
              <p:spPr>
                <a:xfrm>
                  <a:off x="1419225" y="1362075"/>
                  <a:ext cx="495300"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fr-FR" sz="1400">
                    <a:effectLst/>
                    <a:ea typeface="Calibri" panose="020F0502020204030204" pitchFamily="34" charset="0"/>
                    <a:cs typeface="Times New Roman" panose="02020603050405020304" pitchFamily="18" charset="0"/>
                  </a:endParaRPr>
                </a:p>
              </p:txBody>
            </p:sp>
          </mc:Choice>
          <mc:Fallback>
            <p:sp>
              <p:nvSpPr>
                <p:cNvPr id="8" name="Zone de texte 82"/>
                <p:cNvSpPr txBox="1">
                  <a:spLocks noRot="1" noChangeAspect="1" noMove="1" noResize="1" noEditPoints="1" noAdjustHandles="1" noChangeArrowheads="1" noChangeShapeType="1" noTextEdit="1"/>
                </p:cNvSpPr>
                <p:nvPr/>
              </p:nvSpPr>
              <p:spPr>
                <a:xfrm>
                  <a:off x="1419225" y="1362075"/>
                  <a:ext cx="495300" cy="447675"/>
                </a:xfrm>
                <a:prstGeom prst="rect">
                  <a:avLst/>
                </a:prstGeom>
                <a:blipFill rotWithShape="0">
                  <a:blip r:embed="rId3"/>
                  <a:stretch>
                    <a:fillRect/>
                  </a:stretch>
                </a:blipFill>
                <a:ln w="6350">
                  <a:noFill/>
                </a:ln>
                <a:effectLst/>
              </p:spPr>
              <p:txBody>
                <a:bodyPr/>
                <a:lstStyle/>
                <a:p>
                  <a:r>
                    <a:rPr lang="fr-FR">
                      <a:noFill/>
                    </a:rPr>
                    <a:t> </a:t>
                  </a:r>
                </a:p>
              </p:txBody>
            </p:sp>
          </mc:Fallback>
        </mc:AlternateContent>
        <p:grpSp>
          <p:nvGrpSpPr>
            <p:cNvPr id="9" name="Groupe 8"/>
            <p:cNvGrpSpPr/>
            <p:nvPr/>
          </p:nvGrpSpPr>
          <p:grpSpPr>
            <a:xfrm>
              <a:off x="0" y="-66675"/>
              <a:ext cx="5600700" cy="1476375"/>
              <a:chOff x="0" y="-66675"/>
              <a:chExt cx="5600700" cy="1476375"/>
            </a:xfrm>
          </p:grpSpPr>
          <mc:AlternateContent xmlns:mc="http://schemas.openxmlformats.org/markup-compatibility/2006">
            <mc:Choice xmlns:a14="http://schemas.microsoft.com/office/drawing/2010/main" Requires="a14">
              <p:sp>
                <p:nvSpPr>
                  <p:cNvPr id="10" name="Zone de texte 87"/>
                  <p:cNvSpPr txBox="1"/>
                  <p:nvPr/>
                </p:nvSpPr>
                <p:spPr>
                  <a:xfrm>
                    <a:off x="4819650" y="771525"/>
                    <a:ext cx="619125"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Times New Roman" panose="02020603050405020304" pitchFamily="18" charset="0"/>
                            </a:rPr>
                            <m:t>𝑛</m:t>
                          </m:r>
                          <m:r>
                            <a:rPr lang="fr-FR" sz="1600" i="1">
                              <a:effectLst/>
                              <a:latin typeface="Cambria Math" panose="02040503050406030204" pitchFamily="18" charset="0"/>
                              <a:ea typeface="Calibri" panose="020F0502020204030204" pitchFamily="34" charset="0"/>
                              <a:cs typeface="Times New Roman" panose="02020603050405020304" pitchFamily="18" charset="0"/>
                            </a:rPr>
                            <m:t> </m:t>
                          </m:r>
                          <m:r>
                            <a:rPr lang="fr-FR" sz="1600" i="1">
                              <a:effectLst/>
                              <a:latin typeface="Cambria Math" panose="02040503050406030204" pitchFamily="18" charset="0"/>
                              <a:ea typeface="Calibri" panose="020F0502020204030204" pitchFamily="34" charset="0"/>
                              <a:cs typeface="Times New Roman" panose="02020603050405020304" pitchFamily="18" charset="0"/>
                            </a:rPr>
                            <m:t>𝑏𝑖𝑡𝑠</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10" name="Zone de texte 87"/>
                  <p:cNvSpPr txBox="1">
                    <a:spLocks noRot="1" noChangeAspect="1" noMove="1" noResize="1" noEditPoints="1" noAdjustHandles="1" noChangeArrowheads="1" noChangeShapeType="1" noTextEdit="1"/>
                  </p:cNvSpPr>
                  <p:nvPr/>
                </p:nvSpPr>
                <p:spPr>
                  <a:xfrm>
                    <a:off x="4819650" y="771525"/>
                    <a:ext cx="619125" cy="447675"/>
                  </a:xfrm>
                  <a:prstGeom prst="rect">
                    <a:avLst/>
                  </a:prstGeom>
                  <a:blipFill rotWithShape="0">
                    <a:blip r:embed="rId4"/>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 de texte 100"/>
                  <p:cNvSpPr txBox="1"/>
                  <p:nvPr/>
                </p:nvSpPr>
                <p:spPr>
                  <a:xfrm>
                    <a:off x="4740029" y="326935"/>
                    <a:ext cx="495300"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Times New Roman" panose="02020603050405020304" pitchFamily="18" charset="0"/>
                            </a:rPr>
                            <m:t>𝑁</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dirty="0">
                      <a:effectLst/>
                      <a:ea typeface="Calibri" panose="020F0502020204030204" pitchFamily="34" charset="0"/>
                      <a:cs typeface="Times New Roman" panose="02020603050405020304" pitchFamily="18" charset="0"/>
                    </a:endParaRPr>
                  </a:p>
                </p:txBody>
              </p:sp>
            </mc:Choice>
            <mc:Fallback>
              <p:sp>
                <p:nvSpPr>
                  <p:cNvPr id="11" name="Zone de texte 100"/>
                  <p:cNvSpPr txBox="1">
                    <a:spLocks noRot="1" noChangeAspect="1" noMove="1" noResize="1" noEditPoints="1" noAdjustHandles="1" noChangeArrowheads="1" noChangeShapeType="1" noTextEdit="1"/>
                  </p:cNvSpPr>
                  <p:nvPr/>
                </p:nvSpPr>
                <p:spPr>
                  <a:xfrm>
                    <a:off x="4740029" y="326935"/>
                    <a:ext cx="495300" cy="447675"/>
                  </a:xfrm>
                  <a:prstGeom prst="rect">
                    <a:avLst/>
                  </a:prstGeom>
                  <a:blipFill rotWithShape="0">
                    <a:blip r:embed="rId5"/>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2" name="Zone de texte 101"/>
                  <p:cNvSpPr txBox="1"/>
                  <p:nvPr/>
                </p:nvSpPr>
                <p:spPr>
                  <a:xfrm>
                    <a:off x="2364682" y="356785"/>
                    <a:ext cx="590550"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600" i="1">
                                  <a:effectLst/>
                                  <a:latin typeface="Cambria Math" panose="02040503050406030204" pitchFamily="18" charset="0"/>
                                  <a:ea typeface="Calibri" panose="020F0502020204030204" pitchFamily="34" charset="0"/>
                                  <a:cs typeface="Times New Roman" panose="02020603050405020304" pitchFamily="18" charset="0"/>
                                </a:rPr>
                                <m:t>𝑠</m:t>
                              </m:r>
                            </m:e>
                            <m:sup>
                              <m:r>
                                <a:rPr lang="fr-FR"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𝑛</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dirty="0">
                      <a:effectLst/>
                      <a:ea typeface="Calibri" panose="020F0502020204030204" pitchFamily="34" charset="0"/>
                      <a:cs typeface="Times New Roman" panose="02020603050405020304" pitchFamily="18" charset="0"/>
                    </a:endParaRPr>
                  </a:p>
                </p:txBody>
              </p:sp>
            </mc:Choice>
            <mc:Fallback>
              <p:sp>
                <p:nvSpPr>
                  <p:cNvPr id="12" name="Zone de texte 101"/>
                  <p:cNvSpPr txBox="1">
                    <a:spLocks noRot="1" noChangeAspect="1" noMove="1" noResize="1" noEditPoints="1" noAdjustHandles="1" noChangeArrowheads="1" noChangeShapeType="1" noTextEdit="1"/>
                  </p:cNvSpPr>
                  <p:nvPr/>
                </p:nvSpPr>
                <p:spPr>
                  <a:xfrm>
                    <a:off x="2364682" y="356785"/>
                    <a:ext cx="590550" cy="447675"/>
                  </a:xfrm>
                  <a:prstGeom prst="rect">
                    <a:avLst/>
                  </a:prstGeom>
                  <a:blipFill rotWithShape="0">
                    <a:blip r:embed="rId6"/>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3" name="Zone de texte 102"/>
                  <p:cNvSpPr txBox="1"/>
                  <p:nvPr/>
                </p:nvSpPr>
                <p:spPr>
                  <a:xfrm>
                    <a:off x="180975" y="376237"/>
                    <a:ext cx="495300"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Times New Roman" panose="02020603050405020304" pitchFamily="18" charset="0"/>
                            </a:rPr>
                            <m:t>𝑠</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dirty="0">
                      <a:effectLst/>
                      <a:ea typeface="Calibri" panose="020F0502020204030204" pitchFamily="34" charset="0"/>
                      <a:cs typeface="Times New Roman" panose="02020603050405020304" pitchFamily="18" charset="0"/>
                    </a:endParaRPr>
                  </a:p>
                </p:txBody>
              </p:sp>
            </mc:Choice>
            <mc:Fallback>
              <p:sp>
                <p:nvSpPr>
                  <p:cNvPr id="13" name="Zone de texte 102"/>
                  <p:cNvSpPr txBox="1">
                    <a:spLocks noRot="1" noChangeAspect="1" noMove="1" noResize="1" noEditPoints="1" noAdjustHandles="1" noChangeArrowheads="1" noChangeShapeType="1" noTextEdit="1"/>
                  </p:cNvSpPr>
                  <p:nvPr/>
                </p:nvSpPr>
                <p:spPr>
                  <a:xfrm>
                    <a:off x="180975" y="376237"/>
                    <a:ext cx="495300" cy="447675"/>
                  </a:xfrm>
                  <a:prstGeom prst="rect">
                    <a:avLst/>
                  </a:prstGeom>
                  <a:blipFill rotWithShape="0">
                    <a:blip r:embed="rId7"/>
                    <a:stretch>
                      <a:fillRect/>
                    </a:stretch>
                  </a:blipFill>
                  <a:ln w="6350">
                    <a:noFill/>
                  </a:ln>
                  <a:effectLst/>
                </p:spPr>
                <p:txBody>
                  <a:bodyPr/>
                  <a:lstStyle/>
                  <a:p>
                    <a:r>
                      <a:rPr lang="fr-FR">
                        <a:noFill/>
                      </a:rPr>
                      <a:t> </a:t>
                    </a:r>
                  </a:p>
                </p:txBody>
              </p:sp>
            </mc:Fallback>
          </mc:AlternateContent>
          <p:grpSp>
            <p:nvGrpSpPr>
              <p:cNvPr id="14" name="Groupe 13"/>
              <p:cNvGrpSpPr/>
              <p:nvPr/>
            </p:nvGrpSpPr>
            <p:grpSpPr>
              <a:xfrm>
                <a:off x="0" y="333375"/>
                <a:ext cx="5600700" cy="1076325"/>
                <a:chOff x="0" y="0"/>
                <a:chExt cx="5600700" cy="1076325"/>
              </a:xfrm>
            </p:grpSpPr>
            <p:grpSp>
              <p:nvGrpSpPr>
                <p:cNvPr id="18" name="Groupe 17"/>
                <p:cNvGrpSpPr/>
                <p:nvPr/>
              </p:nvGrpSpPr>
              <p:grpSpPr>
                <a:xfrm>
                  <a:off x="981075" y="9525"/>
                  <a:ext cx="1343025" cy="771525"/>
                  <a:chOff x="0" y="0"/>
                  <a:chExt cx="1343025" cy="771525"/>
                </a:xfrm>
              </p:grpSpPr>
              <p:sp>
                <p:nvSpPr>
                  <p:cNvPr id="34" name="Rectangle à coins arrondis 33"/>
                  <p:cNvSpPr/>
                  <p:nvPr/>
                </p:nvSpPr>
                <p:spPr>
                  <a:xfrm>
                    <a:off x="0" y="0"/>
                    <a:ext cx="1343025" cy="771525"/>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35" name="Groupe 34"/>
                  <p:cNvGrpSpPr/>
                  <p:nvPr/>
                </p:nvGrpSpPr>
                <p:grpSpPr>
                  <a:xfrm>
                    <a:off x="171450" y="295275"/>
                    <a:ext cx="990600" cy="152401"/>
                    <a:chOff x="0" y="0"/>
                    <a:chExt cx="990600" cy="152401"/>
                  </a:xfrm>
                </p:grpSpPr>
                <p:cxnSp>
                  <p:nvCxnSpPr>
                    <p:cNvPr id="36" name="Connecteur droit 35"/>
                    <p:cNvCxnSpPr/>
                    <p:nvPr/>
                  </p:nvCxnSpPr>
                  <p:spPr>
                    <a:xfrm>
                      <a:off x="0" y="152400"/>
                      <a:ext cx="419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Connecteur droit 36"/>
                    <p:cNvCxnSpPr/>
                    <p:nvPr/>
                  </p:nvCxnSpPr>
                  <p:spPr>
                    <a:xfrm flipV="1">
                      <a:off x="419100" y="0"/>
                      <a:ext cx="152400" cy="152401"/>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Connecteur droit 37"/>
                    <p:cNvCxnSpPr/>
                    <p:nvPr/>
                  </p:nvCxnSpPr>
                  <p:spPr>
                    <a:xfrm>
                      <a:off x="571500" y="152400"/>
                      <a:ext cx="4191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19" name="Groupe 18"/>
                <p:cNvGrpSpPr/>
                <p:nvPr/>
              </p:nvGrpSpPr>
              <p:grpSpPr>
                <a:xfrm>
                  <a:off x="3048000" y="0"/>
                  <a:ext cx="1571625" cy="771525"/>
                  <a:chOff x="0" y="0"/>
                  <a:chExt cx="1571625" cy="771525"/>
                </a:xfrm>
              </p:grpSpPr>
              <p:grpSp>
                <p:nvGrpSpPr>
                  <p:cNvPr id="25" name="Groupe 24"/>
                  <p:cNvGrpSpPr/>
                  <p:nvPr/>
                </p:nvGrpSpPr>
                <p:grpSpPr>
                  <a:xfrm>
                    <a:off x="0" y="0"/>
                    <a:ext cx="1571625" cy="771525"/>
                    <a:chOff x="0" y="0"/>
                    <a:chExt cx="1571625" cy="771526"/>
                  </a:xfrm>
                </p:grpSpPr>
                <p:sp>
                  <p:nvSpPr>
                    <p:cNvPr id="32" name="Rectangle à coins arrondis 31"/>
                    <p:cNvSpPr/>
                    <p:nvPr/>
                  </p:nvSpPr>
                  <p:spPr>
                    <a:xfrm>
                      <a:off x="0" y="0"/>
                      <a:ext cx="1571625" cy="771525"/>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p:nvPr/>
                  </p:nvCxnSpPr>
                  <p:spPr>
                    <a:xfrm flipV="1">
                      <a:off x="0" y="0"/>
                      <a:ext cx="1571625" cy="771526"/>
                    </a:xfrm>
                    <a:prstGeom prst="line">
                      <a:avLst/>
                    </a:prstGeom>
                    <a:ln w="19050"/>
                  </p:spPr>
                  <p:style>
                    <a:lnRef idx="1">
                      <a:schemeClr val="dk1"/>
                    </a:lnRef>
                    <a:fillRef idx="0">
                      <a:schemeClr val="dk1"/>
                    </a:fillRef>
                    <a:effectRef idx="0">
                      <a:schemeClr val="dk1"/>
                    </a:effectRef>
                    <a:fontRef idx="minor">
                      <a:schemeClr val="tx1"/>
                    </a:fontRef>
                  </p:style>
                </p:cxnSp>
              </p:grpSp>
              <p:sp>
                <p:nvSpPr>
                  <p:cNvPr id="26" name="Arc 25"/>
                  <p:cNvSpPr/>
                  <p:nvPr/>
                </p:nvSpPr>
                <p:spPr>
                  <a:xfrm rot="5400000">
                    <a:off x="-76200" y="295275"/>
                    <a:ext cx="564515" cy="197485"/>
                  </a:xfrm>
                  <a:prstGeom prst="arc">
                    <a:avLst>
                      <a:gd name="adj1" fmla="val 7535389"/>
                      <a:gd name="adj2" fmla="val 14397737"/>
                    </a:avLst>
                  </a:pr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27" name="Groupe 26"/>
                  <p:cNvGrpSpPr/>
                  <p:nvPr/>
                </p:nvGrpSpPr>
                <p:grpSpPr>
                  <a:xfrm>
                    <a:off x="1152525" y="266700"/>
                    <a:ext cx="342900" cy="409575"/>
                    <a:chOff x="0" y="0"/>
                    <a:chExt cx="342900" cy="409575"/>
                  </a:xfrm>
                </p:grpSpPr>
                <p:cxnSp>
                  <p:nvCxnSpPr>
                    <p:cNvPr id="28" name="Connecteur droit 27"/>
                    <p:cNvCxnSpPr/>
                    <p:nvPr/>
                  </p:nvCxnSpPr>
                  <p:spPr>
                    <a:xfrm flipV="1">
                      <a:off x="47625" y="0"/>
                      <a:ext cx="76200" cy="390525"/>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Connecteur droit 28"/>
                    <p:cNvCxnSpPr/>
                    <p:nvPr/>
                  </p:nvCxnSpPr>
                  <p:spPr>
                    <a:xfrm flipV="1">
                      <a:off x="200025" y="0"/>
                      <a:ext cx="66675" cy="409575"/>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Connecteur droit 29"/>
                    <p:cNvCxnSpPr/>
                    <p:nvPr/>
                  </p:nvCxnSpPr>
                  <p:spPr>
                    <a:xfrm>
                      <a:off x="0" y="247650"/>
                      <a:ext cx="31432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cteur droit 30"/>
                    <p:cNvCxnSpPr/>
                    <p:nvPr/>
                  </p:nvCxnSpPr>
                  <p:spPr>
                    <a:xfrm>
                      <a:off x="28575" y="95250"/>
                      <a:ext cx="314325" cy="0"/>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20" name="Connecteur droit avec flèche 19"/>
                <p:cNvCxnSpPr/>
                <p:nvPr/>
              </p:nvCxnSpPr>
              <p:spPr>
                <a:xfrm>
                  <a:off x="0" y="457200"/>
                  <a:ext cx="98107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 name="Connecteur droit avec flèche 20"/>
                <p:cNvCxnSpPr/>
                <p:nvPr/>
              </p:nvCxnSpPr>
              <p:spPr>
                <a:xfrm>
                  <a:off x="2324100" y="428625"/>
                  <a:ext cx="7239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 name="Connecteur droit avec flèche 21"/>
                <p:cNvCxnSpPr/>
                <p:nvPr/>
              </p:nvCxnSpPr>
              <p:spPr>
                <a:xfrm>
                  <a:off x="4619625" y="400050"/>
                  <a:ext cx="981075"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657350" y="400050"/>
                  <a:ext cx="0" cy="38100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flipV="1">
                  <a:off x="1657350" y="781050"/>
                  <a:ext cx="0" cy="2952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cxnSp>
            <p:nvCxnSpPr>
              <p:cNvPr id="15" name="Connecteur droit 14"/>
              <p:cNvCxnSpPr/>
              <p:nvPr/>
            </p:nvCxnSpPr>
            <p:spPr>
              <a:xfrm flipH="1">
                <a:off x="5219700" y="638175"/>
                <a:ext cx="85725" cy="180975"/>
              </a:xfrm>
              <a:prstGeom prst="line">
                <a:avLst/>
              </a:prstGeom>
              <a:ln w="31750"/>
            </p:spPr>
            <p:style>
              <a:lnRef idx="1">
                <a:schemeClr val="dk1"/>
              </a:lnRef>
              <a:fillRef idx="0">
                <a:schemeClr val="dk1"/>
              </a:fillRef>
              <a:effectRef idx="0">
                <a:schemeClr val="dk1"/>
              </a:effectRef>
              <a:fontRef idx="minor">
                <a:schemeClr val="tx1"/>
              </a:fontRef>
            </p:style>
          </p:cxnSp>
          <p:sp>
            <p:nvSpPr>
              <p:cNvPr id="16" name="Zone de texte 126"/>
              <p:cNvSpPr txBox="1"/>
              <p:nvPr/>
            </p:nvSpPr>
            <p:spPr>
              <a:xfrm>
                <a:off x="619125" y="-38100"/>
                <a:ext cx="2047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fr-FR" sz="1200">
                    <a:effectLst/>
                    <a:ea typeface="Calibri" panose="020F0502020204030204" pitchFamily="34" charset="0"/>
                    <a:cs typeface="Open Sans Light" panose="020B0306030504020204" pitchFamily="34" charset="0"/>
                  </a:rPr>
                  <a:t>Echantillonneur - bloqueur</a:t>
                </a:r>
                <a:endParaRPr lang="fr-FR" sz="1400">
                  <a:effectLst/>
                  <a:ea typeface="Calibri" panose="020F0502020204030204" pitchFamily="34" charset="0"/>
                  <a:cs typeface="Times New Roman" panose="02020603050405020304" pitchFamily="18" charset="0"/>
                </a:endParaRPr>
              </a:p>
            </p:txBody>
          </p:sp>
          <p:sp>
            <p:nvSpPr>
              <p:cNvPr id="17" name="Zone de texte 127"/>
              <p:cNvSpPr txBox="1"/>
              <p:nvPr/>
            </p:nvSpPr>
            <p:spPr>
              <a:xfrm>
                <a:off x="2553303" y="-66675"/>
                <a:ext cx="25812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fr-FR" sz="1200" dirty="0">
                    <a:effectLst/>
                    <a:ea typeface="Calibri" panose="020F0502020204030204" pitchFamily="34" charset="0"/>
                    <a:cs typeface="Open Sans Light" panose="020B0306030504020204" pitchFamily="34" charset="0"/>
                  </a:rPr>
                  <a:t>Convertisseur</a:t>
                </a:r>
                <a:r>
                  <a:rPr lang="fr-FR" sz="1200" dirty="0">
                    <a:effectLst/>
                    <a:ea typeface="Calibri" panose="020F0502020204030204" pitchFamily="34" charset="0"/>
                    <a:cs typeface="Times New Roman" panose="02020603050405020304" pitchFamily="18" charset="0"/>
                  </a:rPr>
                  <a:t> Analogique/Numérique</a:t>
                </a:r>
              </a:p>
            </p:txBody>
          </p:sp>
        </p:grpSp>
      </p:grpSp>
      <p:grpSp>
        <p:nvGrpSpPr>
          <p:cNvPr id="39" name="Groupe 38"/>
          <p:cNvGrpSpPr/>
          <p:nvPr/>
        </p:nvGrpSpPr>
        <p:grpSpPr>
          <a:xfrm>
            <a:off x="1324646" y="4285845"/>
            <a:ext cx="6134100" cy="2038350"/>
            <a:chOff x="0" y="0"/>
            <a:chExt cx="6696075" cy="2253945"/>
          </a:xfrm>
        </p:grpSpPr>
        <p:grpSp>
          <p:nvGrpSpPr>
            <p:cNvPr id="40" name="Groupe 39"/>
            <p:cNvGrpSpPr/>
            <p:nvPr/>
          </p:nvGrpSpPr>
          <p:grpSpPr>
            <a:xfrm>
              <a:off x="0" y="0"/>
              <a:ext cx="6534150" cy="1990726"/>
              <a:chOff x="0" y="0"/>
              <a:chExt cx="6534150" cy="1990726"/>
            </a:xfrm>
          </p:grpSpPr>
          <mc:AlternateContent xmlns:mc="http://schemas.openxmlformats.org/markup-compatibility/2006">
            <mc:Choice xmlns:a14="http://schemas.microsoft.com/office/drawing/2010/main" Requires="a14">
              <p:sp>
                <p:nvSpPr>
                  <p:cNvPr id="44" name="Zone de texte 130"/>
                  <p:cNvSpPr txBox="1"/>
                  <p:nvPr/>
                </p:nvSpPr>
                <p:spPr>
                  <a:xfrm>
                    <a:off x="3171825" y="209550"/>
                    <a:ext cx="533400" cy="4762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𝛿</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dirty="0">
                      <a:effectLst/>
                      <a:ea typeface="Calibri" panose="020F0502020204030204" pitchFamily="34" charset="0"/>
                      <a:cs typeface="Times New Roman" panose="02020603050405020304" pitchFamily="18" charset="0"/>
                    </a:endParaRPr>
                  </a:p>
                </p:txBody>
              </p:sp>
            </mc:Choice>
            <mc:Fallback>
              <p:sp>
                <p:nvSpPr>
                  <p:cNvPr id="44" name="Zone de texte 130"/>
                  <p:cNvSpPr txBox="1">
                    <a:spLocks noRot="1" noChangeAspect="1" noMove="1" noResize="1" noEditPoints="1" noAdjustHandles="1" noChangeArrowheads="1" noChangeShapeType="1" noTextEdit="1"/>
                  </p:cNvSpPr>
                  <p:nvPr/>
                </p:nvSpPr>
                <p:spPr>
                  <a:xfrm>
                    <a:off x="3171825" y="209550"/>
                    <a:ext cx="533400" cy="476250"/>
                  </a:xfrm>
                  <a:prstGeom prst="rect">
                    <a:avLst/>
                  </a:prstGeom>
                  <a:blipFill rotWithShape="0">
                    <a:blip r:embed="rId8"/>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5" name="Zone de texte 131"/>
                  <p:cNvSpPr txBox="1"/>
                  <p:nvPr/>
                </p:nvSpPr>
                <p:spPr>
                  <a:xfrm>
                    <a:off x="4733925" y="152400"/>
                    <a:ext cx="590550" cy="4762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𝑠</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sup>
                          </m:s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𝑛</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45" name="Zone de texte 131"/>
                  <p:cNvSpPr txBox="1">
                    <a:spLocks noRot="1" noChangeAspect="1" noMove="1" noResize="1" noEditPoints="1" noAdjustHandles="1" noChangeArrowheads="1" noChangeShapeType="1" noTextEdit="1"/>
                  </p:cNvSpPr>
                  <p:nvPr/>
                </p:nvSpPr>
                <p:spPr>
                  <a:xfrm>
                    <a:off x="4733925" y="152400"/>
                    <a:ext cx="590550" cy="476250"/>
                  </a:xfrm>
                  <a:prstGeom prst="rect">
                    <a:avLst/>
                  </a:prstGeom>
                  <a:blipFill rotWithShape="0">
                    <a:blip r:embed="rId9"/>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6" name="Zone de texte 132"/>
                  <p:cNvSpPr txBox="1"/>
                  <p:nvPr/>
                </p:nvSpPr>
                <p:spPr>
                  <a:xfrm>
                    <a:off x="123825" y="0"/>
                    <a:ext cx="438150" cy="4762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𝑠</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46" name="Zone de texte 132"/>
                  <p:cNvSpPr txBox="1">
                    <a:spLocks noRot="1" noChangeAspect="1" noMove="1" noResize="1" noEditPoints="1" noAdjustHandles="1" noChangeArrowheads="1" noChangeShapeType="1" noTextEdit="1"/>
                  </p:cNvSpPr>
                  <p:nvPr/>
                </p:nvSpPr>
                <p:spPr>
                  <a:xfrm>
                    <a:off x="123825" y="0"/>
                    <a:ext cx="438150" cy="476250"/>
                  </a:xfrm>
                  <a:prstGeom prst="rect">
                    <a:avLst/>
                  </a:prstGeom>
                  <a:blipFill rotWithShape="0">
                    <a:blip r:embed="rId10"/>
                    <a:stretch>
                      <a:fillRect/>
                    </a:stretch>
                  </a:blipFill>
                  <a:ln w="6350">
                    <a:noFill/>
                  </a:ln>
                  <a:effectLst/>
                </p:spPr>
                <p:txBody>
                  <a:bodyPr/>
                  <a:lstStyle/>
                  <a:p>
                    <a:r>
                      <a:rPr lang="fr-FR">
                        <a:noFill/>
                      </a:rPr>
                      <a:t> </a:t>
                    </a:r>
                  </a:p>
                </p:txBody>
              </p:sp>
            </mc:Fallback>
          </mc:AlternateContent>
          <p:grpSp>
            <p:nvGrpSpPr>
              <p:cNvPr id="47" name="Groupe 46"/>
              <p:cNvGrpSpPr/>
              <p:nvPr/>
            </p:nvGrpSpPr>
            <p:grpSpPr>
              <a:xfrm>
                <a:off x="0" y="114300"/>
                <a:ext cx="6534150" cy="1876426"/>
                <a:chOff x="0" y="0"/>
                <a:chExt cx="6534150" cy="1876426"/>
              </a:xfrm>
            </p:grpSpPr>
            <p:grpSp>
              <p:nvGrpSpPr>
                <p:cNvPr id="48" name="Groupe 47"/>
                <p:cNvGrpSpPr/>
                <p:nvPr/>
              </p:nvGrpSpPr>
              <p:grpSpPr>
                <a:xfrm>
                  <a:off x="0" y="0"/>
                  <a:ext cx="1895475" cy="1838326"/>
                  <a:chOff x="0" y="0"/>
                  <a:chExt cx="1895475" cy="1838326"/>
                </a:xfrm>
              </p:grpSpPr>
              <p:cxnSp>
                <p:nvCxnSpPr>
                  <p:cNvPr id="73" name="Connecteur droit avec flèche 72"/>
                  <p:cNvCxnSpPr/>
                  <p:nvPr/>
                </p:nvCxnSpPr>
                <p:spPr>
                  <a:xfrm flipV="1">
                    <a:off x="142875" y="0"/>
                    <a:ext cx="0" cy="183832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Connecteur droit avec flèche 73"/>
                  <p:cNvCxnSpPr/>
                  <p:nvPr/>
                </p:nvCxnSpPr>
                <p:spPr>
                  <a:xfrm>
                    <a:off x="0" y="1714500"/>
                    <a:ext cx="189547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Forme libre 74"/>
                  <p:cNvSpPr/>
                  <p:nvPr/>
                </p:nvSpPr>
                <p:spPr>
                  <a:xfrm>
                    <a:off x="142875" y="523875"/>
                    <a:ext cx="1457325" cy="707034"/>
                  </a:xfrm>
                  <a:custGeom>
                    <a:avLst/>
                    <a:gdLst>
                      <a:gd name="connsiteX0" fmla="*/ 0 w 1457325"/>
                      <a:gd name="connsiteY0" fmla="*/ 485775 h 707034"/>
                      <a:gd name="connsiteX1" fmla="*/ 352425 w 1457325"/>
                      <a:gd name="connsiteY1" fmla="*/ 19050 h 707034"/>
                      <a:gd name="connsiteX2" fmla="*/ 838200 w 1457325"/>
                      <a:gd name="connsiteY2" fmla="*/ 704850 h 707034"/>
                      <a:gd name="connsiteX3" fmla="*/ 1352550 w 1457325"/>
                      <a:gd name="connsiteY3" fmla="*/ 228600 h 707034"/>
                      <a:gd name="connsiteX4" fmla="*/ 1457325 w 1457325"/>
                      <a:gd name="connsiteY4" fmla="*/ 0 h 70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5" h="707034">
                        <a:moveTo>
                          <a:pt x="0" y="485775"/>
                        </a:moveTo>
                        <a:cubicBezTo>
                          <a:pt x="106362" y="234156"/>
                          <a:pt x="212725" y="-17462"/>
                          <a:pt x="352425" y="19050"/>
                        </a:cubicBezTo>
                        <a:cubicBezTo>
                          <a:pt x="492125" y="55562"/>
                          <a:pt x="671513" y="669925"/>
                          <a:pt x="838200" y="704850"/>
                        </a:cubicBezTo>
                        <a:cubicBezTo>
                          <a:pt x="1004887" y="739775"/>
                          <a:pt x="1249363" y="346075"/>
                          <a:pt x="1352550" y="228600"/>
                        </a:cubicBezTo>
                        <a:cubicBezTo>
                          <a:pt x="1455737" y="111125"/>
                          <a:pt x="1392238" y="57150"/>
                          <a:pt x="1457325" y="0"/>
                        </a:cubicBezTo>
                      </a:path>
                    </a:pathLst>
                  </a:cu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nvGrpSpPr>
                <p:cNvPr id="49" name="Groupe 48"/>
                <p:cNvGrpSpPr/>
                <p:nvPr/>
              </p:nvGrpSpPr>
              <p:grpSpPr>
                <a:xfrm>
                  <a:off x="2190750" y="38100"/>
                  <a:ext cx="1933575" cy="1838326"/>
                  <a:chOff x="0" y="0"/>
                  <a:chExt cx="1933575" cy="1838326"/>
                </a:xfrm>
              </p:grpSpPr>
              <p:cxnSp>
                <p:nvCxnSpPr>
                  <p:cNvPr id="65" name="Connecteur droit avec flèche 64"/>
                  <p:cNvCxnSpPr/>
                  <p:nvPr/>
                </p:nvCxnSpPr>
                <p:spPr>
                  <a:xfrm flipV="1">
                    <a:off x="1038225" y="0"/>
                    <a:ext cx="0" cy="183832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6" name="Connecteur droit avec flèche 65"/>
                  <p:cNvCxnSpPr/>
                  <p:nvPr/>
                </p:nvCxnSpPr>
                <p:spPr>
                  <a:xfrm>
                    <a:off x="0" y="1714500"/>
                    <a:ext cx="1933575" cy="952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7" name="Connecteur droit avec flèche 66"/>
                  <p:cNvCxnSpPr/>
                  <p:nvPr/>
                </p:nvCxnSpPr>
                <p:spPr>
                  <a:xfrm flipV="1">
                    <a:off x="1209675" y="1152525"/>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8" name="Connecteur droit avec flèche 67"/>
                  <p:cNvCxnSpPr/>
                  <p:nvPr/>
                </p:nvCxnSpPr>
                <p:spPr>
                  <a:xfrm flipV="1">
                    <a:off x="1400175" y="1162050"/>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9" name="Connecteur droit avec flèche 68"/>
                  <p:cNvCxnSpPr/>
                  <p:nvPr/>
                </p:nvCxnSpPr>
                <p:spPr>
                  <a:xfrm flipV="1">
                    <a:off x="466725" y="1152525"/>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0" name="Connecteur droit avec flèche 69"/>
                  <p:cNvCxnSpPr/>
                  <p:nvPr/>
                </p:nvCxnSpPr>
                <p:spPr>
                  <a:xfrm flipV="1">
                    <a:off x="666750" y="1152525"/>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1" name="Connecteur droit avec flèche 70"/>
                  <p:cNvCxnSpPr/>
                  <p:nvPr/>
                </p:nvCxnSpPr>
                <p:spPr>
                  <a:xfrm flipV="1">
                    <a:off x="866775" y="1152525"/>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2" name="Connecteur droit avec flèche 71"/>
                  <p:cNvCxnSpPr/>
                  <p:nvPr/>
                </p:nvCxnSpPr>
                <p:spPr>
                  <a:xfrm flipV="1">
                    <a:off x="1571625" y="1162050"/>
                    <a:ext cx="0" cy="5619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sp>
              <p:nvSpPr>
                <p:cNvPr id="50" name="Égal 49"/>
                <p:cNvSpPr/>
                <p:nvPr/>
              </p:nvSpPr>
              <p:spPr>
                <a:xfrm>
                  <a:off x="4124325" y="771525"/>
                  <a:ext cx="514350" cy="459105"/>
                </a:xfrm>
                <a:prstGeom prst="mathEqual">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1" name="Groupe 50"/>
                <p:cNvGrpSpPr/>
                <p:nvPr/>
              </p:nvGrpSpPr>
              <p:grpSpPr>
                <a:xfrm>
                  <a:off x="4638675" y="38100"/>
                  <a:ext cx="1895475" cy="1838325"/>
                  <a:chOff x="0" y="0"/>
                  <a:chExt cx="1895475" cy="1838325"/>
                </a:xfrm>
              </p:grpSpPr>
              <p:cxnSp>
                <p:nvCxnSpPr>
                  <p:cNvPr id="53" name="Connecteur droit avec flèche 52"/>
                  <p:cNvCxnSpPr/>
                  <p:nvPr/>
                </p:nvCxnSpPr>
                <p:spPr>
                  <a:xfrm flipV="1">
                    <a:off x="142875" y="0"/>
                    <a:ext cx="0" cy="183832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4" name="Connecteur droit avec flèche 53"/>
                  <p:cNvCxnSpPr/>
                  <p:nvPr/>
                </p:nvCxnSpPr>
                <p:spPr>
                  <a:xfrm>
                    <a:off x="0" y="1714500"/>
                    <a:ext cx="189547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5" name="Forme libre 54"/>
                  <p:cNvSpPr/>
                  <p:nvPr/>
                </p:nvSpPr>
                <p:spPr>
                  <a:xfrm>
                    <a:off x="142875" y="523875"/>
                    <a:ext cx="1457325" cy="707034"/>
                  </a:xfrm>
                  <a:custGeom>
                    <a:avLst/>
                    <a:gdLst>
                      <a:gd name="connsiteX0" fmla="*/ 0 w 1457325"/>
                      <a:gd name="connsiteY0" fmla="*/ 485775 h 707034"/>
                      <a:gd name="connsiteX1" fmla="*/ 352425 w 1457325"/>
                      <a:gd name="connsiteY1" fmla="*/ 19050 h 707034"/>
                      <a:gd name="connsiteX2" fmla="*/ 838200 w 1457325"/>
                      <a:gd name="connsiteY2" fmla="*/ 704850 h 707034"/>
                      <a:gd name="connsiteX3" fmla="*/ 1352550 w 1457325"/>
                      <a:gd name="connsiteY3" fmla="*/ 228600 h 707034"/>
                      <a:gd name="connsiteX4" fmla="*/ 1457325 w 1457325"/>
                      <a:gd name="connsiteY4" fmla="*/ 0 h 70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25" h="707034">
                        <a:moveTo>
                          <a:pt x="0" y="485775"/>
                        </a:moveTo>
                        <a:cubicBezTo>
                          <a:pt x="106362" y="234156"/>
                          <a:pt x="212725" y="-17462"/>
                          <a:pt x="352425" y="19050"/>
                        </a:cubicBezTo>
                        <a:cubicBezTo>
                          <a:pt x="492125" y="55562"/>
                          <a:pt x="671513" y="669925"/>
                          <a:pt x="838200" y="704850"/>
                        </a:cubicBezTo>
                        <a:cubicBezTo>
                          <a:pt x="1004887" y="739775"/>
                          <a:pt x="1249363" y="346075"/>
                          <a:pt x="1352550" y="228600"/>
                        </a:cubicBezTo>
                        <a:cubicBezTo>
                          <a:pt x="1455737" y="111125"/>
                          <a:pt x="1392238" y="57150"/>
                          <a:pt x="1457325" y="0"/>
                        </a:cubicBezTo>
                      </a:path>
                    </a:pathLst>
                  </a:custGeom>
                  <a:ln w="12700">
                    <a:prstDash val="dash"/>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56" name="Connecteur droit avec flèche 55"/>
                  <p:cNvCxnSpPr/>
                  <p:nvPr/>
                </p:nvCxnSpPr>
                <p:spPr>
                  <a:xfrm flipV="1">
                    <a:off x="276225" y="733425"/>
                    <a:ext cx="0" cy="990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7" name="Connecteur droit avec flèche 56"/>
                  <p:cNvCxnSpPr/>
                  <p:nvPr/>
                </p:nvCxnSpPr>
                <p:spPr>
                  <a:xfrm flipV="1">
                    <a:off x="447675" y="523875"/>
                    <a:ext cx="0" cy="120015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8" name="Connecteur droit avec flèche 57"/>
                  <p:cNvCxnSpPr/>
                  <p:nvPr/>
                </p:nvCxnSpPr>
                <p:spPr>
                  <a:xfrm flipV="1">
                    <a:off x="609600" y="685800"/>
                    <a:ext cx="0" cy="103822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9" name="Connecteur droit avec flèche 58"/>
                  <p:cNvCxnSpPr/>
                  <p:nvPr/>
                </p:nvCxnSpPr>
                <p:spPr>
                  <a:xfrm flipV="1">
                    <a:off x="742950" y="923925"/>
                    <a:ext cx="0" cy="8001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0" name="Connecteur droit avec flèche 59"/>
                  <p:cNvCxnSpPr/>
                  <p:nvPr/>
                </p:nvCxnSpPr>
                <p:spPr>
                  <a:xfrm flipV="1">
                    <a:off x="904875" y="1133475"/>
                    <a:ext cx="0" cy="58102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1" name="Connecteur droit avec flèche 60"/>
                  <p:cNvCxnSpPr/>
                  <p:nvPr/>
                </p:nvCxnSpPr>
                <p:spPr>
                  <a:xfrm flipV="1">
                    <a:off x="1047750" y="1228725"/>
                    <a:ext cx="0" cy="4857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2" name="Connecteur droit avec flèche 61"/>
                  <p:cNvCxnSpPr/>
                  <p:nvPr/>
                </p:nvCxnSpPr>
                <p:spPr>
                  <a:xfrm flipV="1">
                    <a:off x="1200150" y="1114425"/>
                    <a:ext cx="0" cy="609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3" name="Connecteur droit avec flèche 62"/>
                  <p:cNvCxnSpPr/>
                  <p:nvPr/>
                </p:nvCxnSpPr>
                <p:spPr>
                  <a:xfrm flipV="1">
                    <a:off x="1362075" y="923924"/>
                    <a:ext cx="0" cy="79057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4" name="Connecteur droit avec flèche 63"/>
                  <p:cNvCxnSpPr/>
                  <p:nvPr/>
                </p:nvCxnSpPr>
                <p:spPr>
                  <a:xfrm flipV="1">
                    <a:off x="1514475" y="733425"/>
                    <a:ext cx="0" cy="990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sp>
              <p:nvSpPr>
                <p:cNvPr id="52" name="Multiplier 51"/>
                <p:cNvSpPr/>
                <p:nvPr/>
              </p:nvSpPr>
              <p:spPr>
                <a:xfrm>
                  <a:off x="1895475" y="581025"/>
                  <a:ext cx="485775" cy="621030"/>
                </a:xfrm>
                <a:prstGeom prst="mathMultiply">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mc:AlternateContent xmlns:mc="http://schemas.openxmlformats.org/markup-compatibility/2006">
          <mc:Choice xmlns:a14="http://schemas.microsoft.com/office/drawing/2010/main" Requires="a14">
            <p:sp>
              <p:nvSpPr>
                <p:cNvPr id="41" name="Zone de texte 163"/>
                <p:cNvSpPr txBox="1"/>
                <p:nvPr/>
              </p:nvSpPr>
              <p:spPr>
                <a:xfrm>
                  <a:off x="1733550" y="1876425"/>
                  <a:ext cx="285750" cy="3775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41" name="Zone de texte 163"/>
                <p:cNvSpPr txBox="1">
                  <a:spLocks noRot="1" noChangeAspect="1" noMove="1" noResize="1" noEditPoints="1" noAdjustHandles="1" noChangeArrowheads="1" noChangeShapeType="1" noTextEdit="1"/>
                </p:cNvSpPr>
                <p:nvPr/>
              </p:nvSpPr>
              <p:spPr>
                <a:xfrm>
                  <a:off x="1733550" y="1876425"/>
                  <a:ext cx="285750" cy="377520"/>
                </a:xfrm>
                <a:prstGeom prst="rect">
                  <a:avLst/>
                </a:prstGeom>
                <a:blipFill rotWithShape="0">
                  <a:blip r:embed="rId11"/>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2" name="Zone de texte 164"/>
                <p:cNvSpPr txBox="1"/>
                <p:nvPr/>
              </p:nvSpPr>
              <p:spPr>
                <a:xfrm>
                  <a:off x="3962399" y="1914525"/>
                  <a:ext cx="285750" cy="339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42" name="Zone de texte 164"/>
                <p:cNvSpPr txBox="1">
                  <a:spLocks noRot="1" noChangeAspect="1" noMove="1" noResize="1" noEditPoints="1" noAdjustHandles="1" noChangeArrowheads="1" noChangeShapeType="1" noTextEdit="1"/>
                </p:cNvSpPr>
                <p:nvPr/>
              </p:nvSpPr>
              <p:spPr>
                <a:xfrm>
                  <a:off x="3962399" y="1914525"/>
                  <a:ext cx="285750" cy="339420"/>
                </a:xfrm>
                <a:prstGeom prst="rect">
                  <a:avLst/>
                </a:prstGeom>
                <a:blipFill rotWithShape="0">
                  <a:blip r:embed="rId12"/>
                  <a:stretch>
                    <a:fillRect/>
                  </a:stretch>
                </a:blipFill>
                <a:ln w="6350">
                  <a:noFill/>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3" name="Zone de texte 165"/>
                <p:cNvSpPr txBox="1"/>
                <p:nvPr/>
              </p:nvSpPr>
              <p:spPr>
                <a:xfrm>
                  <a:off x="6410325" y="1895474"/>
                  <a:ext cx="285750" cy="35847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fr-FR" sz="1400">
                    <a:effectLst/>
                    <a:ea typeface="Calibri" panose="020F0502020204030204" pitchFamily="34" charset="0"/>
                    <a:cs typeface="Times New Roman" panose="02020603050405020304" pitchFamily="18" charset="0"/>
                  </a:endParaRPr>
                </a:p>
              </p:txBody>
            </p:sp>
          </mc:Choice>
          <mc:Fallback>
            <p:sp>
              <p:nvSpPr>
                <p:cNvPr id="43" name="Zone de texte 165"/>
                <p:cNvSpPr txBox="1">
                  <a:spLocks noRot="1" noChangeAspect="1" noMove="1" noResize="1" noEditPoints="1" noAdjustHandles="1" noChangeArrowheads="1" noChangeShapeType="1" noTextEdit="1"/>
                </p:cNvSpPr>
                <p:nvPr/>
              </p:nvSpPr>
              <p:spPr>
                <a:xfrm>
                  <a:off x="6410325" y="1895474"/>
                  <a:ext cx="285750" cy="358471"/>
                </a:xfrm>
                <a:prstGeom prst="rect">
                  <a:avLst/>
                </a:prstGeom>
                <a:blipFill rotWithShape="0">
                  <a:blip r:embed="rId13"/>
                  <a:stretch>
                    <a:fillRect/>
                  </a:stretch>
                </a:blipFill>
                <a:ln w="6350">
                  <a:noFill/>
                </a:ln>
                <a:effectLst/>
              </p:spPr>
              <p:txBody>
                <a:bodyPr/>
                <a:lstStyle/>
                <a:p>
                  <a:r>
                    <a:rPr lang="fr-FR">
                      <a:noFill/>
                    </a:rPr>
                    <a:t> </a:t>
                  </a:r>
                </a:p>
              </p:txBody>
            </p:sp>
          </mc:Fallback>
        </mc:AlternateContent>
      </p:grpSp>
      <p:sp>
        <p:nvSpPr>
          <p:cNvPr id="3" name="ZoneTexte 2"/>
          <p:cNvSpPr txBox="1"/>
          <p:nvPr/>
        </p:nvSpPr>
        <p:spPr>
          <a:xfrm>
            <a:off x="953037" y="3554434"/>
            <a:ext cx="3666954" cy="400110"/>
          </a:xfrm>
          <a:prstGeom prst="rect">
            <a:avLst/>
          </a:prstGeom>
          <a:noFill/>
        </p:spPr>
        <p:txBody>
          <a:bodyPr wrap="square" rtlCol="0">
            <a:spAutoFit/>
          </a:bodyPr>
          <a:lstStyle/>
          <a:p>
            <a:r>
              <a:rPr lang="fr-FR" sz="2000" dirty="0" smtClean="0">
                <a:solidFill>
                  <a:srgbClr val="00B0F0"/>
                </a:solidFill>
              </a:rPr>
              <a:t>Echantillonnage</a:t>
            </a:r>
            <a:endParaRPr lang="fr-FR" sz="2000" dirty="0">
              <a:solidFill>
                <a:srgbClr val="00B0F0"/>
              </a:solidFill>
            </a:endParaRPr>
          </a:p>
        </p:txBody>
      </p:sp>
    </p:spTree>
    <p:extLst>
      <p:ext uri="{BB962C8B-B14F-4D97-AF65-F5344CB8AC3E}">
        <p14:creationId xmlns:p14="http://schemas.microsoft.com/office/powerpoint/2010/main" val="2590472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7886700" cy="987156"/>
          </a:xfrm>
        </p:spPr>
        <p:txBody>
          <a:bodyPr>
            <a:normAutofit/>
          </a:bodyPr>
          <a:lstStyle/>
          <a:p>
            <a:r>
              <a:rPr lang="fr-FR" sz="3600" dirty="0" smtClean="0">
                <a:solidFill>
                  <a:schemeClr val="tx1">
                    <a:lumMod val="65000"/>
                    <a:lumOff val="35000"/>
                  </a:schemeClr>
                </a:solidFill>
              </a:rPr>
              <a:t>La conversion Analogique/Numérique </a:t>
            </a:r>
            <a:r>
              <a:rPr lang="fr-FR" sz="2400" dirty="0" smtClean="0">
                <a:solidFill>
                  <a:schemeClr val="tx1">
                    <a:lumMod val="65000"/>
                    <a:lumOff val="35000"/>
                  </a:schemeClr>
                </a:solidFill>
              </a:rPr>
              <a:t>(</a:t>
            </a:r>
            <a:r>
              <a:rPr lang="fr-FR" sz="2800" dirty="0" smtClean="0">
                <a:solidFill>
                  <a:schemeClr val="tx1">
                    <a:lumMod val="65000"/>
                    <a:lumOff val="35000"/>
                  </a:schemeClr>
                </a:solidFill>
              </a:rPr>
              <a:t>2/3</a:t>
            </a:r>
            <a:r>
              <a:rPr lang="fr-FR" sz="2400" dirty="0" smtClean="0">
                <a:solidFill>
                  <a:schemeClr val="tx1">
                    <a:lumMod val="65000"/>
                    <a:lumOff val="35000"/>
                  </a:schemeClr>
                </a:solidFill>
              </a:rPr>
              <a:t>)</a:t>
            </a:r>
            <a:endParaRPr lang="fr-FR" sz="2400" i="1" dirty="0">
              <a:solidFill>
                <a:schemeClr val="tx1">
                  <a:lumMod val="65000"/>
                  <a:lumOff val="35000"/>
                </a:schemeClr>
              </a:solidFill>
            </a:endParaRPr>
          </a:p>
        </p:txBody>
      </p:sp>
      <p:sp>
        <p:nvSpPr>
          <p:cNvPr id="3" name="ZoneTexte 2"/>
          <p:cNvSpPr txBox="1"/>
          <p:nvPr/>
        </p:nvSpPr>
        <p:spPr>
          <a:xfrm>
            <a:off x="628650" y="1403798"/>
            <a:ext cx="3666954" cy="400110"/>
          </a:xfrm>
          <a:prstGeom prst="rect">
            <a:avLst/>
          </a:prstGeom>
          <a:noFill/>
        </p:spPr>
        <p:txBody>
          <a:bodyPr wrap="square" rtlCol="0">
            <a:spAutoFit/>
          </a:bodyPr>
          <a:lstStyle/>
          <a:p>
            <a:r>
              <a:rPr lang="fr-FR" sz="2000" dirty="0" smtClean="0">
                <a:solidFill>
                  <a:srgbClr val="00B0F0"/>
                </a:solidFill>
              </a:rPr>
              <a:t>Théorème de l’échantillonnage</a:t>
            </a:r>
            <a:endParaRPr lang="fr-FR" sz="2000" dirty="0">
              <a:solidFill>
                <a:srgbClr val="00B0F0"/>
              </a:solidFill>
            </a:endParaRPr>
          </a:p>
        </p:txBody>
      </p:sp>
      <mc:AlternateContent xmlns:mc="http://schemas.openxmlformats.org/markup-compatibility/2006">
        <mc:Choice xmlns:a14="http://schemas.microsoft.com/office/drawing/2010/main" Requires="a14">
          <p:sp>
            <p:nvSpPr>
              <p:cNvPr id="4" name="Rectangle 3"/>
              <p:cNvSpPr/>
              <p:nvPr/>
            </p:nvSpPr>
            <p:spPr>
              <a:xfrm>
                <a:off x="631564" y="1902783"/>
                <a:ext cx="7883785" cy="2514343"/>
              </a:xfrm>
              <a:prstGeom prst="rect">
                <a:avLst/>
              </a:prstGeom>
            </p:spPr>
            <p:txBody>
              <a:bodyPr wrap="square">
                <a:spAutoFit/>
              </a:bodyPr>
              <a:lstStyle/>
              <a:p>
                <a:pPr algn="just">
                  <a:lnSpc>
                    <a:spcPct val="150000"/>
                  </a:lnSpc>
                  <a:spcAft>
                    <a:spcPts val="800"/>
                  </a:spcAft>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Soit </a:t>
                </a:r>
                <a14:m>
                  <m:oMath xmlns:m="http://schemas.openxmlformats.org/officeDocument/2006/math">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𝑓</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𝑒</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la fréquence d’échantillonnage et </a:t>
                </a:r>
                <a14:m>
                  <m:oMath xmlns:m="http://schemas.openxmlformats.org/officeDocument/2006/math">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𝑓</m:t>
                    </m:r>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la plus grande fréquence contenue dans le signal. Pour que l’échantillonnage du signal soit correct, il faut que la fréquence d’échantillonnage </a:t>
                </a:r>
                <a14:m>
                  <m:oMath xmlns:m="http://schemas.openxmlformats.org/officeDocument/2006/math">
                    <m:sSub>
                      <m:sSubPr>
                        <m:ctrlP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𝑓</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𝑒</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soit au moins le double de la plus grande fréquence </a:t>
                </a:r>
                <a14:m>
                  <m:oMath xmlns:m="http://schemas.openxmlformats.org/officeDocument/2006/math">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𝑓</m:t>
                    </m:r>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contenue dans le signal.</a:t>
                </a:r>
              </a:p>
              <a:p>
                <a14:m>
                  <m:oMathPara xmlns:m="http://schemas.openxmlformats.org/officeDocument/2006/math">
                    <m:oMathParaPr>
                      <m:jc m:val="centerGroup"/>
                    </m:oMathParaPr>
                    <m:oMath xmlns:m="http://schemas.openxmlformats.org/officeDocument/2006/math">
                      <m:sSub>
                        <m:sSubPr>
                          <m:ctrlP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ctrlPr>
                        </m:sSubPr>
                        <m:e>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𝑓</m:t>
                          </m:r>
                        </m:e>
                        <m:sub>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𝑒</m:t>
                          </m:r>
                        </m:sub>
                      </m:sSub>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&gt;2∗</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𝑓</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   </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𝑎𝑣𝑒𝑐</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 </m:t>
                      </m:r>
                      <m:sSub>
                        <m:sSubPr>
                          <m:ctrlP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ctrlPr>
                        </m:sSubPr>
                        <m:e>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𝑓</m:t>
                          </m:r>
                        </m:e>
                        <m:sub>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𝑒</m:t>
                          </m:r>
                        </m:sub>
                      </m:sSub>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m:t>
                      </m:r>
                      <m:f>
                        <m:fPr>
                          <m:ctrlP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ctrlPr>
                        </m:fPr>
                        <m:num>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1</m:t>
                          </m:r>
                        </m:num>
                        <m:den>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𝑇</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𝑒</m:t>
                              </m:r>
                            </m:sub>
                          </m:sSub>
                        </m:den>
                      </m:f>
                    </m:oMath>
                  </m:oMathPara>
                </a14:m>
                <a:endParaRPr lang="fr-FR" dirty="0">
                  <a:solidFill>
                    <a:schemeClr val="tx1">
                      <a:lumMod val="65000"/>
                      <a:lumOff val="35000"/>
                    </a:schemeClr>
                  </a:solidFill>
                  <a:latin typeface="+mj-lt"/>
                </a:endParaRPr>
              </a:p>
            </p:txBody>
          </p:sp>
        </mc:Choice>
        <mc:Fallback>
          <p:sp>
            <p:nvSpPr>
              <p:cNvPr id="4" name="Rectangle 3"/>
              <p:cNvSpPr>
                <a:spLocks noRot="1" noChangeAspect="1" noMove="1" noResize="1" noEditPoints="1" noAdjustHandles="1" noChangeArrowheads="1" noChangeShapeType="1" noTextEdit="1"/>
              </p:cNvSpPr>
              <p:nvPr/>
            </p:nvSpPr>
            <p:spPr>
              <a:xfrm>
                <a:off x="631564" y="1902783"/>
                <a:ext cx="7883785" cy="2514343"/>
              </a:xfrm>
              <a:prstGeom prst="rect">
                <a:avLst/>
              </a:prstGeom>
              <a:blipFill rotWithShape="0">
                <a:blip r:embed="rId3"/>
                <a:stretch>
                  <a:fillRect l="-696" r="-619"/>
                </a:stretch>
              </a:blipFill>
            </p:spPr>
            <p:txBody>
              <a:bodyPr/>
              <a:lstStyle/>
              <a:p>
                <a:r>
                  <a:rPr lang="fr-FR">
                    <a:noFill/>
                  </a:rPr>
                  <a:t> </a:t>
                </a:r>
              </a:p>
            </p:txBody>
          </p:sp>
        </mc:Fallback>
      </mc:AlternateContent>
      <p:sp>
        <p:nvSpPr>
          <p:cNvPr id="76" name="ZoneTexte 75"/>
          <p:cNvSpPr txBox="1"/>
          <p:nvPr/>
        </p:nvSpPr>
        <p:spPr>
          <a:xfrm>
            <a:off x="628650" y="4417126"/>
            <a:ext cx="3666954" cy="400110"/>
          </a:xfrm>
          <a:prstGeom prst="rect">
            <a:avLst/>
          </a:prstGeom>
          <a:noFill/>
        </p:spPr>
        <p:txBody>
          <a:bodyPr wrap="square" rtlCol="0">
            <a:spAutoFit/>
          </a:bodyPr>
          <a:lstStyle/>
          <a:p>
            <a:r>
              <a:rPr lang="fr-FR" sz="2000" dirty="0" smtClean="0">
                <a:solidFill>
                  <a:srgbClr val="00B0F0"/>
                </a:solidFill>
              </a:rPr>
              <a:t>Le blocage</a:t>
            </a:r>
            <a:endParaRPr lang="fr-FR" sz="2000" dirty="0">
              <a:solidFill>
                <a:srgbClr val="00B0F0"/>
              </a:solidFill>
            </a:endParaRPr>
          </a:p>
        </p:txBody>
      </p:sp>
      <p:sp>
        <p:nvSpPr>
          <p:cNvPr id="5" name="Rectangle 4"/>
          <p:cNvSpPr/>
          <p:nvPr/>
        </p:nvSpPr>
        <p:spPr>
          <a:xfrm>
            <a:off x="628650" y="4817236"/>
            <a:ext cx="7811037" cy="880369"/>
          </a:xfrm>
          <a:prstGeom prst="rect">
            <a:avLst/>
          </a:prstGeom>
        </p:spPr>
        <p:txBody>
          <a:bodyPr wrap="square">
            <a:spAutoFit/>
          </a:bodyPr>
          <a:lstStyle/>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Le temps de la conversion d’un signal étant non nul, la valeur du signal est lue à un instant et maintenue pendant tout le temps de la conversion : c’est le blocage</a:t>
            </a:r>
            <a:endParaRPr lang="fr-FR" dirty="0">
              <a:solidFill>
                <a:schemeClr val="tx1">
                  <a:lumMod val="65000"/>
                  <a:lumOff val="35000"/>
                </a:schemeClr>
              </a:solidFill>
              <a:latin typeface="+mj-lt"/>
            </a:endParaRPr>
          </a:p>
        </p:txBody>
      </p:sp>
    </p:spTree>
    <p:extLst>
      <p:ext uri="{BB962C8B-B14F-4D97-AF65-F5344CB8AC3E}">
        <p14:creationId xmlns:p14="http://schemas.microsoft.com/office/powerpoint/2010/main" val="2362951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8038832" cy="987156"/>
          </a:xfrm>
        </p:spPr>
        <p:txBody>
          <a:bodyPr>
            <a:normAutofit/>
          </a:bodyPr>
          <a:lstStyle/>
          <a:p>
            <a:r>
              <a:rPr lang="fr-FR" sz="3600" dirty="0" smtClean="0">
                <a:solidFill>
                  <a:schemeClr val="tx1">
                    <a:lumMod val="65000"/>
                    <a:lumOff val="35000"/>
                  </a:schemeClr>
                </a:solidFill>
              </a:rPr>
              <a:t>La conversion Analogique/Numérique </a:t>
            </a:r>
            <a:r>
              <a:rPr lang="fr-FR" sz="2800" dirty="0" smtClean="0">
                <a:solidFill>
                  <a:schemeClr val="tx1">
                    <a:lumMod val="65000"/>
                    <a:lumOff val="35000"/>
                  </a:schemeClr>
                </a:solidFill>
              </a:rPr>
              <a:t>(3/3)</a:t>
            </a:r>
            <a:endParaRPr lang="fr-FR" sz="2700" i="1" dirty="0">
              <a:solidFill>
                <a:schemeClr val="tx1">
                  <a:lumMod val="65000"/>
                  <a:lumOff val="35000"/>
                </a:schemeClr>
              </a:solidFill>
            </a:endParaRPr>
          </a:p>
        </p:txBody>
      </p:sp>
      <p:sp>
        <p:nvSpPr>
          <p:cNvPr id="3" name="ZoneTexte 2"/>
          <p:cNvSpPr txBox="1"/>
          <p:nvPr/>
        </p:nvSpPr>
        <p:spPr>
          <a:xfrm>
            <a:off x="628650" y="1403798"/>
            <a:ext cx="3666954" cy="400110"/>
          </a:xfrm>
          <a:prstGeom prst="rect">
            <a:avLst/>
          </a:prstGeom>
          <a:noFill/>
        </p:spPr>
        <p:txBody>
          <a:bodyPr wrap="square" rtlCol="0">
            <a:spAutoFit/>
          </a:bodyPr>
          <a:lstStyle/>
          <a:p>
            <a:r>
              <a:rPr lang="fr-FR" sz="2000" dirty="0" smtClean="0">
                <a:solidFill>
                  <a:srgbClr val="00B0F0"/>
                </a:solidFill>
              </a:rPr>
              <a:t>La quantification</a:t>
            </a:r>
            <a:endParaRPr lang="fr-FR" sz="2000" dirty="0">
              <a:solidFill>
                <a:srgbClr val="00B0F0"/>
              </a:solidFill>
            </a:endParaRPr>
          </a:p>
        </p:txBody>
      </p:sp>
      <mc:AlternateContent xmlns:mc="http://schemas.openxmlformats.org/markup-compatibility/2006">
        <mc:Choice xmlns:a14="http://schemas.microsoft.com/office/drawing/2010/main" Requires="a14">
          <p:sp>
            <p:nvSpPr>
              <p:cNvPr id="4" name="Rectangle 3"/>
              <p:cNvSpPr/>
              <p:nvPr/>
            </p:nvSpPr>
            <p:spPr>
              <a:xfrm>
                <a:off x="631564" y="1902783"/>
                <a:ext cx="7883785" cy="1295868"/>
              </a:xfrm>
              <a:prstGeom prst="rect">
                <a:avLst/>
              </a:prstGeom>
            </p:spPr>
            <p:txBody>
              <a:bodyPr wrap="square">
                <a:spAutoFit/>
              </a:bodyPr>
              <a:lstStyle/>
              <a:p>
                <a:pPr algn="just">
                  <a:lnSpc>
                    <a:spcPct val="150000"/>
                  </a:lnSpc>
                  <a:spcAft>
                    <a:spcPts val="800"/>
                  </a:spcAft>
                </a:pPr>
                <a:r>
                  <a:rPr lang="fr-FR" dirty="0" smtClean="0">
                    <a:solidFill>
                      <a:schemeClr val="tx1">
                        <a:lumMod val="65000"/>
                        <a:lumOff val="35000"/>
                      </a:schemeClr>
                    </a:solidFill>
                    <a:latin typeface="+mj-lt"/>
                  </a:rPr>
                  <a:t>La quantification est la conversion des valeurs analogiques en valeurs numériques sur </a:t>
                </a:r>
                <a14:m>
                  <m:oMath xmlns:m="http://schemas.openxmlformats.org/officeDocument/2006/math">
                    <m:r>
                      <a:rPr lang="fr-FR" i="1">
                        <a:solidFill>
                          <a:schemeClr val="tx1">
                            <a:lumMod val="65000"/>
                            <a:lumOff val="35000"/>
                          </a:schemeClr>
                        </a:solidFill>
                        <a:latin typeface="+mj-lt"/>
                      </a:rPr>
                      <m:t>𝑛</m:t>
                    </m:r>
                  </m:oMath>
                </a14:m>
                <a:r>
                  <a:rPr lang="fr-FR" dirty="0">
                    <a:solidFill>
                      <a:schemeClr val="tx1">
                        <a:lumMod val="65000"/>
                        <a:lumOff val="35000"/>
                      </a:schemeClr>
                    </a:solidFill>
                    <a:latin typeface="+mj-lt"/>
                  </a:rPr>
                  <a:t> bits</a:t>
                </a:r>
                <a:r>
                  <a:rPr lang="fr-FR" dirty="0" smtClean="0">
                    <a:solidFill>
                      <a:schemeClr val="tx1">
                        <a:lumMod val="65000"/>
                        <a:lumOff val="35000"/>
                      </a:schemeClr>
                    </a:solidFill>
                    <a:latin typeface="+mj-lt"/>
                  </a:rPr>
                  <a:t>. Au cours de la quantification, il est possible qu’il y ait introduction de distorsions (Erreur de quantification ou erreur de gain)</a:t>
                </a:r>
                <a:endParaRPr lang="fr-FR" dirty="0">
                  <a:solidFill>
                    <a:schemeClr val="tx1">
                      <a:lumMod val="65000"/>
                      <a:lumOff val="35000"/>
                    </a:schemeClr>
                  </a:solidFill>
                  <a:latin typeface="+mj-lt"/>
                </a:endParaRPr>
              </a:p>
            </p:txBody>
          </p:sp>
        </mc:Choice>
        <mc:Fallback>
          <p:sp>
            <p:nvSpPr>
              <p:cNvPr id="4" name="Rectangle 3"/>
              <p:cNvSpPr>
                <a:spLocks noRot="1" noChangeAspect="1" noMove="1" noResize="1" noEditPoints="1" noAdjustHandles="1" noChangeArrowheads="1" noChangeShapeType="1" noTextEdit="1"/>
              </p:cNvSpPr>
              <p:nvPr/>
            </p:nvSpPr>
            <p:spPr>
              <a:xfrm>
                <a:off x="631564" y="1902783"/>
                <a:ext cx="7883785" cy="1295868"/>
              </a:xfrm>
              <a:prstGeom prst="rect">
                <a:avLst/>
              </a:prstGeom>
              <a:blipFill rotWithShape="0">
                <a:blip r:embed="rId3"/>
                <a:stretch>
                  <a:fillRect l="-696" r="-619" b="-6573"/>
                </a:stretch>
              </a:blipFill>
            </p:spPr>
            <p:txBody>
              <a:bodyPr/>
              <a:lstStyle/>
              <a:p>
                <a:r>
                  <a:rPr lang="fr-FR">
                    <a:noFill/>
                  </a:rPr>
                  <a:t> </a:t>
                </a:r>
              </a:p>
            </p:txBody>
          </p:sp>
        </mc:Fallback>
      </mc:AlternateContent>
      <p:pic>
        <p:nvPicPr>
          <p:cNvPr id="7" name="Image 6" descr="C:\Users\AMOUSSOU\Downloads\quantificati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3141" y="3297526"/>
            <a:ext cx="4417717" cy="3189270"/>
          </a:xfrm>
          <a:prstGeom prst="rect">
            <a:avLst/>
          </a:prstGeom>
          <a:noFill/>
          <a:ln>
            <a:noFill/>
          </a:ln>
        </p:spPr>
      </p:pic>
    </p:spTree>
    <p:extLst>
      <p:ext uri="{BB962C8B-B14F-4D97-AF65-F5344CB8AC3E}">
        <p14:creationId xmlns:p14="http://schemas.microsoft.com/office/powerpoint/2010/main" val="2911197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8077468" cy="987156"/>
          </a:xfrm>
        </p:spPr>
        <p:txBody>
          <a:bodyPr>
            <a:normAutofit/>
          </a:bodyPr>
          <a:lstStyle/>
          <a:p>
            <a:r>
              <a:rPr lang="fr-FR" sz="3600" dirty="0" smtClean="0">
                <a:solidFill>
                  <a:schemeClr val="tx1">
                    <a:lumMod val="65000"/>
                    <a:lumOff val="35000"/>
                  </a:schemeClr>
                </a:solidFill>
              </a:rPr>
              <a:t>Caractéristique d’un convertisseur A/N </a:t>
            </a:r>
            <a:r>
              <a:rPr lang="fr-FR" sz="2800" dirty="0">
                <a:solidFill>
                  <a:schemeClr val="tx1">
                    <a:lumMod val="65000"/>
                    <a:lumOff val="35000"/>
                  </a:schemeClr>
                </a:solidFill>
              </a:rPr>
              <a:t>(1/2)</a:t>
            </a:r>
            <a:endParaRPr lang="fr-FR" sz="2800" i="1" dirty="0">
              <a:solidFill>
                <a:schemeClr val="tx1">
                  <a:lumMod val="65000"/>
                  <a:lumOff val="35000"/>
                </a:schemeClr>
              </a:solidFill>
            </a:endParaRPr>
          </a:p>
        </p:txBody>
      </p:sp>
      <p:sp>
        <p:nvSpPr>
          <p:cNvPr id="3" name="ZoneTexte 2"/>
          <p:cNvSpPr txBox="1"/>
          <p:nvPr/>
        </p:nvSpPr>
        <p:spPr>
          <a:xfrm>
            <a:off x="628650" y="1403798"/>
            <a:ext cx="3666954" cy="400110"/>
          </a:xfrm>
          <a:prstGeom prst="rect">
            <a:avLst/>
          </a:prstGeom>
          <a:noFill/>
        </p:spPr>
        <p:txBody>
          <a:bodyPr wrap="square" rtlCol="0">
            <a:spAutoFit/>
          </a:bodyPr>
          <a:lstStyle/>
          <a:p>
            <a:r>
              <a:rPr lang="fr-FR" sz="2000" dirty="0" smtClean="0">
                <a:solidFill>
                  <a:srgbClr val="00B0F0"/>
                </a:solidFill>
              </a:rPr>
              <a:t>La résolution et le quantum</a:t>
            </a:r>
            <a:endParaRPr lang="fr-FR" sz="2000" dirty="0">
              <a:solidFill>
                <a:srgbClr val="00B0F0"/>
              </a:solidFill>
            </a:endParaRPr>
          </a:p>
        </p:txBody>
      </p:sp>
      <mc:AlternateContent xmlns:mc="http://schemas.openxmlformats.org/markup-compatibility/2006">
        <mc:Choice xmlns:a14="http://schemas.microsoft.com/office/drawing/2010/main" Requires="a14">
          <p:sp>
            <p:nvSpPr>
              <p:cNvPr id="4" name="Rectangle 3"/>
              <p:cNvSpPr/>
              <p:nvPr/>
            </p:nvSpPr>
            <p:spPr>
              <a:xfrm>
                <a:off x="631565" y="1989003"/>
                <a:ext cx="7883785" cy="62132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i="1" smtClean="0">
                          <a:solidFill>
                            <a:schemeClr val="tx1">
                              <a:lumMod val="65000"/>
                              <a:lumOff val="35000"/>
                            </a:schemeClr>
                          </a:solidFill>
                        </a:rPr>
                        <m:t>𝑞</m:t>
                      </m:r>
                      <m:r>
                        <a:rPr lang="fr-FR" i="1" smtClean="0">
                          <a:solidFill>
                            <a:schemeClr val="tx1">
                              <a:lumMod val="65000"/>
                              <a:lumOff val="35000"/>
                            </a:schemeClr>
                          </a:solidFill>
                        </a:rPr>
                        <m:t>=</m:t>
                      </m:r>
                      <m:f>
                        <m:fPr>
                          <m:ctrlPr>
                            <a:rPr lang="fr-FR" i="1">
                              <a:solidFill>
                                <a:schemeClr val="tx1">
                                  <a:lumMod val="65000"/>
                                  <a:lumOff val="35000"/>
                                </a:schemeClr>
                              </a:solidFill>
                            </a:rPr>
                          </m:ctrlPr>
                        </m:fPr>
                        <m:num>
                          <m:sSub>
                            <m:sSubPr>
                              <m:ctrlPr>
                                <a:rPr lang="fr-FR" i="1">
                                  <a:solidFill>
                                    <a:schemeClr val="tx1">
                                      <a:lumMod val="65000"/>
                                      <a:lumOff val="35000"/>
                                    </a:schemeClr>
                                  </a:solidFill>
                                </a:rPr>
                              </m:ctrlPr>
                            </m:sSubPr>
                            <m:e>
                              <m:r>
                                <a:rPr lang="fr-FR" i="1">
                                  <a:solidFill>
                                    <a:schemeClr val="tx1">
                                      <a:lumMod val="65000"/>
                                      <a:lumOff val="35000"/>
                                    </a:schemeClr>
                                  </a:solidFill>
                                </a:rPr>
                                <m:t>𝑉</m:t>
                              </m:r>
                            </m:e>
                            <m:sub>
                              <m:r>
                                <a:rPr lang="fr-FR" i="1">
                                  <a:solidFill>
                                    <a:schemeClr val="tx1">
                                      <a:lumMod val="65000"/>
                                      <a:lumOff val="35000"/>
                                    </a:schemeClr>
                                  </a:solidFill>
                                </a:rPr>
                                <m:t>𝑟𝑒𝑓</m:t>
                              </m:r>
                              <m:r>
                                <a:rPr lang="fr-FR" i="1">
                                  <a:solidFill>
                                    <a:schemeClr val="tx1">
                                      <a:lumMod val="65000"/>
                                      <a:lumOff val="35000"/>
                                    </a:schemeClr>
                                  </a:solidFill>
                                </a:rPr>
                                <m:t>+</m:t>
                              </m:r>
                            </m:sub>
                          </m:sSub>
                          <m:r>
                            <a:rPr lang="fr-FR" i="1">
                              <a:solidFill>
                                <a:schemeClr val="tx1">
                                  <a:lumMod val="65000"/>
                                  <a:lumOff val="35000"/>
                                </a:schemeClr>
                              </a:solidFill>
                            </a:rPr>
                            <m:t>−</m:t>
                          </m:r>
                          <m:sSub>
                            <m:sSubPr>
                              <m:ctrlPr>
                                <a:rPr lang="fr-FR" i="1">
                                  <a:solidFill>
                                    <a:schemeClr val="tx1">
                                      <a:lumMod val="65000"/>
                                      <a:lumOff val="35000"/>
                                    </a:schemeClr>
                                  </a:solidFill>
                                </a:rPr>
                              </m:ctrlPr>
                            </m:sSubPr>
                            <m:e>
                              <m:r>
                                <a:rPr lang="fr-FR" i="1">
                                  <a:solidFill>
                                    <a:schemeClr val="tx1">
                                      <a:lumMod val="65000"/>
                                      <a:lumOff val="35000"/>
                                    </a:schemeClr>
                                  </a:solidFill>
                                </a:rPr>
                                <m:t>𝑉</m:t>
                              </m:r>
                            </m:e>
                            <m:sub>
                              <m:r>
                                <a:rPr lang="fr-FR" i="1">
                                  <a:solidFill>
                                    <a:schemeClr val="tx1">
                                      <a:lumMod val="65000"/>
                                      <a:lumOff val="35000"/>
                                    </a:schemeClr>
                                  </a:solidFill>
                                </a:rPr>
                                <m:t>𝑟𝑒𝑓</m:t>
                              </m:r>
                              <m:r>
                                <a:rPr lang="fr-FR" i="1">
                                  <a:solidFill>
                                    <a:schemeClr val="tx1">
                                      <a:lumMod val="65000"/>
                                      <a:lumOff val="35000"/>
                                    </a:schemeClr>
                                  </a:solidFill>
                                </a:rPr>
                                <m:t>−</m:t>
                              </m:r>
                            </m:sub>
                          </m:sSub>
                        </m:num>
                        <m:den>
                          <m:sSup>
                            <m:sSupPr>
                              <m:ctrlPr>
                                <a:rPr lang="fr-FR" i="1">
                                  <a:solidFill>
                                    <a:schemeClr val="tx1">
                                      <a:lumMod val="65000"/>
                                      <a:lumOff val="35000"/>
                                    </a:schemeClr>
                                  </a:solidFill>
                                </a:rPr>
                              </m:ctrlPr>
                            </m:sSupPr>
                            <m:e>
                              <m:r>
                                <a:rPr lang="fr-FR" i="1">
                                  <a:solidFill>
                                    <a:schemeClr val="tx1">
                                      <a:lumMod val="65000"/>
                                      <a:lumOff val="35000"/>
                                    </a:schemeClr>
                                  </a:solidFill>
                                </a:rPr>
                                <m:t>2</m:t>
                              </m:r>
                            </m:e>
                            <m:sup>
                              <m:r>
                                <a:rPr lang="fr-FR" i="1">
                                  <a:solidFill>
                                    <a:schemeClr val="tx1">
                                      <a:lumMod val="65000"/>
                                      <a:lumOff val="35000"/>
                                    </a:schemeClr>
                                  </a:solidFill>
                                </a:rPr>
                                <m:t>𝑛</m:t>
                              </m:r>
                            </m:sup>
                          </m:sSup>
                        </m:den>
                      </m:f>
                      <m:r>
                        <a:rPr lang="fr-FR" i="1">
                          <a:solidFill>
                            <a:schemeClr val="tx1">
                              <a:lumMod val="65000"/>
                              <a:lumOff val="35000"/>
                            </a:schemeClr>
                          </a:solidFill>
                        </a:rPr>
                        <m:t>;</m:t>
                      </m:r>
                      <m:r>
                        <a:rPr lang="fr-FR" b="1" i="1">
                          <a:solidFill>
                            <a:schemeClr val="tx1">
                              <a:lumMod val="65000"/>
                              <a:lumOff val="35000"/>
                            </a:schemeClr>
                          </a:solidFill>
                        </a:rPr>
                        <m:t>𝒏</m:t>
                      </m:r>
                      <m:r>
                        <a:rPr lang="fr-FR" i="1">
                          <a:solidFill>
                            <a:schemeClr val="tx1">
                              <a:lumMod val="65000"/>
                              <a:lumOff val="35000"/>
                            </a:schemeClr>
                          </a:solidFill>
                        </a:rPr>
                        <m:t>=</m:t>
                      </m:r>
                      <m:r>
                        <a:rPr lang="fr-FR" i="1">
                          <a:solidFill>
                            <a:schemeClr val="tx1">
                              <a:lumMod val="65000"/>
                              <a:lumOff val="35000"/>
                            </a:schemeClr>
                          </a:solidFill>
                        </a:rPr>
                        <m:t>𝑁𝑜𝑚𝑏𝑟𝑒</m:t>
                      </m:r>
                      <m:r>
                        <a:rPr lang="fr-FR" i="1">
                          <a:solidFill>
                            <a:schemeClr val="tx1">
                              <a:lumMod val="65000"/>
                              <a:lumOff val="35000"/>
                            </a:schemeClr>
                          </a:solidFill>
                        </a:rPr>
                        <m:t> </m:t>
                      </m:r>
                      <m:r>
                        <a:rPr lang="fr-FR" i="1">
                          <a:solidFill>
                            <a:schemeClr val="tx1">
                              <a:lumMod val="65000"/>
                              <a:lumOff val="35000"/>
                            </a:schemeClr>
                          </a:solidFill>
                        </a:rPr>
                        <m:t>𝑑𝑒</m:t>
                      </m:r>
                      <m:r>
                        <a:rPr lang="fr-FR" i="1">
                          <a:solidFill>
                            <a:schemeClr val="tx1">
                              <a:lumMod val="65000"/>
                              <a:lumOff val="35000"/>
                            </a:schemeClr>
                          </a:solidFill>
                        </a:rPr>
                        <m:t> </m:t>
                      </m:r>
                      <m:r>
                        <a:rPr lang="fr-FR" i="1">
                          <a:solidFill>
                            <a:schemeClr val="tx1">
                              <a:lumMod val="65000"/>
                              <a:lumOff val="35000"/>
                            </a:schemeClr>
                          </a:solidFill>
                        </a:rPr>
                        <m:t>𝑏𝑖𝑡𝑠</m:t>
                      </m:r>
                      <m:r>
                        <a:rPr lang="fr-FR" i="1">
                          <a:solidFill>
                            <a:schemeClr val="tx1">
                              <a:lumMod val="65000"/>
                              <a:lumOff val="35000"/>
                            </a:schemeClr>
                          </a:solidFill>
                        </a:rPr>
                        <m:t> </m:t>
                      </m:r>
                      <m:r>
                        <a:rPr lang="fr-FR" i="1">
                          <a:solidFill>
                            <a:schemeClr val="tx1">
                              <a:lumMod val="65000"/>
                              <a:lumOff val="35000"/>
                            </a:schemeClr>
                          </a:solidFill>
                        </a:rPr>
                        <m:t>𝑑𝑢</m:t>
                      </m:r>
                      <m:r>
                        <a:rPr lang="fr-FR" i="1">
                          <a:solidFill>
                            <a:schemeClr val="tx1">
                              <a:lumMod val="65000"/>
                              <a:lumOff val="35000"/>
                            </a:schemeClr>
                          </a:solidFill>
                        </a:rPr>
                        <m:t> </m:t>
                      </m:r>
                      <m:r>
                        <a:rPr lang="fr-FR" i="1">
                          <a:solidFill>
                            <a:schemeClr val="tx1">
                              <a:lumMod val="65000"/>
                              <a:lumOff val="35000"/>
                            </a:schemeClr>
                          </a:solidFill>
                        </a:rPr>
                        <m:t>𝑐𝑜𝑛𝑣𝑒𝑟𝑡𝑖𝑠𝑠𝑒𝑢𝑟</m:t>
                      </m:r>
                    </m:oMath>
                  </m:oMathPara>
                </a14:m>
                <a:endParaRPr lang="fr-FR" dirty="0">
                  <a:solidFill>
                    <a:schemeClr val="tx1">
                      <a:lumMod val="65000"/>
                      <a:lumOff val="35000"/>
                    </a:schemeClr>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631565" y="1989003"/>
                <a:ext cx="7883785" cy="621324"/>
              </a:xfrm>
              <a:prstGeom prst="rect">
                <a:avLst/>
              </a:prstGeom>
              <a:blipFill rotWithShape="0">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28650" y="2888712"/>
                <a:ext cx="7588071" cy="1338828"/>
              </a:xfrm>
              <a:prstGeom prst="rect">
                <a:avLst/>
              </a:prstGeom>
            </p:spPr>
            <p:txBody>
              <a:bodyPr wrap="square">
                <a:spAutoFit/>
              </a:bodyPr>
              <a:lstStyle/>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La résolution est le nombre de valeurs positives discrètes que le convertisseur est susceptible de fournir en sortie. Pour un convertisseur </a:t>
                </a:r>
                <a14:m>
                  <m:oMath xmlns:m="http://schemas.openxmlformats.org/officeDocument/2006/math">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𝑛</m:t>
                    </m:r>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bits, la résolution est de</a:t>
                </a:r>
                <a14:m>
                  <m:oMath xmlns:m="http://schemas.openxmlformats.org/officeDocument/2006/math">
                    <m:sSup>
                      <m:sSupPr>
                        <m:ctrlPr>
                          <a:rPr lang="fr-FR" i="1">
                            <a:solidFill>
                              <a:schemeClr val="tx1">
                                <a:lumMod val="65000"/>
                                <a:lumOff val="35000"/>
                              </a:schemeClr>
                            </a:solidFill>
                            <a:effectLst/>
                            <a:latin typeface="+mj-lt"/>
                          </a:rPr>
                        </m:ctrlPr>
                      </m:sSup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 2</m:t>
                        </m:r>
                      </m:e>
                      <m:sup>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𝑛</m:t>
                        </m:r>
                      </m:sup>
                    </m:sSup>
                  </m:oMath>
                </a14:m>
                <a:endParaRPr lang="fr-FR" dirty="0">
                  <a:solidFill>
                    <a:schemeClr val="tx1">
                      <a:lumMod val="65000"/>
                      <a:lumOff val="35000"/>
                    </a:schemeClr>
                  </a:solidFill>
                  <a:latin typeface="+mj-lt"/>
                </a:endParaRPr>
              </a:p>
            </p:txBody>
          </p:sp>
        </mc:Choice>
        <mc:Fallback>
          <p:sp>
            <p:nvSpPr>
              <p:cNvPr id="5" name="Rectangle 4"/>
              <p:cNvSpPr>
                <a:spLocks noRot="1" noChangeAspect="1" noMove="1" noResize="1" noEditPoints="1" noAdjustHandles="1" noChangeArrowheads="1" noChangeShapeType="1" noTextEdit="1"/>
              </p:cNvSpPr>
              <p:nvPr/>
            </p:nvSpPr>
            <p:spPr>
              <a:xfrm>
                <a:off x="628650" y="2888712"/>
                <a:ext cx="7588071" cy="1338828"/>
              </a:xfrm>
              <a:prstGeom prst="rect">
                <a:avLst/>
              </a:prstGeom>
              <a:blipFill rotWithShape="0">
                <a:blip r:embed="rId4"/>
                <a:stretch>
                  <a:fillRect l="-643" r="-723" b="-3653"/>
                </a:stretch>
              </a:blipFill>
            </p:spPr>
            <p:txBody>
              <a:bodyPr/>
              <a:lstStyle/>
              <a:p>
                <a:r>
                  <a:rPr lang="fr-FR">
                    <a:noFill/>
                  </a:rPr>
                  <a:t> </a:t>
                </a:r>
              </a:p>
            </p:txBody>
          </p:sp>
        </mc:Fallback>
      </mc:AlternateContent>
      <p:sp>
        <p:nvSpPr>
          <p:cNvPr id="8" name="ZoneTexte 7"/>
          <p:cNvSpPr txBox="1"/>
          <p:nvPr/>
        </p:nvSpPr>
        <p:spPr>
          <a:xfrm>
            <a:off x="628650" y="4450569"/>
            <a:ext cx="3666954" cy="400110"/>
          </a:xfrm>
          <a:prstGeom prst="rect">
            <a:avLst/>
          </a:prstGeom>
          <a:noFill/>
        </p:spPr>
        <p:txBody>
          <a:bodyPr wrap="square" rtlCol="0">
            <a:spAutoFit/>
          </a:bodyPr>
          <a:lstStyle/>
          <a:p>
            <a:r>
              <a:rPr lang="fr-FR" sz="2000" dirty="0" smtClean="0">
                <a:solidFill>
                  <a:srgbClr val="00B0F0"/>
                </a:solidFill>
              </a:rPr>
              <a:t>Temps de conversion</a:t>
            </a:r>
            <a:endParaRPr lang="fr-FR" sz="2000" dirty="0">
              <a:solidFill>
                <a:srgbClr val="00B0F0"/>
              </a:solidFill>
            </a:endParaRPr>
          </a:p>
        </p:txBody>
      </p:sp>
      <p:sp>
        <p:nvSpPr>
          <p:cNvPr id="6" name="Rectangle 5"/>
          <p:cNvSpPr/>
          <p:nvPr/>
        </p:nvSpPr>
        <p:spPr>
          <a:xfrm>
            <a:off x="628649" y="4850679"/>
            <a:ext cx="7588071" cy="880369"/>
          </a:xfrm>
          <a:prstGeom prst="rect">
            <a:avLst/>
          </a:prstGeom>
        </p:spPr>
        <p:txBody>
          <a:bodyPr wrap="square">
            <a:spAutoFit/>
          </a:bodyPr>
          <a:lstStyle/>
          <a:p>
            <a:pPr algn="just">
              <a:lnSpc>
                <a:spcPct val="150000"/>
              </a:lnSpc>
            </a:pPr>
            <a:r>
              <a:rPr lang="fr-FR" dirty="0" smtClean="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Le temps de conversion est le temps nécessaire pour que le convertisseur effectue une conversion avec une précision donnée.</a:t>
            </a:r>
            <a:endParaRPr lang="fr-FR" dirty="0">
              <a:solidFill>
                <a:schemeClr val="tx1">
                  <a:lumMod val="65000"/>
                  <a:lumOff val="35000"/>
                </a:schemeClr>
              </a:solidFill>
            </a:endParaRPr>
          </a:p>
        </p:txBody>
      </p:sp>
    </p:spTree>
    <p:extLst>
      <p:ext uri="{BB962C8B-B14F-4D97-AF65-F5344CB8AC3E}">
        <p14:creationId xmlns:p14="http://schemas.microsoft.com/office/powerpoint/2010/main" val="1636085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8077468" cy="987156"/>
          </a:xfrm>
        </p:spPr>
        <p:txBody>
          <a:bodyPr>
            <a:normAutofit/>
          </a:bodyPr>
          <a:lstStyle/>
          <a:p>
            <a:r>
              <a:rPr lang="fr-FR" sz="3600" dirty="0" smtClean="0">
                <a:solidFill>
                  <a:schemeClr val="tx1">
                    <a:lumMod val="65000"/>
                    <a:lumOff val="35000"/>
                  </a:schemeClr>
                </a:solidFill>
              </a:rPr>
              <a:t>Caractéristique d’un convertisseur A/N </a:t>
            </a:r>
            <a:r>
              <a:rPr lang="fr-FR" sz="2800" dirty="0" smtClean="0">
                <a:solidFill>
                  <a:schemeClr val="tx1">
                    <a:lumMod val="65000"/>
                    <a:lumOff val="35000"/>
                  </a:schemeClr>
                </a:solidFill>
              </a:rPr>
              <a:t>(2/2</a:t>
            </a:r>
            <a:r>
              <a:rPr lang="fr-FR" sz="2800" dirty="0">
                <a:solidFill>
                  <a:schemeClr val="tx1">
                    <a:lumMod val="65000"/>
                    <a:lumOff val="35000"/>
                  </a:schemeClr>
                </a:solidFill>
              </a:rPr>
              <a:t>)</a:t>
            </a:r>
            <a:endParaRPr lang="fr-FR" sz="2800" i="1" dirty="0">
              <a:solidFill>
                <a:schemeClr val="tx1">
                  <a:lumMod val="65000"/>
                  <a:lumOff val="35000"/>
                </a:schemeClr>
              </a:solidFill>
            </a:endParaRPr>
          </a:p>
        </p:txBody>
      </p:sp>
      <p:sp>
        <p:nvSpPr>
          <p:cNvPr id="3" name="ZoneTexte 2"/>
          <p:cNvSpPr txBox="1"/>
          <p:nvPr/>
        </p:nvSpPr>
        <p:spPr>
          <a:xfrm>
            <a:off x="628650" y="1403798"/>
            <a:ext cx="3666954" cy="400110"/>
          </a:xfrm>
          <a:prstGeom prst="rect">
            <a:avLst/>
          </a:prstGeom>
          <a:noFill/>
        </p:spPr>
        <p:txBody>
          <a:bodyPr wrap="square" rtlCol="0">
            <a:spAutoFit/>
          </a:bodyPr>
          <a:lstStyle/>
          <a:p>
            <a:r>
              <a:rPr lang="fr-FR" sz="2000" dirty="0" smtClean="0">
                <a:solidFill>
                  <a:srgbClr val="00B0F0"/>
                </a:solidFill>
              </a:rPr>
              <a:t>La pleine échelle</a:t>
            </a:r>
            <a:endParaRPr lang="fr-FR" sz="2000" dirty="0">
              <a:solidFill>
                <a:srgbClr val="00B0F0"/>
              </a:solidFill>
            </a:endParaRPr>
          </a:p>
        </p:txBody>
      </p:sp>
      <mc:AlternateContent xmlns:mc="http://schemas.openxmlformats.org/markup-compatibility/2006">
        <mc:Choice xmlns:a14="http://schemas.microsoft.com/office/drawing/2010/main" Requires="a14">
          <p:sp>
            <p:nvSpPr>
              <p:cNvPr id="7" name="Rectangle 6"/>
              <p:cNvSpPr/>
              <p:nvPr/>
            </p:nvSpPr>
            <p:spPr>
              <a:xfrm>
                <a:off x="628649" y="1934496"/>
                <a:ext cx="7817476" cy="1544012"/>
              </a:xfrm>
              <a:prstGeom prst="rect">
                <a:avLst/>
              </a:prstGeom>
            </p:spPr>
            <p:txBody>
              <a:bodyPr wrap="square">
                <a:spAutoFit/>
              </a:bodyPr>
              <a:lstStyle/>
              <a:p>
                <a:pPr algn="just">
                  <a:lnSpc>
                    <a:spcPct val="150000"/>
                  </a:lnSpc>
                  <a:spcAft>
                    <a:spcPts val="800"/>
                  </a:spcAft>
                  <a:tabLst>
                    <a:tab pos="450215" algn="l"/>
                  </a:tabLst>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La pleine échelle est la tension maximale qui est acceptable par le convertisseur (Full </a:t>
                </a:r>
                <a:r>
                  <a:rPr lang="fr-FR" dirty="0" err="1"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Scale</a:t>
                </a: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 Range : FSR). Pour les convertisseurs linéaires, on a :</a:t>
                </a:r>
              </a:p>
              <a:p>
                <a:pPr algn="just">
                  <a:lnSpc>
                    <a:spcPct val="150000"/>
                  </a:lnSpc>
                  <a:spcAft>
                    <a:spcPts val="800"/>
                  </a:spcAft>
                  <a:tabLst>
                    <a:tab pos="450215" algn="l"/>
                  </a:tabLst>
                </a:pPr>
                <a14:m>
                  <m:oMathPara xmlns:m="http://schemas.openxmlformats.org/officeDocument/2006/math">
                    <m:oMathParaPr>
                      <m:jc m:val="centerGroup"/>
                    </m:oMathParaPr>
                    <m:oMath xmlns:m="http://schemas.openxmlformats.org/officeDocument/2006/math">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𝐹𝑆𝑅</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=2∗</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𝑞</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m:t>
                      </m:r>
                      <m:r>
                        <a:rPr lang="fr-FR" i="1">
                          <a:solidFill>
                            <a:schemeClr val="tx1">
                              <a:lumMod val="65000"/>
                              <a:lumOff val="35000"/>
                            </a:schemeClr>
                          </a:solidFill>
                          <a:effectLst/>
                          <a:latin typeface="+mj-lt"/>
                          <a:ea typeface="Times New Roman" panose="02020603050405020304" pitchFamily="18" charset="0"/>
                          <a:cs typeface="Open Sans Light" panose="020B0306030504020204" pitchFamily="34" charset="0"/>
                        </a:rPr>
                        <m:t>𝑛</m:t>
                      </m:r>
                    </m:oMath>
                  </m:oMathPara>
                </a14:m>
                <a:endPar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628649" y="1934496"/>
                <a:ext cx="7817476" cy="1544012"/>
              </a:xfrm>
              <a:prstGeom prst="rect">
                <a:avLst/>
              </a:prstGeom>
              <a:blipFill rotWithShape="0">
                <a:blip r:embed="rId3"/>
                <a:stretch>
                  <a:fillRect l="-624" r="-624"/>
                </a:stretch>
              </a:blipFill>
            </p:spPr>
            <p:txBody>
              <a:bodyPr/>
              <a:lstStyle/>
              <a:p>
                <a:r>
                  <a:rPr lang="fr-FR">
                    <a:noFill/>
                  </a:rPr>
                  <a:t> </a:t>
                </a:r>
              </a:p>
            </p:txBody>
          </p:sp>
        </mc:Fallback>
      </mc:AlternateContent>
    </p:spTree>
    <p:extLst>
      <p:ext uri="{BB962C8B-B14F-4D97-AF65-F5344CB8AC3E}">
        <p14:creationId xmlns:p14="http://schemas.microsoft.com/office/powerpoint/2010/main" val="3774468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62525" y="4494726"/>
            <a:ext cx="7886700" cy="788967"/>
          </a:xfrm>
        </p:spPr>
        <p:txBody>
          <a:bodyPr>
            <a:normAutofit/>
          </a:bodyPr>
          <a:lstStyle/>
          <a:p>
            <a:r>
              <a:rPr lang="fr-FR" sz="4800" dirty="0" err="1" smtClean="0">
                <a:solidFill>
                  <a:schemeClr val="tx1">
                    <a:lumMod val="65000"/>
                    <a:lumOff val="35000"/>
                  </a:schemeClr>
                </a:solidFill>
              </a:rPr>
              <a:t>LabVIEW</a:t>
            </a:r>
            <a:endParaRPr lang="fr-FR" sz="4800" dirty="0">
              <a:solidFill>
                <a:schemeClr val="tx1">
                  <a:lumMod val="65000"/>
                  <a:lumOff val="35000"/>
                </a:schemeClr>
              </a:solidFill>
            </a:endParaRPr>
          </a:p>
        </p:txBody>
      </p:sp>
      <p:sp>
        <p:nvSpPr>
          <p:cNvPr id="3" name="Espace réservé du texte 2"/>
          <p:cNvSpPr>
            <a:spLocks noGrp="1"/>
          </p:cNvSpPr>
          <p:nvPr>
            <p:ph type="body" idx="1"/>
          </p:nvPr>
        </p:nvSpPr>
        <p:spPr>
          <a:xfrm>
            <a:off x="662525" y="5310681"/>
            <a:ext cx="7886700" cy="523449"/>
          </a:xfrm>
        </p:spPr>
        <p:txBody>
          <a:bodyPr>
            <a:normAutofit/>
          </a:bodyPr>
          <a:lstStyle/>
          <a:p>
            <a:r>
              <a:rPr lang="fr-FR" i="1" dirty="0" smtClean="0">
                <a:solidFill>
                  <a:schemeClr val="tx1">
                    <a:lumMod val="65000"/>
                    <a:lumOff val="35000"/>
                  </a:schemeClr>
                </a:solidFill>
                <a:latin typeface="+mj-lt"/>
              </a:rPr>
              <a:t>Initiation à la programmation graphique</a:t>
            </a:r>
            <a:endParaRPr lang="fr-FR" i="1" dirty="0">
              <a:solidFill>
                <a:schemeClr val="tx1">
                  <a:lumMod val="65000"/>
                  <a:lumOff val="35000"/>
                </a:schemeClr>
              </a:solidFill>
              <a:latin typeface="+mj-lt"/>
            </a:endParaRPr>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t="24089" b="5776"/>
          <a:stretch/>
        </p:blipFill>
        <p:spPr>
          <a:xfrm>
            <a:off x="2176311" y="1013739"/>
            <a:ext cx="4472761" cy="3136948"/>
          </a:xfrm>
          <a:prstGeom prst="rect">
            <a:avLst/>
          </a:prstGeom>
        </p:spPr>
      </p:pic>
    </p:spTree>
    <p:extLst>
      <p:ext uri="{BB962C8B-B14F-4D97-AF65-F5344CB8AC3E}">
        <p14:creationId xmlns:p14="http://schemas.microsoft.com/office/powerpoint/2010/main" val="2469240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8077468" cy="987156"/>
          </a:xfrm>
        </p:spPr>
        <p:txBody>
          <a:bodyPr>
            <a:normAutofit/>
          </a:bodyPr>
          <a:lstStyle/>
          <a:p>
            <a:r>
              <a:rPr lang="fr-FR" sz="3600" dirty="0" smtClean="0">
                <a:solidFill>
                  <a:schemeClr val="tx1">
                    <a:lumMod val="65000"/>
                    <a:lumOff val="35000"/>
                  </a:schemeClr>
                </a:solidFill>
              </a:rPr>
              <a:t>Interface d’accueil</a:t>
            </a:r>
            <a:endParaRPr lang="fr-FR" sz="2800" i="1" dirty="0">
              <a:solidFill>
                <a:schemeClr val="tx1">
                  <a:lumMod val="65000"/>
                  <a:lumOff val="35000"/>
                </a:schemeClr>
              </a:solidFill>
            </a:endParaRPr>
          </a:p>
        </p:txBody>
      </p:sp>
      <p:pic>
        <p:nvPicPr>
          <p:cNvPr id="9" name="Image 8"/>
          <p:cNvPicPr/>
          <p:nvPr/>
        </p:nvPicPr>
        <p:blipFill>
          <a:blip r:embed="rId3"/>
          <a:stretch>
            <a:fillRect/>
          </a:stretch>
        </p:blipFill>
        <p:spPr>
          <a:xfrm>
            <a:off x="1492825" y="1738648"/>
            <a:ext cx="6349118" cy="4430332"/>
          </a:xfrm>
          <a:prstGeom prst="rect">
            <a:avLst/>
          </a:prstGeom>
        </p:spPr>
      </p:pic>
    </p:spTree>
    <p:extLst>
      <p:ext uri="{BB962C8B-B14F-4D97-AF65-F5344CB8AC3E}">
        <p14:creationId xmlns:p14="http://schemas.microsoft.com/office/powerpoint/2010/main" val="23825372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416642"/>
            <a:ext cx="8077468" cy="987156"/>
          </a:xfrm>
        </p:spPr>
        <p:txBody>
          <a:bodyPr>
            <a:normAutofit/>
          </a:bodyPr>
          <a:lstStyle/>
          <a:p>
            <a:r>
              <a:rPr lang="fr-FR" sz="3600" dirty="0" smtClean="0">
                <a:solidFill>
                  <a:schemeClr val="tx1">
                    <a:lumMod val="65000"/>
                    <a:lumOff val="35000"/>
                  </a:schemeClr>
                </a:solidFill>
              </a:rPr>
              <a:t>Les instruments virtuels</a:t>
            </a:r>
            <a:endParaRPr lang="fr-FR" sz="2800" i="1" dirty="0">
              <a:solidFill>
                <a:schemeClr val="tx1">
                  <a:lumMod val="65000"/>
                  <a:lumOff val="35000"/>
                </a:schemeClr>
              </a:solidFill>
            </a:endParaRPr>
          </a:p>
        </p:txBody>
      </p:sp>
      <p:pic>
        <p:nvPicPr>
          <p:cNvPr id="4" name="Image 3"/>
          <p:cNvPicPr/>
          <p:nvPr/>
        </p:nvPicPr>
        <p:blipFill>
          <a:blip r:embed="rId3"/>
          <a:stretch>
            <a:fillRect/>
          </a:stretch>
        </p:blipFill>
        <p:spPr>
          <a:xfrm>
            <a:off x="628650" y="2612498"/>
            <a:ext cx="3569862" cy="2662910"/>
          </a:xfrm>
          <a:prstGeom prst="rect">
            <a:avLst/>
          </a:prstGeom>
        </p:spPr>
      </p:pic>
      <p:pic>
        <p:nvPicPr>
          <p:cNvPr id="5" name="Image 4"/>
          <p:cNvPicPr/>
          <p:nvPr/>
        </p:nvPicPr>
        <p:blipFill>
          <a:blip r:embed="rId4"/>
          <a:stretch>
            <a:fillRect/>
          </a:stretch>
        </p:blipFill>
        <p:spPr>
          <a:xfrm>
            <a:off x="4493729" y="2662505"/>
            <a:ext cx="3980569" cy="2553439"/>
          </a:xfrm>
          <a:prstGeom prst="rect">
            <a:avLst/>
          </a:prstGeom>
        </p:spPr>
      </p:pic>
      <p:sp>
        <p:nvSpPr>
          <p:cNvPr id="3" name="ZoneTexte 2"/>
          <p:cNvSpPr txBox="1"/>
          <p:nvPr/>
        </p:nvSpPr>
        <p:spPr>
          <a:xfrm>
            <a:off x="569487" y="1823482"/>
            <a:ext cx="3569862" cy="400110"/>
          </a:xfrm>
          <a:prstGeom prst="rect">
            <a:avLst/>
          </a:prstGeom>
          <a:noFill/>
        </p:spPr>
        <p:txBody>
          <a:bodyPr wrap="square" rtlCol="0">
            <a:spAutoFit/>
          </a:bodyPr>
          <a:lstStyle/>
          <a:p>
            <a:pPr algn="ctr"/>
            <a:r>
              <a:rPr lang="fr-FR" sz="2000" dirty="0" smtClean="0">
                <a:solidFill>
                  <a:schemeClr val="tx1">
                    <a:lumMod val="65000"/>
                    <a:lumOff val="35000"/>
                  </a:schemeClr>
                </a:solidFill>
              </a:rPr>
              <a:t>Face avant</a:t>
            </a:r>
            <a:endParaRPr lang="fr-FR" sz="2000" dirty="0">
              <a:solidFill>
                <a:schemeClr val="tx1">
                  <a:lumMod val="65000"/>
                  <a:lumOff val="35000"/>
                </a:schemeClr>
              </a:solidFill>
            </a:endParaRPr>
          </a:p>
        </p:txBody>
      </p:sp>
      <p:sp>
        <p:nvSpPr>
          <p:cNvPr id="7" name="ZoneTexte 6"/>
          <p:cNvSpPr txBox="1"/>
          <p:nvPr/>
        </p:nvSpPr>
        <p:spPr>
          <a:xfrm>
            <a:off x="4493729" y="1823482"/>
            <a:ext cx="3569862" cy="400110"/>
          </a:xfrm>
          <a:prstGeom prst="rect">
            <a:avLst/>
          </a:prstGeom>
          <a:noFill/>
        </p:spPr>
        <p:txBody>
          <a:bodyPr wrap="square" rtlCol="0">
            <a:spAutoFit/>
          </a:bodyPr>
          <a:lstStyle/>
          <a:p>
            <a:pPr algn="ctr"/>
            <a:r>
              <a:rPr lang="fr-FR" sz="2000" dirty="0" smtClean="0">
                <a:solidFill>
                  <a:schemeClr val="tx1">
                    <a:lumMod val="65000"/>
                    <a:lumOff val="35000"/>
                  </a:schemeClr>
                </a:solidFill>
              </a:rPr>
              <a:t>Diagramme</a:t>
            </a:r>
            <a:endParaRPr lang="fr-FR" sz="2000" dirty="0">
              <a:solidFill>
                <a:schemeClr val="tx1">
                  <a:lumMod val="65000"/>
                  <a:lumOff val="35000"/>
                </a:schemeClr>
              </a:solidFill>
            </a:endParaRPr>
          </a:p>
        </p:txBody>
      </p:sp>
    </p:spTree>
    <p:extLst>
      <p:ext uri="{BB962C8B-B14F-4D97-AF65-F5344CB8AC3E}">
        <p14:creationId xmlns:p14="http://schemas.microsoft.com/office/powerpoint/2010/main" val="2466848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5446" y="755607"/>
            <a:ext cx="8140673" cy="756634"/>
          </a:xfrm>
        </p:spPr>
        <p:txBody>
          <a:bodyPr>
            <a:normAutofit/>
          </a:bodyPr>
          <a:lstStyle/>
          <a:p>
            <a:r>
              <a:rPr lang="fr-FR" sz="4000" b="1" dirty="0" smtClean="0"/>
              <a:t>La théorie des capteurs et applications</a:t>
            </a:r>
            <a:endParaRPr lang="fr-FR" sz="4000" b="1" dirty="0"/>
          </a:p>
        </p:txBody>
      </p:sp>
      <p:sp>
        <p:nvSpPr>
          <p:cNvPr id="3" name="Espace réservé du contenu 2"/>
          <p:cNvSpPr>
            <a:spLocks noGrp="1"/>
          </p:cNvSpPr>
          <p:nvPr>
            <p:ph idx="1"/>
          </p:nvPr>
        </p:nvSpPr>
        <p:spPr>
          <a:xfrm>
            <a:off x="823023" y="3700136"/>
            <a:ext cx="6748528" cy="1665622"/>
          </a:xfrm>
          <a:noFill/>
        </p:spPr>
        <p:txBody>
          <a:bodyPr>
            <a:normAutofit fontScale="92500" lnSpcReduction="20000"/>
          </a:bodyPr>
          <a:lstStyle/>
          <a:p>
            <a:pPr>
              <a:lnSpc>
                <a:spcPct val="150000"/>
              </a:lnSpc>
            </a:pPr>
            <a:r>
              <a:rPr lang="en-US" sz="2400" dirty="0">
                <a:hlinkClick r:id="rId2"/>
              </a:rPr>
              <a:t>https://</a:t>
            </a:r>
            <a:r>
              <a:rPr lang="en-US" sz="2400" dirty="0" smtClean="0">
                <a:hlinkClick r:id="rId2"/>
              </a:rPr>
              <a:t>github.com/iut-lokossa/Arduino</a:t>
            </a:r>
            <a:endParaRPr lang="en-US" sz="2400" dirty="0" smtClean="0"/>
          </a:p>
          <a:p>
            <a:pPr>
              <a:lnSpc>
                <a:spcPct val="150000"/>
              </a:lnSpc>
            </a:pPr>
            <a:r>
              <a:rPr lang="en-US" sz="2400" dirty="0">
                <a:hlinkClick r:id="rId3"/>
              </a:rPr>
              <a:t>https://</a:t>
            </a:r>
            <a:r>
              <a:rPr lang="en-US" sz="2400" dirty="0" smtClean="0">
                <a:hlinkClick r:id="rId3"/>
              </a:rPr>
              <a:t>github.com/iut-lokossa/LabVIEW</a:t>
            </a:r>
            <a:endParaRPr lang="en-US" sz="2400" dirty="0" smtClean="0"/>
          </a:p>
          <a:p>
            <a:pPr>
              <a:lnSpc>
                <a:spcPct val="150000"/>
              </a:lnSpc>
            </a:pPr>
            <a:r>
              <a:rPr lang="en-US" sz="2400" dirty="0">
                <a:hlinkClick r:id="rId4"/>
              </a:rPr>
              <a:t>https://github.com/iut-lokossa/Electronics</a:t>
            </a:r>
            <a:endParaRPr lang="fr-FR" sz="2400" dirty="0"/>
          </a:p>
        </p:txBody>
      </p:sp>
      <p:sp>
        <p:nvSpPr>
          <p:cNvPr id="4" name="Espace réservé du texte 3"/>
          <p:cNvSpPr>
            <a:spLocks noGrp="1"/>
          </p:cNvSpPr>
          <p:nvPr>
            <p:ph type="body" sz="half" idx="2"/>
          </p:nvPr>
        </p:nvSpPr>
        <p:spPr>
          <a:xfrm>
            <a:off x="823023" y="2297268"/>
            <a:ext cx="4302767" cy="563452"/>
          </a:xfrm>
        </p:spPr>
        <p:txBody>
          <a:bodyPr>
            <a:normAutofit fontScale="32500" lnSpcReduction="20000"/>
          </a:bodyPr>
          <a:lstStyle/>
          <a:p>
            <a:endParaRPr lang="fr-FR" dirty="0" smtClean="0"/>
          </a:p>
          <a:p>
            <a:r>
              <a:rPr lang="fr-FR" sz="7000" dirty="0" smtClean="0">
                <a:solidFill>
                  <a:schemeClr val="tx1">
                    <a:lumMod val="65000"/>
                    <a:lumOff val="35000"/>
                  </a:schemeClr>
                </a:solidFill>
              </a:rPr>
              <a:t>Quelques lien utiles</a:t>
            </a:r>
            <a:endParaRPr lang="fr-FR" sz="7000" dirty="0">
              <a:solidFill>
                <a:schemeClr val="tx1">
                  <a:lumMod val="65000"/>
                  <a:lumOff val="35000"/>
                </a:schemeClr>
              </a:solidFill>
            </a:endParaRPr>
          </a:p>
        </p:txBody>
      </p:sp>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0558" y="2620676"/>
            <a:ext cx="1905727" cy="1905727"/>
          </a:xfrm>
          <a:prstGeom prst="rect">
            <a:avLst/>
          </a:prstGeom>
        </p:spPr>
      </p:pic>
    </p:spTree>
    <p:extLst>
      <p:ext uri="{BB962C8B-B14F-4D97-AF65-F5344CB8AC3E}">
        <p14:creationId xmlns:p14="http://schemas.microsoft.com/office/powerpoint/2010/main" val="400666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Les capteurs actifs </a:t>
            </a:r>
            <a:r>
              <a:rPr lang="fr-FR" sz="2800" dirty="0" smtClean="0">
                <a:solidFill>
                  <a:schemeClr val="tx1">
                    <a:lumMod val="65000"/>
                    <a:lumOff val="35000"/>
                  </a:schemeClr>
                </a:solidFill>
              </a:rPr>
              <a:t>(1/5)</a:t>
            </a:r>
            <a:endParaRPr lang="fr-FR" dirty="0">
              <a:solidFill>
                <a:schemeClr val="tx1">
                  <a:lumMod val="65000"/>
                  <a:lumOff val="35000"/>
                </a:schemeClr>
              </a:solidFill>
            </a:endParaRP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064528453"/>
              </p:ext>
            </p:extLst>
          </p:nvPr>
        </p:nvGraphicFramePr>
        <p:xfrm>
          <a:off x="1066166" y="1565897"/>
          <a:ext cx="7449184" cy="4667622"/>
        </p:xfrm>
        <a:graphic>
          <a:graphicData uri="http://schemas.openxmlformats.org/drawingml/2006/table">
            <a:tbl>
              <a:tblPr firstRow="1" firstCol="1" bandRow="1">
                <a:effectLst/>
                <a:tableStyleId>{306799F8-075E-4A3A-A7F6-7FBC6576F1A4}</a:tableStyleId>
              </a:tblPr>
              <a:tblGrid>
                <a:gridCol w="2568091"/>
                <a:gridCol w="2730321"/>
                <a:gridCol w="2150772"/>
              </a:tblGrid>
              <a:tr h="520481">
                <a:tc>
                  <a:txBody>
                    <a:bodyPr/>
                    <a:lstStyle/>
                    <a:p>
                      <a:pPr algn="ctr">
                        <a:lnSpc>
                          <a:spcPct val="150000"/>
                        </a:lnSpc>
                        <a:spcAft>
                          <a:spcPts val="0"/>
                        </a:spcAft>
                      </a:pPr>
                      <a:r>
                        <a:rPr lang="fr-FR" sz="1800" b="0" i="1" dirty="0" err="1" smtClean="0">
                          <a:solidFill>
                            <a:schemeClr val="bg1"/>
                          </a:solidFill>
                          <a:effectLst/>
                          <a:latin typeface="+mj-lt"/>
                        </a:rPr>
                        <a:t>Mesurande</a:t>
                      </a:r>
                      <a:endParaRPr lang="fr-FR" sz="1800" b="0" i="1"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50000"/>
                        </a:lnSpc>
                        <a:spcAft>
                          <a:spcPts val="0"/>
                        </a:spcAft>
                      </a:pPr>
                      <a:r>
                        <a:rPr lang="fr-FR" sz="1800" b="0" i="1" dirty="0">
                          <a:solidFill>
                            <a:schemeClr val="bg1"/>
                          </a:solidFill>
                          <a:effectLst/>
                          <a:latin typeface="+mj-lt"/>
                        </a:rPr>
                        <a:t>Effet utilisé</a:t>
                      </a:r>
                      <a:endParaRPr lang="fr-FR" sz="1800" b="0" i="1"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50000"/>
                        </a:lnSpc>
                        <a:spcAft>
                          <a:spcPts val="0"/>
                        </a:spcAft>
                      </a:pPr>
                      <a:r>
                        <a:rPr lang="fr-FR" sz="1800" b="0" i="1" dirty="0">
                          <a:solidFill>
                            <a:schemeClr val="bg1"/>
                          </a:solidFill>
                          <a:effectLst/>
                          <a:latin typeface="+mj-lt"/>
                        </a:rPr>
                        <a:t>Grandeur de sortie</a:t>
                      </a:r>
                      <a:endParaRPr lang="fr-FR" sz="1800" b="0" i="1"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392111">
                <a:tc>
                  <a:txBody>
                    <a:bodyPr/>
                    <a:lstStyle/>
                    <a:p>
                      <a:pPr algn="ctr">
                        <a:lnSpc>
                          <a:spcPct val="150000"/>
                        </a:lnSpc>
                        <a:spcBef>
                          <a:spcPts val="1200"/>
                        </a:spcBef>
                        <a:spcAft>
                          <a:spcPts val="0"/>
                        </a:spcAft>
                      </a:pPr>
                      <a:r>
                        <a:rPr lang="fr-FR" sz="1400" b="0" dirty="0">
                          <a:solidFill>
                            <a:schemeClr val="tx1">
                              <a:lumMod val="65000"/>
                              <a:lumOff val="35000"/>
                            </a:schemeClr>
                          </a:solidFill>
                          <a:effectLst/>
                          <a:latin typeface="+mj-lt"/>
                        </a:rPr>
                        <a:t>Température</a:t>
                      </a:r>
                      <a:endParaRPr lang="fr-FR" sz="1400" b="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Thermoélectricité</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Tension</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4063">
                <a:tc>
                  <a:txBody>
                    <a:bodyPr/>
                    <a:lstStyle/>
                    <a:p>
                      <a:pPr algn="ctr">
                        <a:lnSpc>
                          <a:spcPct val="150000"/>
                        </a:lnSpc>
                        <a:spcAft>
                          <a:spcPts val="0"/>
                        </a:spcAft>
                      </a:pPr>
                      <a:r>
                        <a:rPr lang="fr-FR" sz="1400" b="0" dirty="0">
                          <a:solidFill>
                            <a:schemeClr val="tx1">
                              <a:lumMod val="65000"/>
                              <a:lumOff val="35000"/>
                            </a:schemeClr>
                          </a:solidFill>
                          <a:effectLst/>
                          <a:latin typeface="+mj-lt"/>
                        </a:rPr>
                        <a:t> </a:t>
                      </a:r>
                    </a:p>
                    <a:p>
                      <a:pPr algn="ctr">
                        <a:lnSpc>
                          <a:spcPct val="150000"/>
                        </a:lnSpc>
                        <a:spcAft>
                          <a:spcPts val="0"/>
                        </a:spcAft>
                      </a:pPr>
                      <a:r>
                        <a:rPr lang="fr-FR" sz="1400" b="0" dirty="0">
                          <a:solidFill>
                            <a:schemeClr val="tx1">
                              <a:lumMod val="65000"/>
                              <a:lumOff val="35000"/>
                            </a:schemeClr>
                          </a:solidFill>
                          <a:effectLst/>
                          <a:latin typeface="+mj-lt"/>
                        </a:rPr>
                        <a:t>Flux de rayonnement optique</a:t>
                      </a:r>
                      <a:endParaRPr lang="fr-FR" sz="1400" b="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Pyroélectricité</a:t>
                      </a:r>
                    </a:p>
                    <a:p>
                      <a:pPr algn="ctr">
                        <a:lnSpc>
                          <a:spcPct val="150000"/>
                        </a:lnSpc>
                        <a:spcAft>
                          <a:spcPts val="0"/>
                        </a:spcAft>
                      </a:pPr>
                      <a:r>
                        <a:rPr lang="fr-FR" sz="1400" dirty="0">
                          <a:solidFill>
                            <a:schemeClr val="tx1">
                              <a:lumMod val="65000"/>
                              <a:lumOff val="35000"/>
                            </a:schemeClr>
                          </a:solidFill>
                          <a:effectLst/>
                          <a:latin typeface="+mj-lt"/>
                        </a:rPr>
                        <a:t>Photoémission</a:t>
                      </a:r>
                    </a:p>
                    <a:p>
                      <a:pPr algn="ctr">
                        <a:lnSpc>
                          <a:spcPct val="150000"/>
                        </a:lnSpc>
                        <a:spcAft>
                          <a:spcPts val="0"/>
                        </a:spcAft>
                      </a:pPr>
                      <a:r>
                        <a:rPr lang="fr-FR" sz="1400" dirty="0">
                          <a:solidFill>
                            <a:schemeClr val="tx1">
                              <a:lumMod val="65000"/>
                              <a:lumOff val="35000"/>
                            </a:schemeClr>
                          </a:solidFill>
                          <a:effectLst/>
                          <a:latin typeface="+mj-lt"/>
                        </a:rPr>
                        <a:t>Effet photovoltaïque</a:t>
                      </a:r>
                    </a:p>
                    <a:p>
                      <a:pPr algn="ctr">
                        <a:lnSpc>
                          <a:spcPct val="150000"/>
                        </a:lnSpc>
                        <a:spcAft>
                          <a:spcPts val="0"/>
                        </a:spcAft>
                      </a:pPr>
                      <a:r>
                        <a:rPr lang="fr-FR" sz="1400" dirty="0">
                          <a:solidFill>
                            <a:schemeClr val="tx1">
                              <a:lumMod val="65000"/>
                              <a:lumOff val="35000"/>
                            </a:schemeClr>
                          </a:solidFill>
                          <a:effectLst/>
                          <a:latin typeface="+mj-lt"/>
                        </a:rPr>
                        <a:t>Effet </a:t>
                      </a:r>
                      <a:r>
                        <a:rPr lang="fr-FR" sz="1400" dirty="0" err="1">
                          <a:solidFill>
                            <a:schemeClr val="tx1">
                              <a:lumMod val="65000"/>
                              <a:lumOff val="35000"/>
                            </a:schemeClr>
                          </a:solidFill>
                          <a:effectLst/>
                          <a:latin typeface="+mj-lt"/>
                        </a:rPr>
                        <a:t>photoélectromagnétique</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Charge</a:t>
                      </a:r>
                    </a:p>
                    <a:p>
                      <a:pPr algn="ctr">
                        <a:lnSpc>
                          <a:spcPct val="150000"/>
                        </a:lnSpc>
                        <a:spcAft>
                          <a:spcPts val="0"/>
                        </a:spcAft>
                      </a:pPr>
                      <a:r>
                        <a:rPr lang="fr-FR" sz="1400" dirty="0">
                          <a:solidFill>
                            <a:schemeClr val="tx1">
                              <a:lumMod val="65000"/>
                              <a:lumOff val="35000"/>
                            </a:schemeClr>
                          </a:solidFill>
                          <a:effectLst/>
                          <a:latin typeface="+mj-lt"/>
                        </a:rPr>
                        <a:t>Courant</a:t>
                      </a:r>
                    </a:p>
                    <a:p>
                      <a:pPr algn="ctr">
                        <a:lnSpc>
                          <a:spcPct val="150000"/>
                        </a:lnSpc>
                        <a:spcAft>
                          <a:spcPts val="0"/>
                        </a:spcAft>
                      </a:pPr>
                      <a:r>
                        <a:rPr lang="fr-FR" sz="1400" dirty="0">
                          <a:solidFill>
                            <a:schemeClr val="tx1">
                              <a:lumMod val="65000"/>
                              <a:lumOff val="35000"/>
                            </a:schemeClr>
                          </a:solidFill>
                          <a:effectLst/>
                          <a:latin typeface="+mj-lt"/>
                        </a:rPr>
                        <a:t>Tension</a:t>
                      </a:r>
                    </a:p>
                    <a:p>
                      <a:pPr algn="ctr">
                        <a:lnSpc>
                          <a:spcPct val="150000"/>
                        </a:lnSpc>
                        <a:spcAft>
                          <a:spcPts val="0"/>
                        </a:spcAft>
                      </a:pPr>
                      <a:r>
                        <a:rPr lang="fr-FR" sz="1400" dirty="0">
                          <a:solidFill>
                            <a:schemeClr val="tx1">
                              <a:lumMod val="65000"/>
                              <a:lumOff val="35000"/>
                            </a:schemeClr>
                          </a:solidFill>
                          <a:effectLst/>
                          <a:latin typeface="+mj-lt"/>
                        </a:rPr>
                        <a:t>Tension</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66745">
                <a:tc>
                  <a:txBody>
                    <a:bodyPr/>
                    <a:lstStyle/>
                    <a:p>
                      <a:pPr algn="ctr">
                        <a:lnSpc>
                          <a:spcPct val="150000"/>
                        </a:lnSpc>
                        <a:spcAft>
                          <a:spcPts val="0"/>
                        </a:spcAft>
                      </a:pPr>
                      <a:r>
                        <a:rPr lang="fr-FR" sz="1400" b="0" dirty="0">
                          <a:solidFill>
                            <a:schemeClr val="tx1">
                              <a:lumMod val="65000"/>
                              <a:lumOff val="35000"/>
                            </a:schemeClr>
                          </a:solidFill>
                          <a:effectLst/>
                          <a:latin typeface="+mj-lt"/>
                        </a:rPr>
                        <a:t>Force</a:t>
                      </a:r>
                    </a:p>
                    <a:p>
                      <a:pPr algn="ctr">
                        <a:lnSpc>
                          <a:spcPct val="150000"/>
                        </a:lnSpc>
                        <a:spcAft>
                          <a:spcPts val="0"/>
                        </a:spcAft>
                      </a:pPr>
                      <a:r>
                        <a:rPr lang="fr-FR" sz="1400" b="0" dirty="0">
                          <a:solidFill>
                            <a:schemeClr val="tx1">
                              <a:lumMod val="65000"/>
                              <a:lumOff val="35000"/>
                            </a:schemeClr>
                          </a:solidFill>
                          <a:effectLst/>
                          <a:latin typeface="+mj-lt"/>
                        </a:rPr>
                        <a:t>Pression</a:t>
                      </a:r>
                    </a:p>
                    <a:p>
                      <a:pPr algn="ctr">
                        <a:lnSpc>
                          <a:spcPct val="150000"/>
                        </a:lnSpc>
                        <a:spcAft>
                          <a:spcPts val="0"/>
                        </a:spcAft>
                      </a:pPr>
                      <a:r>
                        <a:rPr lang="fr-FR" sz="1400" b="0" dirty="0">
                          <a:solidFill>
                            <a:schemeClr val="tx1">
                              <a:lumMod val="65000"/>
                              <a:lumOff val="35000"/>
                            </a:schemeClr>
                          </a:solidFill>
                          <a:effectLst/>
                          <a:latin typeface="+mj-lt"/>
                        </a:rPr>
                        <a:t>Accélération</a:t>
                      </a:r>
                      <a:endParaRPr lang="fr-FR" sz="1400" b="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a:solidFill>
                            <a:schemeClr val="tx1">
                              <a:lumMod val="65000"/>
                              <a:lumOff val="35000"/>
                            </a:schemeClr>
                          </a:solidFill>
                          <a:effectLst/>
                          <a:latin typeface="+mj-lt"/>
                        </a:rPr>
                        <a:t> </a:t>
                      </a:r>
                    </a:p>
                    <a:p>
                      <a:pPr algn="ctr">
                        <a:lnSpc>
                          <a:spcPct val="150000"/>
                        </a:lnSpc>
                        <a:spcAft>
                          <a:spcPts val="0"/>
                        </a:spcAft>
                      </a:pPr>
                      <a:r>
                        <a:rPr lang="fr-FR" sz="1400">
                          <a:solidFill>
                            <a:schemeClr val="tx1">
                              <a:lumMod val="65000"/>
                              <a:lumOff val="35000"/>
                            </a:schemeClr>
                          </a:solidFill>
                          <a:effectLst/>
                          <a:latin typeface="+mj-lt"/>
                        </a:rPr>
                        <a:t>Piézoélectricité</a:t>
                      </a:r>
                      <a:endParaRPr lang="fr-FR" sz="140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a:solidFill>
                            <a:schemeClr val="tx1">
                              <a:lumMod val="65000"/>
                              <a:lumOff val="35000"/>
                            </a:schemeClr>
                          </a:solidFill>
                          <a:effectLst/>
                          <a:latin typeface="+mj-lt"/>
                        </a:rPr>
                        <a:t> </a:t>
                      </a:r>
                    </a:p>
                    <a:p>
                      <a:pPr algn="ctr">
                        <a:lnSpc>
                          <a:spcPct val="150000"/>
                        </a:lnSpc>
                        <a:spcAft>
                          <a:spcPts val="0"/>
                        </a:spcAft>
                      </a:pPr>
                      <a:r>
                        <a:rPr lang="fr-FR" sz="1400">
                          <a:solidFill>
                            <a:schemeClr val="tx1">
                              <a:lumMod val="65000"/>
                              <a:lumOff val="35000"/>
                            </a:schemeClr>
                          </a:solidFill>
                          <a:effectLst/>
                          <a:latin typeface="+mj-lt"/>
                        </a:rPr>
                        <a:t>Charge</a:t>
                      </a:r>
                      <a:endParaRPr lang="fr-FR" sz="140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111">
                <a:tc>
                  <a:txBody>
                    <a:bodyPr/>
                    <a:lstStyle/>
                    <a:p>
                      <a:pPr algn="ctr">
                        <a:lnSpc>
                          <a:spcPct val="150000"/>
                        </a:lnSpc>
                        <a:spcBef>
                          <a:spcPts val="1200"/>
                        </a:spcBef>
                        <a:spcAft>
                          <a:spcPts val="0"/>
                        </a:spcAft>
                      </a:pPr>
                      <a:r>
                        <a:rPr lang="fr-FR" sz="1400" b="0" dirty="0">
                          <a:solidFill>
                            <a:schemeClr val="tx1">
                              <a:lumMod val="65000"/>
                              <a:lumOff val="35000"/>
                            </a:schemeClr>
                          </a:solidFill>
                          <a:effectLst/>
                          <a:latin typeface="+mj-lt"/>
                        </a:rPr>
                        <a:t>Vitesse</a:t>
                      </a:r>
                      <a:endParaRPr lang="fr-FR" sz="1400" b="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Bef>
                          <a:spcPts val="1200"/>
                        </a:spcBef>
                        <a:spcAft>
                          <a:spcPts val="0"/>
                        </a:spcAft>
                      </a:pPr>
                      <a:r>
                        <a:rPr lang="fr-FR" sz="1400">
                          <a:solidFill>
                            <a:schemeClr val="tx1">
                              <a:lumMod val="65000"/>
                              <a:lumOff val="35000"/>
                            </a:schemeClr>
                          </a:solidFill>
                          <a:effectLst/>
                          <a:latin typeface="+mj-lt"/>
                        </a:rPr>
                        <a:t>Induction électromagnétique</a:t>
                      </a:r>
                      <a:endParaRPr lang="fr-FR" sz="140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Bef>
                          <a:spcPts val="1200"/>
                        </a:spcBef>
                        <a:spcAft>
                          <a:spcPts val="0"/>
                        </a:spcAft>
                      </a:pPr>
                      <a:r>
                        <a:rPr lang="fr-FR" sz="1400" dirty="0">
                          <a:solidFill>
                            <a:schemeClr val="tx1">
                              <a:lumMod val="65000"/>
                              <a:lumOff val="35000"/>
                            </a:schemeClr>
                          </a:solidFill>
                          <a:effectLst/>
                          <a:latin typeface="+mj-lt"/>
                        </a:rPr>
                        <a:t>Tension</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111">
                <a:tc>
                  <a:txBody>
                    <a:bodyPr/>
                    <a:lstStyle/>
                    <a:p>
                      <a:pPr algn="ctr">
                        <a:lnSpc>
                          <a:spcPct val="150000"/>
                        </a:lnSpc>
                        <a:spcAft>
                          <a:spcPts val="0"/>
                        </a:spcAft>
                      </a:pPr>
                      <a:r>
                        <a:rPr lang="fr-FR" sz="1400" b="0" dirty="0">
                          <a:solidFill>
                            <a:schemeClr val="tx1">
                              <a:lumMod val="65000"/>
                              <a:lumOff val="35000"/>
                            </a:schemeClr>
                          </a:solidFill>
                          <a:effectLst/>
                          <a:latin typeface="+mj-lt"/>
                        </a:rPr>
                        <a:t>Position (aimant)</a:t>
                      </a:r>
                      <a:endParaRPr lang="fr-FR" sz="1400" b="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Effet Hall</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0"/>
                        </a:spcAft>
                      </a:pPr>
                      <a:r>
                        <a:rPr lang="fr-FR" sz="1400" dirty="0">
                          <a:solidFill>
                            <a:schemeClr val="tx1">
                              <a:lumMod val="65000"/>
                              <a:lumOff val="35000"/>
                            </a:schemeClr>
                          </a:solidFill>
                          <a:effectLst/>
                          <a:latin typeface="+mj-lt"/>
                        </a:rPr>
                        <a:t>Tension</a:t>
                      </a:r>
                      <a:endParaRPr lang="fr-FR" sz="14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8640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Les capteurs actifs </a:t>
            </a:r>
            <a:r>
              <a:rPr lang="fr-FR" sz="2800" dirty="0" smtClean="0">
                <a:solidFill>
                  <a:schemeClr val="tx1">
                    <a:lumMod val="65000"/>
                    <a:lumOff val="35000"/>
                  </a:schemeClr>
                </a:solidFill>
              </a:rPr>
              <a:t>(2/5)</a:t>
            </a:r>
            <a:endParaRPr lang="fr-FR" dirty="0">
              <a:solidFill>
                <a:schemeClr val="tx1">
                  <a:lumMod val="65000"/>
                  <a:lumOff val="35000"/>
                </a:schemeClr>
              </a:solidFill>
            </a:endParaRPr>
          </a:p>
        </p:txBody>
      </p:sp>
      <p:pic>
        <p:nvPicPr>
          <p:cNvPr id="6" name="Espace réservé du contenu 5" descr="C:\Users\AMOUSSOU Kenneth\Desktop\imgs\thermo.PNG"/>
          <p:cNvPicPr>
            <a:picLocks noGrp="1"/>
          </p:cNvPicPr>
          <p:nvPr>
            <p:ph idx="1"/>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0186" y="1885186"/>
            <a:ext cx="2790825" cy="1607509"/>
          </a:xfrm>
          <a:prstGeom prst="rect">
            <a:avLst/>
          </a:prstGeom>
          <a:noFill/>
          <a:ln>
            <a:noFill/>
          </a:ln>
        </p:spPr>
      </p:pic>
      <p:pic>
        <p:nvPicPr>
          <p:cNvPr id="7" name="Image 6" descr="C:\Users\AMOUSSOU Kenneth\Desktop\imgs\piézo.PNG"/>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3497"/>
          <a:stretch/>
        </p:blipFill>
        <p:spPr bwMode="auto">
          <a:xfrm>
            <a:off x="6523012" y="4236071"/>
            <a:ext cx="2172645" cy="165309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9" name="Rectangle 8"/>
              <p:cNvSpPr/>
              <p:nvPr/>
            </p:nvSpPr>
            <p:spPr>
              <a:xfrm>
                <a:off x="525887" y="1370712"/>
                <a:ext cx="5524299" cy="1892826"/>
              </a:xfrm>
              <a:prstGeom prst="rect">
                <a:avLst/>
              </a:prstGeom>
            </p:spPr>
            <p:txBody>
              <a:bodyPr wrap="square">
                <a:spAutoFit/>
              </a:bodyPr>
              <a:lstStyle/>
              <a:p>
                <a:pPr algn="just">
                  <a:lnSpc>
                    <a:spcPct val="150000"/>
                  </a:lnSpc>
                </a:pPr>
                <a:r>
                  <a:rPr lang="fr-FR" sz="2400" dirty="0" smtClean="0">
                    <a:solidFill>
                      <a:srgbClr val="00B0F0"/>
                    </a:solidFill>
                    <a:effectLst/>
                    <a:ea typeface="Calibri" panose="020F0502020204030204" pitchFamily="34" charset="0"/>
                    <a:cs typeface="Times New Roman" panose="02020603050405020304" pitchFamily="18" charset="0"/>
                  </a:rPr>
                  <a:t>Effet thermoélectricité</a:t>
                </a:r>
              </a:p>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Un circuit formé de deux conducteurs de nature chimique différente dont les jonctions sont à des températures </a:t>
                </a:r>
                <a14:m>
                  <m:oMath xmlns:m="http://schemas.openxmlformats.org/officeDocument/2006/math">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𝑇</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1</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et </a:t>
                </a:r>
                <a14:m>
                  <m:oMath xmlns:m="http://schemas.openxmlformats.org/officeDocument/2006/math">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𝑇</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2</m:t>
                        </m:r>
                      </m:sub>
                    </m:sSub>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 est le siège d'une force électromotrice</a:t>
                </a:r>
                <a14:m>
                  <m:oMath xmlns:m="http://schemas.openxmlformats.org/officeDocument/2006/math">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 </m:t>
                    </m:r>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𝑒</m:t>
                    </m:r>
                    <m:d>
                      <m:dPr>
                        <m:ctrlPr>
                          <a:rPr lang="fr-FR" i="1">
                            <a:solidFill>
                              <a:schemeClr val="tx1">
                                <a:lumMod val="65000"/>
                                <a:lumOff val="35000"/>
                              </a:schemeClr>
                            </a:solidFill>
                            <a:effectLst/>
                            <a:latin typeface="+mj-lt"/>
                          </a:rPr>
                        </m:ctrlPr>
                      </m:d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 </m:t>
                        </m:r>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𝑇</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1</m:t>
                            </m:r>
                          </m:sub>
                        </m:s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 </m:t>
                        </m:r>
                        <m:sSub>
                          <m:sSubPr>
                            <m:ctrlPr>
                              <a:rPr lang="fr-FR" i="1">
                                <a:solidFill>
                                  <a:schemeClr val="tx1">
                                    <a:lumMod val="65000"/>
                                    <a:lumOff val="35000"/>
                                  </a:schemeClr>
                                </a:solidFill>
                                <a:effectLst/>
                                <a:latin typeface="+mj-lt"/>
                              </a:rPr>
                            </m:ctrlPr>
                          </m:sSubPr>
                          <m:e>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𝑇</m:t>
                            </m:r>
                          </m:e>
                          <m:sub>
                            <m:r>
                              <a:rPr lang="fr-FR" i="1">
                                <a:solidFill>
                                  <a:schemeClr val="tx1">
                                    <a:lumMod val="65000"/>
                                    <a:lumOff val="35000"/>
                                  </a:schemeClr>
                                </a:solidFill>
                                <a:effectLst/>
                                <a:latin typeface="+mj-lt"/>
                                <a:ea typeface="Calibri" panose="020F0502020204030204" pitchFamily="34" charset="0"/>
                                <a:cs typeface="Times New Roman" panose="02020603050405020304" pitchFamily="18" charset="0"/>
                              </a:rPr>
                              <m:t>2</m:t>
                            </m:r>
                          </m:sub>
                        </m:sSub>
                      </m:e>
                    </m:d>
                  </m:oMath>
                </a14:m>
                <a:r>
                  <a:rPr lang="fr-FR" dirty="0">
                    <a:solidFill>
                      <a:schemeClr val="tx1">
                        <a:lumMod val="65000"/>
                        <a:lumOff val="35000"/>
                      </a:schemeClr>
                    </a:solidFill>
                    <a:effectLst/>
                    <a:latin typeface="+mj-lt"/>
                    <a:ea typeface="Calibri" panose="020F0502020204030204" pitchFamily="34" charset="0"/>
                    <a:cs typeface="Times New Roman" panose="02020603050405020304" pitchFamily="18" charset="0"/>
                  </a:rPr>
                  <a:t>.</a:t>
                </a:r>
                <a:endParaRPr lang="fr-FR" dirty="0">
                  <a:solidFill>
                    <a:schemeClr val="tx1">
                      <a:lumMod val="65000"/>
                      <a:lumOff val="35000"/>
                    </a:schemeClr>
                  </a:solidFill>
                  <a:latin typeface="+mj-lt"/>
                </a:endParaRPr>
              </a:p>
            </p:txBody>
          </p:sp>
        </mc:Choice>
        <mc:Fallback>
          <p:sp>
            <p:nvSpPr>
              <p:cNvPr id="9" name="Rectangle 8"/>
              <p:cNvSpPr>
                <a:spLocks noRot="1" noChangeAspect="1" noMove="1" noResize="1" noEditPoints="1" noAdjustHandles="1" noChangeArrowheads="1" noChangeShapeType="1" noTextEdit="1"/>
              </p:cNvSpPr>
              <p:nvPr/>
            </p:nvSpPr>
            <p:spPr>
              <a:xfrm>
                <a:off x="525887" y="1370712"/>
                <a:ext cx="5524299" cy="1892826"/>
              </a:xfrm>
              <a:prstGeom prst="rect">
                <a:avLst/>
              </a:prstGeom>
              <a:blipFill rotWithShape="0">
                <a:blip r:embed="rId4"/>
                <a:stretch>
                  <a:fillRect l="-1656" r="-993" b="-2258"/>
                </a:stretch>
              </a:blipFill>
            </p:spPr>
            <p:txBody>
              <a:bodyPr/>
              <a:lstStyle/>
              <a:p>
                <a:r>
                  <a:rPr lang="fr-FR">
                    <a:noFill/>
                  </a:rPr>
                  <a:t> </a:t>
                </a:r>
              </a:p>
            </p:txBody>
          </p:sp>
        </mc:Fallback>
      </mc:AlternateContent>
      <p:sp>
        <p:nvSpPr>
          <p:cNvPr id="10" name="ZoneTexte 9"/>
          <p:cNvSpPr txBox="1"/>
          <p:nvPr/>
        </p:nvSpPr>
        <p:spPr>
          <a:xfrm>
            <a:off x="495399" y="3976227"/>
            <a:ext cx="5585273" cy="1477328"/>
          </a:xfrm>
          <a:prstGeom prst="rect">
            <a:avLst/>
          </a:prstGeom>
          <a:noFill/>
        </p:spPr>
        <p:txBody>
          <a:bodyPr wrap="square" rtlCol="0">
            <a:spAutoFit/>
          </a:bodyPr>
          <a:lstStyle/>
          <a:p>
            <a:pPr algn="just">
              <a:lnSpc>
                <a:spcPct val="150000"/>
              </a:lnSpc>
            </a:pPr>
            <a:r>
              <a:rPr lang="fr-FR" sz="2400" dirty="0" smtClean="0">
                <a:solidFill>
                  <a:srgbClr val="00B0F0"/>
                </a:solidFill>
              </a:rPr>
              <a:t>Effet pyroélectrique</a:t>
            </a:r>
          </a:p>
          <a:p>
            <a:pPr algn="just">
              <a:lnSpc>
                <a:spcPct val="150000"/>
              </a:lnSpc>
            </a:pPr>
            <a:r>
              <a:rPr lang="fr-FR" dirty="0" smtClean="0">
                <a:solidFill>
                  <a:schemeClr val="tx1">
                    <a:lumMod val="65000"/>
                    <a:lumOff val="35000"/>
                  </a:schemeClr>
                </a:solidFill>
                <a:latin typeface="+mj-lt"/>
              </a:rPr>
              <a:t>Certains </a:t>
            </a:r>
            <a:r>
              <a:rPr lang="fr-FR" dirty="0">
                <a:solidFill>
                  <a:schemeClr val="tx1">
                    <a:lumMod val="65000"/>
                    <a:lumOff val="35000"/>
                  </a:schemeClr>
                </a:solidFill>
                <a:latin typeface="+mj-lt"/>
              </a:rPr>
              <a:t>cristaux dits pyroélectriques, ont une polarisation électrique spontanée qui dépend de leur </a:t>
            </a:r>
            <a:r>
              <a:rPr lang="fr-FR" dirty="0" smtClean="0">
                <a:solidFill>
                  <a:schemeClr val="tx1">
                    <a:lumMod val="65000"/>
                    <a:lumOff val="35000"/>
                  </a:schemeClr>
                </a:solidFill>
                <a:latin typeface="+mj-lt"/>
              </a:rPr>
              <a:t>température</a:t>
            </a:r>
            <a:endParaRPr lang="fr-FR" dirty="0">
              <a:solidFill>
                <a:schemeClr val="tx1">
                  <a:lumMod val="65000"/>
                  <a:lumOff val="35000"/>
                </a:schemeClr>
              </a:solidFill>
              <a:latin typeface="+mj-lt"/>
            </a:endParaRPr>
          </a:p>
        </p:txBody>
      </p:sp>
    </p:spTree>
    <p:extLst>
      <p:ext uri="{BB962C8B-B14F-4D97-AF65-F5344CB8AC3E}">
        <p14:creationId xmlns:p14="http://schemas.microsoft.com/office/powerpoint/2010/main" val="341338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Les capteurs actifs </a:t>
            </a:r>
            <a:r>
              <a:rPr lang="fr-FR" sz="2800" dirty="0" smtClean="0">
                <a:solidFill>
                  <a:schemeClr val="tx1">
                    <a:lumMod val="65000"/>
                    <a:lumOff val="35000"/>
                  </a:schemeClr>
                </a:solidFill>
              </a:rPr>
              <a:t>(3/5)</a:t>
            </a:r>
            <a:endParaRPr lang="fr-FR" dirty="0">
              <a:solidFill>
                <a:schemeClr val="tx1">
                  <a:lumMod val="65000"/>
                  <a:lumOff val="35000"/>
                </a:schemeClr>
              </a:solidFill>
            </a:endParaRPr>
          </a:p>
        </p:txBody>
      </p:sp>
      <p:sp>
        <p:nvSpPr>
          <p:cNvPr id="9" name="Rectangle 8"/>
          <p:cNvSpPr/>
          <p:nvPr/>
        </p:nvSpPr>
        <p:spPr>
          <a:xfrm>
            <a:off x="598162" y="3985125"/>
            <a:ext cx="5524299" cy="1892826"/>
          </a:xfrm>
          <a:prstGeom prst="rect">
            <a:avLst/>
          </a:prstGeom>
        </p:spPr>
        <p:txBody>
          <a:bodyPr wrap="square">
            <a:spAutoFit/>
          </a:bodyPr>
          <a:lstStyle/>
          <a:p>
            <a:pPr algn="just">
              <a:lnSpc>
                <a:spcPct val="150000"/>
              </a:lnSpc>
            </a:pPr>
            <a:r>
              <a:rPr lang="fr-FR" sz="2400" dirty="0" smtClean="0">
                <a:solidFill>
                  <a:srgbClr val="00B0F0"/>
                </a:solidFill>
                <a:effectLst/>
                <a:ea typeface="Calibri" panose="020F0502020204030204" pitchFamily="34" charset="0"/>
                <a:cs typeface="Times New Roman" panose="02020603050405020304" pitchFamily="18" charset="0"/>
              </a:rPr>
              <a:t>Effet d’induction électromagnétique</a:t>
            </a:r>
          </a:p>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Lorsqu'un conducteur se déplace dans un champ d'induction fixe, il est le siège d'une f.é.m. proportionnelle au flux coupé par unité de temps.</a:t>
            </a:r>
            <a:endParaRPr lang="fr-FR" dirty="0">
              <a:solidFill>
                <a:schemeClr val="tx1">
                  <a:lumMod val="65000"/>
                  <a:lumOff val="35000"/>
                </a:schemeClr>
              </a:solidFill>
              <a:latin typeface="+mj-lt"/>
            </a:endParaRPr>
          </a:p>
        </p:txBody>
      </p:sp>
      <p:pic>
        <p:nvPicPr>
          <p:cNvPr id="12" name="Espace réservé du contenu 11" descr="C:\Users\AMOUSSOU Kenneth\Desktop\imgs\magnétique.PNG"/>
          <p:cNvPicPr>
            <a:picLocks noGrp="1"/>
          </p:cNvPicPr>
          <p:nvPr>
            <p:ph idx="1"/>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t="13568" b="16222"/>
          <a:stretch/>
        </p:blipFill>
        <p:spPr bwMode="auto">
          <a:xfrm>
            <a:off x="6107103" y="4443682"/>
            <a:ext cx="2549916" cy="1138392"/>
          </a:xfrm>
          <a:prstGeom prst="rect">
            <a:avLst/>
          </a:prstGeom>
          <a:noFill/>
          <a:ln>
            <a:noFill/>
          </a:ln>
          <a:extLst>
            <a:ext uri="{53640926-AAD7-44D8-BBD7-CCE9431645EC}">
              <a14:shadowObscured xmlns:a14="http://schemas.microsoft.com/office/drawing/2010/main"/>
            </a:ext>
          </a:extLst>
        </p:spPr>
      </p:pic>
      <p:pic>
        <p:nvPicPr>
          <p:cNvPr id="13" name="Image 12" descr="C:\Users\AMOUSSOU Kenneth\Desktop\imgs\piézo1.PNG"/>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t="5911" b="15271"/>
          <a:stretch/>
        </p:blipFill>
        <p:spPr bwMode="auto">
          <a:xfrm>
            <a:off x="6350552" y="1794505"/>
            <a:ext cx="2306467" cy="1259505"/>
          </a:xfrm>
          <a:prstGeom prst="rect">
            <a:avLst/>
          </a:prstGeom>
          <a:noFill/>
          <a:ln>
            <a:noFill/>
          </a:ln>
          <a:extLst>
            <a:ext uri="{53640926-AAD7-44D8-BBD7-CCE9431645EC}">
              <a14:shadowObscured xmlns:a14="http://schemas.microsoft.com/office/drawing/2010/main"/>
            </a:ext>
          </a:extLst>
        </p:spPr>
      </p:pic>
      <p:sp>
        <p:nvSpPr>
          <p:cNvPr id="14" name="ZoneTexte 13"/>
          <p:cNvSpPr txBox="1"/>
          <p:nvPr/>
        </p:nvSpPr>
        <p:spPr>
          <a:xfrm>
            <a:off x="598162" y="1270096"/>
            <a:ext cx="5585273" cy="2308324"/>
          </a:xfrm>
          <a:prstGeom prst="rect">
            <a:avLst/>
          </a:prstGeom>
          <a:noFill/>
        </p:spPr>
        <p:txBody>
          <a:bodyPr wrap="square" rtlCol="0">
            <a:spAutoFit/>
          </a:bodyPr>
          <a:lstStyle/>
          <a:p>
            <a:pPr algn="just">
              <a:lnSpc>
                <a:spcPct val="150000"/>
              </a:lnSpc>
            </a:pPr>
            <a:r>
              <a:rPr lang="fr-FR" sz="2400" dirty="0" smtClean="0">
                <a:solidFill>
                  <a:srgbClr val="00B0F0"/>
                </a:solidFill>
              </a:rPr>
              <a:t>Effet piézoélectrique</a:t>
            </a:r>
          </a:p>
          <a:p>
            <a:pPr algn="just">
              <a:lnSpc>
                <a:spcPct val="150000"/>
              </a:lnSpc>
            </a:pPr>
            <a:r>
              <a:rPr lang="fr-FR" dirty="0" smtClean="0">
                <a:solidFill>
                  <a:schemeClr val="tx1">
                    <a:lumMod val="65000"/>
                    <a:lumOff val="35000"/>
                  </a:schemeClr>
                </a:solidFill>
                <a:latin typeface="+mj-lt"/>
              </a:rPr>
              <a:t>L'application d'une </a:t>
            </a:r>
            <a:r>
              <a:rPr lang="fr-FR" dirty="0">
                <a:solidFill>
                  <a:schemeClr val="tx1">
                    <a:lumMod val="65000"/>
                    <a:lumOff val="35000"/>
                  </a:schemeClr>
                </a:solidFill>
                <a:latin typeface="+mj-lt"/>
              </a:rPr>
              <a:t>contrainte mécanique à certains matériaux dits piézoélectriques, </a:t>
            </a:r>
            <a:r>
              <a:rPr lang="fr-FR" dirty="0" smtClean="0">
                <a:solidFill>
                  <a:schemeClr val="tx1">
                    <a:lumMod val="65000"/>
                    <a:lumOff val="35000"/>
                  </a:schemeClr>
                </a:solidFill>
                <a:latin typeface="+mj-lt"/>
              </a:rPr>
              <a:t>entraîne </a:t>
            </a:r>
            <a:r>
              <a:rPr lang="fr-FR" dirty="0">
                <a:solidFill>
                  <a:schemeClr val="tx1">
                    <a:lumMod val="65000"/>
                    <a:lumOff val="35000"/>
                  </a:schemeClr>
                </a:solidFill>
                <a:latin typeface="+mj-lt"/>
              </a:rPr>
              <a:t>une déformation qui suscite l'apparition de charges électriques égales et de signes contraires sur les faces opposées.</a:t>
            </a:r>
          </a:p>
        </p:txBody>
      </p:sp>
    </p:spTree>
    <p:extLst>
      <p:ext uri="{BB962C8B-B14F-4D97-AF65-F5344CB8AC3E}">
        <p14:creationId xmlns:p14="http://schemas.microsoft.com/office/powerpoint/2010/main" val="249320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987156"/>
          </a:xfrm>
        </p:spPr>
        <p:txBody>
          <a:bodyPr/>
          <a:lstStyle/>
          <a:p>
            <a:r>
              <a:rPr lang="fr-FR" dirty="0" smtClean="0">
                <a:solidFill>
                  <a:schemeClr val="tx1">
                    <a:lumMod val="65000"/>
                    <a:lumOff val="35000"/>
                  </a:schemeClr>
                </a:solidFill>
              </a:rPr>
              <a:t>Les capteurs actifs </a:t>
            </a:r>
            <a:r>
              <a:rPr lang="fr-FR" sz="2800" dirty="0" smtClean="0">
                <a:solidFill>
                  <a:schemeClr val="tx1">
                    <a:lumMod val="65000"/>
                    <a:lumOff val="35000"/>
                  </a:schemeClr>
                </a:solidFill>
              </a:rPr>
              <a:t>(4/5)</a:t>
            </a:r>
            <a:endParaRPr lang="fr-FR" dirty="0">
              <a:solidFill>
                <a:schemeClr val="tx1">
                  <a:lumMod val="65000"/>
                  <a:lumOff val="35000"/>
                </a:schemeClr>
              </a:solidFill>
            </a:endParaRPr>
          </a:p>
        </p:txBody>
      </p:sp>
      <p:sp>
        <p:nvSpPr>
          <p:cNvPr id="9" name="Rectangle 8"/>
          <p:cNvSpPr/>
          <p:nvPr/>
        </p:nvSpPr>
        <p:spPr>
          <a:xfrm>
            <a:off x="576495" y="1141978"/>
            <a:ext cx="5524299" cy="2308324"/>
          </a:xfrm>
          <a:prstGeom prst="rect">
            <a:avLst/>
          </a:prstGeom>
        </p:spPr>
        <p:txBody>
          <a:bodyPr wrap="square">
            <a:spAutoFit/>
          </a:bodyPr>
          <a:lstStyle/>
          <a:p>
            <a:pPr algn="just">
              <a:lnSpc>
                <a:spcPct val="150000"/>
              </a:lnSpc>
            </a:pPr>
            <a:r>
              <a:rPr lang="fr-FR" sz="2400" dirty="0" smtClean="0">
                <a:solidFill>
                  <a:srgbClr val="00B0F0"/>
                </a:solidFill>
                <a:effectLst/>
                <a:ea typeface="Calibri" panose="020F0502020204030204" pitchFamily="34" charset="0"/>
                <a:cs typeface="Times New Roman" panose="02020603050405020304" pitchFamily="18" charset="0"/>
              </a:rPr>
              <a:t>Effet </a:t>
            </a:r>
            <a:r>
              <a:rPr lang="fr-FR" sz="2400" dirty="0" err="1" smtClean="0">
                <a:solidFill>
                  <a:srgbClr val="00B0F0"/>
                </a:solidFill>
                <a:effectLst/>
                <a:ea typeface="Calibri" panose="020F0502020204030204" pitchFamily="34" charset="0"/>
                <a:cs typeface="Times New Roman" panose="02020603050405020304" pitchFamily="18" charset="0"/>
              </a:rPr>
              <a:t>photoélectromagnétique</a:t>
            </a:r>
            <a:endParaRPr lang="fr-FR" sz="2400" dirty="0" smtClean="0">
              <a:solidFill>
                <a:srgbClr val="00B0F0"/>
              </a:solidFill>
              <a:effectLst/>
              <a:ea typeface="Calibri" panose="020F0502020204030204" pitchFamily="34" charset="0"/>
              <a:cs typeface="Times New Roman" panose="02020603050405020304" pitchFamily="18" charset="0"/>
            </a:endParaRPr>
          </a:p>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L'application d'un champ magnétique perpendiculaire au rayonnement provoque dans le matériau éclairé l'apparition d'une tension électrique dans la direction normale au champ et au rayonnement.</a:t>
            </a:r>
            <a:endParaRPr lang="fr-FR" dirty="0">
              <a:solidFill>
                <a:schemeClr val="tx1">
                  <a:lumMod val="65000"/>
                  <a:lumOff val="35000"/>
                </a:schemeClr>
              </a:solidFill>
              <a:latin typeface="+mj-lt"/>
            </a:endParaRPr>
          </a:p>
        </p:txBody>
      </p:sp>
      <p:pic>
        <p:nvPicPr>
          <p:cNvPr id="8" name="Espace réservé du contenu 7" descr="C:\Users\AMOUSSOU Kenneth\Desktop\imgs\photoélectrique.PNG"/>
          <p:cNvPicPr>
            <a:picLocks noGrp="1"/>
          </p:cNvPicPr>
          <p:nvPr>
            <p:ph idx="1"/>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4564" b="15353"/>
          <a:stretch/>
        </p:blipFill>
        <p:spPr bwMode="auto">
          <a:xfrm>
            <a:off x="5938603" y="1399803"/>
            <a:ext cx="2794915" cy="1519489"/>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539385" y="3833663"/>
            <a:ext cx="8065230" cy="1892826"/>
          </a:xfrm>
          <a:prstGeom prst="rect">
            <a:avLst/>
          </a:prstGeom>
        </p:spPr>
        <p:txBody>
          <a:bodyPr wrap="square">
            <a:spAutoFit/>
          </a:bodyPr>
          <a:lstStyle/>
          <a:p>
            <a:pPr algn="just">
              <a:lnSpc>
                <a:spcPct val="150000"/>
              </a:lnSpc>
            </a:pPr>
            <a:r>
              <a:rPr lang="fr-FR" sz="2400" dirty="0" smtClean="0">
                <a:solidFill>
                  <a:srgbClr val="00B0F0"/>
                </a:solidFill>
                <a:effectLst/>
                <a:ea typeface="Calibri" panose="020F0502020204030204" pitchFamily="34" charset="0"/>
                <a:cs typeface="Times New Roman" panose="02020603050405020304" pitchFamily="18" charset="0"/>
              </a:rPr>
              <a:t>Effet photovoltaïque</a:t>
            </a:r>
          </a:p>
          <a:p>
            <a:pPr algn="just">
              <a:lnSpc>
                <a:spcPct val="150000"/>
              </a:lnSpc>
            </a:pPr>
            <a:r>
              <a:rPr lang="fr-FR" dirty="0" smtClean="0">
                <a:solidFill>
                  <a:schemeClr val="tx1">
                    <a:lumMod val="65000"/>
                    <a:lumOff val="35000"/>
                  </a:schemeClr>
                </a:solidFill>
                <a:effectLst/>
                <a:latin typeface="+mj-lt"/>
                <a:ea typeface="Calibri" panose="020F0502020204030204" pitchFamily="34" charset="0"/>
                <a:cs typeface="Times New Roman" panose="02020603050405020304" pitchFamily="18" charset="0"/>
              </a:rPr>
              <a:t>Des électrons et des trous sont libérés au voisinage d'une jonction de semi-conducteurs P et N illuminée ; leur déplacement dans le champ électrique de la jonction modifie la tension à ses bornes.</a:t>
            </a:r>
            <a:endParaRPr lang="fr-FR" dirty="0">
              <a:solidFill>
                <a:schemeClr val="tx1">
                  <a:lumMod val="65000"/>
                  <a:lumOff val="35000"/>
                </a:schemeClr>
              </a:solidFill>
              <a:latin typeface="+mj-lt"/>
            </a:endParaRPr>
          </a:p>
        </p:txBody>
      </p:sp>
    </p:spTree>
    <p:extLst>
      <p:ext uri="{BB962C8B-B14F-4D97-AF65-F5344CB8AC3E}">
        <p14:creationId xmlns:p14="http://schemas.microsoft.com/office/powerpoint/2010/main" val="22888727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1798</Words>
  <Application>Microsoft Office PowerPoint</Application>
  <PresentationFormat>Affichage à l'écran (4:3)</PresentationFormat>
  <Paragraphs>398</Paragraphs>
  <Slides>58</Slides>
  <Notes>35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58</vt:i4>
      </vt:variant>
    </vt:vector>
  </HeadingPairs>
  <TitlesOfParts>
    <vt:vector size="67" baseType="lpstr">
      <vt:lpstr>Arial</vt:lpstr>
      <vt:lpstr>Calibri</vt:lpstr>
      <vt:lpstr>Calibri Light</vt:lpstr>
      <vt:lpstr>Cambria Math</vt:lpstr>
      <vt:lpstr>Open Sans Light</vt:lpstr>
      <vt:lpstr>Symbol</vt:lpstr>
      <vt:lpstr>Times New Roman</vt:lpstr>
      <vt:lpstr>Wingdings</vt:lpstr>
      <vt:lpstr>Thème Office</vt:lpstr>
      <vt:lpstr>Théorie des capteurs et applications</vt:lpstr>
      <vt:lpstr>Plan</vt:lpstr>
      <vt:lpstr>La classification des capteurs</vt:lpstr>
      <vt:lpstr>Définition (1/2)</vt:lpstr>
      <vt:lpstr>Définition (2/2)</vt:lpstr>
      <vt:lpstr>Les capteurs actifs (1/5)</vt:lpstr>
      <vt:lpstr>Les capteurs actifs (2/5)</vt:lpstr>
      <vt:lpstr>Les capteurs actifs (3/5)</vt:lpstr>
      <vt:lpstr>Les capteurs actifs (4/5)</vt:lpstr>
      <vt:lpstr>Les capteurs actifs (5/5)</vt:lpstr>
      <vt:lpstr>Les capteurs passifs</vt:lpstr>
      <vt:lpstr>Les capteurs composites</vt:lpstr>
      <vt:lpstr>Les capteurs intégrés</vt:lpstr>
      <vt:lpstr>Les capteurs intelligents</vt:lpstr>
      <vt:lpstr>La chaîne de mesure</vt:lpstr>
      <vt:lpstr>Définition</vt:lpstr>
      <vt:lpstr>Synoptique d’une chaîne de mesure</vt:lpstr>
      <vt:lpstr>Caractéristiques métrologiques</vt:lpstr>
      <vt:lpstr>Les erreurs de mesure</vt:lpstr>
      <vt:lpstr>Les erreurs systématiques</vt:lpstr>
      <vt:lpstr>Les erreurs accidentelles</vt:lpstr>
      <vt:lpstr>La sensibilité</vt:lpstr>
      <vt:lpstr>Rapidité &amp; Temps de réponse</vt:lpstr>
      <vt:lpstr>Discrétion ou finesse</vt:lpstr>
      <vt:lpstr>Les conditionneurs des capteurs</vt:lpstr>
      <vt:lpstr>Principaux types de conditionneurs</vt:lpstr>
      <vt:lpstr>Qualité d’un conditionneur (Sensibilité et linéarité)</vt:lpstr>
      <vt:lpstr>Qualité d’un conditionneur (Sensibilité et linéarité)</vt:lpstr>
      <vt:lpstr>Qualité d’un conditionneur (Sensibilité et linéarité)</vt:lpstr>
      <vt:lpstr>Montage potentiométrique (1/2)</vt:lpstr>
      <vt:lpstr>Montage potentiométrique (2/2)</vt:lpstr>
      <vt:lpstr>Les ponts</vt:lpstr>
      <vt:lpstr>Pont de Wheatstone</vt:lpstr>
      <vt:lpstr>Les conditionneurs du signal</vt:lpstr>
      <vt:lpstr>Les filtres analogiques</vt:lpstr>
      <vt:lpstr>Filtre passif passe-bas (RC)</vt:lpstr>
      <vt:lpstr>Filtre passif passe-haut (RC)</vt:lpstr>
      <vt:lpstr>Filtre passif passe bande (RLC) 1/3</vt:lpstr>
      <vt:lpstr>Filtre passif passe bande (RLC) 2/3</vt:lpstr>
      <vt:lpstr>Filtre passif passe bande (RLC) 3/3</vt:lpstr>
      <vt:lpstr>Les amplificateurs</vt:lpstr>
      <vt:lpstr>Montage à AOP (1/2)</vt:lpstr>
      <vt:lpstr>Montage à AOP (2/2)</vt:lpstr>
      <vt:lpstr>Amplificateur d’instrumentation</vt:lpstr>
      <vt:lpstr>Amplificateur à gain programmable</vt:lpstr>
      <vt:lpstr>Arduino</vt:lpstr>
      <vt:lpstr>Arduino UNO R3 (1/2)</vt:lpstr>
      <vt:lpstr>Arduino UNO R3 (2/2)</vt:lpstr>
      <vt:lpstr>Langage Arduino</vt:lpstr>
      <vt:lpstr>La conversion Analogique/Numérique (1/3)</vt:lpstr>
      <vt:lpstr>La conversion Analogique/Numérique (2/3)</vt:lpstr>
      <vt:lpstr>La conversion Analogique/Numérique (3/3)</vt:lpstr>
      <vt:lpstr>Caractéristique d’un convertisseur A/N (1/2)</vt:lpstr>
      <vt:lpstr>Caractéristique d’un convertisseur A/N (2/2)</vt:lpstr>
      <vt:lpstr>LabVIEW</vt:lpstr>
      <vt:lpstr>Interface d’accueil</vt:lpstr>
      <vt:lpstr>Les instruments virtuels</vt:lpstr>
      <vt:lpstr>La théorie des capteurs et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Théorie des capteurs et applications</dc:title>
  <dc:creator>AMOUSSOU Kenneth</dc:creator>
  <cp:lastModifiedBy>AMOUSSOU Kenneth</cp:lastModifiedBy>
  <cp:revision>163</cp:revision>
  <dcterms:created xsi:type="dcterms:W3CDTF">2017-11-30T13:33:01Z</dcterms:created>
  <dcterms:modified xsi:type="dcterms:W3CDTF">2017-11-30T19:35:47Z</dcterms:modified>
</cp:coreProperties>
</file>