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6"/>
  </p:notesMasterIdLst>
  <p:sldIdLst>
    <p:sldId id="258" r:id="rId2"/>
    <p:sldId id="259" r:id="rId3"/>
    <p:sldId id="264" r:id="rId4"/>
    <p:sldId id="263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9" r:id="rId15"/>
    <p:sldId id="284" r:id="rId16"/>
    <p:sldId id="280" r:id="rId17"/>
    <p:sldId id="285" r:id="rId18"/>
    <p:sldId id="286" r:id="rId19"/>
    <p:sldId id="287" r:id="rId20"/>
    <p:sldId id="288" r:id="rId21"/>
    <p:sldId id="289" r:id="rId22"/>
    <p:sldId id="283" r:id="rId23"/>
    <p:sldId id="290" r:id="rId24"/>
    <p:sldId id="282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60858-9D95-4A3B-BAFE-33618B33BB5A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6ED63-0A53-4C6C-8FEE-F5D5246A9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539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ED63-0A53-4C6C-8FEE-F5D5246A976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A7AA52-EE87-4A05-887A-45FC5CDEFF0D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D657D0-4532-47D1-9393-24E862612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066800"/>
            <a:ext cx="7972452" cy="4162250"/>
          </a:xfrm>
          <a:solidFill>
            <a:schemeClr val="bg1"/>
          </a:solidFill>
        </p:spPr>
        <p:txBody>
          <a:bodyPr/>
          <a:lstStyle/>
          <a:p>
            <a:pPr algn="ctr">
              <a:buNone/>
            </a:pPr>
            <a:endParaRPr lang="ka-GE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None/>
            </a:pPr>
            <a:endParaRPr lang="ka-GE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a-GE" sz="3600" dirty="0" smtClean="0">
                <a:solidFill>
                  <a:schemeClr val="accent4">
                    <a:lumMod val="75000"/>
                  </a:schemeClr>
                </a:solidFill>
              </a:rPr>
              <a:t>კონფლიქტი და მედიაცია</a:t>
            </a:r>
            <a:endParaRPr lang="en-US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a-GE" sz="36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ka-GE" sz="3600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ka-GE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200" y="3657600"/>
            <a:ext cx="5943600" cy="21336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ka-G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ka-GE" sz="2200" b="1" dirty="0" smtClean="0">
                <a:solidFill>
                  <a:schemeClr val="accent2">
                    <a:lumMod val="50000"/>
                  </a:schemeClr>
                </a:solidFill>
              </a:rPr>
              <a:t>პიროვნული და ინტერპერსონალური კომუნიკაცია</a:t>
            </a:r>
            <a:endParaRPr lang="ka-GE" sz="2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ka-G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ka-G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ka-GE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ka-G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ka-GE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ნანა </a:t>
            </a:r>
            <a:r>
              <a:rPr kumimoji="0" lang="ka-GE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ქვრივიშვილი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ka-GE" sz="1600" b="1" baseline="0" dirty="0" smtClean="0">
                <a:solidFill>
                  <a:schemeClr val="accent2">
                    <a:lumMod val="50000"/>
                  </a:schemeClr>
                </a:solidFill>
              </a:rPr>
              <a:t>,,</a:t>
            </a:r>
            <a:r>
              <a:rPr lang="en-US" sz="1600" b="1" baseline="0" dirty="0" smtClean="0">
                <a:solidFill>
                  <a:schemeClr val="accent2">
                    <a:lumMod val="50000"/>
                  </a:schemeClr>
                </a:solidFill>
              </a:rPr>
              <a:t>IT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a-GE" sz="1600" b="1" dirty="0" smtClean="0">
                <a:solidFill>
                  <a:schemeClr val="accent2">
                    <a:lumMod val="50000"/>
                  </a:schemeClr>
                </a:solidFill>
              </a:rPr>
              <a:t>აკადემია”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ka-GE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თბილისი, 2016 წელი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500174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  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konfliqtis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marTvis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stili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warmoadgens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ori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interesis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gadakveTas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: </a:t>
            </a:r>
          </a:p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 Nusx Geo" pitchFamily="34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 Nusx Geo" pitchFamily="34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</a:pP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ramdenad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ibrZvi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sakuTari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interesebis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dasacavad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</a:p>
          <a:p>
            <a:pPr marL="361950" indent="-361950">
              <a:lnSpc>
                <a:spcPct val="80000"/>
              </a:lnSpc>
            </a:pP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ramdenad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iTvaliswineb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sxvaTa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interesebs</a:t>
            </a:r>
            <a:r>
              <a:rPr lang="en-US" altLang="zh-CN" sz="1600" dirty="0" smtClean="0">
                <a:solidFill>
                  <a:schemeClr val="tx2"/>
                </a:solidFill>
                <a:latin typeface="Acad Nusx Geo" pitchFamily="34" charset="0"/>
                <a:ea typeface="SimSun" charset="-122"/>
              </a:rPr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1" name="Picture 3" descr="C:\Users\beso\Desktop\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786190"/>
            <a:ext cx="2286000" cy="189547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285860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 algn="ctr">
              <a:buNone/>
            </a:pPr>
            <a:r>
              <a:rPr lang="ka-GE" sz="2000" dirty="0" smtClean="0">
                <a:solidFill>
                  <a:schemeClr val="bg2">
                    <a:lumMod val="10000"/>
                  </a:schemeClr>
                </a:solidFill>
              </a:rPr>
              <a:t>კონფლიქტების მოგვარება</a:t>
            </a:r>
          </a:p>
          <a:p>
            <a:pPr algn="ctr">
              <a:buNone/>
            </a:pPr>
            <a:endParaRPr lang="ka-GE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</a:t>
            </a:r>
          </a:p>
          <a:p>
            <a:pPr>
              <a:buNone/>
            </a:pPr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მოლაპარაკებები</a:t>
            </a:r>
          </a:p>
          <a:p>
            <a:pPr>
              <a:buNone/>
            </a:pPr>
            <a:endParaRPr lang="ka-GE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მედიაცია </a:t>
            </a:r>
          </a:p>
          <a:p>
            <a:pPr>
              <a:buNone/>
            </a:pPr>
            <a:endParaRPr lang="ka-GE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ფასილიტაცია</a:t>
            </a:r>
          </a:p>
          <a:p>
            <a:pPr>
              <a:buNone/>
            </a:pPr>
            <a:endParaRPr lang="ka-GE" sz="2000" dirty="0" smtClean="0"/>
          </a:p>
          <a:p>
            <a:pPr>
              <a:buFont typeface="Wingdings" pitchFamily="2" charset="2"/>
              <a:buChar char="v"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85" y="260648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beso\Desktop\კონფლიქტი მედიაცია ფოტო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643181"/>
            <a:ext cx="3143272" cy="215737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500174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r>
              <a:rPr lang="ka-GE" altLang="zh-CN" sz="1600" dirty="0" smtClean="0">
                <a:solidFill>
                  <a:schemeClr val="tx2"/>
                </a:solidFill>
                <a:latin typeface="AcadNusx" pitchFamily="2" charset="0"/>
                <a:ea typeface="SimSun" charset="-122"/>
              </a:rPr>
              <a:t>   </a:t>
            </a:r>
          </a:p>
          <a:p>
            <a:pPr marL="361950" indent="-361950" algn="ctr">
              <a:lnSpc>
                <a:spcPct val="80000"/>
              </a:lnSpc>
              <a:buNone/>
            </a:pPr>
            <a:r>
              <a:rPr lang="ka-GE" altLang="zh-CN" sz="1600" dirty="0" smtClean="0">
                <a:solidFill>
                  <a:schemeClr val="tx2"/>
                </a:solidFill>
                <a:latin typeface="AcadNusx" pitchFamily="2" charset="0"/>
                <a:ea typeface="SimSun" charset="-122"/>
              </a:rPr>
              <a:t>კონფლიქტის განვითარებას გააჩნია მეორე მხარეც, რომელიც დაძაბულობის ინტენსივობის შეჩერებას ან შემცირებას იწვევს. ამ პროცესს ეწოდება </a:t>
            </a:r>
          </a:p>
          <a:p>
            <a:pPr marL="361950" indent="-361950">
              <a:lnSpc>
                <a:spcPct val="80000"/>
              </a:lnSpc>
              <a:buNone/>
            </a:pPr>
            <a:endParaRPr lang="ka-GE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ka-GE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r>
              <a:rPr lang="ka-GE" altLang="zh-CN" sz="1600" dirty="0" smtClean="0">
                <a:solidFill>
                  <a:srgbClr val="C00000"/>
                </a:solidFill>
                <a:latin typeface="AcadNusx" pitchFamily="2" charset="0"/>
                <a:ea typeface="SimSun" charset="-122"/>
              </a:rPr>
              <a:t>                                               დ ე ე ს კ ა ლ ა ც ი ა</a:t>
            </a:r>
          </a:p>
          <a:p>
            <a:pPr marL="361950" indent="-361950">
              <a:lnSpc>
                <a:spcPct val="80000"/>
              </a:lnSpc>
              <a:buNone/>
            </a:pPr>
            <a:endParaRPr lang="ka-GE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 algn="ctr">
              <a:lnSpc>
                <a:spcPct val="80000"/>
              </a:lnSpc>
              <a:buNone/>
            </a:pPr>
            <a:r>
              <a:rPr lang="ka-GE" altLang="zh-CN" sz="1600" dirty="0" smtClean="0">
                <a:solidFill>
                  <a:schemeClr val="tx2"/>
                </a:solidFill>
                <a:latin typeface="AcadNusx" pitchFamily="2" charset="0"/>
                <a:ea typeface="SimSun" charset="-122"/>
              </a:rPr>
              <a:t>კონფლიქტის განვითარებას, ბუნებრივია, აქვს დასასრული ან ის, შესაძლოა, შეწყდეს რომელიმე საფეხურზე, რასაც თან სდევს კონფლიქტის დარეგულირების დასაწყისი.                                            </a:t>
            </a: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AcadNusx" pitchFamily="2" charset="0"/>
                <a:ea typeface="SimSun" charset="-122"/>
              </a:rPr>
              <a:t>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348" y="1285860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r>
              <a:rPr lang="ka-GE" altLang="zh-CN" sz="1600" dirty="0" smtClean="0">
                <a:solidFill>
                  <a:schemeClr val="tx2"/>
                </a:solidFill>
                <a:latin typeface="AcadNusx" pitchFamily="2" charset="0"/>
                <a:ea typeface="SimSun" charset="-122"/>
              </a:rPr>
              <a:t>                                     </a:t>
            </a:r>
            <a:r>
              <a:rPr lang="ka-GE" altLang="zh-CN" sz="1600" dirty="0" smtClean="0">
                <a:solidFill>
                  <a:srgbClr val="C00000"/>
                </a:solidFill>
                <a:latin typeface="AcadNusx" pitchFamily="2" charset="0"/>
                <a:ea typeface="SimSun" charset="-122"/>
              </a:rPr>
              <a:t>დ ე ე ს კ ა ლ ა ც ი ა</a:t>
            </a: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 algn="ctr">
              <a:lnSpc>
                <a:spcPct val="80000"/>
              </a:lnSpc>
              <a:buNone/>
            </a:pPr>
            <a:r>
              <a:rPr lang="ka-GE" altLang="zh-CN" sz="1600" dirty="0" smtClean="0">
                <a:solidFill>
                  <a:schemeClr val="tx2"/>
                </a:solidFill>
                <a:latin typeface="AcadNusx" pitchFamily="2" charset="0"/>
                <a:ea typeface="SimSun" charset="-122"/>
              </a:rPr>
              <a:t>ამ პროცესს თავისი საფეხურები აქვს:</a:t>
            </a:r>
          </a:p>
          <a:p>
            <a:pPr marL="361950" indent="-361950">
              <a:lnSpc>
                <a:spcPct val="80000"/>
              </a:lnSpc>
              <a:buNone/>
            </a:pPr>
            <a:endParaRPr lang="ka-GE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ka-GE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r>
              <a:rPr lang="ka-GE" altLang="zh-CN" sz="1600" dirty="0" smtClean="0">
                <a:solidFill>
                  <a:srgbClr val="C00000"/>
                </a:solidFill>
                <a:latin typeface="AcadNusx" pitchFamily="2" charset="0"/>
                <a:ea typeface="SimSun" charset="-122"/>
              </a:rPr>
              <a:t>                                               </a:t>
            </a:r>
          </a:p>
          <a:p>
            <a:pPr marL="361950" indent="-361950">
              <a:lnSpc>
                <a:spcPct val="80000"/>
              </a:lnSpc>
              <a:buNone/>
            </a:pPr>
            <a:endParaRPr lang="ka-GE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latin typeface="AcadNusx" pitchFamily="2" charset="0"/>
              <a:ea typeface="SimSun" charset="-122"/>
            </a:endParaRPr>
          </a:p>
          <a:p>
            <a:pPr marL="361950" indent="-361950">
              <a:lnSpc>
                <a:spcPct val="80000"/>
              </a:lnSpc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AcadNusx" pitchFamily="2" charset="0"/>
                <a:ea typeface="SimSun" charset="-122"/>
              </a:rPr>
              <a:t>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4282" y="4643446"/>
            <a:ext cx="2571768" cy="1285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200" dirty="0" smtClean="0">
                <a:solidFill>
                  <a:sysClr val="windowText" lastClr="000000"/>
                </a:solidFill>
              </a:rPr>
              <a:t>ერთი მხარე, ან მხარეები ატყობინებენ  ერთმანეთს, რომ მზად არიან შესაძლო შეთანხმებისაკენ იმოძრაონ, მოქმედებენ ცალმხრივად.</a:t>
            </a:r>
            <a:endParaRPr lang="ru-RU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14810" y="2571744"/>
            <a:ext cx="2643206" cy="13573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200" dirty="0" smtClean="0">
                <a:solidFill>
                  <a:sysClr val="windowText" lastClr="000000"/>
                </a:solidFill>
              </a:rPr>
              <a:t>ტარდება წინასწარი მოლაპარაკებები, სადაც საუბრობენ მოლაპარაკებების ჩარჩოებზე და დღის წესრიგზე</a:t>
            </a:r>
            <a:endParaRPr lang="ru-RU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14480" y="3357562"/>
            <a:ext cx="2714644" cy="13573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200" dirty="0" smtClean="0">
                <a:solidFill>
                  <a:sysClr val="windowText" lastClr="000000"/>
                </a:solidFill>
              </a:rPr>
              <a:t>მხარეები უშუალოდ ერთვებიან მოლაპარაკებების პროცესში და ცდილობენ მათთვის ხელსაყრელი გადაწყვეტილების მიღებას</a:t>
            </a:r>
            <a:endParaRPr lang="ru-RU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00794" y="1785926"/>
            <a:ext cx="2643206" cy="1285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1200" dirty="0" smtClean="0">
                <a:solidFill>
                  <a:sysClr val="windowText" lastClr="000000"/>
                </a:solidFill>
              </a:rPr>
              <a:t>ერთვებიან შეთანხმების პროცესში, რათა მიზანს მიაღწიონ</a:t>
            </a:r>
            <a:endParaRPr lang="ru-RU" sz="1200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285860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 algn="ctr">
              <a:buNone/>
            </a:pPr>
            <a:r>
              <a:rPr lang="ka-GE" sz="1800" dirty="0" smtClean="0">
                <a:solidFill>
                  <a:schemeClr val="accent4">
                    <a:lumMod val="75000"/>
                  </a:schemeClr>
                </a:solidFill>
                <a:latin typeface="AcadNusx" pitchFamily="2" charset="0"/>
              </a:rPr>
              <a:t>კონფლიქტის მოგვარების ხელის შემშლელი ფაქტორები</a:t>
            </a:r>
          </a:p>
          <a:p>
            <a:pPr algn="ctr">
              <a:buNone/>
            </a:pPr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</a:t>
            </a:r>
            <a:endParaRPr lang="ka-GE" sz="2000" dirty="0" smtClean="0"/>
          </a:p>
          <a:p>
            <a:pPr lvl="0">
              <a:buFont typeface="Wingdings" pitchFamily="2" charset="2"/>
              <a:buChar char="q"/>
              <a:defRPr/>
            </a:pP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adamianebi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yovelTvis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ar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amboben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imas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,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rasac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sinamdvileSi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fiqroben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;</a:t>
            </a:r>
          </a:p>
          <a:p>
            <a:pPr lvl="0">
              <a:buFont typeface="Wingdings" pitchFamily="2" charset="2"/>
              <a:buChar char="q"/>
              <a:defRPr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arc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ise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advilia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grZnobebis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sityvebiT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gadmocema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;</a:t>
            </a:r>
          </a:p>
          <a:p>
            <a:pPr lvl="0">
              <a:buFont typeface="Wingdings" pitchFamily="2" charset="2"/>
              <a:buChar char="q"/>
              <a:defRPr/>
            </a:pP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erTi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da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igive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sityvebi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gansxvavebulad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esmiT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sxvadasxva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adamianebs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;</a:t>
            </a:r>
          </a:p>
          <a:p>
            <a:pPr lvl="0">
              <a:buFont typeface="Wingdings" pitchFamily="2" charset="2"/>
              <a:buChar char="q"/>
              <a:defRPr/>
            </a:pP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xandaxan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mxolod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is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gvesmis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,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ris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gagebasac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visurvebdiT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;</a:t>
            </a:r>
          </a:p>
          <a:p>
            <a:pPr lvl="0">
              <a:buFont typeface="Wingdings" pitchFamily="2" charset="2"/>
              <a:buChar char="q"/>
              <a:defRPr/>
            </a:pP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msmeneli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xSirad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dakavebulia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ara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mTxrobelis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mosmeniT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,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aramed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 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sakuTari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pasuxis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mofiqrebiT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cad Nusx Geo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14422"/>
            <a:ext cx="775275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271462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კონკურენცია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357554" y="264318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კომპრომისი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857884" y="2714620"/>
            <a:ext cx="214314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თანამშრომლობა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2500298" y="407194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განრიდება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14338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შეგუება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714612" y="1142984"/>
            <a:ext cx="357190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>
                <a:solidFill>
                  <a:srgbClr val="002060"/>
                </a:solidFill>
              </a:rPr>
              <a:t>ქცევის სტრატეგიები 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8662" y="201898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14422"/>
            <a:ext cx="775275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271462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კონკურენცია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357554" y="264318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კომპრომისი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857884" y="2714620"/>
            <a:ext cx="214314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თანამშრომლობა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2500298" y="407194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განრიდება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14338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შეგუება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714612" y="1142984"/>
            <a:ext cx="357190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>
                <a:solidFill>
                  <a:srgbClr val="002060"/>
                </a:solidFill>
              </a:rPr>
              <a:t>ქცევის სტრატეგიები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2976" y="1571612"/>
            <a:ext cx="6715172" cy="1500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5643570" y="3286124"/>
            <a:ext cx="1500198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4714876" y="1928802"/>
            <a:ext cx="34290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latin typeface="Acad Nusx Geo" pitchFamily="34" charset="0"/>
              </a:rPr>
              <a:t>problemidan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gaqcevis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strategia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ewodeba</a:t>
            </a:r>
            <a:r>
              <a:rPr lang="en-US" sz="1400" dirty="0" smtClean="0">
                <a:latin typeface="Acad Nusx Geo" pitchFamily="34" charset="0"/>
              </a:rPr>
              <a:t>. am </a:t>
            </a:r>
            <a:r>
              <a:rPr lang="en-US" sz="1400" dirty="0" err="1" smtClean="0">
                <a:latin typeface="Acad Nusx Geo" pitchFamily="34" charset="0"/>
              </a:rPr>
              <a:t>SemTxvevaSi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erT-erTi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mxare</a:t>
            </a:r>
            <a:r>
              <a:rPr lang="en-US" sz="1400" dirty="0" smtClean="0">
                <a:latin typeface="Acad Nusx Geo" pitchFamily="34" charset="0"/>
              </a:rPr>
              <a:t> arc </a:t>
            </a:r>
            <a:r>
              <a:rPr lang="en-US" sz="1400" dirty="0" err="1" smtClean="0">
                <a:latin typeface="Acad Nusx Geo" pitchFamily="34" charset="0"/>
              </a:rPr>
              <a:t>kooperaciaze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da</a:t>
            </a:r>
            <a:r>
              <a:rPr lang="en-US" sz="1400" dirty="0" smtClean="0">
                <a:latin typeface="Acad Nusx Geo" pitchFamily="34" charset="0"/>
              </a:rPr>
              <a:t> arc </a:t>
            </a:r>
            <a:r>
              <a:rPr lang="en-US" sz="1400" dirty="0" err="1" smtClean="0">
                <a:latin typeface="Acad Nusx Geo" pitchFamily="34" charset="0"/>
              </a:rPr>
              <a:t>mizanzea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orientirebuli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moqmedebas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warmarTaven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iqiTken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rom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konfliqts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gaeqcnen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gamovidnen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konfliqturi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situaciidan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es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procesi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umetesad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aRiwereba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rogorc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izolacia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apaTiuri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ganwyobileba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TviTganadgureba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iqmneba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STabeWdileba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rom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momqmedi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gaurbis</a:t>
            </a:r>
            <a:r>
              <a:rPr lang="en-US" sz="1400" dirty="0" smtClean="0">
                <a:latin typeface="Acad Nusx Geo" pitchFamily="34" charset="0"/>
              </a:rPr>
              <a:t> `</a:t>
            </a:r>
            <a:r>
              <a:rPr lang="en-US" sz="1400" dirty="0" err="1" smtClean="0">
                <a:latin typeface="Acad Nusx Geo" pitchFamily="34" charset="0"/>
              </a:rPr>
              <a:t>scenas</a:t>
            </a:r>
            <a:r>
              <a:rPr lang="en-US" sz="1400" dirty="0" smtClean="0">
                <a:latin typeface="Acad Nusx Geo" pitchFamily="34" charset="0"/>
              </a:rPr>
              <a:t>~ an </a:t>
            </a:r>
            <a:r>
              <a:rPr lang="en-US" sz="1400" dirty="0" err="1" smtClean="0">
                <a:latin typeface="Acad Nusx Geo" pitchFamily="34" charset="0"/>
              </a:rPr>
              <a:t>iyenebs</a:t>
            </a:r>
            <a:r>
              <a:rPr lang="en-US" sz="1400" dirty="0" smtClean="0">
                <a:latin typeface="Acad Nusx Geo" pitchFamily="34" charset="0"/>
              </a:rPr>
              <a:t> `</a:t>
            </a:r>
            <a:r>
              <a:rPr lang="en-US" sz="1400" dirty="0" err="1" smtClean="0">
                <a:latin typeface="Acad Nusx Geo" pitchFamily="34" charset="0"/>
              </a:rPr>
              <a:t>siraqlemis</a:t>
            </a:r>
            <a:r>
              <a:rPr lang="en-US" sz="1400" dirty="0" smtClean="0">
                <a:latin typeface="Acad Nusx Geo" pitchFamily="34" charset="0"/>
              </a:rPr>
              <a:t>~ </a:t>
            </a:r>
            <a:r>
              <a:rPr lang="en-US" sz="1400" dirty="0" err="1" smtClean="0">
                <a:latin typeface="Acad Nusx Geo" pitchFamily="34" charset="0"/>
              </a:rPr>
              <a:t>politikas</a:t>
            </a:r>
            <a:r>
              <a:rPr lang="en-US" sz="1400" dirty="0" smtClean="0">
                <a:latin typeface="Acad Nusx Geo" pitchFamily="34" charset="0"/>
              </a:rPr>
              <a:t>. </a:t>
            </a:r>
            <a:endParaRPr lang="ru-RU" sz="1400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616" y="189669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14422"/>
            <a:ext cx="775275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271462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კონკურენცია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357554" y="264318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კომპრომისი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857884" y="2714620"/>
            <a:ext cx="214314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თანამშრომლობა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2500298" y="407194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განრიდება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14338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შეგუება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714612" y="1142984"/>
            <a:ext cx="357190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>
                <a:solidFill>
                  <a:srgbClr val="002060"/>
                </a:solidFill>
              </a:rPr>
              <a:t>ქცევის სტრატეგიები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6446" y="1500174"/>
            <a:ext cx="2214578" cy="3286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142976" y="1428736"/>
            <a:ext cx="1928826" cy="1643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2500298" y="3000372"/>
            <a:ext cx="2143140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2071670" y="3071810"/>
            <a:ext cx="4857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latin typeface="Acad Nusx Geo" pitchFamily="34" charset="0"/>
              </a:rPr>
              <a:t>es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strategia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gulisxmobs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resursebis</a:t>
            </a:r>
            <a:r>
              <a:rPr lang="en-US" sz="1400" dirty="0" smtClean="0">
                <a:latin typeface="Acad Nusx Geo" pitchFamily="34" charset="0"/>
              </a:rPr>
              <a:t> 50/50 </a:t>
            </a:r>
            <a:r>
              <a:rPr lang="en-US" sz="1400" dirty="0" err="1" smtClean="0">
                <a:latin typeface="Acad Nusx Geo" pitchFamily="34" charset="0"/>
              </a:rPr>
              <a:t>ganawilebas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sadac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mizanze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kooperaciaze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orientacia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saSualo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doniT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vlindeba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aq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urTierTdaTmoba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xorcieldeba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garkveuli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xarisxiT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anu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davis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mizezi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orive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mxareze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erTnairi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xarisxiT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iyofa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orive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mxare</a:t>
            </a:r>
            <a:r>
              <a:rPr lang="en-US" sz="1400" dirty="0" smtClean="0">
                <a:latin typeface="Acad Nusx Geo" pitchFamily="34" charset="0"/>
              </a:rPr>
              <a:t> (</a:t>
            </a:r>
            <a:r>
              <a:rPr lang="en-US" sz="1400" dirty="0" err="1" smtClean="0">
                <a:latin typeface="Acad Nusx Geo" pitchFamily="34" charset="0"/>
              </a:rPr>
              <a:t>ZiriTadad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vaWrobiT</a:t>
            </a:r>
            <a:r>
              <a:rPr lang="en-US" sz="1400" dirty="0" smtClean="0">
                <a:latin typeface="Acad Nusx Geo" pitchFamily="34" charset="0"/>
              </a:rPr>
              <a:t>) </a:t>
            </a:r>
            <a:r>
              <a:rPr lang="en-US" sz="1400" dirty="0" err="1" smtClean="0">
                <a:latin typeface="Acad Nusx Geo" pitchFamily="34" charset="0"/>
              </a:rPr>
              <a:t>irCevs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saSualo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pozicias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sadac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SeTanxmeba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uSualo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molaparakebiT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miiRweva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sakiTxis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optimalur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gadaWrasTan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ar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gvaqvs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saqme</a:t>
            </a:r>
            <a:r>
              <a:rPr lang="en-US" sz="1400" dirty="0" smtClean="0">
                <a:latin typeface="Acad Nusx Geo" pitchFamily="34" charset="0"/>
              </a:rPr>
              <a:t>. am </a:t>
            </a:r>
            <a:r>
              <a:rPr lang="en-US" sz="1400" dirty="0" err="1" smtClean="0">
                <a:latin typeface="Acad Nusx Geo" pitchFamily="34" charset="0"/>
              </a:rPr>
              <a:t>strategiis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ZiriTadi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formulaa</a:t>
            </a:r>
            <a:r>
              <a:rPr lang="en-US" sz="1400" dirty="0" smtClean="0">
                <a:latin typeface="Acad Nusx Geo" pitchFamily="34" charset="0"/>
              </a:rPr>
              <a:t> `</a:t>
            </a:r>
            <a:r>
              <a:rPr lang="en-US" sz="1400" dirty="0" err="1" smtClean="0">
                <a:latin typeface="Acad Nusx Geo" pitchFamily="34" charset="0"/>
              </a:rPr>
              <a:t>rame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rom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miviRoT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yovelma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Cvenganma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raRac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unda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waagos</a:t>
            </a:r>
            <a:r>
              <a:rPr lang="en-US" sz="1400" dirty="0" smtClean="0">
                <a:latin typeface="Acad Nusx Geo" pitchFamily="34" charset="0"/>
              </a:rPr>
              <a:t>~.</a:t>
            </a:r>
            <a:endParaRPr lang="ru-RU" sz="1400" dirty="0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14422"/>
            <a:ext cx="775275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271462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კონკურენცია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357554" y="264318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კომპრომისი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857884" y="2714620"/>
            <a:ext cx="214314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თანამშრომლობა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2500298" y="407194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განრიდება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14338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შეგუება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714612" y="1142984"/>
            <a:ext cx="357190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>
                <a:solidFill>
                  <a:srgbClr val="002060"/>
                </a:solidFill>
              </a:rPr>
              <a:t>ქცევის სტრატეგიები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4612" y="1714488"/>
            <a:ext cx="5143536" cy="2857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2428860" y="3143248"/>
            <a:ext cx="35719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286116" y="2000240"/>
            <a:ext cx="34290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latin typeface="Acad Nusx Geo" pitchFamily="34" charset="0"/>
              </a:rPr>
              <a:t>gulisxmobs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erTi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dominirebas</a:t>
            </a:r>
            <a:r>
              <a:rPr lang="en-US" sz="1400" dirty="0" smtClean="0">
                <a:latin typeface="Acad Nusx Geo" pitchFamily="34" charset="0"/>
              </a:rPr>
              <a:t> da </a:t>
            </a:r>
            <a:r>
              <a:rPr lang="en-US" sz="1400" dirty="0" err="1" smtClean="0">
                <a:latin typeface="Acad Nusx Geo" pitchFamily="34" charset="0"/>
              </a:rPr>
              <a:t>umetes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>
                <a:latin typeface="Acad Nusx Geo" pitchFamily="34" charset="0"/>
              </a:rPr>
              <a:t>SemTxstrategia</a:t>
            </a:r>
            <a:r>
              <a:rPr lang="en-US" sz="1400" dirty="0">
                <a:latin typeface="Acad Nusx Geo" pitchFamily="34" charset="0"/>
              </a:rPr>
              <a:t> </a:t>
            </a:r>
            <a:r>
              <a:rPr lang="en-US" sz="1400" dirty="0" err="1">
                <a:latin typeface="Acad Nusx Geo" pitchFamily="34" charset="0"/>
              </a:rPr>
              <a:t>vevaSi</a:t>
            </a:r>
            <a:r>
              <a:rPr lang="en-US" sz="1400" dirty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meore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ganadgurebas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mag</a:t>
            </a:r>
            <a:r>
              <a:rPr lang="en-US" sz="1400" dirty="0" smtClean="0">
                <a:latin typeface="Acad Nusx Geo" pitchFamily="34" charset="0"/>
              </a:rPr>
              <a:t>: </a:t>
            </a:r>
            <a:r>
              <a:rPr lang="en-US" sz="1400" dirty="0" err="1" smtClean="0">
                <a:latin typeface="Acad Nusx Geo" pitchFamily="34" charset="0"/>
              </a:rPr>
              <a:t>qveynebs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Soris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SeiaraRebis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zrda</a:t>
            </a:r>
            <a:r>
              <a:rPr lang="en-US" sz="1400" dirty="0" smtClean="0">
                <a:latin typeface="Acad Nusx Geo" pitchFamily="34" charset="0"/>
              </a:rPr>
              <a:t> am </a:t>
            </a:r>
            <a:r>
              <a:rPr lang="en-US" sz="1400" dirty="0" err="1" smtClean="0">
                <a:latin typeface="Acad Nusx Geo" pitchFamily="34" charset="0"/>
              </a:rPr>
              <a:t>saxis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strategiis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naTeli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magaliTia</a:t>
            </a:r>
            <a:r>
              <a:rPr lang="en-US" sz="1400" dirty="0" smtClean="0">
                <a:latin typeface="Acad Nusx Geo" pitchFamily="34" charset="0"/>
              </a:rPr>
              <a:t>. am </a:t>
            </a:r>
            <a:r>
              <a:rPr lang="en-US" sz="1400" dirty="0" err="1" smtClean="0">
                <a:latin typeface="Acad Nusx Geo" pitchFamily="34" charset="0"/>
              </a:rPr>
              <a:t>dros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sakuTar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mizans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eqceva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yuradReba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ignorirebulia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urTierTobebze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orientacia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erT-erT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mxares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uCndeba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survili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rom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gaimarjvos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sxvaze</a:t>
            </a:r>
            <a:r>
              <a:rPr lang="en-US" sz="1400" dirty="0" smtClean="0">
                <a:latin typeface="Acad Nusx Geo" pitchFamily="34" charset="0"/>
              </a:rPr>
              <a:t>. am </a:t>
            </a:r>
            <a:r>
              <a:rPr lang="en-US" sz="1400" dirty="0" err="1" smtClean="0">
                <a:latin typeface="Acad Nusx Geo" pitchFamily="34" charset="0"/>
              </a:rPr>
              <a:t>strategiis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gamoyenebas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safuZvlad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udevs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principi</a:t>
            </a:r>
            <a:r>
              <a:rPr lang="en-US" sz="1400" dirty="0" smtClean="0">
                <a:latin typeface="Acad Nusx Geo" pitchFamily="34" charset="0"/>
              </a:rPr>
              <a:t> `me </a:t>
            </a:r>
            <a:r>
              <a:rPr lang="en-US" sz="1400" dirty="0" err="1" smtClean="0">
                <a:latin typeface="Acad Nusx Geo" pitchFamily="34" charset="0"/>
              </a:rPr>
              <a:t>unda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gavimarjvo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Sen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ki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aucileblad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unda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waago</a:t>
            </a:r>
            <a:r>
              <a:rPr lang="en-US" sz="1400" dirty="0" smtClean="0">
                <a:latin typeface="Acad Nusx Geo" pitchFamily="34" charset="0"/>
              </a:rPr>
              <a:t>~.</a:t>
            </a:r>
            <a:endParaRPr lang="ru-RU" sz="1400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14422"/>
            <a:ext cx="775275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271462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ნკურენცია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357554" y="264318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კომპრომისი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857884" y="2714620"/>
            <a:ext cx="214314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თანამშრომლობა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2500298" y="407194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განრიდება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07194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შეგუება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714612" y="1142984"/>
            <a:ext cx="357190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>
                <a:solidFill>
                  <a:srgbClr val="002060"/>
                </a:solidFill>
              </a:rPr>
              <a:t>ქცევის სტრატეგიები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7290" y="1613731"/>
            <a:ext cx="6643734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2285984" y="3071810"/>
            <a:ext cx="1928826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857356" y="2071678"/>
            <a:ext cx="34290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Acad Nusx Geo" pitchFamily="34" charset="0"/>
              </a:rPr>
              <a:t>am </a:t>
            </a:r>
            <a:r>
              <a:rPr lang="en-US" sz="1400" dirty="0" err="1" smtClean="0">
                <a:latin typeface="Acad Nusx Geo" pitchFamily="34" charset="0"/>
              </a:rPr>
              <a:t>strategias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aseve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uwodeben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daTmobas</a:t>
            </a:r>
            <a:r>
              <a:rPr lang="en-US" sz="1400" dirty="0" smtClean="0">
                <a:latin typeface="Acad Nusx Geo" pitchFamily="34" charset="0"/>
              </a:rPr>
              <a:t>. am </a:t>
            </a:r>
            <a:r>
              <a:rPr lang="en-US" sz="1400" dirty="0" err="1" smtClean="0">
                <a:latin typeface="Acad Nusx Geo" pitchFamily="34" charset="0"/>
              </a:rPr>
              <a:t>SemTxvevaSi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mizanze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orientacia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naklebia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xolo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urTierTobaze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orientacia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maqsimums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aRwevs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kooperirebis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SesanarCuneblad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erTi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Tmobs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Tavis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interesebs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raTa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meore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keTilganwyoba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SeinarCunos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daTmobiT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urTierTobis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SenarCuneba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gamarTlebulia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im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SemTxvevaSi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roca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problemaSi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gaurkvevelobaa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roca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ver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xdeba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gaTvla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roca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konfliqtSi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dapirispireba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aSkaraa</a:t>
            </a:r>
            <a:r>
              <a:rPr lang="en-US" sz="1400" dirty="0" smtClean="0">
                <a:latin typeface="Acad Nusx Geo" pitchFamily="34" charset="0"/>
              </a:rPr>
              <a:t>.</a:t>
            </a:r>
            <a:endParaRPr lang="ru-RU" sz="1400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500174"/>
            <a:ext cx="7972452" cy="416225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>
              <a:buNone/>
            </a:pPr>
            <a:endParaRPr lang="ka-GE" dirty="0" smtClean="0"/>
          </a:p>
          <a:p>
            <a:pPr>
              <a:buNone/>
            </a:pPr>
            <a:endParaRPr lang="ka-GE" dirty="0" smtClean="0"/>
          </a:p>
          <a:p>
            <a:pPr>
              <a:buNone/>
            </a:pPr>
            <a:r>
              <a:rPr lang="ka-GE" dirty="0" smtClean="0">
                <a:solidFill>
                  <a:srgbClr val="C00000"/>
                </a:solidFill>
              </a:rPr>
              <a:t>                         კონფლიქტი 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260648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14422"/>
            <a:ext cx="775275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271462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კონკურენცია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357554" y="264318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კომპრომისი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857884" y="2714620"/>
            <a:ext cx="214314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თანამშრომლობა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2500298" y="4071942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განრიდება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143380"/>
            <a:ext cx="192882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კ</a:t>
            </a:r>
            <a:r>
              <a:rPr lang="ka-GE" dirty="0" smtClean="0">
                <a:solidFill>
                  <a:srgbClr val="C00000"/>
                </a:solidFill>
              </a:rPr>
              <a:t>შეგუება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714612" y="1142984"/>
            <a:ext cx="357190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>
                <a:solidFill>
                  <a:srgbClr val="002060"/>
                </a:solidFill>
              </a:rPr>
              <a:t>ქცევის სტრატეგიები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8662" y="1714488"/>
            <a:ext cx="4786346" cy="3000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786446" y="3214686"/>
            <a:ext cx="1143008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714480" y="1785926"/>
            <a:ext cx="36433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cad Nusx Geo" pitchFamily="34" charset="0"/>
              </a:rPr>
              <a:t>am </a:t>
            </a:r>
            <a:r>
              <a:rPr lang="en-US" sz="1400" dirty="0" err="1" smtClean="0">
                <a:latin typeface="Acad Nusx Geo" pitchFamily="34" charset="0"/>
              </a:rPr>
              <a:t>strategiiT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mxareebi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molaparakebis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safuZvelze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Tanxmdebian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gadawyvetilebebze</a:t>
            </a:r>
            <a:r>
              <a:rPr lang="en-US" sz="1400" dirty="0" smtClean="0">
                <a:latin typeface="Acad Nusx Geo" pitchFamily="34" charset="0"/>
              </a:rPr>
              <a:t>, </a:t>
            </a:r>
            <a:r>
              <a:rPr lang="en-US" sz="1400" dirty="0" err="1" smtClean="0">
                <a:latin typeface="Acad Nusx Geo" pitchFamily="34" charset="0"/>
              </a:rPr>
              <a:t>romelic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orTave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monawiles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daakmayofilebs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orientacia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mimarTulia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daakmayofilos</a:t>
            </a:r>
            <a:r>
              <a:rPr lang="en-US" sz="1400" dirty="0" smtClean="0">
                <a:latin typeface="Acad Nusx Geo" pitchFamily="34" charset="0"/>
              </a:rPr>
              <a:t> or</a:t>
            </a:r>
            <a:r>
              <a:rPr lang="ka-GE" sz="1400" dirty="0" smtClean="0">
                <a:latin typeface="AcadNusx" pitchFamily="2" charset="0"/>
              </a:rPr>
              <a:t>ი</a:t>
            </a:r>
            <a:r>
              <a:rPr lang="en-US" sz="1400" dirty="0" err="1" smtClean="0">
                <a:latin typeface="Acad Nusx Geo" pitchFamily="34" charset="0"/>
              </a:rPr>
              <a:t>ve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mxris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interesebi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da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efeqturad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moaxerxon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problemis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mxareTa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moqmedebebiT</a:t>
            </a:r>
            <a:r>
              <a:rPr lang="ka-GE" sz="1400" dirty="0" smtClean="0">
                <a:latin typeface="AcadNusx" pitchFamily="2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saukeTeso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gadawyvetilebaze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SeTanxmeba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xorcieldeba</a:t>
            </a:r>
            <a:r>
              <a:rPr lang="en-US" sz="1400" dirty="0" smtClean="0">
                <a:latin typeface="Acad Nusx Geo" pitchFamily="34" charset="0"/>
              </a:rPr>
              <a:t>. </a:t>
            </a:r>
            <a:r>
              <a:rPr lang="en-US" sz="1400" dirty="0" err="1" smtClean="0">
                <a:latin typeface="Acad Nusx Geo" pitchFamily="34" charset="0"/>
              </a:rPr>
              <a:t>gadawyvetilebis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miRebiT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oponentebi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SeiZleba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partniorebad</a:t>
            </a:r>
            <a:r>
              <a:rPr lang="en-US" sz="1400" dirty="0" smtClean="0">
                <a:latin typeface="Acad Nusx Geo" pitchFamily="34" charset="0"/>
              </a:rPr>
              <a:t> </a:t>
            </a:r>
            <a:r>
              <a:rPr lang="en-US" sz="1400" dirty="0" err="1" smtClean="0">
                <a:latin typeface="Acad Nusx Geo" pitchFamily="34" charset="0"/>
              </a:rPr>
              <a:t>iqcnen</a:t>
            </a:r>
            <a:r>
              <a:rPr lang="en-US" sz="1400" dirty="0" smtClean="0">
                <a:latin typeface="AcadNusx" pitchFamily="2" charset="0"/>
              </a:rPr>
              <a:t>. </a:t>
            </a:r>
            <a:endParaRPr lang="ru-RU" sz="1400" dirty="0" smtClean="0"/>
          </a:p>
          <a:p>
            <a:pPr algn="just"/>
            <a:endParaRPr lang="ka-GE" sz="1400" dirty="0" smtClean="0">
              <a:latin typeface="AcadNusx" pitchFamily="2" charset="0"/>
            </a:endParaRPr>
          </a:p>
          <a:p>
            <a:pPr algn="just"/>
            <a:endParaRPr lang="ka-GE" sz="1400" dirty="0" smtClean="0"/>
          </a:p>
          <a:p>
            <a:pPr algn="just"/>
            <a:endParaRPr lang="ka-GE" sz="1400" dirty="0" smtClean="0"/>
          </a:p>
          <a:p>
            <a:pPr algn="just"/>
            <a:endParaRPr lang="ru-RU" sz="14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417150" y="74711"/>
            <a:ext cx="3097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cad Nusx Geo" pitchFamily="34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cad Nusx Geo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285860"/>
            <a:ext cx="7972452" cy="416225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 algn="ctr">
              <a:buNone/>
            </a:pPr>
            <a:r>
              <a:rPr lang="ka-GE" sz="2000" dirty="0" smtClean="0">
                <a:solidFill>
                  <a:schemeClr val="bg2">
                    <a:lumMod val="10000"/>
                  </a:schemeClr>
                </a:solidFill>
              </a:rPr>
              <a:t>ქცევის სტრატეგიების შედეგები</a:t>
            </a:r>
          </a:p>
          <a:p>
            <a:pPr algn="ctr">
              <a:buNone/>
            </a:pPr>
            <a:endParaRPr lang="ka-GE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a-GE" sz="2400" dirty="0" smtClean="0">
                <a:solidFill>
                  <a:srgbClr val="C00000"/>
                </a:solidFill>
              </a:rPr>
              <a:t>მოგება-წაგება;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ka-GE" sz="2400" dirty="0" smtClean="0">
                <a:solidFill>
                  <a:srgbClr val="C00000"/>
                </a:solidFill>
              </a:rPr>
              <a:t>მოგება-მოგება;</a:t>
            </a:r>
          </a:p>
          <a:p>
            <a:pPr algn="ctr"/>
            <a:r>
              <a:rPr lang="ka-GE" sz="2400" dirty="0" smtClean="0">
                <a:solidFill>
                  <a:srgbClr val="C00000"/>
                </a:solidFill>
              </a:rPr>
              <a:t>წაგება-მოგება;</a:t>
            </a:r>
          </a:p>
          <a:p>
            <a:pPr algn="ctr"/>
            <a:r>
              <a:rPr lang="ka-GE" sz="2400" dirty="0" smtClean="0">
                <a:solidFill>
                  <a:srgbClr val="C00000"/>
                </a:solidFill>
              </a:rPr>
              <a:t>წაგება-წაგება;</a:t>
            </a:r>
          </a:p>
          <a:p>
            <a:pPr algn="ctr">
              <a:buNone/>
            </a:pPr>
            <a:endParaRPr lang="ka-GE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ka-GE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ka-GE" sz="2000" dirty="0" smtClean="0"/>
              <a:t>                                 </a:t>
            </a:r>
          </a:p>
          <a:p>
            <a:pPr>
              <a:buNone/>
            </a:pPr>
            <a:r>
              <a:rPr lang="ka-GE" sz="2000" dirty="0" smtClean="0"/>
              <a:t>                         </a:t>
            </a:r>
          </a:p>
          <a:p>
            <a:pPr>
              <a:buNone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285860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 algn="ctr">
              <a:buNone/>
            </a:pPr>
            <a:r>
              <a:rPr lang="ka-GE" sz="2000" dirty="0" smtClean="0">
                <a:solidFill>
                  <a:schemeClr val="bg2">
                    <a:lumMod val="10000"/>
                  </a:schemeClr>
                </a:solidFill>
              </a:rPr>
              <a:t>მედიაცია</a:t>
            </a:r>
          </a:p>
          <a:p>
            <a:pPr algn="ctr">
              <a:buNone/>
            </a:pPr>
            <a:endParaRPr lang="ka-GE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ka-GE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ka-GE" sz="2000" dirty="0" smtClean="0"/>
              <a:t>                                                          </a:t>
            </a:r>
          </a:p>
          <a:p>
            <a:pPr>
              <a:buNone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60648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Picture 2" descr="C:\Users\beso\Desktop\კონფლიქტი მედიაცია ფოტო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500306"/>
            <a:ext cx="3143272" cy="21573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643438" y="2571744"/>
            <a:ext cx="36433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AcadNusx" pitchFamily="2" charset="0"/>
              </a:rPr>
              <a:t>მ</a:t>
            </a:r>
            <a:r>
              <a:rPr lang="ka-GE" sz="1400" dirty="0" smtClean="0">
                <a:latin typeface="AcadNusx" pitchFamily="2" charset="0"/>
              </a:rPr>
              <a:t>ონაწილე მხარეები ირჩევენ მესამე, ნეიტრალურ მხარეს. იგი ეხმარება ურთიერთმისაღები გადაწყვეტილების შემუშავებაში და შემდგომში ხელმძღვანელობს მხარეებს ამ გადაწყვეტილების განხორციელებაში.</a:t>
            </a:r>
            <a:endParaRPr lang="ru-RU" sz="1400" dirty="0" smtClean="0"/>
          </a:p>
          <a:p>
            <a:pPr algn="just"/>
            <a:endParaRPr lang="ka-GE" sz="1400" dirty="0" smtClean="0">
              <a:latin typeface="AcadNusx" pitchFamily="2" charset="0"/>
            </a:endParaRPr>
          </a:p>
          <a:p>
            <a:pPr algn="just"/>
            <a:endParaRPr lang="ka-GE" sz="1400" dirty="0" smtClean="0"/>
          </a:p>
          <a:p>
            <a:pPr algn="just"/>
            <a:endParaRPr lang="ka-GE" sz="1400" dirty="0" smtClean="0"/>
          </a:p>
          <a:p>
            <a:pPr algn="just"/>
            <a:endParaRPr lang="ru-RU" sz="1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285860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 algn="ctr">
              <a:buNone/>
            </a:pPr>
            <a:r>
              <a:rPr lang="ka-GE" sz="2000" dirty="0" smtClean="0">
                <a:solidFill>
                  <a:schemeClr val="bg2">
                    <a:lumMod val="10000"/>
                  </a:schemeClr>
                </a:solidFill>
              </a:rPr>
              <a:t>მედიაცია</a:t>
            </a:r>
          </a:p>
          <a:p>
            <a:pPr algn="ctr">
              <a:buNone/>
            </a:pPr>
            <a:endParaRPr lang="ka-GE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ka-GE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ka-GE" sz="2000" dirty="0" smtClean="0"/>
              <a:t>                                                          </a:t>
            </a:r>
          </a:p>
          <a:p>
            <a:pPr>
              <a:buNone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60648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Picture 2" descr="C:\Users\beso\Desktop\კონფლიქტი მედიაცია ფოტო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500306"/>
            <a:ext cx="3143272" cy="21573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643438" y="2571744"/>
            <a:ext cx="364333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a-GE" sz="1600" dirty="0" smtClean="0">
                <a:latin typeface="Sylfaen" pitchFamily="18" charset="0"/>
              </a:rPr>
              <a:t>მხარეთა შეთანხმება მოლაპარაკების შესახებ;</a:t>
            </a:r>
          </a:p>
          <a:p>
            <a:pPr marL="342900" indent="-342900">
              <a:buAutoNum type="arabicPeriod"/>
            </a:pPr>
            <a:r>
              <a:rPr lang="ka-GE" sz="1600" dirty="0" smtClean="0">
                <a:latin typeface="Sylfaen" pitchFamily="18" charset="0"/>
              </a:rPr>
              <a:t>მხარეთა აზრების მოსმენა;</a:t>
            </a:r>
          </a:p>
          <a:p>
            <a:pPr marL="342900" indent="-342900">
              <a:buAutoNum type="arabicPeriod"/>
            </a:pPr>
            <a:r>
              <a:rPr lang="ka-GE" sz="1600" dirty="0" smtClean="0">
                <a:latin typeface="Sylfaen" pitchFamily="18" charset="0"/>
              </a:rPr>
              <a:t>ინტერესებზე ფოკუსირება;</a:t>
            </a:r>
          </a:p>
          <a:p>
            <a:pPr marL="342900" indent="-342900">
              <a:buAutoNum type="arabicPeriod"/>
            </a:pPr>
            <a:r>
              <a:rPr lang="ka-GE" sz="1600" dirty="0" smtClean="0">
                <a:latin typeface="Sylfaen" pitchFamily="18" charset="0"/>
              </a:rPr>
              <a:t>მოგება-მოგება ვარიანტების შერჩევა;</a:t>
            </a:r>
          </a:p>
          <a:p>
            <a:pPr marL="342900" indent="-342900">
              <a:buAutoNum type="arabicPeriod"/>
            </a:pPr>
            <a:r>
              <a:rPr lang="ka-GE" sz="1600" dirty="0" smtClean="0">
                <a:latin typeface="Sylfaen" pitchFamily="18" charset="0"/>
              </a:rPr>
              <a:t>ვარიანტების შეფასება;</a:t>
            </a:r>
          </a:p>
          <a:p>
            <a:pPr marL="342900" indent="-342900">
              <a:buAutoNum type="arabicPeriod"/>
            </a:pPr>
            <a:r>
              <a:rPr lang="ka-GE" sz="1600" dirty="0" smtClean="0">
                <a:latin typeface="Sylfaen" pitchFamily="18" charset="0"/>
              </a:rPr>
              <a:t>შეთანხმების მიღწევა</a:t>
            </a:r>
          </a:p>
          <a:p>
            <a:pPr marL="342900" indent="-342900">
              <a:buAutoNum type="arabicPeriod"/>
            </a:pPr>
            <a:endParaRPr lang="ka-GE" sz="1400" dirty="0" smtClean="0">
              <a:latin typeface="AcadNusx" pitchFamily="2" charset="0"/>
            </a:endParaRPr>
          </a:p>
          <a:p>
            <a:pPr algn="just"/>
            <a:endParaRPr lang="ru-RU" sz="1400" dirty="0" smtClean="0"/>
          </a:p>
          <a:p>
            <a:pPr algn="just"/>
            <a:endParaRPr lang="ka-GE" sz="1400" dirty="0" smtClean="0">
              <a:latin typeface="AcadNusx" pitchFamily="2" charset="0"/>
            </a:endParaRPr>
          </a:p>
          <a:p>
            <a:pPr algn="just"/>
            <a:endParaRPr lang="ka-GE" sz="1400" dirty="0" smtClean="0"/>
          </a:p>
          <a:p>
            <a:pPr algn="just"/>
            <a:endParaRPr lang="ka-GE" sz="1400" dirty="0" smtClean="0"/>
          </a:p>
          <a:p>
            <a:pPr algn="just"/>
            <a:endParaRPr lang="ru-RU" sz="1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285860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ka-GE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გისურვებთ წარმატებას!</a:t>
            </a:r>
            <a:endParaRPr lang="ka-G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4" descr="PRESEN~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285992"/>
            <a:ext cx="1999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500174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>
              <a:buNone/>
            </a:pPr>
            <a:r>
              <a:rPr lang="ka-GE" dirty="0" smtClean="0"/>
              <a:t>                        </a:t>
            </a:r>
            <a:r>
              <a:rPr lang="ka-GE" sz="2000" dirty="0" smtClean="0">
                <a:solidFill>
                  <a:schemeClr val="accent2">
                    <a:lumMod val="75000"/>
                  </a:schemeClr>
                </a:solidFill>
              </a:rPr>
              <a:t>კონფლიქტის ტიპები</a:t>
            </a:r>
          </a:p>
          <a:p>
            <a:pPr>
              <a:buNone/>
            </a:pPr>
            <a:endParaRPr lang="ka-GE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u-RU" sz="2000" dirty="0" smtClean="0"/>
              <a:t>პიროვნებათაშორისი კონფლიქტი; </a:t>
            </a:r>
            <a:endParaRPr lang="ka-GE" sz="2000" dirty="0" smtClean="0"/>
          </a:p>
          <a:p>
            <a:pPr>
              <a:buFont typeface="Wingdings" pitchFamily="2" charset="2"/>
              <a:buChar char="q"/>
            </a:pPr>
            <a:r>
              <a:rPr lang="ru-RU" sz="2000" dirty="0" smtClean="0"/>
              <a:t> პიროვნების შინაგანი კონფლიქტი; </a:t>
            </a:r>
            <a:endParaRPr lang="ka-GE" sz="2000" dirty="0" smtClean="0"/>
          </a:p>
          <a:p>
            <a:pPr>
              <a:buFont typeface="Wingdings" pitchFamily="2" charset="2"/>
              <a:buChar char="q"/>
            </a:pPr>
            <a:r>
              <a:rPr lang="ru-RU" sz="2000" dirty="0" smtClean="0"/>
              <a:t>კონფლიქტი პიროვნებასა და ჯგუფს შორის; </a:t>
            </a:r>
            <a:endParaRPr lang="ka-GE" sz="2000" dirty="0" smtClean="0"/>
          </a:p>
          <a:p>
            <a:pPr>
              <a:buFont typeface="Wingdings" pitchFamily="2" charset="2"/>
              <a:buChar char="q"/>
            </a:pPr>
            <a:r>
              <a:rPr lang="ru-RU" sz="2000" dirty="0" smtClean="0"/>
              <a:t>ჯგუფთაშორისი კონფლიქტი. </a:t>
            </a:r>
          </a:p>
          <a:p>
            <a:pPr>
              <a:buFont typeface="Wingdings" pitchFamily="2" charset="2"/>
              <a:buChar char="q"/>
            </a:pPr>
            <a:endParaRPr lang="ka-GE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ka-GE" sz="2000" dirty="0" smtClean="0"/>
          </a:p>
          <a:p>
            <a:pPr>
              <a:buFont typeface="Wingdings" pitchFamily="2" charset="2"/>
              <a:buChar char="v"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500174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dirty="0" smtClean="0"/>
              <a:t>   </a:t>
            </a:r>
          </a:p>
          <a:p>
            <a:pPr>
              <a:buNone/>
            </a:pPr>
            <a:endParaRPr lang="ka-GE" dirty="0" smtClean="0"/>
          </a:p>
          <a:p>
            <a:pPr>
              <a:buNone/>
            </a:pPr>
            <a:r>
              <a:rPr lang="ka-GE" dirty="0" smtClean="0"/>
              <a:t> </a:t>
            </a:r>
            <a:r>
              <a:rPr lang="ka-GE" sz="2400" dirty="0" smtClean="0">
                <a:solidFill>
                  <a:schemeClr val="accent2">
                    <a:lumMod val="75000"/>
                  </a:schemeClr>
                </a:solidFill>
              </a:rPr>
              <a:t>კონფლიქტი</a:t>
            </a:r>
          </a:p>
          <a:p>
            <a:pPr>
              <a:buNone/>
            </a:pPr>
            <a:endParaRPr lang="ka-GE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buNone/>
            </a:pPr>
            <a:r>
              <a:rPr lang="ka-GE" sz="1800" dirty="0" smtClean="0"/>
              <a:t>სიტყვა ,,კონფლიქტის აღმნიშვნელი ჩინური იეროგლიფი ორი ნაწილისგან შედგება, ესენია</a:t>
            </a:r>
          </a:p>
          <a:p>
            <a:pPr algn="ctr">
              <a:buNone/>
            </a:pPr>
            <a:r>
              <a:rPr lang="ka-GE" sz="1800" dirty="0" smtClean="0"/>
              <a:t>,, საფრთხე” და ,,შესაძლებლობა”</a:t>
            </a:r>
          </a:p>
          <a:p>
            <a:pPr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381000"/>
            <a:ext cx="5715040" cy="100013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6" name="Picture 4" descr="http://www.firovia.com/images/category/images/Confli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57433" cy="164305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643702" y="4429132"/>
            <a:ext cx="1714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sz="4000" dirty="0" smtClean="0">
                <a:solidFill>
                  <a:schemeClr val="accent2">
                    <a:lumMod val="75000"/>
                  </a:schemeClr>
                </a:solidFill>
              </a:rPr>
              <a:t>衝突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500174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>
              <a:buNone/>
            </a:pPr>
            <a:r>
              <a:rPr lang="ka-GE" dirty="0" smtClean="0"/>
              <a:t>                </a:t>
            </a:r>
            <a:r>
              <a:rPr lang="ka-GE" sz="2000" dirty="0" smtClean="0">
                <a:solidFill>
                  <a:schemeClr val="accent2">
                    <a:lumMod val="75000"/>
                  </a:schemeClr>
                </a:solidFill>
              </a:rPr>
              <a:t>კონფლიქტის დადებითი ასპექტები</a:t>
            </a:r>
          </a:p>
          <a:p>
            <a:pPr>
              <a:buNone/>
            </a:pPr>
            <a:endParaRPr lang="ka-GE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u-RU" sz="2000" dirty="0" smtClean="0"/>
              <a:t>წ</a:t>
            </a:r>
            <a:r>
              <a:rPr lang="ka-GE" sz="2000" dirty="0" smtClean="0"/>
              <a:t>არმოაჩენს პრობლემას, რომელიც გადაწყვეტას მოითხოვს;</a:t>
            </a:r>
          </a:p>
          <a:p>
            <a:pPr>
              <a:buFont typeface="Wingdings" pitchFamily="2" charset="2"/>
              <a:buChar char="q"/>
            </a:pPr>
            <a:r>
              <a:rPr lang="ka-GE" sz="2000" dirty="0" smtClean="0"/>
              <a:t>იძლევა ცვლილებებისა და განვითარების საშუალებას;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smtClean="0"/>
              <a:t> </a:t>
            </a:r>
            <a:r>
              <a:rPr lang="ka-GE" sz="2000" dirty="0" smtClean="0"/>
              <a:t>გვეხმარება იმის, გარკვევაში, თუ ვინ ვართ ჩვენ</a:t>
            </a:r>
            <a:r>
              <a:rPr lang="ru-RU" sz="2000" dirty="0" smtClean="0"/>
              <a:t>; </a:t>
            </a:r>
            <a:endParaRPr lang="ka-GE" sz="2000" dirty="0" smtClean="0"/>
          </a:p>
          <a:p>
            <a:pPr>
              <a:buFont typeface="Wingdings" pitchFamily="2" charset="2"/>
              <a:buChar char="q"/>
            </a:pPr>
            <a:r>
              <a:rPr lang="ka-GE" sz="2000" dirty="0" smtClean="0"/>
              <a:t>წარმოადგენს განმუხტვის საშუალებას</a:t>
            </a:r>
            <a:r>
              <a:rPr lang="ru-RU" sz="2000" dirty="0" smtClean="0"/>
              <a:t>; </a:t>
            </a:r>
            <a:endParaRPr lang="ka-GE" sz="2000" dirty="0" smtClean="0"/>
          </a:p>
          <a:p>
            <a:pPr>
              <a:buFont typeface="Wingdings" pitchFamily="2" charset="2"/>
              <a:buChar char="q"/>
            </a:pPr>
            <a:r>
              <a:rPr lang="ka-GE" sz="2000" dirty="0" smtClean="0"/>
              <a:t>შესაძლოა, იყოს სტიმულის მომცემი</a:t>
            </a:r>
            <a:endParaRPr lang="ru-RU" sz="2000" dirty="0" smtClean="0"/>
          </a:p>
          <a:p>
            <a:pPr>
              <a:buFont typeface="Wingdings" pitchFamily="2" charset="2"/>
              <a:buChar char="q"/>
            </a:pPr>
            <a:endParaRPr lang="ka-GE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ka-GE" sz="2000" dirty="0" smtClean="0"/>
          </a:p>
          <a:p>
            <a:pPr>
              <a:buFont typeface="Wingdings" pitchFamily="2" charset="2"/>
              <a:buChar char="v"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da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357298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sz="2000" dirty="0" smtClean="0">
                <a:solidFill>
                  <a:schemeClr val="accent2">
                    <a:lumMod val="75000"/>
                  </a:schemeClr>
                </a:solidFill>
              </a:rPr>
              <a:t>კონფლიქტის</a:t>
            </a:r>
            <a:r>
              <a:rPr lang="ka-GE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a-GE" sz="2000" dirty="0" smtClean="0">
                <a:solidFill>
                  <a:schemeClr val="accent2">
                    <a:lumMod val="75000"/>
                  </a:schemeClr>
                </a:solidFill>
              </a:rPr>
              <a:t>განვითარების ,,ქარბორბალა</a:t>
            </a:r>
          </a:p>
          <a:p>
            <a:pPr>
              <a:buNone/>
            </a:pPr>
            <a:endParaRPr lang="ka-GE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ka-GE" sz="1400" dirty="0" smtClean="0"/>
              <a:t>ორიენტაცია ზიანის მიყენებაზე</a:t>
            </a:r>
            <a:endParaRPr lang="ka-GE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ka-GE" sz="2000" dirty="0" smtClean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</a:p>
          <a:p>
            <a:pPr>
              <a:buNone/>
            </a:pPr>
            <a:r>
              <a:rPr lang="ka-GE" sz="1600" dirty="0" smtClean="0"/>
              <a:t>                                                                              უკიდურესი პოზიციები</a:t>
            </a:r>
          </a:p>
          <a:p>
            <a:pPr>
              <a:buNone/>
            </a:pPr>
            <a:r>
              <a:rPr lang="ka-GE" sz="2000" dirty="0" smtClean="0"/>
              <a:t>                                                              </a:t>
            </a:r>
          </a:p>
          <a:p>
            <a:pPr>
              <a:buNone/>
            </a:pPr>
            <a:r>
              <a:rPr lang="ka-GE" sz="2000" dirty="0" smtClean="0"/>
              <a:t> </a:t>
            </a:r>
            <a:endParaRPr lang="ka-GE" sz="1400" dirty="0" smtClean="0"/>
          </a:p>
          <a:p>
            <a:pPr>
              <a:buNone/>
            </a:pPr>
            <a:r>
              <a:rPr lang="ka-GE" sz="1400" dirty="0" smtClean="0"/>
              <a:t>             კომუნიკაციის დამახინჯება                                     </a:t>
            </a:r>
          </a:p>
          <a:p>
            <a:pPr>
              <a:buNone/>
            </a:pPr>
            <a:r>
              <a:rPr lang="ka-GE" sz="2000" dirty="0" smtClean="0"/>
              <a:t>                                                                 </a:t>
            </a:r>
            <a:r>
              <a:rPr lang="ka-GE" sz="1600" dirty="0" smtClean="0"/>
              <a:t>ალიანსების შექმნა</a:t>
            </a:r>
          </a:p>
          <a:p>
            <a:pPr>
              <a:buNone/>
            </a:pPr>
            <a:r>
              <a:rPr lang="ka-GE" sz="2000" dirty="0" smtClean="0"/>
              <a:t>                  </a:t>
            </a:r>
            <a:endParaRPr lang="ka-GE" sz="1600" dirty="0" smtClean="0"/>
          </a:p>
          <a:p>
            <a:pPr>
              <a:buNone/>
            </a:pPr>
            <a:r>
              <a:rPr lang="ka-GE" sz="1600" dirty="0" smtClean="0"/>
              <a:t>                    პრობლემების გამრავლება</a:t>
            </a:r>
          </a:p>
          <a:p>
            <a:pPr>
              <a:buNone/>
            </a:pPr>
            <a:r>
              <a:rPr lang="ka-GE" sz="1600" dirty="0" smtClean="0"/>
              <a:t>                                                                                      საწყისი ქმედება</a:t>
            </a:r>
            <a:r>
              <a:rPr lang="ka-GE" sz="2000" dirty="0" smtClean="0"/>
              <a:t>                                  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da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143240" y="1857364"/>
            <a:ext cx="3318507" cy="3448051"/>
          </a:xfrm>
          <a:custGeom>
            <a:avLst/>
            <a:gdLst>
              <a:gd name="connsiteX0" fmla="*/ 0 w 2889879"/>
              <a:gd name="connsiteY0" fmla="*/ 0 h 3305175"/>
              <a:gd name="connsiteX1" fmla="*/ 38100 w 2889879"/>
              <a:gd name="connsiteY1" fmla="*/ 57150 h 3305175"/>
              <a:gd name="connsiteX2" fmla="*/ 47625 w 2889879"/>
              <a:gd name="connsiteY2" fmla="*/ 85725 h 3305175"/>
              <a:gd name="connsiteX3" fmla="*/ 76200 w 2889879"/>
              <a:gd name="connsiteY3" fmla="*/ 123825 h 3305175"/>
              <a:gd name="connsiteX4" fmla="*/ 123825 w 2889879"/>
              <a:gd name="connsiteY4" fmla="*/ 180975 h 3305175"/>
              <a:gd name="connsiteX5" fmla="*/ 152400 w 2889879"/>
              <a:gd name="connsiteY5" fmla="*/ 190500 h 3305175"/>
              <a:gd name="connsiteX6" fmla="*/ 180975 w 2889879"/>
              <a:gd name="connsiteY6" fmla="*/ 209550 h 3305175"/>
              <a:gd name="connsiteX7" fmla="*/ 257175 w 2889879"/>
              <a:gd name="connsiteY7" fmla="*/ 247650 h 3305175"/>
              <a:gd name="connsiteX8" fmla="*/ 295275 w 2889879"/>
              <a:gd name="connsiteY8" fmla="*/ 266700 h 3305175"/>
              <a:gd name="connsiteX9" fmla="*/ 352425 w 2889879"/>
              <a:gd name="connsiteY9" fmla="*/ 285750 h 3305175"/>
              <a:gd name="connsiteX10" fmla="*/ 428625 w 2889879"/>
              <a:gd name="connsiteY10" fmla="*/ 314325 h 3305175"/>
              <a:gd name="connsiteX11" fmla="*/ 466725 w 2889879"/>
              <a:gd name="connsiteY11" fmla="*/ 342900 h 3305175"/>
              <a:gd name="connsiteX12" fmla="*/ 619125 w 2889879"/>
              <a:gd name="connsiteY12" fmla="*/ 361950 h 3305175"/>
              <a:gd name="connsiteX13" fmla="*/ 914400 w 2889879"/>
              <a:gd name="connsiteY13" fmla="*/ 390525 h 3305175"/>
              <a:gd name="connsiteX14" fmla="*/ 962025 w 2889879"/>
              <a:gd name="connsiteY14" fmla="*/ 400050 h 3305175"/>
              <a:gd name="connsiteX15" fmla="*/ 990600 w 2889879"/>
              <a:gd name="connsiteY15" fmla="*/ 409575 h 3305175"/>
              <a:gd name="connsiteX16" fmla="*/ 1628775 w 2889879"/>
              <a:gd name="connsiteY16" fmla="*/ 400050 h 3305175"/>
              <a:gd name="connsiteX17" fmla="*/ 1685925 w 2889879"/>
              <a:gd name="connsiteY17" fmla="*/ 361950 h 3305175"/>
              <a:gd name="connsiteX18" fmla="*/ 1714500 w 2889879"/>
              <a:gd name="connsiteY18" fmla="*/ 342900 h 3305175"/>
              <a:gd name="connsiteX19" fmla="*/ 1743075 w 2889879"/>
              <a:gd name="connsiteY19" fmla="*/ 304800 h 3305175"/>
              <a:gd name="connsiteX20" fmla="*/ 1762125 w 2889879"/>
              <a:gd name="connsiteY20" fmla="*/ 247650 h 3305175"/>
              <a:gd name="connsiteX21" fmla="*/ 1752600 w 2889879"/>
              <a:gd name="connsiteY21" fmla="*/ 142875 h 3305175"/>
              <a:gd name="connsiteX22" fmla="*/ 1724025 w 2889879"/>
              <a:gd name="connsiteY22" fmla="*/ 114300 h 3305175"/>
              <a:gd name="connsiteX23" fmla="*/ 1666875 w 2889879"/>
              <a:gd name="connsiteY23" fmla="*/ 95250 h 3305175"/>
              <a:gd name="connsiteX24" fmla="*/ 1562100 w 2889879"/>
              <a:gd name="connsiteY24" fmla="*/ 66675 h 3305175"/>
              <a:gd name="connsiteX25" fmla="*/ 800100 w 2889879"/>
              <a:gd name="connsiteY25" fmla="*/ 76200 h 3305175"/>
              <a:gd name="connsiteX26" fmla="*/ 771525 w 2889879"/>
              <a:gd name="connsiteY26" fmla="*/ 85725 h 3305175"/>
              <a:gd name="connsiteX27" fmla="*/ 695325 w 2889879"/>
              <a:gd name="connsiteY27" fmla="*/ 114300 h 3305175"/>
              <a:gd name="connsiteX28" fmla="*/ 657225 w 2889879"/>
              <a:gd name="connsiteY28" fmla="*/ 123825 h 3305175"/>
              <a:gd name="connsiteX29" fmla="*/ 590550 w 2889879"/>
              <a:gd name="connsiteY29" fmla="*/ 142875 h 3305175"/>
              <a:gd name="connsiteX30" fmla="*/ 485775 w 2889879"/>
              <a:gd name="connsiteY30" fmla="*/ 200025 h 3305175"/>
              <a:gd name="connsiteX31" fmla="*/ 457200 w 2889879"/>
              <a:gd name="connsiteY31" fmla="*/ 209550 h 3305175"/>
              <a:gd name="connsiteX32" fmla="*/ 400050 w 2889879"/>
              <a:gd name="connsiteY32" fmla="*/ 247650 h 3305175"/>
              <a:gd name="connsiteX33" fmla="*/ 361950 w 2889879"/>
              <a:gd name="connsiteY33" fmla="*/ 304800 h 3305175"/>
              <a:gd name="connsiteX34" fmla="*/ 342900 w 2889879"/>
              <a:gd name="connsiteY34" fmla="*/ 333375 h 3305175"/>
              <a:gd name="connsiteX35" fmla="*/ 323850 w 2889879"/>
              <a:gd name="connsiteY35" fmla="*/ 390525 h 3305175"/>
              <a:gd name="connsiteX36" fmla="*/ 314325 w 2889879"/>
              <a:gd name="connsiteY36" fmla="*/ 419100 h 3305175"/>
              <a:gd name="connsiteX37" fmla="*/ 304800 w 2889879"/>
              <a:gd name="connsiteY37" fmla="*/ 447675 h 3305175"/>
              <a:gd name="connsiteX38" fmla="*/ 323850 w 2889879"/>
              <a:gd name="connsiteY38" fmla="*/ 581025 h 3305175"/>
              <a:gd name="connsiteX39" fmla="*/ 381000 w 2889879"/>
              <a:gd name="connsiteY39" fmla="*/ 638175 h 3305175"/>
              <a:gd name="connsiteX40" fmla="*/ 428625 w 2889879"/>
              <a:gd name="connsiteY40" fmla="*/ 695325 h 3305175"/>
              <a:gd name="connsiteX41" fmla="*/ 542925 w 2889879"/>
              <a:gd name="connsiteY41" fmla="*/ 752475 h 3305175"/>
              <a:gd name="connsiteX42" fmla="*/ 638175 w 2889879"/>
              <a:gd name="connsiteY42" fmla="*/ 781050 h 3305175"/>
              <a:gd name="connsiteX43" fmla="*/ 666750 w 2889879"/>
              <a:gd name="connsiteY43" fmla="*/ 800100 h 3305175"/>
              <a:gd name="connsiteX44" fmla="*/ 838200 w 2889879"/>
              <a:gd name="connsiteY44" fmla="*/ 847725 h 3305175"/>
              <a:gd name="connsiteX45" fmla="*/ 876300 w 2889879"/>
              <a:gd name="connsiteY45" fmla="*/ 857250 h 3305175"/>
              <a:gd name="connsiteX46" fmla="*/ 933450 w 2889879"/>
              <a:gd name="connsiteY46" fmla="*/ 866775 h 3305175"/>
              <a:gd name="connsiteX47" fmla="*/ 971550 w 2889879"/>
              <a:gd name="connsiteY47" fmla="*/ 876300 h 3305175"/>
              <a:gd name="connsiteX48" fmla="*/ 1000125 w 2889879"/>
              <a:gd name="connsiteY48" fmla="*/ 885825 h 3305175"/>
              <a:gd name="connsiteX49" fmla="*/ 1190625 w 2889879"/>
              <a:gd name="connsiteY49" fmla="*/ 904875 h 3305175"/>
              <a:gd name="connsiteX50" fmla="*/ 1323975 w 2889879"/>
              <a:gd name="connsiteY50" fmla="*/ 933450 h 3305175"/>
              <a:gd name="connsiteX51" fmla="*/ 1352550 w 2889879"/>
              <a:gd name="connsiteY51" fmla="*/ 942975 h 3305175"/>
              <a:gd name="connsiteX52" fmla="*/ 1590675 w 2889879"/>
              <a:gd name="connsiteY52" fmla="*/ 971550 h 3305175"/>
              <a:gd name="connsiteX53" fmla="*/ 2247900 w 2889879"/>
              <a:gd name="connsiteY53" fmla="*/ 981075 h 3305175"/>
              <a:gd name="connsiteX54" fmla="*/ 2295525 w 2889879"/>
              <a:gd name="connsiteY54" fmla="*/ 962025 h 3305175"/>
              <a:gd name="connsiteX55" fmla="*/ 2352675 w 2889879"/>
              <a:gd name="connsiteY55" fmla="*/ 933450 h 3305175"/>
              <a:gd name="connsiteX56" fmla="*/ 2400300 w 2889879"/>
              <a:gd name="connsiteY56" fmla="*/ 828675 h 3305175"/>
              <a:gd name="connsiteX57" fmla="*/ 2371725 w 2889879"/>
              <a:gd name="connsiteY57" fmla="*/ 742950 h 3305175"/>
              <a:gd name="connsiteX58" fmla="*/ 2295525 w 2889879"/>
              <a:gd name="connsiteY58" fmla="*/ 714375 h 3305175"/>
              <a:gd name="connsiteX59" fmla="*/ 2257425 w 2889879"/>
              <a:gd name="connsiteY59" fmla="*/ 704850 h 3305175"/>
              <a:gd name="connsiteX60" fmla="*/ 2209800 w 2889879"/>
              <a:gd name="connsiteY60" fmla="*/ 685800 h 3305175"/>
              <a:gd name="connsiteX61" fmla="*/ 1847850 w 2889879"/>
              <a:gd name="connsiteY61" fmla="*/ 666750 h 3305175"/>
              <a:gd name="connsiteX62" fmla="*/ 1314450 w 2889879"/>
              <a:gd name="connsiteY62" fmla="*/ 676275 h 3305175"/>
              <a:gd name="connsiteX63" fmla="*/ 1285875 w 2889879"/>
              <a:gd name="connsiteY63" fmla="*/ 685800 h 3305175"/>
              <a:gd name="connsiteX64" fmla="*/ 1219200 w 2889879"/>
              <a:gd name="connsiteY64" fmla="*/ 704850 h 3305175"/>
              <a:gd name="connsiteX65" fmla="*/ 1114425 w 2889879"/>
              <a:gd name="connsiteY65" fmla="*/ 714375 h 3305175"/>
              <a:gd name="connsiteX66" fmla="*/ 1057275 w 2889879"/>
              <a:gd name="connsiteY66" fmla="*/ 733425 h 3305175"/>
              <a:gd name="connsiteX67" fmla="*/ 1028700 w 2889879"/>
              <a:gd name="connsiteY67" fmla="*/ 762000 h 3305175"/>
              <a:gd name="connsiteX68" fmla="*/ 971550 w 2889879"/>
              <a:gd name="connsiteY68" fmla="*/ 781050 h 3305175"/>
              <a:gd name="connsiteX69" fmla="*/ 914400 w 2889879"/>
              <a:gd name="connsiteY69" fmla="*/ 819150 h 3305175"/>
              <a:gd name="connsiteX70" fmla="*/ 876300 w 2889879"/>
              <a:gd name="connsiteY70" fmla="*/ 847725 h 3305175"/>
              <a:gd name="connsiteX71" fmla="*/ 847725 w 2889879"/>
              <a:gd name="connsiteY71" fmla="*/ 857250 h 3305175"/>
              <a:gd name="connsiteX72" fmla="*/ 762000 w 2889879"/>
              <a:gd name="connsiteY72" fmla="*/ 933450 h 3305175"/>
              <a:gd name="connsiteX73" fmla="*/ 714375 w 2889879"/>
              <a:gd name="connsiteY73" fmla="*/ 1000125 h 3305175"/>
              <a:gd name="connsiteX74" fmla="*/ 685800 w 2889879"/>
              <a:gd name="connsiteY74" fmla="*/ 1066800 h 3305175"/>
              <a:gd name="connsiteX75" fmla="*/ 657225 w 2889879"/>
              <a:gd name="connsiteY75" fmla="*/ 1085850 h 3305175"/>
              <a:gd name="connsiteX76" fmla="*/ 638175 w 2889879"/>
              <a:gd name="connsiteY76" fmla="*/ 1162050 h 3305175"/>
              <a:gd name="connsiteX77" fmla="*/ 619125 w 2889879"/>
              <a:gd name="connsiteY77" fmla="*/ 1247775 h 3305175"/>
              <a:gd name="connsiteX78" fmla="*/ 628650 w 2889879"/>
              <a:gd name="connsiteY78" fmla="*/ 1485900 h 3305175"/>
              <a:gd name="connsiteX79" fmla="*/ 638175 w 2889879"/>
              <a:gd name="connsiteY79" fmla="*/ 1543050 h 3305175"/>
              <a:gd name="connsiteX80" fmla="*/ 666750 w 2889879"/>
              <a:gd name="connsiteY80" fmla="*/ 1581150 h 3305175"/>
              <a:gd name="connsiteX81" fmla="*/ 704850 w 2889879"/>
              <a:gd name="connsiteY81" fmla="*/ 1638300 h 3305175"/>
              <a:gd name="connsiteX82" fmla="*/ 771525 w 2889879"/>
              <a:gd name="connsiteY82" fmla="*/ 1685925 h 3305175"/>
              <a:gd name="connsiteX83" fmla="*/ 800100 w 2889879"/>
              <a:gd name="connsiteY83" fmla="*/ 1704975 h 3305175"/>
              <a:gd name="connsiteX84" fmla="*/ 838200 w 2889879"/>
              <a:gd name="connsiteY84" fmla="*/ 1733550 h 3305175"/>
              <a:gd name="connsiteX85" fmla="*/ 914400 w 2889879"/>
              <a:gd name="connsiteY85" fmla="*/ 1762125 h 3305175"/>
              <a:gd name="connsiteX86" fmla="*/ 952500 w 2889879"/>
              <a:gd name="connsiteY86" fmla="*/ 1781175 h 3305175"/>
              <a:gd name="connsiteX87" fmla="*/ 1066800 w 2889879"/>
              <a:gd name="connsiteY87" fmla="*/ 1809750 h 3305175"/>
              <a:gd name="connsiteX88" fmla="*/ 1152525 w 2889879"/>
              <a:gd name="connsiteY88" fmla="*/ 1838325 h 3305175"/>
              <a:gd name="connsiteX89" fmla="*/ 1266825 w 2889879"/>
              <a:gd name="connsiteY89" fmla="*/ 1866900 h 3305175"/>
              <a:gd name="connsiteX90" fmla="*/ 1333500 w 2889879"/>
              <a:gd name="connsiteY90" fmla="*/ 1885950 h 3305175"/>
              <a:gd name="connsiteX91" fmla="*/ 1428750 w 2889879"/>
              <a:gd name="connsiteY91" fmla="*/ 1895475 h 3305175"/>
              <a:gd name="connsiteX92" fmla="*/ 1524000 w 2889879"/>
              <a:gd name="connsiteY92" fmla="*/ 1914525 h 3305175"/>
              <a:gd name="connsiteX93" fmla="*/ 1704975 w 2889879"/>
              <a:gd name="connsiteY93" fmla="*/ 1933575 h 3305175"/>
              <a:gd name="connsiteX94" fmla="*/ 2324100 w 2889879"/>
              <a:gd name="connsiteY94" fmla="*/ 1933575 h 3305175"/>
              <a:gd name="connsiteX95" fmla="*/ 2409825 w 2889879"/>
              <a:gd name="connsiteY95" fmla="*/ 1914525 h 3305175"/>
              <a:gd name="connsiteX96" fmla="*/ 2505075 w 2889879"/>
              <a:gd name="connsiteY96" fmla="*/ 1885950 h 3305175"/>
              <a:gd name="connsiteX97" fmla="*/ 2524125 w 2889879"/>
              <a:gd name="connsiteY97" fmla="*/ 1857375 h 3305175"/>
              <a:gd name="connsiteX98" fmla="*/ 2514600 w 2889879"/>
              <a:gd name="connsiteY98" fmla="*/ 1724025 h 3305175"/>
              <a:gd name="connsiteX99" fmla="*/ 2486025 w 2889879"/>
              <a:gd name="connsiteY99" fmla="*/ 1714500 h 3305175"/>
              <a:gd name="connsiteX100" fmla="*/ 2447925 w 2889879"/>
              <a:gd name="connsiteY100" fmla="*/ 1695450 h 3305175"/>
              <a:gd name="connsiteX101" fmla="*/ 2276475 w 2889879"/>
              <a:gd name="connsiteY101" fmla="*/ 1657350 h 3305175"/>
              <a:gd name="connsiteX102" fmla="*/ 2219325 w 2889879"/>
              <a:gd name="connsiteY102" fmla="*/ 1647825 h 3305175"/>
              <a:gd name="connsiteX103" fmla="*/ 2095500 w 2889879"/>
              <a:gd name="connsiteY103" fmla="*/ 1638300 h 3305175"/>
              <a:gd name="connsiteX104" fmla="*/ 2057400 w 2889879"/>
              <a:gd name="connsiteY104" fmla="*/ 1628775 h 3305175"/>
              <a:gd name="connsiteX105" fmla="*/ 1990725 w 2889879"/>
              <a:gd name="connsiteY105" fmla="*/ 1609725 h 3305175"/>
              <a:gd name="connsiteX106" fmla="*/ 1495425 w 2889879"/>
              <a:gd name="connsiteY106" fmla="*/ 1619250 h 3305175"/>
              <a:gd name="connsiteX107" fmla="*/ 1428750 w 2889879"/>
              <a:gd name="connsiteY107" fmla="*/ 1657350 h 3305175"/>
              <a:gd name="connsiteX108" fmla="*/ 1371600 w 2889879"/>
              <a:gd name="connsiteY108" fmla="*/ 1714500 h 3305175"/>
              <a:gd name="connsiteX109" fmla="*/ 1343025 w 2889879"/>
              <a:gd name="connsiteY109" fmla="*/ 1743075 h 3305175"/>
              <a:gd name="connsiteX110" fmla="*/ 1295400 w 2889879"/>
              <a:gd name="connsiteY110" fmla="*/ 1828800 h 3305175"/>
              <a:gd name="connsiteX111" fmla="*/ 1276350 w 2889879"/>
              <a:gd name="connsiteY111" fmla="*/ 1857375 h 3305175"/>
              <a:gd name="connsiteX112" fmla="*/ 1266825 w 2889879"/>
              <a:gd name="connsiteY112" fmla="*/ 2105025 h 3305175"/>
              <a:gd name="connsiteX113" fmla="*/ 1285875 w 2889879"/>
              <a:gd name="connsiteY113" fmla="*/ 2143125 h 3305175"/>
              <a:gd name="connsiteX114" fmla="*/ 1333500 w 2889879"/>
              <a:gd name="connsiteY114" fmla="*/ 2200275 h 3305175"/>
              <a:gd name="connsiteX115" fmla="*/ 1381125 w 2889879"/>
              <a:gd name="connsiteY115" fmla="*/ 2247900 h 3305175"/>
              <a:gd name="connsiteX116" fmla="*/ 1400175 w 2889879"/>
              <a:gd name="connsiteY116" fmla="*/ 2276475 h 3305175"/>
              <a:gd name="connsiteX117" fmla="*/ 1485900 w 2889879"/>
              <a:gd name="connsiteY117" fmla="*/ 2333625 h 3305175"/>
              <a:gd name="connsiteX118" fmla="*/ 1524000 w 2889879"/>
              <a:gd name="connsiteY118" fmla="*/ 2352675 h 3305175"/>
              <a:gd name="connsiteX119" fmla="*/ 1600200 w 2889879"/>
              <a:gd name="connsiteY119" fmla="*/ 2400300 h 3305175"/>
              <a:gd name="connsiteX120" fmla="*/ 1647825 w 2889879"/>
              <a:gd name="connsiteY120" fmla="*/ 2409825 h 3305175"/>
              <a:gd name="connsiteX121" fmla="*/ 1695450 w 2889879"/>
              <a:gd name="connsiteY121" fmla="*/ 2428875 h 3305175"/>
              <a:gd name="connsiteX122" fmla="*/ 1962150 w 2889879"/>
              <a:gd name="connsiteY122" fmla="*/ 2457450 h 3305175"/>
              <a:gd name="connsiteX123" fmla="*/ 2124075 w 2889879"/>
              <a:gd name="connsiteY123" fmla="*/ 2476500 h 3305175"/>
              <a:gd name="connsiteX124" fmla="*/ 2190750 w 2889879"/>
              <a:gd name="connsiteY124" fmla="*/ 2495550 h 3305175"/>
              <a:gd name="connsiteX125" fmla="*/ 2371725 w 2889879"/>
              <a:gd name="connsiteY125" fmla="*/ 2514600 h 3305175"/>
              <a:gd name="connsiteX126" fmla="*/ 2571750 w 2889879"/>
              <a:gd name="connsiteY126" fmla="*/ 2476500 h 3305175"/>
              <a:gd name="connsiteX127" fmla="*/ 2590800 w 2889879"/>
              <a:gd name="connsiteY127" fmla="*/ 2447925 h 3305175"/>
              <a:gd name="connsiteX128" fmla="*/ 2581275 w 2889879"/>
              <a:gd name="connsiteY128" fmla="*/ 2400300 h 3305175"/>
              <a:gd name="connsiteX129" fmla="*/ 2524125 w 2889879"/>
              <a:gd name="connsiteY129" fmla="*/ 2381250 h 3305175"/>
              <a:gd name="connsiteX130" fmla="*/ 2457450 w 2889879"/>
              <a:gd name="connsiteY130" fmla="*/ 2362200 h 3305175"/>
              <a:gd name="connsiteX131" fmla="*/ 2057400 w 2889879"/>
              <a:gd name="connsiteY131" fmla="*/ 2352675 h 3305175"/>
              <a:gd name="connsiteX132" fmla="*/ 2000250 w 2889879"/>
              <a:gd name="connsiteY132" fmla="*/ 2371725 h 3305175"/>
              <a:gd name="connsiteX133" fmla="*/ 1971675 w 2889879"/>
              <a:gd name="connsiteY133" fmla="*/ 2381250 h 3305175"/>
              <a:gd name="connsiteX134" fmla="*/ 1885950 w 2889879"/>
              <a:gd name="connsiteY134" fmla="*/ 2447925 h 3305175"/>
              <a:gd name="connsiteX135" fmla="*/ 1876425 w 2889879"/>
              <a:gd name="connsiteY135" fmla="*/ 2476500 h 3305175"/>
              <a:gd name="connsiteX136" fmla="*/ 1857375 w 2889879"/>
              <a:gd name="connsiteY136" fmla="*/ 2505075 h 3305175"/>
              <a:gd name="connsiteX137" fmla="*/ 1838325 w 2889879"/>
              <a:gd name="connsiteY137" fmla="*/ 2562225 h 3305175"/>
              <a:gd name="connsiteX138" fmla="*/ 1828800 w 2889879"/>
              <a:gd name="connsiteY138" fmla="*/ 2657475 h 3305175"/>
              <a:gd name="connsiteX139" fmla="*/ 1838325 w 2889879"/>
              <a:gd name="connsiteY139" fmla="*/ 2886075 h 3305175"/>
              <a:gd name="connsiteX140" fmla="*/ 1866900 w 2889879"/>
              <a:gd name="connsiteY140" fmla="*/ 2905125 h 3305175"/>
              <a:gd name="connsiteX141" fmla="*/ 1924050 w 2889879"/>
              <a:gd name="connsiteY141" fmla="*/ 2924175 h 3305175"/>
              <a:gd name="connsiteX142" fmla="*/ 2143125 w 2889879"/>
              <a:gd name="connsiteY142" fmla="*/ 2981325 h 3305175"/>
              <a:gd name="connsiteX143" fmla="*/ 2609850 w 2889879"/>
              <a:gd name="connsiteY143" fmla="*/ 2971800 h 3305175"/>
              <a:gd name="connsiteX144" fmla="*/ 2628900 w 2889879"/>
              <a:gd name="connsiteY144" fmla="*/ 2943225 h 3305175"/>
              <a:gd name="connsiteX145" fmla="*/ 2600325 w 2889879"/>
              <a:gd name="connsiteY145" fmla="*/ 2857500 h 3305175"/>
              <a:gd name="connsiteX146" fmla="*/ 2571750 w 2889879"/>
              <a:gd name="connsiteY146" fmla="*/ 2847975 h 3305175"/>
              <a:gd name="connsiteX147" fmla="*/ 2362200 w 2889879"/>
              <a:gd name="connsiteY147" fmla="*/ 2857500 h 3305175"/>
              <a:gd name="connsiteX148" fmla="*/ 2286000 w 2889879"/>
              <a:gd name="connsiteY148" fmla="*/ 2952750 h 3305175"/>
              <a:gd name="connsiteX149" fmla="*/ 2295525 w 2889879"/>
              <a:gd name="connsiteY149" fmla="*/ 3114675 h 3305175"/>
              <a:gd name="connsiteX150" fmla="*/ 2305050 w 2889879"/>
              <a:gd name="connsiteY150" fmla="*/ 3143250 h 3305175"/>
              <a:gd name="connsiteX151" fmla="*/ 2333625 w 2889879"/>
              <a:gd name="connsiteY151" fmla="*/ 3162300 h 3305175"/>
              <a:gd name="connsiteX152" fmla="*/ 2390775 w 2889879"/>
              <a:gd name="connsiteY152" fmla="*/ 3219450 h 3305175"/>
              <a:gd name="connsiteX153" fmla="*/ 2466975 w 2889879"/>
              <a:gd name="connsiteY153" fmla="*/ 3248025 h 3305175"/>
              <a:gd name="connsiteX154" fmla="*/ 2628900 w 2889879"/>
              <a:gd name="connsiteY154" fmla="*/ 3267075 h 3305175"/>
              <a:gd name="connsiteX155" fmla="*/ 2657475 w 2889879"/>
              <a:gd name="connsiteY155" fmla="*/ 3276600 h 3305175"/>
              <a:gd name="connsiteX156" fmla="*/ 2686050 w 2889879"/>
              <a:gd name="connsiteY156" fmla="*/ 3295650 h 3305175"/>
              <a:gd name="connsiteX157" fmla="*/ 2762250 w 2889879"/>
              <a:gd name="connsiteY157" fmla="*/ 3305175 h 3305175"/>
              <a:gd name="connsiteX158" fmla="*/ 2847975 w 2889879"/>
              <a:gd name="connsiteY158" fmla="*/ 3286125 h 330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2889879" h="3305175">
                <a:moveTo>
                  <a:pt x="0" y="0"/>
                </a:moveTo>
                <a:cubicBezTo>
                  <a:pt x="12700" y="19050"/>
                  <a:pt x="30860" y="35430"/>
                  <a:pt x="38100" y="57150"/>
                </a:cubicBezTo>
                <a:cubicBezTo>
                  <a:pt x="41275" y="66675"/>
                  <a:pt x="42644" y="77008"/>
                  <a:pt x="47625" y="85725"/>
                </a:cubicBezTo>
                <a:cubicBezTo>
                  <a:pt x="55501" y="99508"/>
                  <a:pt x="66973" y="110907"/>
                  <a:pt x="76200" y="123825"/>
                </a:cubicBezTo>
                <a:cubicBezTo>
                  <a:pt x="92174" y="146188"/>
                  <a:pt x="99568" y="164803"/>
                  <a:pt x="123825" y="180975"/>
                </a:cubicBezTo>
                <a:cubicBezTo>
                  <a:pt x="132179" y="186544"/>
                  <a:pt x="143420" y="186010"/>
                  <a:pt x="152400" y="190500"/>
                </a:cubicBezTo>
                <a:cubicBezTo>
                  <a:pt x="162639" y="195620"/>
                  <a:pt x="170925" y="204068"/>
                  <a:pt x="180975" y="209550"/>
                </a:cubicBezTo>
                <a:cubicBezTo>
                  <a:pt x="205906" y="223148"/>
                  <a:pt x="231775" y="234950"/>
                  <a:pt x="257175" y="247650"/>
                </a:cubicBezTo>
                <a:cubicBezTo>
                  <a:pt x="269875" y="254000"/>
                  <a:pt x="281805" y="262210"/>
                  <a:pt x="295275" y="266700"/>
                </a:cubicBezTo>
                <a:cubicBezTo>
                  <a:pt x="314325" y="273050"/>
                  <a:pt x="335717" y="274611"/>
                  <a:pt x="352425" y="285750"/>
                </a:cubicBezTo>
                <a:cubicBezTo>
                  <a:pt x="394470" y="313780"/>
                  <a:pt x="369775" y="302555"/>
                  <a:pt x="428625" y="314325"/>
                </a:cubicBezTo>
                <a:cubicBezTo>
                  <a:pt x="441325" y="323850"/>
                  <a:pt x="451806" y="337475"/>
                  <a:pt x="466725" y="342900"/>
                </a:cubicBezTo>
                <a:cubicBezTo>
                  <a:pt x="478783" y="347285"/>
                  <a:pt x="617479" y="361735"/>
                  <a:pt x="619125" y="361950"/>
                </a:cubicBezTo>
                <a:cubicBezTo>
                  <a:pt x="838417" y="390553"/>
                  <a:pt x="668616" y="376067"/>
                  <a:pt x="914400" y="390525"/>
                </a:cubicBezTo>
                <a:cubicBezTo>
                  <a:pt x="930275" y="393700"/>
                  <a:pt x="946319" y="396123"/>
                  <a:pt x="962025" y="400050"/>
                </a:cubicBezTo>
                <a:cubicBezTo>
                  <a:pt x="971765" y="402485"/>
                  <a:pt x="980560" y="409575"/>
                  <a:pt x="990600" y="409575"/>
                </a:cubicBezTo>
                <a:cubicBezTo>
                  <a:pt x="1203349" y="409575"/>
                  <a:pt x="1416050" y="403225"/>
                  <a:pt x="1628775" y="400050"/>
                </a:cubicBezTo>
                <a:lnTo>
                  <a:pt x="1685925" y="361950"/>
                </a:lnTo>
                <a:cubicBezTo>
                  <a:pt x="1695450" y="355600"/>
                  <a:pt x="1707631" y="352058"/>
                  <a:pt x="1714500" y="342900"/>
                </a:cubicBezTo>
                <a:lnTo>
                  <a:pt x="1743075" y="304800"/>
                </a:lnTo>
                <a:cubicBezTo>
                  <a:pt x="1749425" y="285750"/>
                  <a:pt x="1763943" y="267648"/>
                  <a:pt x="1762125" y="247650"/>
                </a:cubicBezTo>
                <a:cubicBezTo>
                  <a:pt x="1758950" y="212725"/>
                  <a:pt x="1762234" y="176595"/>
                  <a:pt x="1752600" y="142875"/>
                </a:cubicBezTo>
                <a:cubicBezTo>
                  <a:pt x="1748899" y="129923"/>
                  <a:pt x="1735800" y="120842"/>
                  <a:pt x="1724025" y="114300"/>
                </a:cubicBezTo>
                <a:cubicBezTo>
                  <a:pt x="1706472" y="104548"/>
                  <a:pt x="1686356" y="100120"/>
                  <a:pt x="1666875" y="95250"/>
                </a:cubicBezTo>
                <a:cubicBezTo>
                  <a:pt x="1580935" y="73765"/>
                  <a:pt x="1615513" y="84479"/>
                  <a:pt x="1562100" y="66675"/>
                </a:cubicBezTo>
                <a:lnTo>
                  <a:pt x="800100" y="76200"/>
                </a:lnTo>
                <a:cubicBezTo>
                  <a:pt x="790063" y="76442"/>
                  <a:pt x="781179" y="82967"/>
                  <a:pt x="771525" y="85725"/>
                </a:cubicBezTo>
                <a:cubicBezTo>
                  <a:pt x="634610" y="124844"/>
                  <a:pt x="837373" y="61032"/>
                  <a:pt x="695325" y="114300"/>
                </a:cubicBezTo>
                <a:cubicBezTo>
                  <a:pt x="683068" y="118897"/>
                  <a:pt x="669812" y="120229"/>
                  <a:pt x="657225" y="123825"/>
                </a:cubicBezTo>
                <a:cubicBezTo>
                  <a:pt x="561572" y="151154"/>
                  <a:pt x="709657" y="113098"/>
                  <a:pt x="590550" y="142875"/>
                </a:cubicBezTo>
                <a:cubicBezTo>
                  <a:pt x="555769" y="166063"/>
                  <a:pt x="528995" y="185618"/>
                  <a:pt x="485775" y="200025"/>
                </a:cubicBezTo>
                <a:cubicBezTo>
                  <a:pt x="476250" y="203200"/>
                  <a:pt x="465977" y="204674"/>
                  <a:pt x="457200" y="209550"/>
                </a:cubicBezTo>
                <a:cubicBezTo>
                  <a:pt x="437186" y="220669"/>
                  <a:pt x="400050" y="247650"/>
                  <a:pt x="400050" y="247650"/>
                </a:cubicBezTo>
                <a:lnTo>
                  <a:pt x="361950" y="304800"/>
                </a:lnTo>
                <a:cubicBezTo>
                  <a:pt x="355600" y="314325"/>
                  <a:pt x="346520" y="322515"/>
                  <a:pt x="342900" y="333375"/>
                </a:cubicBezTo>
                <a:lnTo>
                  <a:pt x="323850" y="390525"/>
                </a:lnTo>
                <a:lnTo>
                  <a:pt x="314325" y="419100"/>
                </a:lnTo>
                <a:lnTo>
                  <a:pt x="304800" y="447675"/>
                </a:lnTo>
                <a:cubicBezTo>
                  <a:pt x="306480" y="464473"/>
                  <a:pt x="310339" y="549500"/>
                  <a:pt x="323850" y="581025"/>
                </a:cubicBezTo>
                <a:cubicBezTo>
                  <a:pt x="340686" y="620308"/>
                  <a:pt x="349024" y="606199"/>
                  <a:pt x="381000" y="638175"/>
                </a:cubicBezTo>
                <a:cubicBezTo>
                  <a:pt x="436033" y="693208"/>
                  <a:pt x="358406" y="640710"/>
                  <a:pt x="428625" y="695325"/>
                </a:cubicBezTo>
                <a:cubicBezTo>
                  <a:pt x="526895" y="771758"/>
                  <a:pt x="442644" y="702334"/>
                  <a:pt x="542925" y="752475"/>
                </a:cubicBezTo>
                <a:cubicBezTo>
                  <a:pt x="598299" y="780162"/>
                  <a:pt x="567019" y="769191"/>
                  <a:pt x="638175" y="781050"/>
                </a:cubicBezTo>
                <a:cubicBezTo>
                  <a:pt x="647700" y="787400"/>
                  <a:pt x="655890" y="796480"/>
                  <a:pt x="666750" y="800100"/>
                </a:cubicBezTo>
                <a:cubicBezTo>
                  <a:pt x="723020" y="818857"/>
                  <a:pt x="780976" y="832118"/>
                  <a:pt x="838200" y="847725"/>
                </a:cubicBezTo>
                <a:cubicBezTo>
                  <a:pt x="850830" y="851169"/>
                  <a:pt x="863387" y="855098"/>
                  <a:pt x="876300" y="857250"/>
                </a:cubicBezTo>
                <a:cubicBezTo>
                  <a:pt x="895350" y="860425"/>
                  <a:pt x="914512" y="862987"/>
                  <a:pt x="933450" y="866775"/>
                </a:cubicBezTo>
                <a:cubicBezTo>
                  <a:pt x="946287" y="869342"/>
                  <a:pt x="958963" y="872704"/>
                  <a:pt x="971550" y="876300"/>
                </a:cubicBezTo>
                <a:cubicBezTo>
                  <a:pt x="981204" y="879058"/>
                  <a:pt x="990169" y="884526"/>
                  <a:pt x="1000125" y="885825"/>
                </a:cubicBezTo>
                <a:cubicBezTo>
                  <a:pt x="1063406" y="894079"/>
                  <a:pt x="1190625" y="904875"/>
                  <a:pt x="1190625" y="904875"/>
                </a:cubicBezTo>
                <a:cubicBezTo>
                  <a:pt x="1264836" y="941981"/>
                  <a:pt x="1197582" y="914005"/>
                  <a:pt x="1323975" y="933450"/>
                </a:cubicBezTo>
                <a:cubicBezTo>
                  <a:pt x="1333898" y="934977"/>
                  <a:pt x="1342646" y="941324"/>
                  <a:pt x="1352550" y="942975"/>
                </a:cubicBezTo>
                <a:cubicBezTo>
                  <a:pt x="1439802" y="957517"/>
                  <a:pt x="1505562" y="963039"/>
                  <a:pt x="1590675" y="971550"/>
                </a:cubicBezTo>
                <a:cubicBezTo>
                  <a:pt x="1846720" y="1035561"/>
                  <a:pt x="1700422" y="1005960"/>
                  <a:pt x="2247900" y="981075"/>
                </a:cubicBezTo>
                <a:cubicBezTo>
                  <a:pt x="2264980" y="980299"/>
                  <a:pt x="2279516" y="968028"/>
                  <a:pt x="2295525" y="962025"/>
                </a:cubicBezTo>
                <a:cubicBezTo>
                  <a:pt x="2340594" y="945124"/>
                  <a:pt x="2309323" y="962352"/>
                  <a:pt x="2352675" y="933450"/>
                </a:cubicBezTo>
                <a:cubicBezTo>
                  <a:pt x="2399755" y="862830"/>
                  <a:pt x="2386285" y="898751"/>
                  <a:pt x="2400300" y="828675"/>
                </a:cubicBezTo>
                <a:cubicBezTo>
                  <a:pt x="2393914" y="790360"/>
                  <a:pt x="2398512" y="769737"/>
                  <a:pt x="2371725" y="742950"/>
                </a:cubicBezTo>
                <a:cubicBezTo>
                  <a:pt x="2346510" y="717735"/>
                  <a:pt x="2330573" y="722164"/>
                  <a:pt x="2295525" y="714375"/>
                </a:cubicBezTo>
                <a:cubicBezTo>
                  <a:pt x="2282746" y="711535"/>
                  <a:pt x="2269844" y="708990"/>
                  <a:pt x="2257425" y="704850"/>
                </a:cubicBezTo>
                <a:cubicBezTo>
                  <a:pt x="2241205" y="699443"/>
                  <a:pt x="2226824" y="687384"/>
                  <a:pt x="2209800" y="685800"/>
                </a:cubicBezTo>
                <a:cubicBezTo>
                  <a:pt x="2089502" y="674610"/>
                  <a:pt x="1968500" y="673100"/>
                  <a:pt x="1847850" y="666750"/>
                </a:cubicBezTo>
                <a:lnTo>
                  <a:pt x="1314450" y="676275"/>
                </a:lnTo>
                <a:cubicBezTo>
                  <a:pt x="1304416" y="676615"/>
                  <a:pt x="1295492" y="682915"/>
                  <a:pt x="1285875" y="685800"/>
                </a:cubicBezTo>
                <a:cubicBezTo>
                  <a:pt x="1263735" y="692442"/>
                  <a:pt x="1242000" y="701050"/>
                  <a:pt x="1219200" y="704850"/>
                </a:cubicBezTo>
                <a:cubicBezTo>
                  <a:pt x="1184608" y="710615"/>
                  <a:pt x="1149350" y="711200"/>
                  <a:pt x="1114425" y="714375"/>
                </a:cubicBezTo>
                <a:cubicBezTo>
                  <a:pt x="1095375" y="720725"/>
                  <a:pt x="1071474" y="719226"/>
                  <a:pt x="1057275" y="733425"/>
                </a:cubicBezTo>
                <a:cubicBezTo>
                  <a:pt x="1047750" y="742950"/>
                  <a:pt x="1040475" y="755458"/>
                  <a:pt x="1028700" y="762000"/>
                </a:cubicBezTo>
                <a:cubicBezTo>
                  <a:pt x="1011147" y="771752"/>
                  <a:pt x="988258" y="769911"/>
                  <a:pt x="971550" y="781050"/>
                </a:cubicBezTo>
                <a:cubicBezTo>
                  <a:pt x="952500" y="793750"/>
                  <a:pt x="932716" y="805413"/>
                  <a:pt x="914400" y="819150"/>
                </a:cubicBezTo>
                <a:cubicBezTo>
                  <a:pt x="901700" y="828675"/>
                  <a:pt x="890083" y="839849"/>
                  <a:pt x="876300" y="847725"/>
                </a:cubicBezTo>
                <a:cubicBezTo>
                  <a:pt x="867583" y="852706"/>
                  <a:pt x="856705" y="852760"/>
                  <a:pt x="847725" y="857250"/>
                </a:cubicBezTo>
                <a:cubicBezTo>
                  <a:pt x="818022" y="872102"/>
                  <a:pt x="777146" y="913255"/>
                  <a:pt x="762000" y="933450"/>
                </a:cubicBezTo>
                <a:cubicBezTo>
                  <a:pt x="755528" y="942079"/>
                  <a:pt x="721339" y="986197"/>
                  <a:pt x="714375" y="1000125"/>
                </a:cubicBezTo>
                <a:cubicBezTo>
                  <a:pt x="699486" y="1029902"/>
                  <a:pt x="710575" y="1037069"/>
                  <a:pt x="685800" y="1066800"/>
                </a:cubicBezTo>
                <a:cubicBezTo>
                  <a:pt x="678471" y="1075594"/>
                  <a:pt x="666750" y="1079500"/>
                  <a:pt x="657225" y="1085850"/>
                </a:cubicBezTo>
                <a:cubicBezTo>
                  <a:pt x="637860" y="1182676"/>
                  <a:pt x="657701" y="1093709"/>
                  <a:pt x="638175" y="1162050"/>
                </a:cubicBezTo>
                <a:cubicBezTo>
                  <a:pt x="629207" y="1193437"/>
                  <a:pt x="625672" y="1215039"/>
                  <a:pt x="619125" y="1247775"/>
                </a:cubicBezTo>
                <a:cubicBezTo>
                  <a:pt x="622300" y="1327150"/>
                  <a:pt x="623536" y="1406626"/>
                  <a:pt x="628650" y="1485900"/>
                </a:cubicBezTo>
                <a:cubicBezTo>
                  <a:pt x="629893" y="1505173"/>
                  <a:pt x="631002" y="1525119"/>
                  <a:pt x="638175" y="1543050"/>
                </a:cubicBezTo>
                <a:cubicBezTo>
                  <a:pt x="644071" y="1557790"/>
                  <a:pt x="657646" y="1568145"/>
                  <a:pt x="666750" y="1581150"/>
                </a:cubicBezTo>
                <a:cubicBezTo>
                  <a:pt x="679880" y="1599907"/>
                  <a:pt x="685800" y="1625600"/>
                  <a:pt x="704850" y="1638300"/>
                </a:cubicBezTo>
                <a:cubicBezTo>
                  <a:pt x="772193" y="1683195"/>
                  <a:pt x="688823" y="1626852"/>
                  <a:pt x="771525" y="1685925"/>
                </a:cubicBezTo>
                <a:cubicBezTo>
                  <a:pt x="780840" y="1692579"/>
                  <a:pt x="790785" y="1698321"/>
                  <a:pt x="800100" y="1704975"/>
                </a:cubicBezTo>
                <a:cubicBezTo>
                  <a:pt x="813018" y="1714202"/>
                  <a:pt x="824738" y="1725136"/>
                  <a:pt x="838200" y="1733550"/>
                </a:cubicBezTo>
                <a:cubicBezTo>
                  <a:pt x="891238" y="1766699"/>
                  <a:pt x="859548" y="1741556"/>
                  <a:pt x="914400" y="1762125"/>
                </a:cubicBezTo>
                <a:cubicBezTo>
                  <a:pt x="927695" y="1767111"/>
                  <a:pt x="939156" y="1776323"/>
                  <a:pt x="952500" y="1781175"/>
                </a:cubicBezTo>
                <a:cubicBezTo>
                  <a:pt x="1062893" y="1821318"/>
                  <a:pt x="976792" y="1784034"/>
                  <a:pt x="1066800" y="1809750"/>
                </a:cubicBezTo>
                <a:cubicBezTo>
                  <a:pt x="1095762" y="1818025"/>
                  <a:pt x="1123563" y="1830050"/>
                  <a:pt x="1152525" y="1838325"/>
                </a:cubicBezTo>
                <a:cubicBezTo>
                  <a:pt x="1375266" y="1901965"/>
                  <a:pt x="1098128" y="1824726"/>
                  <a:pt x="1266825" y="1866900"/>
                </a:cubicBezTo>
                <a:cubicBezTo>
                  <a:pt x="1289249" y="1872506"/>
                  <a:pt x="1310737" y="1881933"/>
                  <a:pt x="1333500" y="1885950"/>
                </a:cubicBezTo>
                <a:cubicBezTo>
                  <a:pt x="1364923" y="1891495"/>
                  <a:pt x="1397195" y="1890742"/>
                  <a:pt x="1428750" y="1895475"/>
                </a:cubicBezTo>
                <a:cubicBezTo>
                  <a:pt x="1460771" y="1900278"/>
                  <a:pt x="1491925" y="1910101"/>
                  <a:pt x="1524000" y="1914525"/>
                </a:cubicBezTo>
                <a:cubicBezTo>
                  <a:pt x="1584089" y="1922813"/>
                  <a:pt x="1644650" y="1927225"/>
                  <a:pt x="1704975" y="1933575"/>
                </a:cubicBezTo>
                <a:cubicBezTo>
                  <a:pt x="1918192" y="2004647"/>
                  <a:pt x="1765286" y="1957187"/>
                  <a:pt x="2324100" y="1933575"/>
                </a:cubicBezTo>
                <a:cubicBezTo>
                  <a:pt x="2353346" y="1932339"/>
                  <a:pt x="2381541" y="1922067"/>
                  <a:pt x="2409825" y="1914525"/>
                </a:cubicBezTo>
                <a:cubicBezTo>
                  <a:pt x="2757670" y="1821766"/>
                  <a:pt x="2266080" y="1945699"/>
                  <a:pt x="2505075" y="1885950"/>
                </a:cubicBezTo>
                <a:cubicBezTo>
                  <a:pt x="2511425" y="1876425"/>
                  <a:pt x="2523453" y="1868803"/>
                  <a:pt x="2524125" y="1857375"/>
                </a:cubicBezTo>
                <a:cubicBezTo>
                  <a:pt x="2526742" y="1812889"/>
                  <a:pt x="2526082" y="1767084"/>
                  <a:pt x="2514600" y="1724025"/>
                </a:cubicBezTo>
                <a:cubicBezTo>
                  <a:pt x="2512013" y="1714324"/>
                  <a:pt x="2495253" y="1718455"/>
                  <a:pt x="2486025" y="1714500"/>
                </a:cubicBezTo>
                <a:cubicBezTo>
                  <a:pt x="2472974" y="1708907"/>
                  <a:pt x="2461178" y="1700547"/>
                  <a:pt x="2447925" y="1695450"/>
                </a:cubicBezTo>
                <a:cubicBezTo>
                  <a:pt x="2347270" y="1656737"/>
                  <a:pt x="2380353" y="1671200"/>
                  <a:pt x="2276475" y="1657350"/>
                </a:cubicBezTo>
                <a:cubicBezTo>
                  <a:pt x="2257332" y="1654798"/>
                  <a:pt x="2238532" y="1649847"/>
                  <a:pt x="2219325" y="1647825"/>
                </a:cubicBezTo>
                <a:cubicBezTo>
                  <a:pt x="2178156" y="1643491"/>
                  <a:pt x="2136775" y="1641475"/>
                  <a:pt x="2095500" y="1638300"/>
                </a:cubicBezTo>
                <a:cubicBezTo>
                  <a:pt x="2082800" y="1635125"/>
                  <a:pt x="2070030" y="1632219"/>
                  <a:pt x="2057400" y="1628775"/>
                </a:cubicBezTo>
                <a:cubicBezTo>
                  <a:pt x="2035100" y="1622693"/>
                  <a:pt x="2013836" y="1610117"/>
                  <a:pt x="1990725" y="1609725"/>
                </a:cubicBezTo>
                <a:lnTo>
                  <a:pt x="1495425" y="1619250"/>
                </a:lnTo>
                <a:cubicBezTo>
                  <a:pt x="1475713" y="1629106"/>
                  <a:pt x="1446060" y="1641964"/>
                  <a:pt x="1428750" y="1657350"/>
                </a:cubicBezTo>
                <a:cubicBezTo>
                  <a:pt x="1408614" y="1675248"/>
                  <a:pt x="1390650" y="1695450"/>
                  <a:pt x="1371600" y="1714500"/>
                </a:cubicBezTo>
                <a:lnTo>
                  <a:pt x="1343025" y="1743075"/>
                </a:lnTo>
                <a:cubicBezTo>
                  <a:pt x="1326260" y="1793370"/>
                  <a:pt x="1339069" y="1763296"/>
                  <a:pt x="1295400" y="1828800"/>
                </a:cubicBezTo>
                <a:lnTo>
                  <a:pt x="1276350" y="1857375"/>
                </a:lnTo>
                <a:cubicBezTo>
                  <a:pt x="1244875" y="1967537"/>
                  <a:pt x="1245185" y="1939118"/>
                  <a:pt x="1266825" y="2105025"/>
                </a:cubicBezTo>
                <a:cubicBezTo>
                  <a:pt x="1268661" y="2119105"/>
                  <a:pt x="1278830" y="2130797"/>
                  <a:pt x="1285875" y="2143125"/>
                </a:cubicBezTo>
                <a:cubicBezTo>
                  <a:pt x="1311674" y="2188273"/>
                  <a:pt x="1297682" y="2157293"/>
                  <a:pt x="1333500" y="2200275"/>
                </a:cubicBezTo>
                <a:cubicBezTo>
                  <a:pt x="1373188" y="2247900"/>
                  <a:pt x="1328738" y="2212975"/>
                  <a:pt x="1381125" y="2247900"/>
                </a:cubicBezTo>
                <a:cubicBezTo>
                  <a:pt x="1387475" y="2257425"/>
                  <a:pt x="1392080" y="2268380"/>
                  <a:pt x="1400175" y="2276475"/>
                </a:cubicBezTo>
                <a:cubicBezTo>
                  <a:pt x="1418072" y="2294372"/>
                  <a:pt x="1465494" y="2322289"/>
                  <a:pt x="1485900" y="2333625"/>
                </a:cubicBezTo>
                <a:cubicBezTo>
                  <a:pt x="1498312" y="2340521"/>
                  <a:pt x="1511959" y="2345150"/>
                  <a:pt x="1524000" y="2352675"/>
                </a:cubicBezTo>
                <a:cubicBezTo>
                  <a:pt x="1561243" y="2375952"/>
                  <a:pt x="1558827" y="2386509"/>
                  <a:pt x="1600200" y="2400300"/>
                </a:cubicBezTo>
                <a:cubicBezTo>
                  <a:pt x="1615559" y="2405420"/>
                  <a:pt x="1632318" y="2405173"/>
                  <a:pt x="1647825" y="2409825"/>
                </a:cubicBezTo>
                <a:cubicBezTo>
                  <a:pt x="1664202" y="2414738"/>
                  <a:pt x="1678654" y="2425676"/>
                  <a:pt x="1695450" y="2428875"/>
                </a:cubicBezTo>
                <a:cubicBezTo>
                  <a:pt x="1782602" y="2445475"/>
                  <a:pt x="1873889" y="2449044"/>
                  <a:pt x="1962150" y="2457450"/>
                </a:cubicBezTo>
                <a:cubicBezTo>
                  <a:pt x="2014028" y="2462391"/>
                  <a:pt x="2072132" y="2470007"/>
                  <a:pt x="2124075" y="2476500"/>
                </a:cubicBezTo>
                <a:cubicBezTo>
                  <a:pt x="2146300" y="2482850"/>
                  <a:pt x="2167904" y="2492035"/>
                  <a:pt x="2190750" y="2495550"/>
                </a:cubicBezTo>
                <a:cubicBezTo>
                  <a:pt x="2250703" y="2504774"/>
                  <a:pt x="2371725" y="2514600"/>
                  <a:pt x="2371725" y="2514600"/>
                </a:cubicBezTo>
                <a:cubicBezTo>
                  <a:pt x="2505351" y="2507176"/>
                  <a:pt x="2514768" y="2544878"/>
                  <a:pt x="2571750" y="2476500"/>
                </a:cubicBezTo>
                <a:cubicBezTo>
                  <a:pt x="2579079" y="2467706"/>
                  <a:pt x="2584450" y="2457450"/>
                  <a:pt x="2590800" y="2447925"/>
                </a:cubicBezTo>
                <a:cubicBezTo>
                  <a:pt x="2587625" y="2432050"/>
                  <a:pt x="2592723" y="2411748"/>
                  <a:pt x="2581275" y="2400300"/>
                </a:cubicBezTo>
                <a:cubicBezTo>
                  <a:pt x="2567076" y="2386101"/>
                  <a:pt x="2543175" y="2387600"/>
                  <a:pt x="2524125" y="2381250"/>
                </a:cubicBezTo>
                <a:cubicBezTo>
                  <a:pt x="2483131" y="2367585"/>
                  <a:pt x="2505290" y="2374160"/>
                  <a:pt x="2457450" y="2362200"/>
                </a:cubicBezTo>
                <a:cubicBezTo>
                  <a:pt x="2327792" y="2275762"/>
                  <a:pt x="2418897" y="2328575"/>
                  <a:pt x="2057400" y="2352675"/>
                </a:cubicBezTo>
                <a:cubicBezTo>
                  <a:pt x="2037364" y="2354011"/>
                  <a:pt x="2019300" y="2365375"/>
                  <a:pt x="2000250" y="2371725"/>
                </a:cubicBezTo>
                <a:cubicBezTo>
                  <a:pt x="1990725" y="2374900"/>
                  <a:pt x="1980029" y="2375681"/>
                  <a:pt x="1971675" y="2381250"/>
                </a:cubicBezTo>
                <a:cubicBezTo>
                  <a:pt x="1903317" y="2426822"/>
                  <a:pt x="1930714" y="2403161"/>
                  <a:pt x="1885950" y="2447925"/>
                </a:cubicBezTo>
                <a:cubicBezTo>
                  <a:pt x="1882775" y="2457450"/>
                  <a:pt x="1880915" y="2467520"/>
                  <a:pt x="1876425" y="2476500"/>
                </a:cubicBezTo>
                <a:cubicBezTo>
                  <a:pt x="1871305" y="2486739"/>
                  <a:pt x="1862024" y="2494614"/>
                  <a:pt x="1857375" y="2505075"/>
                </a:cubicBezTo>
                <a:cubicBezTo>
                  <a:pt x="1849220" y="2523425"/>
                  <a:pt x="1838325" y="2562225"/>
                  <a:pt x="1838325" y="2562225"/>
                </a:cubicBezTo>
                <a:cubicBezTo>
                  <a:pt x="1835150" y="2593975"/>
                  <a:pt x="1828800" y="2625567"/>
                  <a:pt x="1828800" y="2657475"/>
                </a:cubicBezTo>
                <a:cubicBezTo>
                  <a:pt x="1828800" y="2733741"/>
                  <a:pt x="1826728" y="2810696"/>
                  <a:pt x="1838325" y="2886075"/>
                </a:cubicBezTo>
                <a:cubicBezTo>
                  <a:pt x="1840066" y="2897390"/>
                  <a:pt x="1856439" y="2900476"/>
                  <a:pt x="1866900" y="2905125"/>
                </a:cubicBezTo>
                <a:cubicBezTo>
                  <a:pt x="1885250" y="2913280"/>
                  <a:pt x="1907342" y="2913036"/>
                  <a:pt x="1924050" y="2924175"/>
                </a:cubicBezTo>
                <a:cubicBezTo>
                  <a:pt x="2026420" y="2992421"/>
                  <a:pt x="1958462" y="2959600"/>
                  <a:pt x="2143125" y="2981325"/>
                </a:cubicBezTo>
                <a:cubicBezTo>
                  <a:pt x="2298700" y="2978150"/>
                  <a:pt x="2454719" y="2983967"/>
                  <a:pt x="2609850" y="2971800"/>
                </a:cubicBezTo>
                <a:cubicBezTo>
                  <a:pt x="2621263" y="2970905"/>
                  <a:pt x="2627636" y="2954603"/>
                  <a:pt x="2628900" y="2943225"/>
                </a:cubicBezTo>
                <a:cubicBezTo>
                  <a:pt x="2631366" y="2921030"/>
                  <a:pt x="2621865" y="2874732"/>
                  <a:pt x="2600325" y="2857500"/>
                </a:cubicBezTo>
                <a:cubicBezTo>
                  <a:pt x="2592485" y="2851228"/>
                  <a:pt x="2581275" y="2851150"/>
                  <a:pt x="2571750" y="2847975"/>
                </a:cubicBezTo>
                <a:lnTo>
                  <a:pt x="2362200" y="2857500"/>
                </a:lnTo>
                <a:cubicBezTo>
                  <a:pt x="2323806" y="2867099"/>
                  <a:pt x="2301922" y="2920907"/>
                  <a:pt x="2286000" y="2952750"/>
                </a:cubicBezTo>
                <a:cubicBezTo>
                  <a:pt x="2289175" y="3006725"/>
                  <a:pt x="2290145" y="3060875"/>
                  <a:pt x="2295525" y="3114675"/>
                </a:cubicBezTo>
                <a:cubicBezTo>
                  <a:pt x="2296524" y="3124665"/>
                  <a:pt x="2298778" y="3135410"/>
                  <a:pt x="2305050" y="3143250"/>
                </a:cubicBezTo>
                <a:cubicBezTo>
                  <a:pt x="2312201" y="3152189"/>
                  <a:pt x="2325069" y="3154695"/>
                  <a:pt x="2333625" y="3162300"/>
                </a:cubicBezTo>
                <a:cubicBezTo>
                  <a:pt x="2353761" y="3180198"/>
                  <a:pt x="2364639" y="3212916"/>
                  <a:pt x="2390775" y="3219450"/>
                </a:cubicBezTo>
                <a:cubicBezTo>
                  <a:pt x="2534493" y="3255380"/>
                  <a:pt x="2317549" y="3198216"/>
                  <a:pt x="2466975" y="3248025"/>
                </a:cubicBezTo>
                <a:cubicBezTo>
                  <a:pt x="2506695" y="3261265"/>
                  <a:pt x="2605668" y="3265139"/>
                  <a:pt x="2628900" y="3267075"/>
                </a:cubicBezTo>
                <a:cubicBezTo>
                  <a:pt x="2638425" y="3270250"/>
                  <a:pt x="2648495" y="3272110"/>
                  <a:pt x="2657475" y="3276600"/>
                </a:cubicBezTo>
                <a:cubicBezTo>
                  <a:pt x="2667714" y="3281720"/>
                  <a:pt x="2675006" y="3292638"/>
                  <a:pt x="2686050" y="3295650"/>
                </a:cubicBezTo>
                <a:cubicBezTo>
                  <a:pt x="2710746" y="3302385"/>
                  <a:pt x="2736850" y="3302000"/>
                  <a:pt x="2762250" y="3305175"/>
                </a:cubicBezTo>
                <a:cubicBezTo>
                  <a:pt x="2860613" y="3285502"/>
                  <a:pt x="2889879" y="3286125"/>
                  <a:pt x="2847975" y="3286125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500174"/>
            <a:ext cx="7972452" cy="416225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ka-GE" sz="2600" dirty="0" smtClean="0">
                <a:solidFill>
                  <a:schemeClr val="accent2">
                    <a:lumMod val="75000"/>
                  </a:schemeClr>
                </a:solidFill>
              </a:rPr>
              <a:t>კონფლიქტის განვითარების ,,ქარბორბალა”</a:t>
            </a:r>
          </a:p>
          <a:p>
            <a:pPr>
              <a:buNone/>
            </a:pPr>
            <a:endParaRPr lang="ka-GE" sz="2800" dirty="0" smtClean="0"/>
          </a:p>
          <a:p>
            <a:pPr>
              <a:buNone/>
            </a:pPr>
            <a:r>
              <a:rPr lang="ka-GE" sz="2100" dirty="0" smtClean="0">
                <a:solidFill>
                  <a:schemeClr val="bg2">
                    <a:lumMod val="10000"/>
                  </a:schemeClr>
                </a:solidFill>
              </a:rPr>
              <a:t>ზიანის მიყენების მცდელობა- </a:t>
            </a:r>
            <a:r>
              <a:rPr lang="ka-GE" sz="1500" dirty="0" smtClean="0">
                <a:solidFill>
                  <a:schemeClr val="bg2">
                    <a:lumMod val="10000"/>
                  </a:schemeClr>
                </a:solidFill>
              </a:rPr>
              <a:t>შეიძლება გაიმართოს ხელჩართული ჩხუბი</a:t>
            </a:r>
            <a:r>
              <a:rPr lang="ka-GE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ru-RU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ka-GE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r>
              <a:rPr lang="ka-GE" sz="2000" dirty="0" smtClean="0">
                <a:solidFill>
                  <a:schemeClr val="bg2">
                    <a:lumMod val="10000"/>
                  </a:schemeClr>
                </a:solidFill>
              </a:rPr>
              <a:t>უკიდურესი პოზიციების დაკავება- </a:t>
            </a:r>
            <a:r>
              <a:rPr lang="ka-GE" sz="1500" dirty="0" smtClean="0">
                <a:solidFill>
                  <a:schemeClr val="bg2">
                    <a:lumMod val="10000"/>
                  </a:schemeClr>
                </a:solidFill>
              </a:rPr>
              <a:t>გამოიხატება ერთი და იგივე წინადადების დაჟინებით გამეორებაში, მაგ.-,, დასახოცები ხართ ყველანი”;</a:t>
            </a:r>
          </a:p>
          <a:p>
            <a:pPr>
              <a:buNone/>
            </a:pPr>
            <a:endParaRPr lang="ka-GE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r>
              <a:rPr lang="ka-GE" sz="2100" dirty="0" smtClean="0">
                <a:solidFill>
                  <a:schemeClr val="bg2">
                    <a:lumMod val="10000"/>
                  </a:schemeClr>
                </a:solidFill>
              </a:rPr>
              <a:t>კომუნიკაციის დამახინჯება ან შეწყვეტა- </a:t>
            </a:r>
            <a:r>
              <a:rPr lang="ka-GE" sz="1500" dirty="0" smtClean="0">
                <a:solidFill>
                  <a:schemeClr val="bg2">
                    <a:lumMod val="10000"/>
                  </a:schemeClr>
                </a:solidFill>
              </a:rPr>
              <a:t>(შეიძლება, გამოიხატეოდეს ხმამაღალ საუბარში მოწინააღმდეგის ჩახშობის მიზნით, საუბრის გაწყვეტაში და ა.შ.</a:t>
            </a:r>
          </a:p>
          <a:p>
            <a:pPr>
              <a:buNone/>
            </a:pPr>
            <a:endParaRPr lang="ka-GE" sz="23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r>
              <a:rPr lang="ka-GE" sz="2100" dirty="0" smtClean="0">
                <a:solidFill>
                  <a:schemeClr val="bg2">
                    <a:lumMod val="10000"/>
                  </a:schemeClr>
                </a:solidFill>
              </a:rPr>
              <a:t>მტრული ალიანსების შექმნა-</a:t>
            </a:r>
            <a:r>
              <a:rPr lang="ka-GE" sz="1500" dirty="0" smtClean="0">
                <a:solidFill>
                  <a:schemeClr val="bg2">
                    <a:lumMod val="10000"/>
                  </a:schemeClr>
                </a:solidFill>
              </a:rPr>
              <a:t>(მხარები იხმობენ მხარდამჭერებს) ,, ხალხო, შეხედეთ, რას მეუნება”, ,, ახლა ჩემი ქმარი გაგცემთ პასუხს”..</a:t>
            </a:r>
          </a:p>
          <a:p>
            <a:pPr>
              <a:buNone/>
            </a:pPr>
            <a:endParaRPr lang="ka-G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r>
              <a:rPr lang="ka-GE" sz="1800" dirty="0" smtClean="0">
                <a:solidFill>
                  <a:schemeClr val="bg2">
                    <a:lumMod val="10000"/>
                  </a:schemeClr>
                </a:solidFill>
              </a:rPr>
              <a:t>პრობლემების გამრავლება-(</a:t>
            </a:r>
            <a:r>
              <a:rPr lang="ka-GE" sz="1600" dirty="0" smtClean="0">
                <a:solidFill>
                  <a:schemeClr val="bg2">
                    <a:lumMod val="10000"/>
                  </a:schemeClr>
                </a:solidFill>
              </a:rPr>
              <a:t>მხარეები საწყის პრობლემებს სხვა პრობლემებს ამატებენ) ,, რომ ჩამოსულხართ და წალეკეთ ეს ქალაქი”, ,,შენს თავს მიხედე, რომ გათხუპნულხარ ფუფალასავით”</a:t>
            </a:r>
            <a:endParaRPr lang="ka-G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ka-G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r>
              <a:rPr lang="ka-GE" sz="1800" dirty="0" smtClean="0">
                <a:solidFill>
                  <a:schemeClr val="bg2">
                    <a:lumMod val="10000"/>
                  </a:schemeClr>
                </a:solidFill>
              </a:rPr>
              <a:t>საწყისი ქმედება-</a:t>
            </a:r>
            <a:r>
              <a:rPr lang="ru-RU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a-GE" sz="1500" dirty="0" smtClean="0">
                <a:solidFill>
                  <a:schemeClr val="bg2">
                    <a:lumMod val="10000"/>
                  </a:schemeClr>
                </a:solidFill>
              </a:rPr>
              <a:t>კონფლიქტის ,, ნაპერწკლად” შეიძლება სიტყვა ან ჟესტი-უბრალოდ ხელის აქნევა, უბრალო შემთხვევაც იქცეს:,, რატომ მომყიდე დამპალი ვაშლი?”; ,, არ გინდა და გაიარე...”</a:t>
            </a:r>
          </a:p>
          <a:p>
            <a:pPr>
              <a:buNone/>
            </a:pPr>
            <a:endParaRPr lang="ka-GE" sz="1500" dirty="0" smtClean="0"/>
          </a:p>
          <a:p>
            <a:pPr>
              <a:buNone/>
            </a:pPr>
            <a:endParaRPr lang="ka-GE" sz="1600" dirty="0" smtClean="0"/>
          </a:p>
          <a:p>
            <a:pPr>
              <a:buNone/>
            </a:pPr>
            <a:endParaRPr lang="ka-GE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ka-GE" sz="2000" dirty="0" smtClean="0"/>
          </a:p>
          <a:p>
            <a:pPr>
              <a:buFont typeface="Wingdings" pitchFamily="2" charset="2"/>
              <a:buChar char="v"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da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142984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>
              <a:buNone/>
            </a:pPr>
            <a:r>
              <a:rPr lang="ka-GE" dirty="0" smtClean="0"/>
              <a:t>            </a:t>
            </a:r>
            <a:r>
              <a:rPr lang="ka-GE" sz="2000" dirty="0" smtClean="0">
                <a:solidFill>
                  <a:schemeClr val="accent2">
                    <a:lumMod val="75000"/>
                  </a:schemeClr>
                </a:solidFill>
              </a:rPr>
              <a:t>კონფლიქტის წყაროები და  ტიპები</a:t>
            </a:r>
          </a:p>
          <a:p>
            <a:pPr>
              <a:buNone/>
            </a:pPr>
            <a:endParaRPr lang="ka-GE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u-RU" sz="1600" dirty="0" smtClean="0">
                <a:solidFill>
                  <a:schemeClr val="bg2">
                    <a:lumMod val="10000"/>
                  </a:schemeClr>
                </a:solidFill>
              </a:rPr>
              <a:t>ი</a:t>
            </a:r>
            <a:r>
              <a:rPr lang="ka-GE" sz="1600" dirty="0" smtClean="0">
                <a:solidFill>
                  <a:schemeClr val="bg2">
                    <a:lumMod val="10000"/>
                  </a:schemeClr>
                </a:solidFill>
              </a:rPr>
              <a:t>ნფორმაციასთან დაკავშირებული;</a:t>
            </a:r>
          </a:p>
          <a:p>
            <a:pPr>
              <a:buNone/>
            </a:pPr>
            <a:endParaRPr lang="ka-GE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u-RU" sz="1600" dirty="0" smtClean="0">
                <a:solidFill>
                  <a:schemeClr val="bg2">
                    <a:lumMod val="10000"/>
                  </a:schemeClr>
                </a:solidFill>
              </a:rPr>
              <a:t>უ</a:t>
            </a:r>
            <a:r>
              <a:rPr lang="ka-GE" sz="1600" dirty="0" smtClean="0">
                <a:solidFill>
                  <a:schemeClr val="bg2">
                    <a:lumMod val="10000"/>
                  </a:schemeClr>
                </a:solidFill>
              </a:rPr>
              <a:t>რთიერთდამოკიდებულებებთან დაკავშირებული;</a:t>
            </a:r>
          </a:p>
          <a:p>
            <a:pPr>
              <a:buNone/>
            </a:pPr>
            <a:endParaRPr lang="ka-GE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u-RU" sz="1600" dirty="0" smtClean="0">
                <a:solidFill>
                  <a:schemeClr val="bg2">
                    <a:lumMod val="10000"/>
                  </a:schemeClr>
                </a:solidFill>
              </a:rPr>
              <a:t>ღ</a:t>
            </a:r>
            <a:r>
              <a:rPr lang="ka-GE" sz="1600" dirty="0" smtClean="0">
                <a:solidFill>
                  <a:schemeClr val="bg2">
                    <a:lumMod val="10000"/>
                  </a:schemeClr>
                </a:solidFill>
              </a:rPr>
              <a:t>ირებულებებთან დაკავშირებული;</a:t>
            </a:r>
          </a:p>
          <a:p>
            <a:pPr>
              <a:buNone/>
            </a:pPr>
            <a:endParaRPr lang="ka-GE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ka-GE" sz="1600" dirty="0" smtClean="0">
                <a:solidFill>
                  <a:schemeClr val="bg2">
                    <a:lumMod val="10000"/>
                  </a:schemeClr>
                </a:solidFill>
              </a:rPr>
              <a:t>გარე ფაქტორებთან, სტრუქტურებთან დაკავშირებული;</a:t>
            </a:r>
          </a:p>
          <a:p>
            <a:pPr>
              <a:buNone/>
            </a:pPr>
            <a:endParaRPr lang="ru-RU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ka-GE" sz="1600" dirty="0" smtClean="0">
                <a:solidFill>
                  <a:schemeClr val="bg2">
                    <a:lumMod val="10000"/>
                  </a:schemeClr>
                </a:solidFill>
              </a:rPr>
              <a:t>ინტერესებთან დაკავშირებული;</a:t>
            </a:r>
          </a:p>
          <a:p>
            <a:pPr>
              <a:buFont typeface="Wingdings" pitchFamily="2" charset="2"/>
              <a:buChar char="q"/>
            </a:pPr>
            <a:endParaRPr lang="ka-GE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ka-GE" sz="2000" dirty="0" smtClean="0"/>
          </a:p>
          <a:p>
            <a:pPr>
              <a:buFont typeface="Wingdings" pitchFamily="2" charset="2"/>
              <a:buChar char="v"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da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500174"/>
            <a:ext cx="7972452" cy="4162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a-GE" dirty="0" smtClean="0"/>
              <a:t>                     </a:t>
            </a:r>
          </a:p>
          <a:p>
            <a:pPr algn="ctr">
              <a:buNone/>
            </a:pPr>
            <a:r>
              <a:rPr lang="ka-GE" sz="2000" dirty="0" smtClean="0">
                <a:solidFill>
                  <a:schemeClr val="bg2">
                    <a:lumMod val="10000"/>
                  </a:schemeClr>
                </a:solidFill>
              </a:rPr>
              <a:t>როგორ შევაჩეროთ ეს პროცესი</a:t>
            </a:r>
          </a:p>
          <a:p>
            <a:pPr algn="ctr">
              <a:buNone/>
            </a:pPr>
            <a:endParaRPr lang="ka-GE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გამოხ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ტეთ თქვენი გრძნობები საყვედურის გარეშე;</a:t>
            </a:r>
          </a:p>
          <a:p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ნუ განავრცობთ საკამათო საკითხს, ისაუბრეთ მხოლოდ კონკრეტულ პრობლემაზე;</a:t>
            </a:r>
          </a:p>
          <a:p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ნუ მოიშველიებთ სხვა ადამიანებს, ავტორიტეტებს;</a:t>
            </a:r>
          </a:p>
          <a:p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ნუ გამოიყენებთ სიტყვებს ,, არასდროს” ,, შენ ყოველთვის”;</a:t>
            </a:r>
          </a:p>
          <a:p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ნუ მიაწებებთ სხვა ადამიანებს ,, იარლიყებს”;</a:t>
            </a:r>
          </a:p>
          <a:p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ნუ ჩაუდგებით კონფლიქტში ჩართულ სხვა მხარეს ჯიბრში;</a:t>
            </a:r>
          </a:p>
          <a:p>
            <a:r>
              <a:rPr lang="ka-GE" sz="1600" dirty="0" smtClean="0">
                <a:solidFill>
                  <a:schemeClr val="accent2">
                    <a:lumMod val="75000"/>
                  </a:schemeClr>
                </a:solidFill>
              </a:rPr>
              <a:t>ნუ მიიღებთ გადაწყვეტილებას გაბრაზებულ გულზე</a:t>
            </a:r>
          </a:p>
          <a:p>
            <a:pPr>
              <a:buNone/>
            </a:pPr>
            <a:endParaRPr lang="ka-GE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ka-GE" sz="2000" dirty="0" smtClean="0"/>
          </a:p>
          <a:p>
            <a:pPr>
              <a:buFont typeface="Wingdings" pitchFamily="2" charset="2"/>
              <a:buChar char="v"/>
            </a:pPr>
            <a:endParaRPr lang="ka-GE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7972452" cy="12033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Kkonfliqti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 da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cad Nusx Geo" pitchFamily="34" charset="0"/>
              </a:rPr>
              <a:t>mediacia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27" y="0"/>
            <a:ext cx="11623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527</TotalTime>
  <Words>1016</Words>
  <Application>Microsoft Office PowerPoint</Application>
  <PresentationFormat>On-screen Show (4:3)</PresentationFormat>
  <Paragraphs>258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Slide 1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  <vt:lpstr>Kkonfliqti da mediacia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beso</dc:creator>
  <cp:lastModifiedBy>Win7x86</cp:lastModifiedBy>
  <cp:revision>114</cp:revision>
  <dcterms:created xsi:type="dcterms:W3CDTF">2015-12-16T15:26:10Z</dcterms:created>
  <dcterms:modified xsi:type="dcterms:W3CDTF">2016-11-08T06:57:05Z</dcterms:modified>
</cp:coreProperties>
</file>