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71" r:id="rId3"/>
    <p:sldId id="270" r:id="rId4"/>
    <p:sldId id="257" r:id="rId5"/>
    <p:sldId id="273" r:id="rId6"/>
    <p:sldId id="272" r:id="rId7"/>
    <p:sldId id="258" r:id="rId8"/>
    <p:sldId id="259" r:id="rId9"/>
    <p:sldId id="260" r:id="rId10"/>
    <p:sldId id="261" r:id="rId11"/>
    <p:sldId id="262" r:id="rId12"/>
    <p:sldId id="263" r:id="rId13"/>
    <p:sldId id="264" r:id="rId14"/>
    <p:sldId id="265" r:id="rId15"/>
    <p:sldId id="266" r:id="rId16"/>
    <p:sldId id="26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25-Nov-16</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25-Nov-16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25-Nov-16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25-Nov-16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25-Nov-16</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25-Nov-16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25-Nov-16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25-Nov-16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25-Nov-16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25-Nov-16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25-Nov-16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25-Nov-16</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6" name="Picture 5" descr="economic-inequality8.jpg"/>
          <p:cNvPicPr>
            <a:picLocks noChangeAspect="1"/>
          </p:cNvPicPr>
          <p:nvPr/>
        </p:nvPicPr>
        <p:blipFill>
          <a:blip r:embed="rId2"/>
          <a:stretch>
            <a:fillRect/>
          </a:stretch>
        </p:blipFill>
        <p:spPr>
          <a:xfrm>
            <a:off x="0" y="0"/>
            <a:ext cx="6096000" cy="6858000"/>
          </a:xfrm>
          <a:prstGeom prst="rect">
            <a:avLst/>
          </a:prstGeom>
        </p:spPr>
      </p:pic>
      <p:sp>
        <p:nvSpPr>
          <p:cNvPr id="7" name="TextBox 6"/>
          <p:cNvSpPr txBox="1"/>
          <p:nvPr/>
        </p:nvSpPr>
        <p:spPr>
          <a:xfrm>
            <a:off x="4953000" y="457200"/>
            <a:ext cx="4191000" cy="1323439"/>
          </a:xfrm>
          <a:prstGeom prst="rect">
            <a:avLst/>
          </a:prstGeom>
          <a:noFill/>
        </p:spPr>
        <p:txBody>
          <a:bodyPr wrap="square" rtlCol="0">
            <a:spAutoFit/>
          </a:bodyPr>
          <a:lstStyle/>
          <a:p>
            <a:r>
              <a:rPr lang="ka-GE" sz="4400" b="1" dirty="0" smtClean="0">
                <a:effectLst>
                  <a:outerShdw blurRad="38100" dist="38100" dir="2700000" algn="tl">
                    <a:srgbClr val="000000">
                      <a:alpha val="43137"/>
                    </a:srgbClr>
                  </a:outerShdw>
                </a:effectLst>
              </a:rPr>
              <a:t>მოტივაცი</a:t>
            </a:r>
            <a:r>
              <a:rPr lang="ka-GE" sz="4400" b="1" dirty="0" smtClean="0">
                <a:effectLst>
                  <a:outerShdw blurRad="38100" dist="38100" dir="2700000" algn="tl">
                    <a:srgbClr val="000000">
                      <a:alpha val="43137"/>
                    </a:srgbClr>
                  </a:outerShdw>
                </a:effectLst>
              </a:rPr>
              <a:t>ა</a:t>
            </a:r>
          </a:p>
          <a:p>
            <a:r>
              <a:rPr lang="en-US" b="1" dirty="0" smtClean="0">
                <a:effectLst>
                  <a:outerShdw blurRad="38100" dist="38100" dir="2700000" algn="tl">
                    <a:srgbClr val="000000">
                      <a:alpha val="43137"/>
                    </a:srgbClr>
                  </a:outerShdw>
                </a:effectLst>
              </a:rPr>
              <a:t/>
            </a:r>
            <a:br>
              <a:rPr lang="en-US" b="1" dirty="0" smtClean="0">
                <a:effectLst>
                  <a:outerShdw blurRad="38100" dist="38100" dir="2700000" algn="tl">
                    <a:srgbClr val="000000">
                      <a:alpha val="43137"/>
                    </a:srgbClr>
                  </a:outerShdw>
                </a:effectLst>
              </a:rPr>
            </a:br>
            <a:endParaRPr lang="ru-RU" b="1" dirty="0">
              <a:effectLst>
                <a:outerShdw blurRad="38100" dist="38100" dir="2700000" algn="tl">
                  <a:srgbClr val="000000">
                    <a:alpha val="43137"/>
                  </a:srgbClr>
                </a:outerShdw>
              </a:effectLst>
            </a:endParaRP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7"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900" decel="100000" fill="hold"/>
                                        <p:tgtEl>
                                          <p:spTgt spid="7"/>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32522"/>
            <a:ext cx="8305800" cy="838200"/>
          </a:xfrm>
        </p:spPr>
        <p:txBody>
          <a:bodyPr anchor="ctr">
            <a:normAutofit fontScale="90000"/>
          </a:bodyPr>
          <a:lstStyle/>
          <a:p>
            <a:pPr algn="ctr"/>
            <a:r>
              <a:rPr lang="ka-GE" sz="4000" b="1" dirty="0" smtClean="0"/>
              <a:t>კლეიტონ ალდერფერის </a:t>
            </a:r>
            <a:r>
              <a:rPr lang="en-US" sz="4000" b="1" smtClean="0"/>
              <a:t>ERG </a:t>
            </a:r>
            <a:r>
              <a:rPr lang="ka-GE" sz="4000" b="1" smtClean="0"/>
              <a:t>თეორია</a:t>
            </a:r>
            <a:endParaRPr lang="ru-RU" dirty="0"/>
          </a:p>
        </p:txBody>
      </p:sp>
      <p:sp>
        <p:nvSpPr>
          <p:cNvPr id="3" name="Content Placeholder 2"/>
          <p:cNvSpPr>
            <a:spLocks noGrp="1"/>
          </p:cNvSpPr>
          <p:nvPr>
            <p:ph sz="quarter" idx="1"/>
          </p:nvPr>
        </p:nvSpPr>
        <p:spPr>
          <a:xfrm>
            <a:off x="4876800" y="914400"/>
            <a:ext cx="4191000" cy="4343400"/>
          </a:xfrm>
        </p:spPr>
        <p:txBody>
          <a:bodyPr>
            <a:noAutofit/>
          </a:bodyPr>
          <a:lstStyle/>
          <a:p>
            <a:pPr marL="0" indent="0">
              <a:buNone/>
            </a:pPr>
            <a:r>
              <a:rPr lang="ka-GE" sz="2200" smtClean="0"/>
              <a:t>მოთხოვნილებათა </a:t>
            </a:r>
            <a:r>
              <a:rPr lang="ka-GE" sz="2200" dirty="0" smtClean="0"/>
              <a:t>სამ ძირითად ჯგუფზე საუბრობს. ესენია ეგზისტენციური, ანუ საარსებო</a:t>
            </a:r>
            <a:r>
              <a:rPr lang="en-US" sz="2200" dirty="0" smtClean="0"/>
              <a:t>; </a:t>
            </a:r>
            <a:r>
              <a:rPr lang="ka-GE" sz="2200" dirty="0" smtClean="0"/>
              <a:t>სოციალური, ანუ ურთიერთობების და </a:t>
            </a:r>
            <a:r>
              <a:rPr lang="ka-GE" sz="2200" smtClean="0"/>
              <a:t>განვითარების მოთხოვნილე-ბები</a:t>
            </a:r>
            <a:r>
              <a:rPr lang="ka-GE" sz="2200" dirty="0" smtClean="0"/>
              <a:t>. მასლოუს თეორიისგან განსხვავებით, ალდერფერმა არ განალაგა მოთხოვნილებები იერარქიულად და ამტკიცებდა, რომ შესაძლებელია მათი პარალელური აქტივაციაც. </a:t>
            </a:r>
          </a:p>
          <a:p>
            <a:pPr marL="0" indent="0">
              <a:buNone/>
            </a:pPr>
            <a:endParaRPr lang="ru-RU" sz="2200" dirty="0"/>
          </a:p>
        </p:txBody>
      </p:sp>
      <p:pic>
        <p:nvPicPr>
          <p:cNvPr id="4" name="Picture 3" descr="national-minimum-wage-680x365.jpg"/>
          <p:cNvPicPr>
            <a:picLocks noChangeAspect="1"/>
          </p:cNvPicPr>
          <p:nvPr/>
        </p:nvPicPr>
        <p:blipFill>
          <a:blip r:embed="rId2"/>
          <a:stretch>
            <a:fillRect/>
          </a:stretch>
        </p:blipFill>
        <p:spPr>
          <a:xfrm>
            <a:off x="76200" y="1051757"/>
            <a:ext cx="4648200" cy="2494990"/>
          </a:xfrm>
          <a:prstGeom prst="rect">
            <a:avLst/>
          </a:prstGeom>
          <a:ln>
            <a:noFill/>
          </a:ln>
          <a:effectLst>
            <a:outerShdw blurRad="292100" dist="139700" dir="2700000" algn="tl" rotWithShape="0">
              <a:srgbClr val="333333">
                <a:alpha val="65000"/>
              </a:srgbClr>
            </a:outerShdw>
          </a:effectLst>
        </p:spPr>
      </p:pic>
      <p:pic>
        <p:nvPicPr>
          <p:cNvPr id="5" name="Picture 4" descr="komunikacia.jpg"/>
          <p:cNvPicPr>
            <a:picLocks noChangeAspect="1"/>
          </p:cNvPicPr>
          <p:nvPr/>
        </p:nvPicPr>
        <p:blipFill>
          <a:blip r:embed="rId3"/>
          <a:stretch>
            <a:fillRect/>
          </a:stretch>
        </p:blipFill>
        <p:spPr>
          <a:xfrm>
            <a:off x="76200" y="3607904"/>
            <a:ext cx="4648200" cy="3083306"/>
          </a:xfrm>
          <a:prstGeom prst="rect">
            <a:avLst/>
          </a:prstGeom>
          <a:ln>
            <a:noFill/>
          </a:ln>
          <a:effectLst>
            <a:outerShdw blurRad="292100" dist="139700" dir="2700000" algn="tl" rotWithShape="0">
              <a:srgbClr val="333333">
                <a:alpha val="65000"/>
              </a:srgbClr>
            </a:outerShdw>
          </a:effectLst>
        </p:spPr>
      </p:pic>
      <p:pic>
        <p:nvPicPr>
          <p:cNvPr id="6" name="Picture 5" descr="econ-growth.jpg"/>
          <p:cNvPicPr>
            <a:picLocks noChangeAspect="1"/>
          </p:cNvPicPr>
          <p:nvPr/>
        </p:nvPicPr>
        <p:blipFill>
          <a:blip r:embed="rId4" cstate="print"/>
          <a:stretch>
            <a:fillRect/>
          </a:stretch>
        </p:blipFill>
        <p:spPr>
          <a:xfrm>
            <a:off x="4853609" y="5086040"/>
            <a:ext cx="4214191" cy="160517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iterate type="lt">
                                    <p:tmPct val="5000"/>
                                  </p:iterate>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fltVal val="0"/>
                                          </p:val>
                                        </p:tav>
                                        <p:tav tm="100000">
                                          <p:val>
                                            <p:strVal val="#ppt_w"/>
                                          </p:val>
                                        </p:tav>
                                      </p:tavLst>
                                    </p:anim>
                                    <p:anim calcmode="lin" valueType="num">
                                      <p:cBhvr>
                                        <p:cTn id="15" dur="1000" fill="hold"/>
                                        <p:tgtEl>
                                          <p:spTgt spid="4"/>
                                        </p:tgtEl>
                                        <p:attrNameLst>
                                          <p:attrName>ppt_h</p:attrName>
                                        </p:attrNameLst>
                                      </p:cBhvr>
                                      <p:tavLst>
                                        <p:tav tm="0">
                                          <p:val>
                                            <p:fltVal val="0"/>
                                          </p:val>
                                        </p:tav>
                                        <p:tav tm="100000">
                                          <p:val>
                                            <p:strVal val="#ppt_h"/>
                                          </p:val>
                                        </p:tav>
                                      </p:tavLst>
                                    </p:anim>
                                    <p:anim calcmode="lin" valueType="num">
                                      <p:cBhvr>
                                        <p:cTn id="16" dur="1000" fill="hold"/>
                                        <p:tgtEl>
                                          <p:spTgt spid="4"/>
                                        </p:tgtEl>
                                        <p:attrNameLst>
                                          <p:attrName>style.rotation</p:attrName>
                                        </p:attrNameLst>
                                      </p:cBhvr>
                                      <p:tavLst>
                                        <p:tav tm="0">
                                          <p:val>
                                            <p:fltVal val="90"/>
                                          </p:val>
                                        </p:tav>
                                        <p:tav tm="100000">
                                          <p:val>
                                            <p:fltVal val="0"/>
                                          </p:val>
                                        </p:tav>
                                      </p:tavLst>
                                    </p:anim>
                                    <p:animEffect transition="in" filter="fade">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800" decel="100000"/>
                                        <p:tgtEl>
                                          <p:spTgt spid="5"/>
                                        </p:tgtEl>
                                      </p:cBhvr>
                                    </p:animEffect>
                                    <p:anim calcmode="lin" valueType="num">
                                      <p:cBhvr>
                                        <p:cTn id="23" dur="800" decel="100000" fill="hold"/>
                                        <p:tgtEl>
                                          <p:spTgt spid="5"/>
                                        </p:tgtEl>
                                        <p:attrNameLst>
                                          <p:attrName>style.rotation</p:attrName>
                                        </p:attrNameLst>
                                      </p:cBhvr>
                                      <p:tavLst>
                                        <p:tav tm="0">
                                          <p:val>
                                            <p:fltVal val="-90"/>
                                          </p:val>
                                        </p:tav>
                                        <p:tav tm="100000">
                                          <p:val>
                                            <p:fltVal val="0"/>
                                          </p:val>
                                        </p:tav>
                                      </p:tavLst>
                                    </p:anim>
                                    <p:anim calcmode="lin" valueType="num">
                                      <p:cBhvr>
                                        <p:cTn id="24" dur="800" decel="100000" fill="hold"/>
                                        <p:tgtEl>
                                          <p:spTgt spid="5"/>
                                        </p:tgtEl>
                                        <p:attrNameLst>
                                          <p:attrName>ppt_x</p:attrName>
                                        </p:attrNameLst>
                                      </p:cBhvr>
                                      <p:tavLst>
                                        <p:tav tm="0">
                                          <p:val>
                                            <p:strVal val="#ppt_x+0.4"/>
                                          </p:val>
                                        </p:tav>
                                        <p:tav tm="100000">
                                          <p:val>
                                            <p:strVal val="#ppt_x-0.05"/>
                                          </p:val>
                                        </p:tav>
                                      </p:tavLst>
                                    </p:anim>
                                    <p:anim calcmode="lin" valueType="num">
                                      <p:cBhvr>
                                        <p:cTn id="25" dur="800" decel="100000" fill="hold"/>
                                        <p:tgtEl>
                                          <p:spTgt spid="5"/>
                                        </p:tgtEl>
                                        <p:attrNameLst>
                                          <p:attrName>ppt_y</p:attrName>
                                        </p:attrNameLst>
                                      </p:cBhvr>
                                      <p:tavLst>
                                        <p:tav tm="0">
                                          <p:val>
                                            <p:strVal val="#ppt_y-0.4"/>
                                          </p:val>
                                        </p:tav>
                                        <p:tav tm="100000">
                                          <p:val>
                                            <p:strVal val="#ppt_y+0.1"/>
                                          </p:val>
                                        </p:tav>
                                      </p:tavLst>
                                    </p:anim>
                                    <p:anim calcmode="lin" valueType="num">
                                      <p:cBhvr>
                                        <p:cTn id="26"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27"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7"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p:cTn id="32" dur="500" fill="hold"/>
                                        <p:tgtEl>
                                          <p:spTgt spid="6"/>
                                        </p:tgtEl>
                                        <p:attrNameLst>
                                          <p:attrName>ppt_w</p:attrName>
                                        </p:attrNameLst>
                                      </p:cBhvr>
                                      <p:tavLst>
                                        <p:tav tm="0">
                                          <p:val>
                                            <p:fltVal val="0"/>
                                          </p:val>
                                        </p:tav>
                                        <p:tav tm="100000">
                                          <p:val>
                                            <p:strVal val="#ppt_w"/>
                                          </p:val>
                                        </p:tav>
                                      </p:tavLst>
                                    </p:anim>
                                    <p:anim calcmode="lin" valueType="num">
                                      <p:cBhvr>
                                        <p:cTn id="33"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3669931"/>
            <a:ext cx="8877300" cy="3200399"/>
          </a:xfrm>
        </p:spPr>
        <p:txBody>
          <a:bodyPr>
            <a:noAutofit/>
          </a:bodyPr>
          <a:lstStyle/>
          <a:p>
            <a:pPr marL="0" indent="0">
              <a:lnSpc>
                <a:spcPct val="120000"/>
              </a:lnSpc>
              <a:buNone/>
            </a:pPr>
            <a:r>
              <a:rPr lang="ka-GE" sz="1800" smtClean="0"/>
              <a:t>ალდერფერის </a:t>
            </a:r>
            <a:r>
              <a:rPr lang="ka-GE" sz="1800" dirty="0" smtClean="0"/>
              <a:t>თეორიის თანახმად, თუ რომელიმე ერთი დონის მოთხოვნილებების დაკმაყოფილებისკენ მიმართული ძალისხმევა მუდმივად ფრუსტრაციით მთავრდება, ადამიანი რეგრესირებს, ანუ უბრუნდება ისეთ ქცევას, რომელიც უფრო კონკრეტულ მოთხოვნილებებს აკმაყოფილებს: თუ თანამშრომელს არ შეუძლია თავის სამუშაო ადგილზე პიროვნული ზრდის მოთხოვნილების დაკმაყოფილება, მან, შესაძლოა, ბოლოს და ბოლოს, თავისი საქმის ზუსტად იმ დოზით შესრულება გადაწყვიტოს, რაც აუცილებელია სამუშაო ადგილის შესანარჩუნებლად და სოციალური მოთხოვნილებების (ანუ უფრო დაბალი დონის მოთხოვნილებების) </a:t>
            </a:r>
            <a:r>
              <a:rPr lang="ka-GE" sz="1800" smtClean="0"/>
              <a:t>დასაკმაყოფილებლად.</a:t>
            </a:r>
            <a:endParaRPr lang="ka-GE" sz="1800" dirty="0" smtClean="0"/>
          </a:p>
        </p:txBody>
      </p:sp>
      <p:pic>
        <p:nvPicPr>
          <p:cNvPr id="4" name="Picture 3" descr="konferencje.jpg"/>
          <p:cNvPicPr>
            <a:picLocks noChangeAspect="1"/>
          </p:cNvPicPr>
          <p:nvPr/>
        </p:nvPicPr>
        <p:blipFill>
          <a:blip r:embed="rId2" cstate="print"/>
          <a:stretch>
            <a:fillRect/>
          </a:stretch>
        </p:blipFill>
        <p:spPr>
          <a:xfrm>
            <a:off x="533400" y="192918"/>
            <a:ext cx="3657600" cy="33237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descr="4.jpg"/>
          <p:cNvPicPr>
            <a:picLocks noChangeAspect="1"/>
          </p:cNvPicPr>
          <p:nvPr/>
        </p:nvPicPr>
        <p:blipFill>
          <a:blip r:embed="rId3"/>
          <a:stretch>
            <a:fillRect/>
          </a:stretch>
        </p:blipFill>
        <p:spPr>
          <a:xfrm>
            <a:off x="4724400" y="192918"/>
            <a:ext cx="3745026" cy="33237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7"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900" decel="100000" fill="hold"/>
                                        <p:tgtEl>
                                          <p:spTgt spid="4"/>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382000" cy="1295400"/>
          </a:xfrm>
        </p:spPr>
        <p:txBody>
          <a:bodyPr>
            <a:normAutofit fontScale="90000"/>
          </a:bodyPr>
          <a:lstStyle/>
          <a:p>
            <a:r>
              <a:rPr lang="ka-GE" sz="3600" dirty="0" smtClean="0"/>
              <a:t>დევიდ მაკკლელანდის „შეძენილი მოთხოვნილებების თეორია”</a:t>
            </a:r>
            <a:r>
              <a:rPr lang="ka-GE" dirty="0" smtClean="0"/>
              <a:t/>
            </a:r>
            <a:br>
              <a:rPr lang="ka-GE" dirty="0" smtClean="0"/>
            </a:br>
            <a:r>
              <a:rPr lang="ka-GE" dirty="0" smtClean="0"/>
              <a:t/>
            </a:r>
            <a:br>
              <a:rPr lang="ka-GE" dirty="0" smtClean="0"/>
            </a:br>
            <a:endParaRPr lang="ru-RU" dirty="0"/>
          </a:p>
        </p:txBody>
      </p:sp>
      <p:sp>
        <p:nvSpPr>
          <p:cNvPr id="3" name="Content Placeholder 2"/>
          <p:cNvSpPr>
            <a:spLocks noGrp="1"/>
          </p:cNvSpPr>
          <p:nvPr>
            <p:ph sz="quarter" idx="1"/>
          </p:nvPr>
        </p:nvSpPr>
        <p:spPr>
          <a:xfrm>
            <a:off x="0" y="1066800"/>
            <a:ext cx="5562600" cy="3200400"/>
          </a:xfrm>
        </p:spPr>
        <p:txBody>
          <a:bodyPr>
            <a:normAutofit fontScale="62500" lnSpcReduction="20000"/>
          </a:bodyPr>
          <a:lstStyle/>
          <a:p>
            <a:pPr>
              <a:lnSpc>
                <a:spcPct val="120000"/>
              </a:lnSpc>
            </a:pPr>
            <a:r>
              <a:rPr lang="ka-GE" dirty="0" smtClean="0"/>
              <a:t>მაკკლელანდი გამოყოფდა მოთხოვნილებათა სამ ჯგუფს, რომელთაც ადამიანი გამოცდილებასთან ერთად იძენს. ესენია:</a:t>
            </a:r>
          </a:p>
          <a:p>
            <a:pPr marL="514350" indent="-514350">
              <a:lnSpc>
                <a:spcPct val="120000"/>
              </a:lnSpc>
              <a:buFont typeface="+mj-lt"/>
              <a:buAutoNum type="arabicPeriod"/>
            </a:pPr>
            <a:r>
              <a:rPr lang="ka-GE" sz="2700" dirty="0" smtClean="0"/>
              <a:t>სოციალური ჯგუფისადმი მიკუთვნების მოთხოვნილება, </a:t>
            </a:r>
          </a:p>
          <a:p>
            <a:pPr marL="514350" indent="-514350">
              <a:lnSpc>
                <a:spcPct val="120000"/>
              </a:lnSpc>
              <a:buFont typeface="+mj-lt"/>
              <a:buAutoNum type="arabicPeriod"/>
            </a:pPr>
            <a:r>
              <a:rPr lang="ka-GE" sz="2700" dirty="0" smtClean="0"/>
              <a:t>წარმატების (მიღწევის) მოთხოვნილება </a:t>
            </a:r>
          </a:p>
          <a:p>
            <a:pPr marL="514350" indent="-514350">
              <a:lnSpc>
                <a:spcPct val="120000"/>
              </a:lnSpc>
              <a:buFont typeface="+mj-lt"/>
              <a:buAutoNum type="arabicPeriod"/>
            </a:pPr>
            <a:r>
              <a:rPr lang="ka-GE" sz="2700" dirty="0" smtClean="0"/>
              <a:t>ძალაუფლების მოთხოვნილება. </a:t>
            </a:r>
          </a:p>
          <a:p>
            <a:pPr>
              <a:lnSpc>
                <a:spcPct val="120000"/>
              </a:lnSpc>
              <a:buNone/>
            </a:pPr>
            <a:r>
              <a:rPr lang="ka-GE" smtClean="0"/>
              <a:t>	მაკკლელანდი </a:t>
            </a:r>
            <a:r>
              <a:rPr lang="ka-GE" dirty="0" smtClean="0"/>
              <a:t>თვლიდა, რომ თუ ეს სამი მოთხოვნილება საკმარისი დოზით არსებობს ადამიანში, ის ყველანაირად ცდილობს მათ დაკმაყოფილებას. </a:t>
            </a:r>
            <a:endParaRPr lang="ru-RU" dirty="0"/>
          </a:p>
        </p:txBody>
      </p:sp>
      <p:pic>
        <p:nvPicPr>
          <p:cNvPr id="4" name="Picture 3" descr="business_handshake_800x533.jpeg"/>
          <p:cNvPicPr>
            <a:picLocks noChangeAspect="1"/>
          </p:cNvPicPr>
          <p:nvPr/>
        </p:nvPicPr>
        <p:blipFill>
          <a:blip r:embed="rId2"/>
          <a:stretch>
            <a:fillRect/>
          </a:stretch>
        </p:blipFill>
        <p:spPr>
          <a:xfrm>
            <a:off x="5141764" y="1273939"/>
            <a:ext cx="3889673" cy="259080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5" name="TextBox 4"/>
          <p:cNvSpPr txBox="1"/>
          <p:nvPr/>
        </p:nvSpPr>
        <p:spPr>
          <a:xfrm>
            <a:off x="112563" y="4196477"/>
            <a:ext cx="9031437" cy="2585323"/>
          </a:xfrm>
          <a:prstGeom prst="rect">
            <a:avLst/>
          </a:prstGeom>
          <a:noFill/>
        </p:spPr>
        <p:txBody>
          <a:bodyPr wrap="square" rtlCol="0">
            <a:spAutoFit/>
          </a:bodyPr>
          <a:lstStyle/>
          <a:p>
            <a:r>
              <a:rPr lang="ka-GE" smtClean="0"/>
              <a:t>ადამიანი</a:t>
            </a:r>
            <a:r>
              <a:rPr lang="ka-GE" dirty="0" smtClean="0"/>
              <a:t>, ვისაც მაღალი აქვს მიღწევის მოთხოვნილება, მიზნებს დამოუკიდებლად სახავს. თავისი საქმიანობისას იგი ზომიერად სარისკო გადაწყვეტილებებს იღებს და განხორციელებული ქმედებისგან დაუყოვნებლივ შედეგებს მოელის. ადამიანებს, რომლებსაც თანამონაწილეობის მაღალი მოთხოვნილება აქვთ, ჯგუფში მუშაობა და ადამიანებთან ურთიერთობა ურჩევნიათ; მათ სურთ კოლექტივის მხარდაჭერა და მოწონება და აღელვებთ „ის, თუ რას იტყვიან სხვები”. ძალაუფლების მოთხოვნილება ვლინდება ადამიანის სურვილში, მის ირგვლივ მიმდინარე სხვადასხვა პროცესი აკონტროლოს და გავლენა მოახდინოს გარშემომყოფთა ქცევებსა და საქმიანობაზე</a:t>
            </a:r>
            <a:endParaRPr lang="ru-RU"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anim calcmode="lin" valueType="num">
                                      <p:cBhvr>
                                        <p:cTn id="1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7"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1000"/>
                                        <p:tgtEl>
                                          <p:spTgt spid="3">
                                            <p:txEl>
                                              <p:pRg st="4" end="4"/>
                                            </p:txEl>
                                          </p:spTgt>
                                        </p:tgtEl>
                                      </p:cBhvr>
                                    </p:animEffect>
                                    <p:anim calcmode="lin" valueType="num">
                                      <p:cBhvr>
                                        <p:cTn id="4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1" dur="90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3">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1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fill="hold"/>
                                        <p:tgtEl>
                                          <p:spTgt spid="5"/>
                                        </p:tgtEl>
                                        <p:attrNameLst>
                                          <p:attrName>ppt_w</p:attrName>
                                        </p:attrNameLst>
                                      </p:cBhvr>
                                      <p:tavLst>
                                        <p:tav tm="0">
                                          <p:val>
                                            <p:fltVal val="0"/>
                                          </p:val>
                                        </p:tav>
                                        <p:tav tm="100000">
                                          <p:val>
                                            <p:strVal val="#ppt_w"/>
                                          </p:val>
                                        </p:tav>
                                      </p:tavLst>
                                    </p:anim>
                                    <p:anim calcmode="lin" valueType="num">
                                      <p:cBhvr>
                                        <p:cTn id="48"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Picture 3" descr="AD0AA185-3DAD-4EE5-8802-03A4E1998076_w640_r1_s_cx0_cy19_cw0.jpg"/>
          <p:cNvPicPr>
            <a:picLocks noChangeAspect="1"/>
          </p:cNvPicPr>
          <p:nvPr/>
        </p:nvPicPr>
        <p:blipFill>
          <a:blip r:embed="rId2"/>
          <a:stretch>
            <a:fillRect/>
          </a:stretch>
        </p:blipFill>
        <p:spPr>
          <a:xfrm>
            <a:off x="0" y="0"/>
            <a:ext cx="9144000" cy="3733800"/>
          </a:xfrm>
          <a:prstGeom prst="rect">
            <a:avLst/>
          </a:prstGeom>
        </p:spPr>
      </p:pic>
      <p:sp>
        <p:nvSpPr>
          <p:cNvPr id="5" name="TextBox 4"/>
          <p:cNvSpPr txBox="1"/>
          <p:nvPr/>
        </p:nvSpPr>
        <p:spPr>
          <a:xfrm>
            <a:off x="228600" y="3810000"/>
            <a:ext cx="8801100" cy="2862322"/>
          </a:xfrm>
          <a:prstGeom prst="rect">
            <a:avLst/>
          </a:prstGeom>
          <a:noFill/>
        </p:spPr>
        <p:txBody>
          <a:bodyPr wrap="square" rtlCol="0">
            <a:spAutoFit/>
          </a:bodyPr>
          <a:lstStyle/>
          <a:p>
            <a:pPr>
              <a:buNone/>
            </a:pPr>
            <a:r>
              <a:rPr lang="ka-GE" b="1" smtClean="0"/>
              <a:t>ძალაუფლების </a:t>
            </a:r>
            <a:r>
              <a:rPr lang="ka-GE" b="1" dirty="0" smtClean="0"/>
              <a:t>მოთხოვნილების მქონე ადამიანები ორ ურთიერთგამომრიცხავ ჯგუფად ნაწილდებიან. </a:t>
            </a:r>
          </a:p>
          <a:p>
            <a:pPr>
              <a:buFont typeface="Wingdings" pitchFamily="2" charset="2"/>
              <a:buChar char="v"/>
            </a:pPr>
            <a:r>
              <a:rPr lang="ka-GE" b="1" dirty="0" smtClean="0"/>
              <a:t>პირველ ჯგუფს განეკუთვნებიან ადამიანები, რომლებსაც სურთ ძალაუფლება ძალაუფლების გამო. </a:t>
            </a:r>
          </a:p>
          <a:p>
            <a:pPr>
              <a:buFont typeface="Wingdings" pitchFamily="2" charset="2"/>
              <a:buChar char="v"/>
            </a:pPr>
            <a:r>
              <a:rPr lang="ka-GE" b="1" dirty="0" smtClean="0"/>
              <a:t>მეორე ჯგუფში არიან ადამიანები, რომლებსაც სურთ ძალაუფლება, როგორც უფლებამოსილება, ძალაუფლების მოთხოვნილება მათთვის ნიშნავს არა თვითდამკვიდრებას და ამბიციების დაკმაყოფილებას, არამედ - ორგანიზაციული მიზნების შესრულებას. </a:t>
            </a:r>
          </a:p>
          <a:p>
            <a:r>
              <a:rPr lang="ka-GE" b="1" dirty="0" smtClean="0"/>
              <a:t>მაკკლელანდი მიიჩნევს, რომ წარმატებული მენეჯერისთვის ზუსტად ამ მეორე ტიპის ძალაუფლების მოთხოვნილების არსებობაა </a:t>
            </a:r>
            <a:r>
              <a:rPr lang="ka-GE" b="1" smtClean="0"/>
              <a:t>გადამწყვეტი.</a:t>
            </a:r>
            <a:endParaRPr lang="ru-RU" b="1" dirty="0" smtClean="0"/>
          </a:p>
        </p:txBody>
      </p:sp>
    </p:spTree>
  </p:cSld>
  <p:clrMapOvr>
    <a:masterClrMapping/>
  </p:clrMapOvr>
  <p:transition>
    <p:randomBa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305800" cy="1447800"/>
          </a:xfrm>
        </p:spPr>
        <p:txBody>
          <a:bodyPr>
            <a:normAutofit fontScale="90000"/>
          </a:bodyPr>
          <a:lstStyle/>
          <a:p>
            <a:r>
              <a:rPr lang="ka-GE" sz="3600" dirty="0" smtClean="0"/>
              <a:t>ფრედერიკ ჰერცბერგის ორფაქტორიანი        თეორია</a:t>
            </a:r>
            <a:r>
              <a:rPr lang="ka-GE" dirty="0" smtClean="0"/>
              <a:t/>
            </a:r>
            <a:br>
              <a:rPr lang="ka-GE" dirty="0" smtClean="0"/>
            </a:br>
            <a:r>
              <a:rPr lang="ka-GE" dirty="0" smtClean="0"/>
              <a:t/>
            </a:r>
            <a:br>
              <a:rPr lang="ka-GE" dirty="0" smtClean="0"/>
            </a:br>
            <a:endParaRPr lang="ru-RU" dirty="0"/>
          </a:p>
        </p:txBody>
      </p:sp>
      <p:sp>
        <p:nvSpPr>
          <p:cNvPr id="3" name="Content Placeholder 2"/>
          <p:cNvSpPr>
            <a:spLocks noGrp="1"/>
          </p:cNvSpPr>
          <p:nvPr>
            <p:ph sz="quarter" idx="1"/>
          </p:nvPr>
        </p:nvSpPr>
        <p:spPr>
          <a:xfrm>
            <a:off x="3733800" y="990600"/>
            <a:ext cx="5410200" cy="5867400"/>
          </a:xfrm>
        </p:spPr>
        <p:txBody>
          <a:bodyPr>
            <a:normAutofit fontScale="85000" lnSpcReduction="10000"/>
          </a:bodyPr>
          <a:lstStyle/>
          <a:p>
            <a:pPr>
              <a:buNone/>
            </a:pPr>
            <a:r>
              <a:rPr lang="ka-GE" smtClean="0"/>
              <a:t>	ჰერცბერგის </a:t>
            </a:r>
            <a:r>
              <a:rPr lang="ka-GE" dirty="0" smtClean="0"/>
              <a:t>ორფაქტორიანი თეორია  იმეორებს მოთხოვნილებათა იერარქიულობის იდეას, თუმცა მიიჩნევს, რომ პირველი ორი დონის მოთხოვნილებები საერთოდ არ უნდა განიხილებოდეს, როგორც მოტივატორი. თუ ადამიანში არაა დაკმაყოფილებული საბაზო მოთხოვნილებები, ის კარგად არ იმუშავებს, თუმცა, არც მათი დაკმაყოფილების შემთხვევაშია გარანტირებული კარგი მუშაობა. ჰერცბერგის იერარქიაში ორი ტიპის ფაქტორებია - „ჰიგიენური” და „მამოტივირებელი”. ჰიგიენური ფაქტორებია კომპანიის პოლიტიკა და მართვის მეთოდები, სამუშაო პირობები, ხელფასი, დაცულობისა და უსაფრთხოების ხარისი. </a:t>
            </a:r>
          </a:p>
          <a:p>
            <a:endParaRPr lang="ru-RU" dirty="0"/>
          </a:p>
        </p:txBody>
      </p:sp>
      <p:pic>
        <p:nvPicPr>
          <p:cNvPr id="4" name="Picture 3" descr="startup.jpg"/>
          <p:cNvPicPr>
            <a:picLocks noChangeAspect="1"/>
          </p:cNvPicPr>
          <p:nvPr/>
        </p:nvPicPr>
        <p:blipFill>
          <a:blip r:embed="rId2">
            <a:clrChange>
              <a:clrFrom>
                <a:srgbClr val="EEE9ED"/>
              </a:clrFrom>
              <a:clrTo>
                <a:srgbClr val="EEE9ED">
                  <a:alpha val="0"/>
                </a:srgbClr>
              </a:clrTo>
            </a:clrChange>
            <a:extLst>
              <a:ext uri="{BEBA8EAE-BF5A-486C-A8C5-ECC9F3942E4B}">
                <a14:imgProps xmlns:a14="http://schemas.microsoft.com/office/drawing/2010/main" xmlns="">
                  <a14:imgLayer r:embed="rId3">
                    <a14:imgEffect>
                      <a14:backgroundRemoval t="1990" b="100000" l="0" r="96000"/>
                    </a14:imgEffect>
                  </a14:imgLayer>
                </a14:imgProps>
              </a:ext>
            </a:extLst>
          </a:blip>
          <a:stretch>
            <a:fillRect/>
          </a:stretch>
        </p:blipFill>
        <p:spPr>
          <a:xfrm>
            <a:off x="0" y="1143000"/>
            <a:ext cx="3980597" cy="2667000"/>
          </a:xfrm>
          <a:prstGeom prst="rect">
            <a:avLst/>
          </a:prstGeom>
          <a:ln>
            <a:noFill/>
          </a:ln>
          <a:effectLst>
            <a:outerShdw blurRad="292100" dist="139700" dir="2700000" algn="tl" rotWithShape="0">
              <a:srgbClr val="333333">
                <a:alpha val="65000"/>
              </a:srgbClr>
            </a:outerShdw>
          </a:effectLst>
        </p:spPr>
      </p:pic>
      <p:pic>
        <p:nvPicPr>
          <p:cNvPr id="5" name="Picture 4" descr="images.jpg"/>
          <p:cNvPicPr>
            <a:picLocks noChangeAspect="1"/>
          </p:cNvPicPr>
          <p:nvPr/>
        </p:nvPicPr>
        <p:blipFill>
          <a:blip r:embed="rId4">
            <a:clrChange>
              <a:clrFrom>
                <a:srgbClr val="FFFFFF"/>
              </a:clrFrom>
              <a:clrTo>
                <a:srgbClr val="FFFFFF">
                  <a:alpha val="0"/>
                </a:srgbClr>
              </a:clrTo>
            </a:clrChange>
          </a:blip>
          <a:stretch>
            <a:fillRect/>
          </a:stretch>
        </p:blipFill>
        <p:spPr>
          <a:xfrm>
            <a:off x="-2" y="3810000"/>
            <a:ext cx="3910061" cy="304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3505200"/>
            <a:ext cx="9144000" cy="3581400"/>
          </a:xfrm>
        </p:spPr>
        <p:txBody>
          <a:bodyPr>
            <a:noAutofit/>
          </a:bodyPr>
          <a:lstStyle/>
          <a:p>
            <a:r>
              <a:rPr lang="ka-GE" sz="2200" dirty="0" smtClean="0"/>
              <a:t>არც ერთი ამ ფაქტორებიდან არაა მოტივატორი, თუმცა, ისინი ნამდვილად იწვევენ მორალური დაკმაყოფილების განცდას. მეორე ჯგუფში ჰერცბერგმა მოათავსა ყველა ის ფაქტორი, რომელიც უშუალოდ სამუშაოსთანაა კავშირში და თანამშრომლის პიროვნული მიდრეკილებებითაა განპირობებული; ესენია</a:t>
            </a:r>
            <a:r>
              <a:rPr lang="ka-GE" sz="2200" u="sng" dirty="0" smtClean="0"/>
              <a:t>: წარმატება, კარიერული ზრდა, აღიარება და მოწონება, პასუხისმგებლობის მაღალი დონე და შემოქმედებითი ზრდის პოტენციალი</a:t>
            </a:r>
            <a:r>
              <a:rPr lang="ka-GE" sz="2200" dirty="0" smtClean="0"/>
              <a:t>. პერსონალის მართვისას მენეჯერებმა, - თვლის ჰერცბერგი, - ფაქტორთა ორივე ჯგუფი უნდა </a:t>
            </a:r>
            <a:r>
              <a:rPr lang="ka-GE" sz="2200" smtClean="0"/>
              <a:t>გაითვალისწინონ.</a:t>
            </a:r>
            <a:endParaRPr lang="ka-GE" sz="2200" dirty="0" smtClean="0"/>
          </a:p>
        </p:txBody>
      </p:sp>
      <p:pic>
        <p:nvPicPr>
          <p:cNvPr id="4" name="Picture 3" descr="662_rogor-moviqcet-biznes-konkurentebtan-zogadi-rchevebi.jpg"/>
          <p:cNvPicPr>
            <a:picLocks noChangeAspect="1"/>
          </p:cNvPicPr>
          <p:nvPr/>
        </p:nvPicPr>
        <p:blipFill>
          <a:blip r:embed="rId2">
            <a:clrChange>
              <a:clrFrom>
                <a:srgbClr val="FEFEFE"/>
              </a:clrFrom>
              <a:clrTo>
                <a:srgbClr val="FEFEFE">
                  <a:alpha val="0"/>
                </a:srgbClr>
              </a:clrTo>
            </a:clrChange>
          </a:blip>
          <a:srcRect t="5085" r="3390" b="9040"/>
          <a:stretch>
            <a:fillRect/>
          </a:stretch>
        </p:blipFill>
        <p:spPr>
          <a:xfrm>
            <a:off x="0" y="0"/>
            <a:ext cx="4914900" cy="3276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descr="2fa32a9e6566af8702f2e48b13110814.jpg"/>
          <p:cNvPicPr>
            <a:picLocks noChangeAspect="1"/>
          </p:cNvPicPr>
          <p:nvPr/>
        </p:nvPicPr>
        <p:blipFill>
          <a:blip r:embed="rId3">
            <a:clrChange>
              <a:clrFrom>
                <a:srgbClr val="FFFFFF"/>
              </a:clrFrom>
              <a:clrTo>
                <a:srgbClr val="FFFFFF">
                  <a:alpha val="0"/>
                </a:srgbClr>
              </a:clrTo>
            </a:clrChange>
          </a:blip>
          <a:stretch>
            <a:fillRect/>
          </a:stretch>
        </p:blipFill>
        <p:spPr>
          <a:xfrm>
            <a:off x="4724400" y="0"/>
            <a:ext cx="4419600" cy="32326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iterate type="lt">
                                    <p:tmPct val="5000"/>
                                  </p:iterate>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fltVal val="0"/>
                                          </p:val>
                                        </p:tav>
                                        <p:tav tm="100000">
                                          <p:val>
                                            <p:strVal val="#ppt_w"/>
                                          </p:val>
                                        </p:tav>
                                      </p:tavLst>
                                    </p:anim>
                                    <p:anim calcmode="lin" valueType="num">
                                      <p:cBhvr>
                                        <p:cTn id="20" dur="1000" fill="hold"/>
                                        <p:tgtEl>
                                          <p:spTgt spid="5"/>
                                        </p:tgtEl>
                                        <p:attrNameLst>
                                          <p:attrName>ppt_h</p:attrName>
                                        </p:attrNameLst>
                                      </p:cBhvr>
                                      <p:tavLst>
                                        <p:tav tm="0">
                                          <p:val>
                                            <p:fltVal val="0"/>
                                          </p:val>
                                        </p:tav>
                                        <p:tav tm="100000">
                                          <p:val>
                                            <p:strVal val="#ppt_h"/>
                                          </p:val>
                                        </p:tav>
                                      </p:tavLst>
                                    </p:anim>
                                    <p:anim calcmode="lin" valueType="num">
                                      <p:cBhvr>
                                        <p:cTn id="21" dur="1000" fill="hold"/>
                                        <p:tgtEl>
                                          <p:spTgt spid="5"/>
                                        </p:tgtEl>
                                        <p:attrNameLst>
                                          <p:attrName>style.rotation</p:attrName>
                                        </p:attrNameLst>
                                      </p:cBhvr>
                                      <p:tavLst>
                                        <p:tav tm="0">
                                          <p:val>
                                            <p:fltVal val="90"/>
                                          </p:val>
                                        </p:tav>
                                        <p:tav tm="100000">
                                          <p:val>
                                            <p:fltVal val="0"/>
                                          </p:val>
                                        </p:tav>
                                      </p:tavLst>
                                    </p:anim>
                                    <p:animEffect transition="in" filter="fade">
                                      <p:cBhvr>
                                        <p:cTn id="2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62000" y="457200"/>
            <a:ext cx="7620000" cy="2286000"/>
          </a:xfrm>
        </p:spPr>
        <p:txBody>
          <a:bodyPr>
            <a:normAutofit/>
          </a:bodyPr>
          <a:lstStyle/>
          <a:p>
            <a:pPr>
              <a:buNone/>
            </a:pPr>
            <a:r>
              <a:rPr lang="ka-GE" sz="3600" dirty="0" smtClean="0">
                <a:effectLst>
                  <a:outerShdw blurRad="38100" dist="38100" dir="2700000" algn="tl">
                    <a:srgbClr val="000000">
                      <a:alpha val="43137"/>
                    </a:srgbClr>
                  </a:outerShdw>
                </a:effectLst>
              </a:rPr>
              <a:t>დიდი მადლობა ყურადღებისთვის</a:t>
            </a:r>
            <a:endParaRPr lang="ru-RU" sz="3600" dirty="0">
              <a:effectLst>
                <a:outerShdw blurRad="38100" dist="38100" dir="2700000" algn="tl">
                  <a:srgbClr val="000000">
                    <a:alpha val="43137"/>
                  </a:srgbClr>
                </a:outerShdw>
              </a:effectLst>
            </a:endParaRPr>
          </a:p>
        </p:txBody>
      </p:sp>
      <p:pic>
        <p:nvPicPr>
          <p:cNvPr id="4" name="Picture 3" descr="biznes.jpg"/>
          <p:cNvPicPr>
            <a:picLocks noChangeAspect="1"/>
          </p:cNvPicPr>
          <p:nvPr/>
        </p:nvPicPr>
        <p:blipFill>
          <a:blip r:embed="rId2"/>
          <a:stretch>
            <a:fillRect/>
          </a:stretch>
        </p:blipFill>
        <p:spPr>
          <a:xfrm rot="216205">
            <a:off x="1066322" y="1905000"/>
            <a:ext cx="7315678" cy="36068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Scale>
                                      <p:cBhvr>
                                        <p:cTn id="7"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
                                        </p:tgtEl>
                                        <p:attrNameLst>
                                          <p:attrName>ppt_x</p:attrName>
                                          <p:attrName>ppt_y</p:attrName>
                                        </p:attrNameLst>
                                      </p:cBhvr>
                                    </p:animMotion>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ka-GE" dirty="0" smtClean="0"/>
              <a:t> მოტივაცია</a:t>
            </a:r>
            <a:endParaRPr lang="ru-RU" dirty="0"/>
          </a:p>
        </p:txBody>
      </p:sp>
      <p:sp>
        <p:nvSpPr>
          <p:cNvPr id="3" name="Content Placeholder 2"/>
          <p:cNvSpPr>
            <a:spLocks noGrp="1"/>
          </p:cNvSpPr>
          <p:nvPr>
            <p:ph sz="quarter" idx="1"/>
          </p:nvPr>
        </p:nvSpPr>
        <p:spPr>
          <a:xfrm>
            <a:off x="457200" y="1371600"/>
            <a:ext cx="8382000" cy="2743199"/>
          </a:xfrm>
        </p:spPr>
        <p:txBody>
          <a:bodyPr>
            <a:normAutofit/>
          </a:bodyPr>
          <a:lstStyle/>
          <a:p>
            <a:pPr marL="514350" indent="-514350">
              <a:buNone/>
            </a:pPr>
            <a:r>
              <a:rPr lang="ka-GE" dirty="0" smtClean="0"/>
              <a:t>მოტივაცია მომდინარეობს ფრანგული სიტყვიდან - „მოტივი“, რომელიც გულისხმობს რაიმე მოქმედების, საქციელის გამომწვევ მიზეზებს, გადატანითი მნიშვნელობით კი მოსაზრებას, საბუთს რისიმე სასარგებლოდ.</a:t>
            </a:r>
            <a:endParaRPr lang="ru-RU" dirty="0"/>
          </a:p>
        </p:txBody>
      </p:sp>
      <p:pic>
        <p:nvPicPr>
          <p:cNvPr id="4" name="Picture 3" descr="97191580.jpg"/>
          <p:cNvPicPr>
            <a:picLocks noChangeAspect="1"/>
          </p:cNvPicPr>
          <p:nvPr/>
        </p:nvPicPr>
        <p:blipFill>
          <a:blip r:embed="rId2"/>
          <a:stretch>
            <a:fillRect/>
          </a:stretch>
        </p:blipFill>
        <p:spPr>
          <a:xfrm>
            <a:off x="4916557" y="3788815"/>
            <a:ext cx="3886200" cy="259259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5" name="Picture 4" descr="images (1).jpg"/>
          <p:cNvPicPr>
            <a:picLocks noChangeAspect="1"/>
          </p:cNvPicPr>
          <p:nvPr/>
        </p:nvPicPr>
        <p:blipFill>
          <a:blip r:embed="rId3"/>
          <a:stretch>
            <a:fillRect/>
          </a:stretch>
        </p:blipFill>
        <p:spPr>
          <a:xfrm>
            <a:off x="463826" y="3191160"/>
            <a:ext cx="4236455" cy="363371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37"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900" decel="100000" fill="hold"/>
                                        <p:tgtEl>
                                          <p:spTgt spid="5"/>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ka-GE" dirty="0" smtClean="0"/>
              <a:t> მოტივაცია</a:t>
            </a:r>
            <a:endParaRPr lang="ru-RU" dirty="0"/>
          </a:p>
        </p:txBody>
      </p:sp>
      <p:sp>
        <p:nvSpPr>
          <p:cNvPr id="3" name="Content Placeholder 2"/>
          <p:cNvSpPr>
            <a:spLocks noGrp="1"/>
          </p:cNvSpPr>
          <p:nvPr>
            <p:ph sz="quarter" idx="1"/>
          </p:nvPr>
        </p:nvSpPr>
        <p:spPr>
          <a:xfrm>
            <a:off x="381000" y="1600200"/>
            <a:ext cx="8382000" cy="3657600"/>
          </a:xfrm>
        </p:spPr>
        <p:txBody>
          <a:bodyPr>
            <a:normAutofit fontScale="92500" lnSpcReduction="10000"/>
          </a:bodyPr>
          <a:lstStyle/>
          <a:p>
            <a:pPr marL="514350" indent="-514350">
              <a:buNone/>
            </a:pPr>
            <a:endParaRPr lang="ka-GE" dirty="0" smtClean="0"/>
          </a:p>
          <a:p>
            <a:pPr marL="514350" indent="-514350" algn="just">
              <a:buNone/>
            </a:pPr>
            <a:r>
              <a:rPr lang="ka-GE" dirty="0" smtClean="0"/>
              <a:t>ადამიანებზე </a:t>
            </a:r>
            <a:r>
              <a:rPr lang="ka-GE" dirty="0" smtClean="0"/>
              <a:t>გამიზნული ზემოქმედების აუცილებლობა ცნობილი იყო გაცილებით ადრე, ვიდრე სიტყვა „მოტივაცია“ გაჩნდებოდა მენეჯმენტის ლექსიკაში. ადამიანებზე გავლენის მოსახდენად ყველაზე პირველად გამოიყენეს მათრახისა და თაფლაკვერის პოლიტიკა. მეფეები ადამიანებზე ან მახვილს აღმართავდნენ, ან ჯილდოს გადასცემდნენ მათ. ასეთი მიდგომა ჩვეულებრივი მოვლენა იყო </a:t>
            </a:r>
            <a:r>
              <a:rPr lang="en-US" dirty="0" smtClean="0"/>
              <a:t>XIX </a:t>
            </a:r>
            <a:r>
              <a:rPr lang="ka-GE" dirty="0" smtClean="0"/>
              <a:t>საუკუნის ბოლოსაც კი.</a:t>
            </a:r>
            <a:endParaRPr lang="ru-RU" dirty="0"/>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ka-GE" dirty="0" smtClean="0"/>
              <a:t> </a:t>
            </a:r>
            <a:r>
              <a:rPr lang="ka-GE" dirty="0" smtClean="0"/>
              <a:t>მოტივაცია</a:t>
            </a:r>
            <a:endParaRPr lang="ru-RU" dirty="0"/>
          </a:p>
        </p:txBody>
      </p:sp>
      <p:sp>
        <p:nvSpPr>
          <p:cNvPr id="3" name="Content Placeholder 2"/>
          <p:cNvSpPr>
            <a:spLocks noGrp="1"/>
          </p:cNvSpPr>
          <p:nvPr>
            <p:ph sz="quarter" idx="1"/>
          </p:nvPr>
        </p:nvSpPr>
        <p:spPr>
          <a:xfrm>
            <a:off x="457200" y="1066801"/>
            <a:ext cx="8382000" cy="2743199"/>
          </a:xfrm>
        </p:spPr>
        <p:txBody>
          <a:bodyPr>
            <a:normAutofit fontScale="85000" lnSpcReduction="20000"/>
          </a:bodyPr>
          <a:lstStyle/>
          <a:p>
            <a:pPr marL="514350" indent="-514350" algn="just">
              <a:buNone/>
            </a:pPr>
            <a:endParaRPr lang="ka-GE" dirty="0" smtClean="0"/>
          </a:p>
          <a:p>
            <a:pPr marL="514350" indent="-514350" algn="just">
              <a:buNone/>
            </a:pPr>
            <a:r>
              <a:rPr lang="ka-GE" dirty="0" smtClean="0"/>
              <a:t>მართვაში </a:t>
            </a:r>
            <a:r>
              <a:rPr lang="ka-GE" dirty="0" smtClean="0"/>
              <a:t>ფსიქოლოგიური მოტივების გამოყენების აუცილებლობის აღიარება დაკავშირებულია ელტონ მეიოს სახელთან. იგი იყო ერთ-ერთი იმ მცირერიცხოვანი აკადემიური განათლების მქონე ადამიანებიდან, რომელიც ფლობდა როგორც მეცნიერული მართვის თეორიას, ისე ფსიქოლოგიას. ე. მეიო ცნობილი გახდა 1923-1924 წლებში ფილადელფიაში, ტექსტილურ ფაბრიკაში ჩატარებული ექსპერიმენტით.</a:t>
            </a:r>
            <a:endParaRPr lang="ru-RU" dirty="0"/>
          </a:p>
        </p:txBody>
      </p:sp>
      <p:pic>
        <p:nvPicPr>
          <p:cNvPr id="5" name="Picture 4" descr="images (1).jpg"/>
          <p:cNvPicPr>
            <a:picLocks noChangeAspect="1"/>
          </p:cNvPicPr>
          <p:nvPr/>
        </p:nvPicPr>
        <p:blipFill>
          <a:blip r:embed="rId2"/>
          <a:stretch>
            <a:fillRect/>
          </a:stretch>
        </p:blipFill>
        <p:spPr>
          <a:xfrm>
            <a:off x="2667000" y="3581400"/>
            <a:ext cx="3259218" cy="279551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7"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900" decel="100000" fill="hold"/>
                                        <p:tgtEl>
                                          <p:spTgt spid="5"/>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a-GE" dirty="0" smtClean="0"/>
              <a:t>მოტივაცია</a:t>
            </a:r>
            <a:endParaRPr lang="en-US" dirty="0"/>
          </a:p>
        </p:txBody>
      </p:sp>
      <p:sp>
        <p:nvSpPr>
          <p:cNvPr id="3" name="Content Placeholder 2"/>
          <p:cNvSpPr>
            <a:spLocks noGrp="1"/>
          </p:cNvSpPr>
          <p:nvPr>
            <p:ph sz="quarter" idx="1"/>
          </p:nvPr>
        </p:nvSpPr>
        <p:spPr/>
        <p:txBody>
          <a:bodyPr>
            <a:normAutofit fontScale="92500"/>
          </a:bodyPr>
          <a:lstStyle/>
          <a:p>
            <a:r>
              <a:rPr lang="ka-GE" dirty="0" smtClean="0"/>
              <a:t>წარმოებული კვლევების შედეგად, ელტონ მეიო </a:t>
            </a:r>
            <a:r>
              <a:rPr lang="ka-GE" dirty="0" smtClean="0"/>
              <a:t>მივიდა </a:t>
            </a:r>
            <a:r>
              <a:rPr lang="ka-GE" dirty="0" smtClean="0"/>
              <a:t>დასკვნამდე, რომ ისეთი ფაქტორები, როგორიცაა ლოგიკური სამუშაო ოპერაციები, მაღალი ანაზღაურება ყოველთვის არ განაპირობებენ სამუშაოს ნაყოფიერების ზრდას. მან დაადგინა, რომ სამუშაოს ნაყოფიერება არა ნაკლებად დამოკიდებულია სხვა თანამშრომლებთან </a:t>
            </a:r>
            <a:r>
              <a:rPr lang="ka-GE" dirty="0" smtClean="0"/>
              <a:t>ურთიერთობაზე</a:t>
            </a:r>
            <a:r>
              <a:rPr lang="ka-GE" dirty="0" smtClean="0"/>
              <a:t>;</a:t>
            </a:r>
            <a:r>
              <a:rPr lang="ka-GE" dirty="0" smtClean="0"/>
              <a:t> </a:t>
            </a:r>
            <a:r>
              <a:rPr lang="ka-GE" dirty="0" smtClean="0"/>
              <a:t>რომ მართვა შეიძლება იყოს ეფექტური მხოლოდ იმ შემთხვევაში, თუ ხელმძღვანელები კარგად იცნობენ თავიანთ ქვეშემდგომებს, მათ ძლიერ და სუსტ ადგილებს. მხოლოდ ამ შემთხვევაში შეუძლია ხელმძღვანელს, რომ ეფექტურად გამოიყენოს მათი შესაძლებლობები.</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ka-GE" dirty="0" smtClean="0"/>
              <a:t> </a:t>
            </a:r>
            <a:r>
              <a:rPr lang="ka-GE" dirty="0" smtClean="0"/>
              <a:t>მოტივაცია</a:t>
            </a:r>
            <a:endParaRPr lang="ru-RU" dirty="0"/>
          </a:p>
        </p:txBody>
      </p:sp>
      <p:sp>
        <p:nvSpPr>
          <p:cNvPr id="3" name="Content Placeholder 2"/>
          <p:cNvSpPr>
            <a:spLocks noGrp="1"/>
          </p:cNvSpPr>
          <p:nvPr>
            <p:ph sz="quarter" idx="1"/>
          </p:nvPr>
        </p:nvSpPr>
        <p:spPr>
          <a:xfrm>
            <a:off x="457200" y="1066801"/>
            <a:ext cx="8382000" cy="2743199"/>
          </a:xfrm>
        </p:spPr>
        <p:txBody>
          <a:bodyPr>
            <a:normAutofit fontScale="92500" lnSpcReduction="10000"/>
          </a:bodyPr>
          <a:lstStyle/>
          <a:p>
            <a:pPr marL="514350" indent="-514350" algn="just">
              <a:buNone/>
            </a:pPr>
            <a:r>
              <a:rPr lang="ka-GE" dirty="0" smtClean="0"/>
              <a:t>ფაბრიკის სართავ უბანზე საწარმოს ხელმძღვანელობამ ვერ შეძლო კადრების დენადობის შეჩერება მატერიალური სტიმულების გამოყენებით და დახმარებისათვის მიმართეს ე. მეიოს და მის მეგობრებს. მათ სიტუაციის ყურადღებით შესწავლის შედეგად დაადგინეს, რომ მგრეხავის შრომის პირობები მძიმე და ნაკლებად პატივსაცემი იყო. პრობლემა მოგვარდა შრომის პირობების შეცვლით.</a:t>
            </a:r>
            <a:endParaRPr lang="ka-GE" dirty="0" smtClean="0"/>
          </a:p>
        </p:txBody>
      </p:sp>
      <p:pic>
        <p:nvPicPr>
          <p:cNvPr id="5" name="Picture 4" descr="images (1).jpg"/>
          <p:cNvPicPr>
            <a:picLocks noChangeAspect="1"/>
          </p:cNvPicPr>
          <p:nvPr/>
        </p:nvPicPr>
        <p:blipFill>
          <a:blip r:embed="rId2"/>
          <a:stretch>
            <a:fillRect/>
          </a:stretch>
        </p:blipFill>
        <p:spPr>
          <a:xfrm>
            <a:off x="2667000" y="3581400"/>
            <a:ext cx="3259218" cy="279551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900" decel="100000" fill="hold"/>
                                        <p:tgtEl>
                                          <p:spTgt spid="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ka-GE" b="1" dirty="0" smtClean="0"/>
              <a:t>მოტივაციის შინაარსობრივი თეორიები</a:t>
            </a:r>
            <a:r>
              <a:rPr lang="en-US" dirty="0" smtClean="0"/>
              <a:t/>
            </a:r>
            <a:br>
              <a:rPr lang="en-US" dirty="0" smtClean="0"/>
            </a:br>
            <a:endParaRPr lang="ru-RU" dirty="0"/>
          </a:p>
        </p:txBody>
      </p:sp>
      <p:sp>
        <p:nvSpPr>
          <p:cNvPr id="3" name="Content Placeholder 2"/>
          <p:cNvSpPr>
            <a:spLocks noGrp="1"/>
          </p:cNvSpPr>
          <p:nvPr>
            <p:ph sz="quarter" idx="1"/>
          </p:nvPr>
        </p:nvSpPr>
        <p:spPr/>
        <p:txBody>
          <a:bodyPr/>
          <a:lstStyle/>
          <a:p>
            <a:r>
              <a:rPr lang="ka-GE" dirty="0" smtClean="0"/>
              <a:t>მოთხოვნილებათა იერარქიოლ  თეორია</a:t>
            </a:r>
          </a:p>
          <a:p>
            <a:r>
              <a:rPr lang="ka-GE" dirty="0" smtClean="0"/>
              <a:t> თეორია </a:t>
            </a:r>
            <a:r>
              <a:rPr lang="en-US" dirty="0" smtClean="0"/>
              <a:t>ERG</a:t>
            </a:r>
          </a:p>
          <a:p>
            <a:r>
              <a:rPr lang="ka-GE" dirty="0" smtClean="0"/>
              <a:t>შეძენილი მოთხოვნილებების თეორია</a:t>
            </a:r>
          </a:p>
          <a:p>
            <a:r>
              <a:rPr lang="ka-GE" dirty="0" smtClean="0"/>
              <a:t>ორფაქტორიანი თეორია</a:t>
            </a:r>
            <a:endParaRPr lang="ru-RU" dirty="0"/>
          </a:p>
        </p:txBody>
      </p:sp>
      <p:pic>
        <p:nvPicPr>
          <p:cNvPr id="4" name="Picture 3" descr="1299261462_marketingi.jpg"/>
          <p:cNvPicPr>
            <a:picLocks noChangeAspect="1"/>
          </p:cNvPicPr>
          <p:nvPr/>
        </p:nvPicPr>
        <p:blipFill>
          <a:blip r:embed="rId2"/>
          <a:stretch>
            <a:fillRect/>
          </a:stretch>
        </p:blipFill>
        <p:spPr>
          <a:xfrm>
            <a:off x="162339" y="3357880"/>
            <a:ext cx="4064000" cy="29464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5" name="Picture 4" descr="starting-a-busines-300x223.jpg"/>
          <p:cNvPicPr>
            <a:picLocks noChangeAspect="1"/>
          </p:cNvPicPr>
          <p:nvPr/>
        </p:nvPicPr>
        <p:blipFill>
          <a:blip r:embed="rId3"/>
          <a:stretch>
            <a:fillRect/>
          </a:stretch>
        </p:blipFill>
        <p:spPr>
          <a:xfrm>
            <a:off x="5027833" y="3505200"/>
            <a:ext cx="3963767" cy="294640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10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7" presetClass="entr" presetSubtype="1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500" fill="hold"/>
                                        <p:tgtEl>
                                          <p:spTgt spid="4"/>
                                        </p:tgtEl>
                                        <p:attrNameLst>
                                          <p:attrName>ppt_w</p:attrName>
                                        </p:attrNameLst>
                                      </p:cBhvr>
                                      <p:tavLst>
                                        <p:tav tm="0">
                                          <p:val>
                                            <p:fltVal val="0"/>
                                          </p:val>
                                        </p:tav>
                                        <p:tav tm="100000">
                                          <p:val>
                                            <p:strVal val="#ppt_w"/>
                                          </p:val>
                                        </p:tav>
                                      </p:tavLst>
                                    </p:anim>
                                    <p:anim calcmode="lin" valueType="num">
                                      <p:cBhvr>
                                        <p:cTn id="36"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37" presetClass="entr" presetSubtype="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1000"/>
                                        <p:tgtEl>
                                          <p:spTgt spid="5"/>
                                        </p:tgtEl>
                                      </p:cBhvr>
                                    </p:animEffect>
                                    <p:anim calcmode="lin" valueType="num">
                                      <p:cBhvr>
                                        <p:cTn id="42" dur="1000" fill="hold"/>
                                        <p:tgtEl>
                                          <p:spTgt spid="5"/>
                                        </p:tgtEl>
                                        <p:attrNameLst>
                                          <p:attrName>ppt_x</p:attrName>
                                        </p:attrNameLst>
                                      </p:cBhvr>
                                      <p:tavLst>
                                        <p:tav tm="0">
                                          <p:val>
                                            <p:strVal val="#ppt_x"/>
                                          </p:val>
                                        </p:tav>
                                        <p:tav tm="100000">
                                          <p:val>
                                            <p:strVal val="#ppt_x"/>
                                          </p:val>
                                        </p:tav>
                                      </p:tavLst>
                                    </p:anim>
                                    <p:anim calcmode="lin" valueType="num">
                                      <p:cBhvr>
                                        <p:cTn id="43" dur="900" decel="100000" fill="hold"/>
                                        <p:tgtEl>
                                          <p:spTgt spid="5"/>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9952" y="76200"/>
            <a:ext cx="8382000" cy="761999"/>
          </a:xfrm>
        </p:spPr>
        <p:txBody>
          <a:bodyPr anchor="ctr">
            <a:normAutofit/>
          </a:bodyPr>
          <a:lstStyle/>
          <a:p>
            <a:pPr algn="ctr"/>
            <a:r>
              <a:rPr lang="ka-GE" smtClean="0"/>
              <a:t>მოთხოვნილებათა იერარქიული თეორია</a:t>
            </a:r>
            <a:endParaRPr lang="ru-RU" dirty="0"/>
          </a:p>
        </p:txBody>
      </p:sp>
      <p:sp>
        <p:nvSpPr>
          <p:cNvPr id="3" name="Content Placeholder 2"/>
          <p:cNvSpPr>
            <a:spLocks noGrp="1"/>
          </p:cNvSpPr>
          <p:nvPr>
            <p:ph sz="quarter" idx="1"/>
          </p:nvPr>
        </p:nvSpPr>
        <p:spPr>
          <a:xfrm>
            <a:off x="13252" y="838199"/>
            <a:ext cx="8915400" cy="3343275"/>
          </a:xfrm>
        </p:spPr>
        <p:txBody>
          <a:bodyPr>
            <a:normAutofit fontScale="70000" lnSpcReduction="20000"/>
          </a:bodyPr>
          <a:lstStyle/>
          <a:p>
            <a:pPr>
              <a:lnSpc>
                <a:spcPct val="120000"/>
              </a:lnSpc>
              <a:buFont typeface="Wingdings" pitchFamily="2" charset="2"/>
              <a:buChar char="v"/>
            </a:pPr>
            <a:r>
              <a:rPr lang="ka-GE" dirty="0" smtClean="0"/>
              <a:t>მეოცე საუკუნის მეორე ნახევარში გამოჩენილმა ამერიკელმა ფსიქოლოგმა აბრაჰამ მასლოუმ ეგრეთ წოდებული ”ადამიანის მოთხოვნილებების პირამიდა” შექმნა, რომელიც ეყრდნობოდა მრავალრიცხოვან ფსიქოლოგიურ კვლევებს.</a:t>
            </a:r>
          </a:p>
          <a:p>
            <a:pPr>
              <a:lnSpc>
                <a:spcPct val="120000"/>
              </a:lnSpc>
              <a:buFont typeface="Wingdings" pitchFamily="2" charset="2"/>
              <a:buChar char="v"/>
            </a:pPr>
            <a:r>
              <a:rPr lang="ka-GE" dirty="0" smtClean="0"/>
              <a:t>ამ ”პირამიდაში” მან დონეების მიხედვით დაალაგა ადამიანის მოთხოვნილებები. </a:t>
            </a:r>
          </a:p>
          <a:p>
            <a:pPr>
              <a:lnSpc>
                <a:spcPct val="120000"/>
              </a:lnSpc>
              <a:buFont typeface="Wingdings" pitchFamily="2" charset="2"/>
              <a:buChar char="v"/>
            </a:pPr>
            <a:r>
              <a:rPr lang="ka-GE" dirty="0" smtClean="0"/>
              <a:t>”პირამიდის” ქვედა დონეზე განთავსებულია - ფიზიოლოგიური მოთხოვნილებები, რომლის გარეშეც ადამიანის ბიოლოგიური არსებობა შეუძლებელია, შემდეგ კი მოდის შესაბამისი მოთხოვნები, სოციალური ტიპის მოთხოვნილებებიდან - პიროვნულ, სულიერ და შემეცნებით </a:t>
            </a:r>
            <a:r>
              <a:rPr lang="ka-GE" smtClean="0"/>
              <a:t>მოთხოვნილებებამდე.</a:t>
            </a:r>
            <a:endParaRPr lang="ka-GE" dirty="0" smtClean="0"/>
          </a:p>
        </p:txBody>
      </p:sp>
      <p:pic>
        <p:nvPicPr>
          <p:cNvPr id="5" name="Picture 4" descr="maslow (1).jpg"/>
          <p:cNvPicPr>
            <a:picLocks noChangeAspect="1"/>
          </p:cNvPicPr>
          <p:nvPr/>
        </p:nvPicPr>
        <p:blipFill>
          <a:blip r:embed="rId2"/>
          <a:stretch>
            <a:fillRect/>
          </a:stretch>
        </p:blipFill>
        <p:spPr>
          <a:xfrm>
            <a:off x="533400" y="3962400"/>
            <a:ext cx="3810000" cy="2676525"/>
          </a:xfrm>
          <a:prstGeom prst="rect">
            <a:avLst/>
          </a:prstGeom>
          <a:ln>
            <a:noFill/>
          </a:ln>
          <a:effectLst>
            <a:softEdge rad="112500"/>
          </a:effectLst>
        </p:spPr>
      </p:pic>
      <p:pic>
        <p:nvPicPr>
          <p:cNvPr id="6" name="Picture 5" descr="maslow_2.jpg"/>
          <p:cNvPicPr>
            <a:picLocks noChangeAspect="1"/>
          </p:cNvPicPr>
          <p:nvPr/>
        </p:nvPicPr>
        <p:blipFill>
          <a:blip r:embed="rId3"/>
          <a:stretch>
            <a:fillRect/>
          </a:stretch>
        </p:blipFill>
        <p:spPr>
          <a:xfrm>
            <a:off x="5152169" y="3962399"/>
            <a:ext cx="3458431" cy="2676525"/>
          </a:xfrm>
          <a:prstGeom prst="rect">
            <a:avLst/>
          </a:prstGeom>
          <a:ln>
            <a:noFill/>
          </a:ln>
          <a:effectLst>
            <a:softEdge rad="112500"/>
          </a:effectLst>
        </p:spPr>
      </p:pic>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Content Placeholder 3" descr="maslow.jpg"/>
          <p:cNvPicPr>
            <a:picLocks noGrp="1" noChangeAspect="1"/>
          </p:cNvPicPr>
          <p:nvPr>
            <p:ph sz="quarter" idx="1"/>
          </p:nvPr>
        </p:nvPicPr>
        <p:blipFill>
          <a:blip r:embed="rId2"/>
          <a:stretch>
            <a:fillRect/>
          </a:stretch>
        </p:blipFill>
        <p:spPr>
          <a:xfrm>
            <a:off x="2133600" y="1981200"/>
            <a:ext cx="4921650" cy="431292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5" name="TextBox 4"/>
          <p:cNvSpPr txBox="1"/>
          <p:nvPr/>
        </p:nvSpPr>
        <p:spPr>
          <a:xfrm>
            <a:off x="1143000" y="762000"/>
            <a:ext cx="7147125" cy="923330"/>
          </a:xfrm>
          <a:prstGeom prst="rect">
            <a:avLst/>
          </a:prstGeom>
          <a:noFill/>
        </p:spPr>
        <p:txBody>
          <a:bodyPr wrap="square" rtlCol="0">
            <a:spAutoFit/>
          </a:bodyPr>
          <a:lstStyle/>
          <a:p>
            <a:pPr algn="ctr"/>
            <a:r>
              <a:rPr lang="ka-GE" dirty="0" smtClean="0"/>
              <a:t>მასლოუს თეორიის მიხედვით, ”პირამიდის” არსი  მდგომარეობდა იმაში, რომ ეჩვენებინა ადამიანი საშუალოდ როგორი თანმიმდევრობით იკმაყოფილებს თავის მოთხოვნილებებს</a:t>
            </a:r>
            <a:endParaRPr lang="ru-RU" dirty="0"/>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257</TotalTime>
  <Words>668</Words>
  <Application>Microsoft Office PowerPoint</Application>
  <PresentationFormat>On-screen Show (4:3)</PresentationFormat>
  <Paragraphs>42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Origin</vt:lpstr>
      <vt:lpstr>Slide 1</vt:lpstr>
      <vt:lpstr> მოტივაცია</vt:lpstr>
      <vt:lpstr> მოტივაცია</vt:lpstr>
      <vt:lpstr> მოტივაცია</vt:lpstr>
      <vt:lpstr>მოტივაცია</vt:lpstr>
      <vt:lpstr> მოტივაცია</vt:lpstr>
      <vt:lpstr>მოტივაციის შინაარსობრივი თეორიები </vt:lpstr>
      <vt:lpstr>მოთხოვნილებათა იერარქიული თეორია</vt:lpstr>
      <vt:lpstr>Slide 9</vt:lpstr>
      <vt:lpstr>კლეიტონ ალდერფერის ERG თეორია</vt:lpstr>
      <vt:lpstr>Slide 11</vt:lpstr>
      <vt:lpstr>დევიდ მაკკლელანდის „შეძენილი მოთხოვნილებების თეორია”  </vt:lpstr>
      <vt:lpstr>Slide 13</vt:lpstr>
      <vt:lpstr>ფრედერიკ ჰერცბერგის ორფაქტორიანი        თეორია  </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Win7x86</cp:lastModifiedBy>
  <cp:revision>32</cp:revision>
  <dcterms:created xsi:type="dcterms:W3CDTF">2006-08-16T00:00:00Z</dcterms:created>
  <dcterms:modified xsi:type="dcterms:W3CDTF">2016-11-25T20:24:58Z</dcterms:modified>
</cp:coreProperties>
</file>