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2"/>
  </p:notesMasterIdLst>
  <p:sldIdLst>
    <p:sldId id="256" r:id="rId2"/>
    <p:sldId id="258" r:id="rId3"/>
    <p:sldId id="39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402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91" r:id="rId33"/>
    <p:sldId id="292" r:id="rId34"/>
    <p:sldId id="288" r:id="rId35"/>
    <p:sldId id="285" r:id="rId36"/>
    <p:sldId id="289" r:id="rId37"/>
    <p:sldId id="293" r:id="rId38"/>
    <p:sldId id="294" r:id="rId39"/>
    <p:sldId id="295" r:id="rId40"/>
    <p:sldId id="297" r:id="rId41"/>
    <p:sldId id="298" r:id="rId42"/>
    <p:sldId id="393" r:id="rId43"/>
    <p:sldId id="390" r:id="rId44"/>
    <p:sldId id="299" r:id="rId45"/>
    <p:sldId id="300" r:id="rId46"/>
    <p:sldId id="301" r:id="rId47"/>
    <p:sldId id="302" r:id="rId48"/>
    <p:sldId id="303" r:id="rId49"/>
    <p:sldId id="387" r:id="rId50"/>
    <p:sldId id="304" r:id="rId51"/>
    <p:sldId id="305" r:id="rId52"/>
    <p:sldId id="306" r:id="rId53"/>
    <p:sldId id="308" r:id="rId54"/>
    <p:sldId id="307" r:id="rId55"/>
    <p:sldId id="386" r:id="rId56"/>
    <p:sldId id="369" r:id="rId57"/>
    <p:sldId id="388" r:id="rId58"/>
    <p:sldId id="397" r:id="rId59"/>
    <p:sldId id="398" r:id="rId60"/>
    <p:sldId id="399" r:id="rId61"/>
    <p:sldId id="396" r:id="rId62"/>
    <p:sldId id="370" r:id="rId63"/>
    <p:sldId id="371" r:id="rId64"/>
    <p:sldId id="392" r:id="rId65"/>
    <p:sldId id="394" r:id="rId66"/>
    <p:sldId id="309" r:id="rId67"/>
    <p:sldId id="310" r:id="rId68"/>
    <p:sldId id="311" r:id="rId69"/>
    <p:sldId id="312" r:id="rId70"/>
    <p:sldId id="384" r:id="rId71"/>
    <p:sldId id="313" r:id="rId72"/>
    <p:sldId id="318" r:id="rId73"/>
    <p:sldId id="320" r:id="rId74"/>
    <p:sldId id="321" r:id="rId75"/>
    <p:sldId id="322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2" r:id="rId84"/>
    <p:sldId id="333" r:id="rId85"/>
    <p:sldId id="334" r:id="rId86"/>
    <p:sldId id="400" r:id="rId87"/>
    <p:sldId id="335" r:id="rId88"/>
    <p:sldId id="338" r:id="rId89"/>
    <p:sldId id="336" r:id="rId90"/>
    <p:sldId id="337" r:id="rId91"/>
    <p:sldId id="339" r:id="rId92"/>
    <p:sldId id="340" r:id="rId93"/>
    <p:sldId id="341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72" r:id="rId121"/>
  </p:sldIdLst>
  <p:sldSz cx="237744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0"/>
    <a:srgbClr val="CE092A"/>
    <a:srgbClr val="FFA6A6"/>
    <a:srgbClr val="091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18"/>
    <p:restoredTop sz="96327"/>
  </p:normalViewPr>
  <p:slideViewPr>
    <p:cSldViewPr snapToGrid="0" snapToObjects="1">
      <p:cViewPr varScale="1">
        <p:scale>
          <a:sx n="41" d="100"/>
          <a:sy n="41" d="100"/>
        </p:scale>
        <p:origin x="94" y="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uren" userId="355816e9-6102-4446-94d0-96ec2188eb5a" providerId="ADAL" clId="{731D6B7D-4755-43DC-BBB9-DDBE26D432BB}"/>
    <pc:docChg chg="undo custSel addSld delSld modSld sldOrd">
      <pc:chgData name="Michael Duren" userId="355816e9-6102-4446-94d0-96ec2188eb5a" providerId="ADAL" clId="{731D6B7D-4755-43DC-BBB9-DDBE26D432BB}" dt="2022-08-30T15:55:20.170" v="91" actId="2696"/>
      <pc:docMkLst>
        <pc:docMk/>
      </pc:docMkLst>
      <pc:sldChg chg="del">
        <pc:chgData name="Michael Duren" userId="355816e9-6102-4446-94d0-96ec2188eb5a" providerId="ADAL" clId="{731D6B7D-4755-43DC-BBB9-DDBE26D432BB}" dt="2022-08-30T15:55:20.170" v="91" actId="2696"/>
        <pc:sldMkLst>
          <pc:docMk/>
          <pc:sldMk cId="1911622946" sldId="383"/>
        </pc:sldMkLst>
      </pc:sldChg>
      <pc:sldChg chg="del">
        <pc:chgData name="Michael Duren" userId="355816e9-6102-4446-94d0-96ec2188eb5a" providerId="ADAL" clId="{731D6B7D-4755-43DC-BBB9-DDBE26D432BB}" dt="2022-08-30T15:55:20.170" v="91" actId="2696"/>
        <pc:sldMkLst>
          <pc:docMk/>
          <pc:sldMk cId="1976367956" sldId="389"/>
        </pc:sldMkLst>
      </pc:sldChg>
      <pc:sldChg chg="modSp mod">
        <pc:chgData name="Michael Duren" userId="355816e9-6102-4446-94d0-96ec2188eb5a" providerId="ADAL" clId="{731D6B7D-4755-43DC-BBB9-DDBE26D432BB}" dt="2022-08-30T15:16:48.053" v="90" actId="20577"/>
        <pc:sldMkLst>
          <pc:docMk/>
          <pc:sldMk cId="2972268841" sldId="401"/>
        </pc:sldMkLst>
        <pc:spChg chg="mod">
          <ac:chgData name="Michael Duren" userId="355816e9-6102-4446-94d0-96ec2188eb5a" providerId="ADAL" clId="{731D6B7D-4755-43DC-BBB9-DDBE26D432BB}" dt="2022-08-30T15:16:48.053" v="90" actId="20577"/>
          <ac:spMkLst>
            <pc:docMk/>
            <pc:sldMk cId="2972268841" sldId="401"/>
            <ac:spMk id="3" creationId="{9B582DFA-C533-8740-A2CB-FFDB13637412}"/>
          </ac:spMkLst>
        </pc:spChg>
      </pc:sldChg>
      <pc:sldChg chg="modSp add mod ord">
        <pc:chgData name="Michael Duren" userId="355816e9-6102-4446-94d0-96ec2188eb5a" providerId="ADAL" clId="{731D6B7D-4755-43DC-BBB9-DDBE26D432BB}" dt="2022-08-29T13:18:03.677" v="43"/>
        <pc:sldMkLst>
          <pc:docMk/>
          <pc:sldMk cId="1726178661" sldId="402"/>
        </pc:sldMkLst>
        <pc:spChg chg="mod">
          <ac:chgData name="Michael Duren" userId="355816e9-6102-4446-94d0-96ec2188eb5a" providerId="ADAL" clId="{731D6B7D-4755-43DC-BBB9-DDBE26D432BB}" dt="2022-08-29T13:17:41.996" v="41" actId="1076"/>
          <ac:spMkLst>
            <pc:docMk/>
            <pc:sldMk cId="1726178661" sldId="402"/>
            <ac:spMk id="5" creationId="{3727DE6A-F767-2747-A5FA-F834837C65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F45795-FA24-3745-8A1B-D3EA6077F6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7C3C4-979F-574D-A6EB-7715FF3DFE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EE702-E31D-754D-82CF-B93A2A2E316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A2BB0F6-FA25-5642-A3DC-B5EA813DFC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1143000"/>
            <a:ext cx="5730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AD1FD7-0F30-F149-857A-1C22E885B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7A433-F9E9-7B4E-A856-06F33FAEAE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A3111-7C1B-9047-9B85-F45D6AE98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FD818-683F-BA49-A5D7-B482D5D26C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095078"/>
            <a:ext cx="17830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6723804"/>
            <a:ext cx="178308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3E92-F1EA-9A4F-936F-AFB2725172F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6EE9-0EB5-2B49-963D-B6DF0206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2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3E92-F1EA-9A4F-936F-AFB2725172F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6EE9-0EB5-2B49-963D-B6DF0206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3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681567"/>
            <a:ext cx="512635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681567"/>
            <a:ext cx="1508188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3E92-F1EA-9A4F-936F-AFB2725172F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6EE9-0EB5-2B49-963D-B6DF0206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4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3E92-F1EA-9A4F-936F-AFB2725172F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6EE9-0EB5-2B49-963D-B6DF0206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3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3191512"/>
            <a:ext cx="2050542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8566999"/>
            <a:ext cx="2050542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3E92-F1EA-9A4F-936F-AFB2725172F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6EE9-0EB5-2B49-963D-B6DF0206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3407833"/>
            <a:ext cx="1010412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3407833"/>
            <a:ext cx="1010412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3E92-F1EA-9A4F-936F-AFB2725172F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6EE9-0EB5-2B49-963D-B6DF0206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4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681568"/>
            <a:ext cx="2050542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3138171"/>
            <a:ext cx="10057685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4676140"/>
            <a:ext cx="10057685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3138171"/>
            <a:ext cx="10107217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4676140"/>
            <a:ext cx="1010721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3E92-F1EA-9A4F-936F-AFB2725172F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6EE9-0EB5-2B49-963D-B6DF0206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2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3E92-F1EA-9A4F-936F-AFB2725172F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6EE9-0EB5-2B49-963D-B6DF0206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3E92-F1EA-9A4F-936F-AFB2725172F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6EE9-0EB5-2B49-963D-B6DF0206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853440"/>
            <a:ext cx="7667862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843194"/>
            <a:ext cx="1203579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840480"/>
            <a:ext cx="7667862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3E92-F1EA-9A4F-936F-AFB2725172F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6EE9-0EB5-2B49-963D-B6DF0206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853440"/>
            <a:ext cx="7667862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843194"/>
            <a:ext cx="1203579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840480"/>
            <a:ext cx="7667862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3E92-F1EA-9A4F-936F-AFB2725172F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46EE9-0EB5-2B49-963D-B6DF0206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7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681568"/>
            <a:ext cx="2050542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3407833"/>
            <a:ext cx="2050542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1865187"/>
            <a:ext cx="53492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3E92-F1EA-9A4F-936F-AFB2725172F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1865187"/>
            <a:ext cx="80238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1865187"/>
            <a:ext cx="53492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6EE9-0EB5-2B49-963D-B6DF0206E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dobbs.com/object-oriented-programming-in-c/18440219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-schmidt.net/FloatConverter/IEEE754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828800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b="1" dirty="0">
                <a:solidFill>
                  <a:schemeClr val="bg1"/>
                </a:solidFill>
              </a:rPr>
              <a:t>CSCV-352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8CA74F-5407-EA4D-AB0E-19426A7F5FB1}"/>
              </a:ext>
            </a:extLst>
          </p:cNvPr>
          <p:cNvSpPr/>
          <p:nvPr/>
        </p:nvSpPr>
        <p:spPr>
          <a:xfrm>
            <a:off x="6105891" y="4387334"/>
            <a:ext cx="13467148" cy="323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03D60"/>
                </a:solidFill>
                <a:latin typeface="Lato"/>
              </a:rPr>
              <a:t>CSCV 352 System Programming + Unix</a:t>
            </a:r>
          </a:p>
          <a:p>
            <a:pPr algn="ctr"/>
            <a:endParaRPr lang="en-US" sz="4800" dirty="0">
              <a:solidFill>
                <a:srgbClr val="003D60"/>
              </a:solidFill>
              <a:latin typeface="Lato"/>
            </a:endParaRPr>
          </a:p>
          <a:p>
            <a:pPr algn="ctr"/>
            <a:r>
              <a:rPr lang="en-US" sz="4800" dirty="0">
                <a:solidFill>
                  <a:srgbClr val="003D60"/>
                </a:solidFill>
                <a:latin typeface="Lato"/>
              </a:rPr>
              <a:t>Week 2</a:t>
            </a:r>
          </a:p>
          <a:p>
            <a:pPr algn="ctr"/>
            <a:r>
              <a:rPr lang="en-US" sz="4800" dirty="0">
                <a:solidFill>
                  <a:srgbClr val="003D60"/>
                </a:solidFill>
                <a:latin typeface="Lato"/>
              </a:rPr>
              <a:t>The Basics of C</a:t>
            </a:r>
            <a:endParaRPr lang="en-US" sz="6000" dirty="0">
              <a:solidFill>
                <a:srgbClr val="003D60"/>
              </a:solidFill>
              <a:latin typeface="La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92444B-B27D-F14B-B3EC-B42D8D08B808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82DFA-C533-8740-A2CB-FFDB1363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758" y="2613346"/>
            <a:ext cx="21885592" cy="8551959"/>
          </a:xfrm>
        </p:spPr>
        <p:txBody>
          <a:bodyPr>
            <a:normAutofit/>
          </a:bodyPr>
          <a:lstStyle/>
          <a:p>
            <a:pPr marL="1710705" lvl="1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rgbClr val="003D60"/>
                </a:solidFill>
              </a:rPr>
              <a:t>Variable Address:  	It’s location in memory</a:t>
            </a:r>
          </a:p>
          <a:p>
            <a:pPr marL="1710705" lvl="1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rgbClr val="003D60"/>
                </a:solidFill>
              </a:rPr>
              <a:t>Variable Value: 		The value at that location</a:t>
            </a:r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>
              <a:solidFill>
                <a:srgbClr val="003D60"/>
              </a:solidFill>
            </a:endParaRPr>
          </a:p>
          <a:p>
            <a:pPr lvl="2"/>
            <a:endParaRPr lang="en-US" sz="6827" b="1" dirty="0">
              <a:solidFill>
                <a:schemeClr val="accent2">
                  <a:lumMod val="75000"/>
                </a:schemeClr>
              </a:solidFill>
            </a:endParaRPr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BBC434E-A2D5-EF4C-B323-E5651D028727}"/>
              </a:ext>
            </a:extLst>
          </p:cNvPr>
          <p:cNvSpPr/>
          <p:nvPr/>
        </p:nvSpPr>
        <p:spPr>
          <a:xfrm>
            <a:off x="11274571" y="9014826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251DED-328A-114A-88E9-BC2AB7EB81DF}"/>
              </a:ext>
            </a:extLst>
          </p:cNvPr>
          <p:cNvSpPr txBox="1"/>
          <p:nvPr/>
        </p:nvSpPr>
        <p:spPr>
          <a:xfrm>
            <a:off x="5319227" y="9375272"/>
            <a:ext cx="3135270" cy="717012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0x0ce45450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EF54D4-D6FD-0B40-9B74-57194EA556B1}"/>
              </a:ext>
            </a:extLst>
          </p:cNvPr>
          <p:cNvSpPr txBox="1"/>
          <p:nvPr/>
        </p:nvSpPr>
        <p:spPr>
          <a:xfrm>
            <a:off x="5319227" y="8676781"/>
            <a:ext cx="2468880" cy="779594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Address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307799-0E5F-5346-9030-C64734E8EB72}"/>
              </a:ext>
            </a:extLst>
          </p:cNvPr>
          <p:cNvSpPr txBox="1"/>
          <p:nvPr/>
        </p:nvSpPr>
        <p:spPr>
          <a:xfrm>
            <a:off x="15100596" y="8263823"/>
            <a:ext cx="1873441" cy="717012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Value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3B01D57-5B3B-7940-994B-B2DB53E8E378}"/>
              </a:ext>
            </a:extLst>
          </p:cNvPr>
          <p:cNvSpPr/>
          <p:nvPr/>
        </p:nvSpPr>
        <p:spPr>
          <a:xfrm>
            <a:off x="12369203" y="9014826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7344EBC-E3BA-FC4C-B66F-5E0FE1D1F20B}"/>
              </a:ext>
            </a:extLst>
          </p:cNvPr>
          <p:cNvSpPr/>
          <p:nvPr/>
        </p:nvSpPr>
        <p:spPr>
          <a:xfrm>
            <a:off x="13463835" y="9014826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6FC86B2-0186-2446-A17E-D6AADDECC8E6}"/>
              </a:ext>
            </a:extLst>
          </p:cNvPr>
          <p:cNvSpPr/>
          <p:nvPr/>
        </p:nvSpPr>
        <p:spPr>
          <a:xfrm>
            <a:off x="15653099" y="9014826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7C7320-EA0B-B449-8F84-981B44FD4894}"/>
              </a:ext>
            </a:extLst>
          </p:cNvPr>
          <p:cNvSpPr/>
          <p:nvPr/>
        </p:nvSpPr>
        <p:spPr>
          <a:xfrm>
            <a:off x="14558467" y="9014826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E397A53-0DA9-0241-B63D-3BD2CB4DD9EB}"/>
              </a:ext>
            </a:extLst>
          </p:cNvPr>
          <p:cNvSpPr/>
          <p:nvPr/>
        </p:nvSpPr>
        <p:spPr>
          <a:xfrm>
            <a:off x="16747731" y="9014826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D410001-CD3A-4E4F-AA0B-D02E3B1413A8}"/>
              </a:ext>
            </a:extLst>
          </p:cNvPr>
          <p:cNvSpPr/>
          <p:nvPr/>
        </p:nvSpPr>
        <p:spPr>
          <a:xfrm>
            <a:off x="18936997" y="9014826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121F696-AB9E-F344-806B-6B1DC56ADB8A}"/>
              </a:ext>
            </a:extLst>
          </p:cNvPr>
          <p:cNvSpPr/>
          <p:nvPr/>
        </p:nvSpPr>
        <p:spPr>
          <a:xfrm>
            <a:off x="17842363" y="9014826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521D6B-2EF8-574A-96A9-7D5248737CB6}"/>
              </a:ext>
            </a:extLst>
          </p:cNvPr>
          <p:cNvSpPr txBox="1"/>
          <p:nvPr/>
        </p:nvSpPr>
        <p:spPr>
          <a:xfrm>
            <a:off x="12610154" y="6731630"/>
            <a:ext cx="5774338" cy="11079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char x = 5;</a:t>
            </a:r>
            <a:endParaRPr lang="en-US" sz="6600" dirty="0">
              <a:solidFill>
                <a:srgbClr val="003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218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7176977" y="3541295"/>
            <a:ext cx="10664456" cy="6623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#include &lt;</a:t>
            </a:r>
            <a:r>
              <a:rPr lang="en-US" sz="6000" dirty="0" err="1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stdio.h</a:t>
            </a:r>
            <a:r>
              <a:rPr lang="en-US" sz="6000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  <a:cs typeface="Times New Roman" panose="02020603050405020304" pitchFamily="18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int c;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  <a:cs typeface="Times New Roman" panose="02020603050405020304" pitchFamily="18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c = </a:t>
            </a:r>
            <a:r>
              <a:rPr lang="en-US" sz="6000" dirty="0" err="1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getchar</a:t>
            </a:r>
            <a:r>
              <a:rPr lang="en-US" sz="6000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 err="1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putchar</a:t>
            </a:r>
            <a:r>
              <a:rPr lang="en-US" sz="6000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(c);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5255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3359888" y="3541295"/>
            <a:ext cx="17246010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Returns a character cast to an integer or EOF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Where: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#define EOF (-1)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645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3359888" y="3541295"/>
            <a:ext cx="17246010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PROTOTYPE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#include &lt;</a:t>
            </a: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stdio.h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&gt;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int </a:t>
            </a: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putchar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 (int c);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5623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3359888" y="3541295"/>
            <a:ext cx="17246010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#include &lt;</a:t>
            </a: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stdio.h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&gt;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putchar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 ‘a’ );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982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3359888" y="3541295"/>
            <a:ext cx="17246010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PROTOTYPE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int </a:t>
            </a: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printf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(const char *format, …);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757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3359888" y="3541295"/>
            <a:ext cx="17246010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#include &lt;</a:t>
            </a:r>
            <a:r>
              <a:rPr lang="en-US" sz="6000" dirty="0" err="1">
                <a:solidFill>
                  <a:srgbClr val="003D60"/>
                </a:solidFill>
                <a:latin typeface="Courier" pitchFamily="2" charset="0"/>
              </a:rPr>
              <a:t>stdio.h</a:t>
            </a: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&gt;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003D60"/>
                </a:solidFill>
                <a:latin typeface="Courier" pitchFamily="2" charset="0"/>
              </a:rPr>
              <a:t>printf</a:t>
            </a: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(“hello world\n”);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E556AFC-E019-5A4D-9684-27D774BE67B1}"/>
              </a:ext>
            </a:extLst>
          </p:cNvPr>
          <p:cNvSpPr/>
          <p:nvPr/>
        </p:nvSpPr>
        <p:spPr>
          <a:xfrm>
            <a:off x="9016410" y="6677246"/>
            <a:ext cx="1537466" cy="1977656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FFAA95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D5B50-CE42-3F4A-910E-E782F3435B60}"/>
              </a:ext>
            </a:extLst>
          </p:cNvPr>
          <p:cNvSpPr txBox="1"/>
          <p:nvPr/>
        </p:nvSpPr>
        <p:spPr>
          <a:xfrm>
            <a:off x="8142245" y="8953885"/>
            <a:ext cx="3744955" cy="591722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Format string</a:t>
            </a:r>
          </a:p>
        </p:txBody>
      </p:sp>
    </p:spTree>
    <p:extLst>
      <p:ext uri="{BB962C8B-B14F-4D97-AF65-F5344CB8AC3E}">
        <p14:creationId xmlns:p14="http://schemas.microsoft.com/office/powerpoint/2010/main" val="26007399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3359888" y="3541295"/>
            <a:ext cx="17246010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#include &lt;</a:t>
            </a: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stdio.h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&gt;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a = 3;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printf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(“a = %d\n”, a);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EBEC39F-6D6E-8448-91E6-73A3F0763132}"/>
              </a:ext>
            </a:extLst>
          </p:cNvPr>
          <p:cNvSpPr txBox="1">
            <a:spLocks/>
          </p:cNvSpPr>
          <p:nvPr/>
        </p:nvSpPr>
        <p:spPr>
          <a:xfrm>
            <a:off x="18053632" y="6190970"/>
            <a:ext cx="4721760" cy="237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8000" dirty="0">
                <a:solidFill>
                  <a:srgbClr val="00A933"/>
                </a:solidFill>
                <a:latin typeface="Calibri" panose="020F0502020204030204" pitchFamily="34" charset="0"/>
              </a:rPr>
              <a:t>a = 3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8000" dirty="0">
              <a:solidFill>
                <a:srgbClr val="00A933"/>
              </a:solidFill>
              <a:latin typeface="Calibri" panose="020F050202020403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BD65FA4-6CD3-F84B-B4A1-59FF61A18266}"/>
              </a:ext>
            </a:extLst>
          </p:cNvPr>
          <p:cNvSpPr/>
          <p:nvPr/>
        </p:nvSpPr>
        <p:spPr>
          <a:xfrm rot="5400000">
            <a:off x="13971182" y="5623029"/>
            <a:ext cx="1537466" cy="1977656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FFAA95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49933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360967" y="3541295"/>
            <a:ext cx="17246010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#include &lt;</a:t>
            </a: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stdio.h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&gt;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char s[4] = {‘S’, ‘a’, ‘m’, ‘\0’};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printf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(“My name is %s\n”, s);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EBEC39F-6D6E-8448-91E6-73A3F0763132}"/>
              </a:ext>
            </a:extLst>
          </p:cNvPr>
          <p:cNvSpPr txBox="1">
            <a:spLocks/>
          </p:cNvSpPr>
          <p:nvPr/>
        </p:nvSpPr>
        <p:spPr>
          <a:xfrm>
            <a:off x="14630400" y="6190970"/>
            <a:ext cx="8761228" cy="237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00A933"/>
                </a:solidFill>
                <a:latin typeface="Calibri" panose="020F0502020204030204" pitchFamily="34" charset="0"/>
              </a:rPr>
              <a:t>My name is Sam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8000" dirty="0">
              <a:solidFill>
                <a:srgbClr val="00A933"/>
              </a:solidFill>
              <a:latin typeface="Calibri" panose="020F050202020403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BD65FA4-6CD3-F84B-B4A1-59FF61A18266}"/>
              </a:ext>
            </a:extLst>
          </p:cNvPr>
          <p:cNvSpPr/>
          <p:nvPr/>
        </p:nvSpPr>
        <p:spPr>
          <a:xfrm rot="5400000">
            <a:off x="11972261" y="5623029"/>
            <a:ext cx="1537466" cy="1977656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FFAA95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660978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3359888" y="3541295"/>
            <a:ext cx="19351256" cy="8593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Formatting string syntax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“(( char ) | ( </a:t>
            </a: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format_specifier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))*“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characters are put in the output stream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format specifiers are evaluated and result outputted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8610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3359888" y="3541295"/>
            <a:ext cx="1935125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Format Specifier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%[-][number][.][number]([h] | [l])C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6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82DFA-C533-8740-A2CB-FFDB1363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758" y="2613346"/>
            <a:ext cx="21885592" cy="8551959"/>
          </a:xfrm>
        </p:spPr>
        <p:txBody>
          <a:bodyPr>
            <a:normAutofit/>
          </a:bodyPr>
          <a:lstStyle/>
          <a:p>
            <a:pPr marL="1710705" lvl="1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rgbClr val="003D60"/>
                </a:solidFill>
              </a:rPr>
              <a:t>What is a Variable</a:t>
            </a:r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  <a:p>
            <a:pPr lvl="2"/>
            <a:r>
              <a:rPr lang="en-US" sz="6827" b="1" dirty="0">
                <a:solidFill>
                  <a:srgbClr val="CE092A"/>
                </a:solidFill>
              </a:rPr>
              <a:t>A named storage location that is used to store and reference information</a:t>
            </a:r>
          </a:p>
          <a:p>
            <a:pPr lvl="2"/>
            <a:endParaRPr lang="en-US" sz="6827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 algn="ctr"/>
            <a:r>
              <a:rPr lang="en-US" sz="7200" b="1" dirty="0"/>
              <a:t>	</a:t>
            </a:r>
            <a:endParaRPr lang="en-US" sz="7200" b="1" dirty="0">
              <a:solidFill>
                <a:srgbClr val="003D60"/>
              </a:solidFill>
              <a:latin typeface="Courier" pitchFamily="2" charset="0"/>
              <a:cs typeface="Times New Roman" panose="02020603050405020304" pitchFamily="18" charset="0"/>
            </a:endParaRPr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7DE6A-F767-2747-A5FA-F834837C6526}"/>
              </a:ext>
            </a:extLst>
          </p:cNvPr>
          <p:cNvSpPr txBox="1"/>
          <p:nvPr/>
        </p:nvSpPr>
        <p:spPr>
          <a:xfrm>
            <a:off x="5581649" y="8343900"/>
            <a:ext cx="11277601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-US" sz="4800" dirty="0">
                <a:solidFill>
                  <a:srgbClr val="555555"/>
                </a:solidFill>
                <a:latin typeface="Consolas" panose="020B0609020204030204" pitchFamily="49" charset="0"/>
              </a:rPr>
              <a:t>         </a:t>
            </a:r>
            <a:r>
              <a:rPr lang="en-US" sz="4800" dirty="0" err="1">
                <a:solidFill>
                  <a:srgbClr val="FF00FF"/>
                </a:solidFill>
                <a:latin typeface="Consolas" panose="020B0609020204030204" pitchFamily="49" charset="0"/>
              </a:rPr>
              <a:t>dword</a:t>
            </a:r>
            <a:r>
              <a:rPr lang="en-US" sz="4800" dirty="0">
                <a:solidFill>
                  <a:srgbClr val="555555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FF00FF"/>
                </a:solidFill>
                <a:latin typeface="Consolas" panose="020B0609020204030204" pitchFamily="49" charset="0"/>
              </a:rPr>
              <a:t>ptr</a:t>
            </a:r>
            <a:r>
              <a:rPr lang="en-US" sz="4800" dirty="0">
                <a:solidFill>
                  <a:srgbClr val="555555"/>
                </a:solidFill>
                <a:latin typeface="Consolas" panose="020B0609020204030204" pitchFamily="49" charset="0"/>
              </a:rPr>
              <a:t> [x],</a:t>
            </a:r>
            <a:r>
              <a:rPr lang="en-US" sz="4800" dirty="0">
                <a:solidFill>
                  <a:srgbClr val="D2691E"/>
                </a:solidFill>
                <a:latin typeface="Consolas" panose="020B0609020204030204" pitchFamily="49" charset="0"/>
              </a:rPr>
              <a:t>5</a:t>
            </a:r>
            <a:endParaRPr lang="en-US" sz="19900" dirty="0">
              <a:solidFill>
                <a:srgbClr val="003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786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DFFECF1-4BF5-C14A-AE82-36BD27287B54}"/>
              </a:ext>
            </a:extLst>
          </p:cNvPr>
          <p:cNvSpPr txBox="1">
            <a:spLocks/>
          </p:cNvSpPr>
          <p:nvPr/>
        </p:nvSpPr>
        <p:spPr>
          <a:xfrm>
            <a:off x="716651" y="2113409"/>
            <a:ext cx="10957898" cy="873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%d		decimal number</a:t>
            </a: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%</a:t>
            </a:r>
            <a:r>
              <a:rPr lang="en-US" sz="6600" dirty="0" err="1">
                <a:solidFill>
                  <a:srgbClr val="003D60"/>
                </a:solidFill>
                <a:latin typeface="Calibri" panose="020F0502020204030204" pitchFamily="34" charset="0"/>
              </a:rPr>
              <a:t>i</a:t>
            </a: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		decimal number</a:t>
            </a: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%o		octal number</a:t>
            </a: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%x		hexadecimal</a:t>
            </a: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%X		hexadecimal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D42B942-0EFF-0C47-88C7-3A65C65A126F}"/>
              </a:ext>
            </a:extLst>
          </p:cNvPr>
          <p:cNvSpPr txBox="1">
            <a:spLocks/>
          </p:cNvSpPr>
          <p:nvPr/>
        </p:nvSpPr>
        <p:spPr>
          <a:xfrm>
            <a:off x="11887200" y="2115208"/>
            <a:ext cx="10738884" cy="873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%u		unsigned decimal</a:t>
            </a: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%c		a single character</a:t>
            </a: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%s		char *</a:t>
            </a: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%f		double [-]</a:t>
            </a:r>
            <a:r>
              <a:rPr lang="en-US" sz="6600" dirty="0" err="1">
                <a:solidFill>
                  <a:srgbClr val="003D60"/>
                </a:solidFill>
                <a:latin typeface="Calibri" panose="020F0502020204030204" pitchFamily="34" charset="0"/>
              </a:rPr>
              <a:t>m.dddd</a:t>
            </a: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%e		double</a:t>
            </a:r>
          </a:p>
        </p:txBody>
      </p:sp>
    </p:spTree>
    <p:extLst>
      <p:ext uri="{BB962C8B-B14F-4D97-AF65-F5344CB8AC3E}">
        <p14:creationId xmlns:p14="http://schemas.microsoft.com/office/powerpoint/2010/main" val="2500202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3359888" y="3541295"/>
            <a:ext cx="1935125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%E		double</a:t>
            </a:r>
          </a:p>
          <a:p>
            <a:pPr>
              <a:spcBef>
                <a:spcPts val="1417"/>
              </a:spcBef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%g		double</a:t>
            </a:r>
          </a:p>
          <a:p>
            <a:pPr>
              <a:spcBef>
                <a:spcPts val="1417"/>
              </a:spcBef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%G		double</a:t>
            </a:r>
          </a:p>
          <a:p>
            <a:pPr>
              <a:spcBef>
                <a:spcPts val="1417"/>
              </a:spcBef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%p		void *</a:t>
            </a:r>
          </a:p>
          <a:p>
            <a:pPr>
              <a:spcBef>
                <a:spcPts val="1417"/>
              </a:spcBef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%%		the percent character</a:t>
            </a: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607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5837972-0ABA-6B4F-8D9E-8594F3A1515F}"/>
              </a:ext>
            </a:extLst>
          </p:cNvPr>
          <p:cNvSpPr txBox="1">
            <a:spLocks/>
          </p:cNvSpPr>
          <p:nvPr/>
        </p:nvSpPr>
        <p:spPr>
          <a:xfrm>
            <a:off x="1035626" y="2219735"/>
            <a:ext cx="22738773" cy="988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5400" dirty="0"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char c=’a’; 			</a:t>
            </a:r>
            <a:r>
              <a:rPr lang="en-US" sz="5400" dirty="0" err="1">
                <a:solidFill>
                  <a:srgbClr val="003D60"/>
                </a:solidFill>
                <a:latin typeface="Calibri" panose="020F0502020204030204" pitchFamily="34" charset="0"/>
              </a:rPr>
              <a:t>printf</a:t>
            </a: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(“c = %c\n”, c);</a:t>
            </a:r>
            <a:r>
              <a:rPr lang="en-US" sz="5400" dirty="0">
                <a:latin typeface="Calibri" panose="020F0502020204030204" pitchFamily="34" charset="0"/>
              </a:rPr>
              <a:t>             	</a:t>
            </a:r>
            <a:r>
              <a:rPr lang="en-US" sz="5400" dirty="0">
                <a:solidFill>
                  <a:srgbClr val="00A933"/>
                </a:solidFill>
                <a:latin typeface="Calibri" panose="020F0502020204030204" pitchFamily="34" charset="0"/>
              </a:rPr>
              <a:t>c = a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char c=15; 			</a:t>
            </a:r>
            <a:r>
              <a:rPr lang="en-US" sz="5400" dirty="0" err="1">
                <a:solidFill>
                  <a:srgbClr val="003D60"/>
                </a:solidFill>
                <a:latin typeface="Calibri" panose="020F0502020204030204" pitchFamily="34" charset="0"/>
              </a:rPr>
              <a:t>printf</a:t>
            </a: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(“c = %d\n”, c);</a:t>
            </a:r>
            <a:r>
              <a:rPr lang="en-US" sz="5400" dirty="0">
                <a:latin typeface="Calibri" panose="020F0502020204030204" pitchFamily="34" charset="0"/>
              </a:rPr>
              <a:t>            	</a:t>
            </a:r>
            <a:r>
              <a:rPr lang="en-US" sz="5400" dirty="0">
                <a:solidFill>
                  <a:srgbClr val="00A933"/>
                </a:solidFill>
                <a:latin typeface="Calibri" panose="020F0502020204030204" pitchFamily="34" charset="0"/>
              </a:rPr>
              <a:t>c = 15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int </a:t>
            </a:r>
            <a:r>
              <a:rPr lang="en-US" sz="5400" dirty="0" err="1">
                <a:solidFill>
                  <a:srgbClr val="003D60"/>
                </a:solidFill>
                <a:latin typeface="Calibri" panose="020F0502020204030204" pitchFamily="34" charset="0"/>
              </a:rPr>
              <a:t>i</a:t>
            </a: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 = 5; 			</a:t>
            </a:r>
            <a:r>
              <a:rPr lang="en-US" sz="5400" dirty="0" err="1">
                <a:solidFill>
                  <a:srgbClr val="003D60"/>
                </a:solidFill>
                <a:latin typeface="Calibri" panose="020F0502020204030204" pitchFamily="34" charset="0"/>
              </a:rPr>
              <a:t>printf</a:t>
            </a: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(“</a:t>
            </a:r>
            <a:r>
              <a:rPr lang="en-US" sz="5400" dirty="0" err="1">
                <a:solidFill>
                  <a:srgbClr val="003D60"/>
                </a:solidFill>
                <a:latin typeface="Calibri" panose="020F0502020204030204" pitchFamily="34" charset="0"/>
              </a:rPr>
              <a:t>i</a:t>
            </a: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 = %d\n”, I);  </a:t>
            </a:r>
            <a:r>
              <a:rPr lang="en-US" sz="5400" dirty="0">
                <a:latin typeface="Calibri" panose="020F0502020204030204" pitchFamily="34" charset="0"/>
              </a:rPr>
              <a:t>  		</a:t>
            </a:r>
            <a:r>
              <a:rPr lang="en-US" sz="5400" dirty="0" err="1">
                <a:solidFill>
                  <a:srgbClr val="00A933"/>
                </a:solidFill>
                <a:latin typeface="Calibri" panose="020F0502020204030204" pitchFamily="34" charset="0"/>
              </a:rPr>
              <a:t>i</a:t>
            </a:r>
            <a:r>
              <a:rPr lang="en-US" sz="5400" dirty="0">
                <a:solidFill>
                  <a:srgbClr val="00A933"/>
                </a:solidFill>
                <a:latin typeface="Calibri" panose="020F0502020204030204" pitchFamily="34" charset="0"/>
              </a:rPr>
              <a:t> = 5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unsigned int u=8; 		</a:t>
            </a:r>
            <a:r>
              <a:rPr lang="en-US" sz="5400" dirty="0" err="1">
                <a:solidFill>
                  <a:srgbClr val="003D60"/>
                </a:solidFill>
                <a:latin typeface="Calibri" panose="020F0502020204030204" pitchFamily="34" charset="0"/>
              </a:rPr>
              <a:t>printf</a:t>
            </a: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(“u = %u\n”, u);</a:t>
            </a:r>
            <a:r>
              <a:rPr lang="en-US" sz="5400" dirty="0">
                <a:latin typeface="Calibri" panose="020F0502020204030204" pitchFamily="34" charset="0"/>
              </a:rPr>
              <a:t>  		</a:t>
            </a:r>
            <a:r>
              <a:rPr lang="en-US" sz="5400" dirty="0">
                <a:solidFill>
                  <a:srgbClr val="00A933"/>
                </a:solidFill>
                <a:latin typeface="Calibri" panose="020F0502020204030204" pitchFamily="34" charset="0"/>
              </a:rPr>
              <a:t>u = 8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float f = 9.9; 		</a:t>
            </a:r>
            <a:r>
              <a:rPr lang="en-US" sz="5400" dirty="0" err="1">
                <a:solidFill>
                  <a:srgbClr val="003D60"/>
                </a:solidFill>
                <a:latin typeface="Calibri" panose="020F0502020204030204" pitchFamily="34" charset="0"/>
              </a:rPr>
              <a:t>printf</a:t>
            </a: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(“f = %f\n”, f);    </a:t>
            </a:r>
            <a:r>
              <a:rPr lang="en-US" sz="5400" dirty="0">
                <a:latin typeface="Calibri" panose="020F0502020204030204" pitchFamily="34" charset="0"/>
              </a:rPr>
              <a:t>		</a:t>
            </a:r>
            <a:r>
              <a:rPr lang="en-US" sz="5400" dirty="0">
                <a:solidFill>
                  <a:srgbClr val="00A933"/>
                </a:solidFill>
                <a:latin typeface="Calibri" panose="020F0502020204030204" pitchFamily="34" charset="0"/>
              </a:rPr>
              <a:t>f = 9.900000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5400" dirty="0">
              <a:solidFill>
                <a:srgbClr val="00A93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2814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5837972-0ABA-6B4F-8D9E-8594F3A1515F}"/>
              </a:ext>
            </a:extLst>
          </p:cNvPr>
          <p:cNvSpPr txBox="1">
            <a:spLocks/>
          </p:cNvSpPr>
          <p:nvPr/>
        </p:nvSpPr>
        <p:spPr>
          <a:xfrm>
            <a:off x="1035626" y="2219735"/>
            <a:ext cx="22738773" cy="988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double pi = 3.1415926535;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003D60"/>
                </a:solidFill>
                <a:latin typeface="Calibri" panose="020F0502020204030204" pitchFamily="34" charset="0"/>
              </a:rPr>
              <a:t>printf</a:t>
            </a: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(“pi = %5.3f\n”, pi);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5400" dirty="0">
              <a:latin typeface="Calibri" panose="020F0502020204030204" pitchFamily="34" charset="0"/>
            </a:endParaRPr>
          </a:p>
          <a:p>
            <a:pPr lvl="0" algn="ctr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00A933"/>
                </a:solidFill>
                <a:latin typeface="Calibri" panose="020F0502020204030204" pitchFamily="34" charset="0"/>
              </a:rPr>
              <a:t>pi = 3.142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5400" dirty="0">
              <a:solidFill>
                <a:srgbClr val="00A93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641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5837972-0ABA-6B4F-8D9E-8594F3A1515F}"/>
              </a:ext>
            </a:extLst>
          </p:cNvPr>
          <p:cNvSpPr txBox="1">
            <a:spLocks/>
          </p:cNvSpPr>
          <p:nvPr/>
        </p:nvSpPr>
        <p:spPr>
          <a:xfrm>
            <a:off x="1035626" y="2219735"/>
            <a:ext cx="22738773" cy="988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double e = 2.7182818284;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double pi = 3.1415926535;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003D60"/>
                </a:solidFill>
                <a:latin typeface="Calibri" panose="020F0502020204030204" pitchFamily="34" charset="0"/>
              </a:rPr>
              <a:t>printf</a:t>
            </a: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(“pi = %5.3f e = %12.6f\n”, pi, e);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5400" dirty="0">
              <a:latin typeface="Calibri" panose="020F0502020204030204" pitchFamily="34" charset="0"/>
            </a:endParaRPr>
          </a:p>
          <a:p>
            <a:pPr lvl="0" algn="ctr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00A933"/>
                </a:solidFill>
                <a:latin typeface="Calibri" panose="020F0502020204030204" pitchFamily="34" charset="0"/>
              </a:rPr>
              <a:t>pi = 3.142 e =     2.718282</a:t>
            </a:r>
          </a:p>
        </p:txBody>
      </p:sp>
    </p:spTree>
    <p:extLst>
      <p:ext uri="{BB962C8B-B14F-4D97-AF65-F5344CB8AC3E}">
        <p14:creationId xmlns:p14="http://schemas.microsoft.com/office/powerpoint/2010/main" val="13185660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Address of operator</a:t>
            </a:r>
          </a:p>
          <a:p>
            <a:pPr lvl="0" algn="ctr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 algn="ctr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&amp;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5759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returns the memory address of a variable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 algn="ctr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unsigned int </a:t>
            </a: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i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 = 3;</a:t>
            </a:r>
          </a:p>
          <a:p>
            <a:pPr lvl="0" algn="ctr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 algn="ctr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printf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(“address(</a:t>
            </a: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i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) = 0x%016X\n”, &amp;</a:t>
            </a: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i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);</a:t>
            </a:r>
          </a:p>
          <a:p>
            <a:pPr lvl="0" algn="ctr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latin typeface="Calibri" panose="020F0502020204030204" pitchFamily="34" charset="0"/>
            </a:endParaRPr>
          </a:p>
          <a:p>
            <a:pPr lvl="0" algn="ctr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A933"/>
                </a:solidFill>
                <a:latin typeface="Calibri" panose="020F0502020204030204" pitchFamily="34" charset="0"/>
              </a:rPr>
              <a:t>address(</a:t>
            </a:r>
            <a:r>
              <a:rPr lang="en-US" sz="6000" dirty="0" err="1">
                <a:solidFill>
                  <a:srgbClr val="00A933"/>
                </a:solidFill>
                <a:latin typeface="Calibri" panose="020F0502020204030204" pitchFamily="34" charset="0"/>
              </a:rPr>
              <a:t>i</a:t>
            </a:r>
            <a:r>
              <a:rPr lang="en-US" sz="6000" dirty="0">
                <a:solidFill>
                  <a:srgbClr val="00A933"/>
                </a:solidFill>
                <a:latin typeface="Calibri" panose="020F0502020204030204" pitchFamily="34" charset="0"/>
              </a:rPr>
              <a:t>) = 0x0000000078A04D9C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63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PROTOTYPE</a:t>
            </a:r>
          </a:p>
          <a:p>
            <a:pPr lvl="0" algn="ctr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0" algn="ctr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int </a:t>
            </a:r>
            <a:r>
              <a:rPr lang="en-US" sz="6000" dirty="0" err="1">
                <a:solidFill>
                  <a:srgbClr val="003D60"/>
                </a:solidFill>
                <a:latin typeface="Courier" pitchFamily="2" charset="0"/>
              </a:rPr>
              <a:t>scanf</a:t>
            </a: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(const char *format, …);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352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003D60"/>
                </a:solidFill>
                <a:latin typeface="Courier" pitchFamily="2" charset="0"/>
              </a:rPr>
              <a:t>#include &lt;</a:t>
            </a:r>
            <a:r>
              <a:rPr lang="en-US" sz="5400" dirty="0" err="1">
                <a:solidFill>
                  <a:srgbClr val="003D60"/>
                </a:solidFill>
                <a:latin typeface="Courier" pitchFamily="2" charset="0"/>
              </a:rPr>
              <a:t>stdio.h</a:t>
            </a:r>
            <a:r>
              <a:rPr lang="en-US" sz="5400" dirty="0">
                <a:solidFill>
                  <a:srgbClr val="003D60"/>
                </a:solidFill>
                <a:latin typeface="Courier" pitchFamily="2" charset="0"/>
              </a:rPr>
              <a:t>&gt;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5400" dirty="0">
              <a:solidFill>
                <a:srgbClr val="003D60"/>
              </a:solidFill>
              <a:latin typeface="Courier" pitchFamily="2" charset="0"/>
            </a:endParaRP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003D60"/>
                </a:solidFill>
                <a:latin typeface="Courier" pitchFamily="2" charset="0"/>
              </a:rPr>
              <a:t>unsigned int age;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003D60"/>
                </a:solidFill>
                <a:latin typeface="Courier" pitchFamily="2" charset="0"/>
              </a:rPr>
              <a:t>printf</a:t>
            </a:r>
            <a:r>
              <a:rPr lang="en-US" sz="5400" dirty="0">
                <a:solidFill>
                  <a:srgbClr val="003D60"/>
                </a:solidFill>
                <a:latin typeface="Courier" pitchFamily="2" charset="0"/>
              </a:rPr>
              <a:t>(“How old are you? “);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003D60"/>
                </a:solidFill>
                <a:latin typeface="Courier" pitchFamily="2" charset="0"/>
              </a:rPr>
              <a:t>scanf</a:t>
            </a:r>
            <a:r>
              <a:rPr lang="en-US" sz="5400" dirty="0">
                <a:solidFill>
                  <a:srgbClr val="003D60"/>
                </a:solidFill>
                <a:latin typeface="Courier" pitchFamily="2" charset="0"/>
              </a:rPr>
              <a:t>(“%u”, &amp;age);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003D60"/>
                </a:solidFill>
                <a:latin typeface="Courier" pitchFamily="2" charset="0"/>
              </a:rPr>
              <a:t>printf</a:t>
            </a:r>
            <a:r>
              <a:rPr lang="en-US" sz="5400" dirty="0">
                <a:solidFill>
                  <a:srgbClr val="003D60"/>
                </a:solidFill>
                <a:latin typeface="Courier" pitchFamily="2" charset="0"/>
              </a:rPr>
              <a:t>(“You are %u years old!\n”, age);</a:t>
            </a: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1172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Uses nearly identical format specifiers as </a:t>
            </a: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printf</a:t>
            </a: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Native Data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3A1DCF3-788B-4346-8864-383924A3E157}"/>
              </a:ext>
            </a:extLst>
          </p:cNvPr>
          <p:cNvSpPr txBox="1">
            <a:spLocks/>
          </p:cNvSpPr>
          <p:nvPr/>
        </p:nvSpPr>
        <p:spPr>
          <a:xfrm>
            <a:off x="3390900" y="3105151"/>
            <a:ext cx="9504755" cy="8322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3D60"/>
                </a:solidFill>
              </a:rPr>
              <a:t>char</a:t>
            </a:r>
          </a:p>
          <a:p>
            <a:r>
              <a:rPr lang="en-US" dirty="0">
                <a:solidFill>
                  <a:srgbClr val="003D60"/>
                </a:solidFill>
              </a:rPr>
              <a:t>short</a:t>
            </a:r>
          </a:p>
          <a:p>
            <a:r>
              <a:rPr lang="en-US" dirty="0">
                <a:solidFill>
                  <a:srgbClr val="003D60"/>
                </a:solidFill>
              </a:rPr>
              <a:t>int</a:t>
            </a:r>
          </a:p>
          <a:p>
            <a:r>
              <a:rPr lang="en-US" dirty="0">
                <a:solidFill>
                  <a:srgbClr val="003D60"/>
                </a:solidFill>
              </a:rPr>
              <a:t>long</a:t>
            </a:r>
          </a:p>
          <a:p>
            <a:r>
              <a:rPr lang="en-US" dirty="0">
                <a:solidFill>
                  <a:srgbClr val="003D60"/>
                </a:solidFill>
              </a:rPr>
              <a:t>long long</a:t>
            </a:r>
          </a:p>
          <a:p>
            <a:r>
              <a:rPr lang="en-US" dirty="0">
                <a:solidFill>
                  <a:srgbClr val="003D60"/>
                </a:solidFill>
              </a:rPr>
              <a:t>float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400CD67-BBDE-4542-A0C8-024A4B658AC3}"/>
              </a:ext>
            </a:extLst>
          </p:cNvPr>
          <p:cNvSpPr txBox="1">
            <a:spLocks/>
          </p:cNvSpPr>
          <p:nvPr/>
        </p:nvSpPr>
        <p:spPr>
          <a:xfrm>
            <a:off x="9698116" y="3105152"/>
            <a:ext cx="13389661" cy="8322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3D60"/>
                </a:solidFill>
              </a:rPr>
              <a:t>unsigned char</a:t>
            </a:r>
          </a:p>
          <a:p>
            <a:r>
              <a:rPr lang="en-US" dirty="0">
                <a:solidFill>
                  <a:srgbClr val="003D60"/>
                </a:solidFill>
              </a:rPr>
              <a:t>unsigned short</a:t>
            </a:r>
          </a:p>
          <a:p>
            <a:r>
              <a:rPr lang="en-US" dirty="0">
                <a:solidFill>
                  <a:srgbClr val="003D60"/>
                </a:solidFill>
              </a:rPr>
              <a:t>unsigned int</a:t>
            </a:r>
          </a:p>
          <a:p>
            <a:r>
              <a:rPr lang="en-US" dirty="0">
                <a:solidFill>
                  <a:srgbClr val="003D60"/>
                </a:solidFill>
              </a:rPr>
              <a:t>unsigned long</a:t>
            </a:r>
          </a:p>
          <a:p>
            <a:r>
              <a:rPr lang="en-US" dirty="0">
                <a:solidFill>
                  <a:srgbClr val="003D60"/>
                </a:solidFill>
              </a:rPr>
              <a:t>unsigned long long</a:t>
            </a:r>
          </a:p>
          <a:p>
            <a:r>
              <a:rPr lang="en-US" dirty="0">
                <a:solidFill>
                  <a:srgbClr val="003D60"/>
                </a:solidFill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5089063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0BBC870-D633-0B44-8CA9-8DAB29ED020F}"/>
              </a:ext>
            </a:extLst>
          </p:cNvPr>
          <p:cNvSpPr txBox="1">
            <a:spLocks/>
          </p:cNvSpPr>
          <p:nvPr/>
        </p:nvSpPr>
        <p:spPr>
          <a:xfrm>
            <a:off x="2132890" y="3006772"/>
            <a:ext cx="20493194" cy="8180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libri" panose="020F0502020204030204" pitchFamily="34" charset="0"/>
              </a:rPr>
              <a:t>OBJECT ORIENTED PROGRAMMING IN C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3200" b="1" dirty="0">
              <a:latin typeface="Calibri" panose="020F0502020204030204" pitchFamily="34" charset="0"/>
            </a:endParaRPr>
          </a:p>
          <a:p>
            <a:pPr lvl="1">
              <a:spcBef>
                <a:spcPts val="1417"/>
              </a:spcBef>
              <a:buNone/>
            </a:pPr>
            <a:r>
              <a:rPr lang="en-US" sz="4800" b="1" dirty="0">
                <a:latin typeface="Calibri" panose="020F0502020204030204" pitchFamily="34" charset="0"/>
              </a:rPr>
              <a:t>“C programmers have been using something like object-oriented programming for years. They called it good modularity.”</a:t>
            </a:r>
          </a:p>
          <a:p>
            <a:pPr lvl="1" algn="r">
              <a:spcBef>
                <a:spcPts val="1417"/>
              </a:spcBef>
              <a:buFontTx/>
              <a:buChar char="-"/>
            </a:pPr>
            <a:r>
              <a:rPr lang="en-US" sz="4800" dirty="0">
                <a:latin typeface="Calibri" panose="020F0502020204030204" pitchFamily="34" charset="0"/>
              </a:rPr>
              <a:t>David Brumbaugh</a:t>
            </a:r>
          </a:p>
          <a:p>
            <a:pPr lvl="1" algn="r">
              <a:spcBef>
                <a:spcPts val="1417"/>
              </a:spcBef>
              <a:buFontTx/>
              <a:buChar char="-"/>
            </a:pPr>
            <a:endParaRPr lang="en-US" sz="4800" dirty="0">
              <a:latin typeface="Calibri" panose="020F0502020204030204" pitchFamily="34" charset="0"/>
            </a:endParaRPr>
          </a:p>
          <a:p>
            <a:pPr marL="853455" lvl="1" indent="0">
              <a:spcBef>
                <a:spcPts val="1417"/>
              </a:spcBef>
              <a:buNone/>
            </a:pPr>
            <a:r>
              <a:rPr lang="en-US" sz="4800" dirty="0">
                <a:latin typeface="Calibri" panose="020F0502020204030204" pitchFamily="34" charset="0"/>
                <a:hlinkClick r:id="rId2"/>
              </a:rPr>
              <a:t>https://www.drdobbs.com/object-oriented-programming-in-c/184402190</a:t>
            </a:r>
            <a:r>
              <a:rPr lang="en-US" sz="4800" dirty="0">
                <a:latin typeface="Calibri" panose="020F0502020204030204" pitchFamily="34" charset="0"/>
              </a:rPr>
              <a:t> 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4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Native Data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3BA4271-C215-CE46-8D1A-45F3DC21425F}"/>
              </a:ext>
            </a:extLst>
          </p:cNvPr>
          <p:cNvSpPr txBox="1">
            <a:spLocks/>
          </p:cNvSpPr>
          <p:nvPr/>
        </p:nvSpPr>
        <p:spPr>
          <a:xfrm>
            <a:off x="3600450" y="4322999"/>
            <a:ext cx="16402050" cy="7297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Implementations are machine dependent</a:t>
            </a:r>
          </a:p>
          <a:p>
            <a:pPr algn="ctr"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We review what it is on current 32-bit and 64-bit CPUs</a:t>
            </a:r>
          </a:p>
        </p:txBody>
      </p:sp>
    </p:spTree>
    <p:extLst>
      <p:ext uri="{BB962C8B-B14F-4D97-AF65-F5344CB8AC3E}">
        <p14:creationId xmlns:p14="http://schemas.microsoft.com/office/powerpoint/2010/main" val="330461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char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C0CE3F-3A69-0F43-B447-91E7494A5F8A}"/>
              </a:ext>
            </a:extLst>
          </p:cNvPr>
          <p:cNvSpPr txBox="1">
            <a:spLocks/>
          </p:cNvSpPr>
          <p:nvPr/>
        </p:nvSpPr>
        <p:spPr>
          <a:xfrm>
            <a:off x="4093683" y="4235428"/>
            <a:ext cx="15587033" cy="564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Size: 1 byte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Range: -128 to 127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DB414-1691-144F-A617-E697AE178DBB}"/>
              </a:ext>
            </a:extLst>
          </p:cNvPr>
          <p:cNvSpPr txBox="1"/>
          <p:nvPr/>
        </p:nvSpPr>
        <p:spPr>
          <a:xfrm>
            <a:off x="4986948" y="8731544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char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7ECC98-55BB-1A4F-92C1-551EC7F35452}"/>
              </a:ext>
            </a:extLst>
          </p:cNvPr>
          <p:cNvSpPr txBox="1"/>
          <p:nvPr/>
        </p:nvSpPr>
        <p:spPr>
          <a:xfrm>
            <a:off x="6934982" y="7881554"/>
            <a:ext cx="722776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bit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AE6BE4-3D0C-D047-BB02-FF7B98CF1A02}"/>
              </a:ext>
            </a:extLst>
          </p:cNvPr>
          <p:cNvSpPr txBox="1"/>
          <p:nvPr/>
        </p:nvSpPr>
        <p:spPr>
          <a:xfrm>
            <a:off x="4986948" y="9586994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value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C5A3AAE-6AE6-D54D-8A1D-ABB0FF8FEC65}"/>
              </a:ext>
            </a:extLst>
          </p:cNvPr>
          <p:cNvSpPr/>
          <p:nvPr/>
        </p:nvSpPr>
        <p:spPr>
          <a:xfrm>
            <a:off x="7774781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55C149D-B18E-5E47-8D35-56AB9C87B7A7}"/>
              </a:ext>
            </a:extLst>
          </p:cNvPr>
          <p:cNvSpPr/>
          <p:nvPr/>
        </p:nvSpPr>
        <p:spPr>
          <a:xfrm>
            <a:off x="8869413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1057DE4-D82E-6142-9090-74E55F0A49BC}"/>
              </a:ext>
            </a:extLst>
          </p:cNvPr>
          <p:cNvSpPr/>
          <p:nvPr/>
        </p:nvSpPr>
        <p:spPr>
          <a:xfrm>
            <a:off x="9964045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3123EF9-5177-8F4C-B177-F2980E6308D9}"/>
              </a:ext>
            </a:extLst>
          </p:cNvPr>
          <p:cNvSpPr/>
          <p:nvPr/>
        </p:nvSpPr>
        <p:spPr>
          <a:xfrm>
            <a:off x="12153309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F4B9AA6-E061-F741-A101-C98D4DD94540}"/>
              </a:ext>
            </a:extLst>
          </p:cNvPr>
          <p:cNvSpPr/>
          <p:nvPr/>
        </p:nvSpPr>
        <p:spPr>
          <a:xfrm>
            <a:off x="11058677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38D96DA-F387-FD4B-A74A-B729E59DC1AA}"/>
              </a:ext>
            </a:extLst>
          </p:cNvPr>
          <p:cNvSpPr/>
          <p:nvPr/>
        </p:nvSpPr>
        <p:spPr>
          <a:xfrm>
            <a:off x="13247941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E67265E-BA18-E34B-A106-B9C9FF0FA117}"/>
              </a:ext>
            </a:extLst>
          </p:cNvPr>
          <p:cNvSpPr/>
          <p:nvPr/>
        </p:nvSpPr>
        <p:spPr>
          <a:xfrm>
            <a:off x="15437207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69469C-BA76-214E-93D1-DE37905DA306}"/>
              </a:ext>
            </a:extLst>
          </p:cNvPr>
          <p:cNvSpPr/>
          <p:nvPr/>
        </p:nvSpPr>
        <p:spPr>
          <a:xfrm>
            <a:off x="14342573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127C99-C29E-0D4E-9769-6F00282C43E7}"/>
              </a:ext>
            </a:extLst>
          </p:cNvPr>
          <p:cNvGrpSpPr/>
          <p:nvPr/>
        </p:nvGrpSpPr>
        <p:grpSpPr>
          <a:xfrm>
            <a:off x="7752714" y="7703742"/>
            <a:ext cx="8746685" cy="1077458"/>
            <a:chOff x="11252504" y="8259464"/>
            <a:chExt cx="8746685" cy="1077458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7D10AE4-20B6-2741-9850-04118003D2F8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7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527AC95-302A-C440-9396-CEBB890AC4CB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6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56C9FB7-9C7D-0A4D-B30D-6BC2BD4D00DA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5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CD75910-330C-1A46-990D-3B40DABF9A64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3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FD1D2E3-3804-D44A-9269-C39E1130C0EC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4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05E5436-CDBB-5743-9506-88E48A039CF7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8D89F7D-3188-1646-B5CC-542283EFC2AC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0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4AF036B-DB2D-EF44-880E-F883BEC8CECE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B09400F-AC9F-F34E-81BD-5C13AD05D02B}"/>
              </a:ext>
            </a:extLst>
          </p:cNvPr>
          <p:cNvGrpSpPr/>
          <p:nvPr/>
        </p:nvGrpSpPr>
        <p:grpSpPr>
          <a:xfrm>
            <a:off x="7752714" y="9300171"/>
            <a:ext cx="8746685" cy="1077458"/>
            <a:chOff x="11252504" y="8259464"/>
            <a:chExt cx="8746685" cy="1077458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5F35ECE-AAE1-2D41-AB9C-80C565AB25BB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s</a:t>
              </a: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ign </a:t>
              </a: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BF170C1-727A-154D-AB13-463011F1030A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64</a:t>
              </a: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3F82D24-FA09-144F-82FF-B148992B8CB7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32</a:t>
              </a: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2083341-3B0B-E345-81F7-B07828A8B6B6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8</a:t>
              </a: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0F57B44-D993-BD47-B675-6231A5ABF5FA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16</a:t>
              </a: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F16EBB63-AEAB-6A4B-9830-89D1178F8A6C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4</a:t>
              </a: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78480C7-54F7-6749-AC75-764F808C5102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</a:t>
              </a: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A01634E-05F1-4F4C-9B15-61ADAA6BB326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</a:t>
              </a:r>
            </a:p>
          </p:txBody>
        </p:sp>
      </p:grp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E8950120-8196-E846-8DAA-026E71DEE1E1}"/>
              </a:ext>
            </a:extLst>
          </p:cNvPr>
          <p:cNvSpPr txBox="1">
            <a:spLocks/>
          </p:cNvSpPr>
          <p:nvPr/>
        </p:nvSpPr>
        <p:spPr>
          <a:xfrm>
            <a:off x="1906569" y="2423971"/>
            <a:ext cx="13277850" cy="10961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char a;        /</a:t>
            </a:r>
            <a:r>
              <a:rPr lang="en-US" sz="6000" i="1" dirty="0">
                <a:solidFill>
                  <a:srgbClr val="003D60"/>
                </a:solidFill>
              </a:rPr>
              <a:t>* A signed char *</a:t>
            </a:r>
            <a:r>
              <a:rPr lang="en-US" sz="6000" dirty="0">
                <a:solidFill>
                  <a:srgbClr val="003D6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0024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char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57FA1BBF-A6D2-004D-9547-9196491A1742}"/>
              </a:ext>
            </a:extLst>
          </p:cNvPr>
          <p:cNvSpPr txBox="1">
            <a:spLocks/>
          </p:cNvSpPr>
          <p:nvPr/>
        </p:nvSpPr>
        <p:spPr>
          <a:xfrm>
            <a:off x="1932748" y="2930100"/>
            <a:ext cx="20089052" cy="794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</a:rPr>
              <a:t>a = ‘b’; 	/</a:t>
            </a:r>
            <a:r>
              <a:rPr lang="en-US" sz="6600" i="1" dirty="0">
                <a:solidFill>
                  <a:srgbClr val="003D60"/>
                </a:solidFill>
              </a:rPr>
              <a:t>* Assignment of a character’s ascii code *</a:t>
            </a:r>
            <a:r>
              <a:rPr lang="en-US" sz="6600" dirty="0">
                <a:solidFill>
                  <a:srgbClr val="003D60"/>
                </a:solidFill>
              </a:rPr>
              <a:t>/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</a:rPr>
              <a:t>a = 3;  	/* </a:t>
            </a:r>
            <a:r>
              <a:rPr lang="en-US" sz="6600" i="1" dirty="0">
                <a:solidFill>
                  <a:srgbClr val="003D60"/>
                </a:solidFill>
              </a:rPr>
              <a:t>Assignment of positive number</a:t>
            </a:r>
            <a:r>
              <a:rPr lang="en-US" sz="6600" dirty="0">
                <a:solidFill>
                  <a:srgbClr val="003D60"/>
                </a:solidFill>
              </a:rPr>
              <a:t> */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</a:rPr>
              <a:t>a = -15; 	/* </a:t>
            </a:r>
            <a:r>
              <a:rPr lang="en-US" sz="6600" i="1" dirty="0">
                <a:solidFill>
                  <a:srgbClr val="003D60"/>
                </a:solidFill>
              </a:rPr>
              <a:t>Assignment of negative number </a:t>
            </a:r>
            <a:r>
              <a:rPr lang="en-US" sz="6600" dirty="0">
                <a:solidFill>
                  <a:srgbClr val="003D60"/>
                </a:solidFill>
              </a:rPr>
              <a:t>*/</a:t>
            </a:r>
          </a:p>
          <a:p>
            <a:pPr>
              <a:buFont typeface="Arial" panose="020B0604020202020204" pitchFamily="34" charset="0"/>
              <a:buNone/>
            </a:pPr>
            <a:endParaRPr lang="en-US" sz="6600" dirty="0">
              <a:solidFill>
                <a:srgbClr val="003D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</a:rPr>
              <a:t>Truncated (sometimes called an overflow)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</a:rPr>
              <a:t>a = 300;    =&gt; 44;  /</a:t>
            </a:r>
            <a:r>
              <a:rPr lang="en-US" sz="6600" i="1" dirty="0">
                <a:solidFill>
                  <a:srgbClr val="003D60"/>
                </a:solidFill>
              </a:rPr>
              <a:t>* And your compiler may warn you */</a:t>
            </a:r>
          </a:p>
        </p:txBody>
      </p:sp>
    </p:spTree>
    <p:extLst>
      <p:ext uri="{BB962C8B-B14F-4D97-AF65-F5344CB8AC3E}">
        <p14:creationId xmlns:p14="http://schemas.microsoft.com/office/powerpoint/2010/main" val="186241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Character Representation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E2198E7-6424-E546-91C7-84B39822E766}"/>
              </a:ext>
            </a:extLst>
          </p:cNvPr>
          <p:cNvSpPr txBox="1">
            <a:spLocks/>
          </p:cNvSpPr>
          <p:nvPr/>
        </p:nvSpPr>
        <p:spPr>
          <a:xfrm>
            <a:off x="1323148" y="2949150"/>
            <a:ext cx="20984402" cy="781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Syntax: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3600" b="1" dirty="0">
              <a:solidFill>
                <a:srgbClr val="003D60"/>
              </a:solidFill>
            </a:endParaRPr>
          </a:p>
          <a:p>
            <a:pPr marL="853455" lvl="3" indent="0" hangingPunct="0">
              <a:lnSpc>
                <a:spcPct val="70000"/>
              </a:lnSpc>
              <a:spcBef>
                <a:spcPts val="0"/>
              </a:spcBef>
              <a:spcAft>
                <a:spcPts val="1151"/>
              </a:spcAft>
              <a:buNone/>
            </a:pPr>
            <a:r>
              <a:rPr lang="en-US" sz="6000" dirty="0">
                <a:solidFill>
                  <a:srgbClr val="003D60"/>
                </a:solidFill>
              </a:rPr>
              <a:t>character</a:t>
            </a:r>
            <a:r>
              <a:rPr lang="en-US" sz="5027" dirty="0">
                <a:solidFill>
                  <a:srgbClr val="003D60"/>
                </a:solidFill>
                <a:latin typeface="Calibri" panose="020F0502020204030204" pitchFamily="34" charset="0"/>
              </a:rPr>
              <a:t> ::- single-quote ascii-character single-quote.</a:t>
            </a:r>
          </a:p>
          <a:p>
            <a:pPr marL="853455" lvl="3" indent="0" hangingPunct="0">
              <a:lnSpc>
                <a:spcPct val="70000"/>
              </a:lnSpc>
              <a:spcBef>
                <a:spcPts val="0"/>
              </a:spcBef>
              <a:spcAft>
                <a:spcPts val="1151"/>
              </a:spcAft>
              <a:buNone/>
            </a:pPr>
            <a:endParaRPr lang="en-US" sz="5027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853455" lvl="3" indent="0" hangingPunct="0">
              <a:lnSpc>
                <a:spcPct val="70000"/>
              </a:lnSpc>
              <a:spcBef>
                <a:spcPts val="0"/>
              </a:spcBef>
              <a:spcAft>
                <a:spcPts val="1151"/>
              </a:spcAft>
              <a:buNone/>
            </a:pPr>
            <a:r>
              <a:rPr lang="en-US" sz="5027" dirty="0">
                <a:solidFill>
                  <a:srgbClr val="003D60"/>
                </a:solidFill>
                <a:latin typeface="Calibri" panose="020F0502020204030204" pitchFamily="34" charset="0"/>
              </a:rPr>
              <a:t>Evaluates to the ascii code for the ascii-character.</a:t>
            </a:r>
          </a:p>
          <a:p>
            <a:pPr marL="853455" lvl="3" indent="0" hangingPunct="0">
              <a:lnSpc>
                <a:spcPct val="70000"/>
              </a:lnSpc>
              <a:spcBef>
                <a:spcPts val="0"/>
              </a:spcBef>
              <a:spcAft>
                <a:spcPts val="1151"/>
              </a:spcAft>
              <a:buNone/>
            </a:pPr>
            <a:endParaRPr lang="en-US" sz="5027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853455" lvl="3" indent="0" hangingPunct="0">
              <a:lnSpc>
                <a:spcPct val="70000"/>
              </a:lnSpc>
              <a:spcBef>
                <a:spcPts val="0"/>
              </a:spcBef>
              <a:spcAft>
                <a:spcPts val="1151"/>
              </a:spcAft>
              <a:buNone/>
            </a:pPr>
            <a:r>
              <a:rPr lang="en-US" sz="5027" dirty="0">
                <a:solidFill>
                  <a:srgbClr val="003D60"/>
                </a:solidFill>
                <a:latin typeface="Calibri" panose="020F0502020204030204" pitchFamily="34" charset="0"/>
              </a:rPr>
              <a:t>Backslash can be used to signify special characters.</a:t>
            </a:r>
          </a:p>
          <a:p>
            <a:pPr marL="853455" lvl="3" indent="0" hangingPunct="0">
              <a:lnSpc>
                <a:spcPct val="70000"/>
              </a:lnSpc>
              <a:spcBef>
                <a:spcPts val="0"/>
              </a:spcBef>
              <a:spcAft>
                <a:spcPts val="1151"/>
              </a:spcAft>
              <a:buNone/>
            </a:pPr>
            <a:endParaRPr lang="en-US" sz="5027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0" lvl="2" indent="0" hangingPunct="0">
              <a:lnSpc>
                <a:spcPct val="70000"/>
              </a:lnSpc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Example:</a:t>
            </a:r>
          </a:p>
          <a:p>
            <a:pPr marL="0" lvl="2" indent="0" hangingPunct="0">
              <a:lnSpc>
                <a:spcPct val="70000"/>
              </a:lnSpc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853455" lvl="3" indent="0" hangingPunct="0">
              <a:lnSpc>
                <a:spcPct val="70000"/>
              </a:lnSpc>
              <a:spcBef>
                <a:spcPts val="0"/>
              </a:spcBef>
              <a:spcAft>
                <a:spcPts val="1151"/>
              </a:spcAft>
              <a:buNone/>
            </a:pPr>
            <a:r>
              <a:rPr lang="en-US" sz="5027" dirty="0">
                <a:solidFill>
                  <a:srgbClr val="003D60"/>
                </a:solidFill>
                <a:latin typeface="Calibri" panose="020F0502020204030204" pitchFamily="34" charset="0"/>
              </a:rPr>
              <a:t>‘a’ , ‘b’, ‘c’ .. ‘z’, ‘1’, ‘?’,  ‘\’’, ‘\n’, ‘\t’, ‘\b’, ‘\0’, ‘\\’</a:t>
            </a:r>
          </a:p>
          <a:p>
            <a:pPr marL="0" lvl="2" indent="0" hangingPunct="0">
              <a:lnSpc>
                <a:spcPct val="70000"/>
              </a:lnSpc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0" lvl="2" indent="0" hangingPunct="0">
              <a:lnSpc>
                <a:spcPct val="70000"/>
              </a:lnSpc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0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Character Representation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933D01D-7617-0E41-8A22-35BE03DD1A3F}"/>
              </a:ext>
            </a:extLst>
          </p:cNvPr>
          <p:cNvSpPr txBox="1">
            <a:spLocks/>
          </p:cNvSpPr>
          <p:nvPr/>
        </p:nvSpPr>
        <p:spPr>
          <a:xfrm>
            <a:off x="876300" y="2988844"/>
            <a:ext cx="9738359" cy="8765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003D60"/>
                </a:solidFill>
              </a:rPr>
              <a:t>Special Characters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003D60"/>
                </a:solidFill>
              </a:rPr>
              <a:t>‘\a’		alert (bell) character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003D60"/>
                </a:solidFill>
              </a:rPr>
              <a:t>‘\b’		backspace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003D60"/>
                </a:solidFill>
              </a:rPr>
              <a:t>‘\f’		form feed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003D60"/>
                </a:solidFill>
              </a:rPr>
              <a:t>‘\n’		newline/linefeed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003D60"/>
                </a:solidFill>
              </a:rPr>
              <a:t>‘\r’		carriage return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003D60"/>
                </a:solidFill>
              </a:rPr>
              <a:t>‘\t’		horizontal tab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003D60"/>
                </a:solidFill>
              </a:rPr>
              <a:t>‘\v’		vertical tab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4000" dirty="0">
              <a:solidFill>
                <a:srgbClr val="003D60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7CC3D87-ED54-484B-8F57-C880EAD7047B}"/>
              </a:ext>
            </a:extLst>
          </p:cNvPr>
          <p:cNvSpPr txBox="1">
            <a:spLocks/>
          </p:cNvSpPr>
          <p:nvPr/>
        </p:nvSpPr>
        <p:spPr>
          <a:xfrm>
            <a:off x="11082279" y="2781061"/>
            <a:ext cx="9640311" cy="838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4400" dirty="0">
              <a:solidFill>
                <a:srgbClr val="003D60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</a:rPr>
              <a:t>‘\\’		backslash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</a:rPr>
              <a:t>‘\?’		question mark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</a:rPr>
              <a:t>‘\’’		single quote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</a:rPr>
              <a:t>‘\”’	     	double quote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</a:rPr>
              <a:t>‘\</a:t>
            </a:r>
            <a:r>
              <a:rPr lang="en-US" sz="4400" dirty="0" err="1">
                <a:solidFill>
                  <a:srgbClr val="003D60"/>
                </a:solidFill>
              </a:rPr>
              <a:t>ooo</a:t>
            </a:r>
            <a:r>
              <a:rPr lang="en-US" sz="4400" dirty="0">
                <a:solidFill>
                  <a:srgbClr val="003D60"/>
                </a:solidFill>
              </a:rPr>
              <a:t>’		octal number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</a:rPr>
              <a:t>‘\</a:t>
            </a:r>
            <a:r>
              <a:rPr lang="en-US" sz="4400" dirty="0" err="1">
                <a:solidFill>
                  <a:srgbClr val="003D60"/>
                </a:solidFill>
              </a:rPr>
              <a:t>xhh</a:t>
            </a:r>
            <a:r>
              <a:rPr lang="en-US" sz="4400" dirty="0">
                <a:solidFill>
                  <a:srgbClr val="003D60"/>
                </a:solidFill>
              </a:rPr>
              <a:t>’		hexadecimal number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</a:rPr>
              <a:t>‘\0’		NULL               0x00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4400" dirty="0">
              <a:solidFill>
                <a:srgbClr val="003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44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Character Arrays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63DC797-70F1-8E41-BC40-9AD858656263}"/>
              </a:ext>
            </a:extLst>
          </p:cNvPr>
          <p:cNvSpPr txBox="1">
            <a:spLocks/>
          </p:cNvSpPr>
          <p:nvPr/>
        </p:nvSpPr>
        <p:spPr>
          <a:xfrm>
            <a:off x="649493" y="2643588"/>
            <a:ext cx="22475413" cy="93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003D60"/>
                </a:solidFill>
                <a:latin typeface="Courier" pitchFamily="2" charset="0"/>
              </a:rPr>
              <a:t>#define STRING_LENGTH 100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003D60"/>
                </a:solidFill>
                <a:latin typeface="Courier" pitchFamily="2" charset="0"/>
              </a:rPr>
              <a:t>char a[STRING_LENGTH];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3600" dirty="0">
              <a:solidFill>
                <a:srgbClr val="003D60"/>
              </a:solidFill>
              <a:latin typeface="Courier" pitchFamily="2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2853" dirty="0">
                <a:solidFill>
                  <a:srgbClr val="003D60"/>
                </a:solidFill>
                <a:latin typeface="Courier" pitchFamily="2" charset="0"/>
              </a:rPr>
              <a:t>a[0] =‘H’;	a[1] = ‘e’;	a[2] = ‘l’;	a[3] = ‘l’;	a[4]=’o’;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853" dirty="0">
                <a:solidFill>
                  <a:srgbClr val="003D60"/>
                </a:solidFill>
                <a:latin typeface="Courier" pitchFamily="2" charset="0"/>
              </a:rPr>
              <a:t>a[5] =‘ ‘;	a[6] = ‘W’;	a[7] = ‘o’;	a[8] = ‘r’;	a[9]=’l’;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853" dirty="0">
                <a:solidFill>
                  <a:srgbClr val="003D60"/>
                </a:solidFill>
                <a:latin typeface="Courier" pitchFamily="2" charset="0"/>
              </a:rPr>
              <a:t>a[10]=’d’;	a[11]=’\n’;	a[12]=’\0’;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4400" dirty="0">
              <a:solidFill>
                <a:srgbClr val="003D60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4400" dirty="0">
              <a:solidFill>
                <a:srgbClr val="003D60"/>
              </a:solidFill>
            </a:endParaRPr>
          </a:p>
          <a:p>
            <a:pPr algn="ct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</a:rPr>
              <a:t>“Hello World\n”</a:t>
            </a:r>
          </a:p>
        </p:txBody>
      </p:sp>
    </p:spTree>
    <p:extLst>
      <p:ext uri="{BB962C8B-B14F-4D97-AF65-F5344CB8AC3E}">
        <p14:creationId xmlns:p14="http://schemas.microsoft.com/office/powerpoint/2010/main" val="398471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Character Arrays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63DC797-70F1-8E41-BC40-9AD858656263}"/>
              </a:ext>
            </a:extLst>
          </p:cNvPr>
          <p:cNvSpPr txBox="1">
            <a:spLocks/>
          </p:cNvSpPr>
          <p:nvPr/>
        </p:nvSpPr>
        <p:spPr>
          <a:xfrm>
            <a:off x="1685098" y="2225250"/>
            <a:ext cx="21213002" cy="109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4400" dirty="0">
              <a:solidFill>
                <a:srgbClr val="003D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D13D7-57A4-CE4B-AC51-B08B53C8FDDE}"/>
              </a:ext>
            </a:extLst>
          </p:cNvPr>
          <p:cNvSpPr txBox="1"/>
          <p:nvPr/>
        </p:nvSpPr>
        <p:spPr>
          <a:xfrm>
            <a:off x="2781300" y="2534395"/>
            <a:ext cx="2690192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Array Position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4E37872-8147-1A47-B034-3830F322D107}"/>
              </a:ext>
            </a:extLst>
          </p:cNvPr>
          <p:cNvSpPr/>
          <p:nvPr/>
        </p:nvSpPr>
        <p:spPr>
          <a:xfrm>
            <a:off x="5658132" y="300293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H</a:t>
            </a: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CE95C6B-AFE3-7A4D-A622-90678761F9A2}"/>
              </a:ext>
            </a:extLst>
          </p:cNvPr>
          <p:cNvSpPr/>
          <p:nvPr/>
        </p:nvSpPr>
        <p:spPr>
          <a:xfrm>
            <a:off x="6752764" y="300293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e</a:t>
            </a: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17C9409-397C-2845-A77A-F4FFA2F04717}"/>
              </a:ext>
            </a:extLst>
          </p:cNvPr>
          <p:cNvSpPr/>
          <p:nvPr/>
        </p:nvSpPr>
        <p:spPr>
          <a:xfrm>
            <a:off x="7847396" y="300293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l</a:t>
            </a: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BA6CDEE-1EE6-6C44-A655-6F02E0002783}"/>
              </a:ext>
            </a:extLst>
          </p:cNvPr>
          <p:cNvSpPr/>
          <p:nvPr/>
        </p:nvSpPr>
        <p:spPr>
          <a:xfrm>
            <a:off x="10036660" y="300293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o</a:t>
            </a: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21451E1-2BED-D04A-AEF2-194FDAA69BD5}"/>
              </a:ext>
            </a:extLst>
          </p:cNvPr>
          <p:cNvSpPr/>
          <p:nvPr/>
        </p:nvSpPr>
        <p:spPr>
          <a:xfrm>
            <a:off x="8942028" y="300293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l</a:t>
            </a: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E6453D-4EFB-2846-872B-0A84B28056A8}"/>
              </a:ext>
            </a:extLst>
          </p:cNvPr>
          <p:cNvSpPr/>
          <p:nvPr/>
        </p:nvSpPr>
        <p:spPr>
          <a:xfrm>
            <a:off x="11131292" y="300293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C725B47-B6A1-A645-AA9B-3475F0CA255D}"/>
              </a:ext>
            </a:extLst>
          </p:cNvPr>
          <p:cNvSpPr/>
          <p:nvPr/>
        </p:nvSpPr>
        <p:spPr>
          <a:xfrm>
            <a:off x="13320558" y="300293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o</a:t>
            </a: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A6BEF79-FE0C-8C44-B555-D31A891C85DA}"/>
              </a:ext>
            </a:extLst>
          </p:cNvPr>
          <p:cNvSpPr/>
          <p:nvPr/>
        </p:nvSpPr>
        <p:spPr>
          <a:xfrm>
            <a:off x="12225924" y="300293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W</a:t>
            </a: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5149A3-B29C-E94D-998D-FB681409CB16}"/>
              </a:ext>
            </a:extLst>
          </p:cNvPr>
          <p:cNvGrpSpPr/>
          <p:nvPr/>
        </p:nvGrpSpPr>
        <p:grpSpPr>
          <a:xfrm>
            <a:off x="5636065" y="2247572"/>
            <a:ext cx="8746685" cy="1077458"/>
            <a:chOff x="11252504" y="8259464"/>
            <a:chExt cx="8746685" cy="1077458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EAF7227-5A59-5649-B0AA-0F9DD8D57EC6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a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8E6BFB0-DC37-BD47-87D4-F16BDBC4A654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a</a:t>
              </a: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+1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D516707-C7D2-C84C-89C6-480A2230021B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a+2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A087E76-7695-964D-BB26-562F283E99A1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lvl="0" algn="ctr" hangingPunct="0"/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a+4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4738C19-475B-0A42-961F-0833F250E371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lvl="0" algn="ctr" hangingPunct="0"/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a+3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DB9E393-E03F-1E43-B2CF-067DE8196FBA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lvl="0" algn="ctr" hangingPunct="0"/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a+5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CD16C85-96AE-AB4A-B06C-47E5EEBFED16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lvl="0" algn="ctr" hangingPunct="0"/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a+7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0B42F4D-3E94-7744-B2BF-A76FB477D04C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lvl="0" algn="ctr" hangingPunct="0"/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a+6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</p:grpSp>
      <p:sp>
        <p:nvSpPr>
          <p:cNvPr id="33" name="Freeform 32">
            <a:extLst>
              <a:ext uri="{FF2B5EF4-FFF2-40B4-BE49-F238E27FC236}">
                <a16:creationId xmlns:a16="http://schemas.microsoft.com/office/drawing/2014/main" id="{F2B963EB-1CDC-164F-8C52-037DA3DFFE61}"/>
              </a:ext>
            </a:extLst>
          </p:cNvPr>
          <p:cNvSpPr/>
          <p:nvPr/>
        </p:nvSpPr>
        <p:spPr>
          <a:xfrm>
            <a:off x="14418267" y="300293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r</a:t>
            </a: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A940DE02-8126-5F49-A39D-85C7963150A9}"/>
              </a:ext>
            </a:extLst>
          </p:cNvPr>
          <p:cNvSpPr/>
          <p:nvPr/>
        </p:nvSpPr>
        <p:spPr>
          <a:xfrm>
            <a:off x="15512899" y="300293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l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88D073D-C64D-AF45-9069-DB2A6E50295F}"/>
              </a:ext>
            </a:extLst>
          </p:cNvPr>
          <p:cNvSpPr/>
          <p:nvPr/>
        </p:nvSpPr>
        <p:spPr>
          <a:xfrm>
            <a:off x="17702165" y="300293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\n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DF899F1-A2D1-6841-A2CE-4B80EB01A6A2}"/>
              </a:ext>
            </a:extLst>
          </p:cNvPr>
          <p:cNvSpPr/>
          <p:nvPr/>
        </p:nvSpPr>
        <p:spPr>
          <a:xfrm>
            <a:off x="16607531" y="300293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d</a:t>
            </a: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1C4C91C-964F-3E41-BA23-5C94A41AF0E5}"/>
              </a:ext>
            </a:extLst>
          </p:cNvPr>
          <p:cNvSpPr/>
          <p:nvPr/>
        </p:nvSpPr>
        <p:spPr>
          <a:xfrm>
            <a:off x="14412175" y="222525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a+8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77CB0609-FD2C-2B4E-983A-1EBC1B8EC15D}"/>
              </a:ext>
            </a:extLst>
          </p:cNvPr>
          <p:cNvSpPr/>
          <p:nvPr/>
        </p:nvSpPr>
        <p:spPr>
          <a:xfrm>
            <a:off x="15506807" y="222525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a+9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4187CF79-54AB-5643-9EC1-B4A150E68484}"/>
              </a:ext>
            </a:extLst>
          </p:cNvPr>
          <p:cNvSpPr/>
          <p:nvPr/>
        </p:nvSpPr>
        <p:spPr>
          <a:xfrm>
            <a:off x="17696073" y="222525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a+11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131E88C4-82E6-BF4B-A4E1-F0D22D65BF6B}"/>
              </a:ext>
            </a:extLst>
          </p:cNvPr>
          <p:cNvSpPr/>
          <p:nvPr/>
        </p:nvSpPr>
        <p:spPr>
          <a:xfrm>
            <a:off x="16601439" y="222525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a+10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454AE87-23BD-1E4B-8F8F-12C14752FC8F}"/>
              </a:ext>
            </a:extLst>
          </p:cNvPr>
          <p:cNvSpPr/>
          <p:nvPr/>
        </p:nvSpPr>
        <p:spPr>
          <a:xfrm>
            <a:off x="18807373" y="300293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0x00</a:t>
            </a:r>
            <a:endParaRPr lang="en-US" sz="32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9B7D56EE-6C0D-5D45-88F3-8ED0BC2F9F56}"/>
              </a:ext>
            </a:extLst>
          </p:cNvPr>
          <p:cNvSpPr/>
          <p:nvPr/>
        </p:nvSpPr>
        <p:spPr>
          <a:xfrm>
            <a:off x="18801281" y="222525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a+12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8EA320-0C61-2342-904D-25B0A43A8998}"/>
              </a:ext>
            </a:extLst>
          </p:cNvPr>
          <p:cNvSpPr txBox="1">
            <a:spLocks/>
          </p:cNvSpPr>
          <p:nvPr/>
        </p:nvSpPr>
        <p:spPr>
          <a:xfrm>
            <a:off x="2640115" y="4415465"/>
            <a:ext cx="18060578" cy="8386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b="1" i="1" dirty="0">
                <a:solidFill>
                  <a:srgbClr val="003D60"/>
                </a:solidFill>
              </a:rPr>
              <a:t>char a[STRING_LENGTH];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i="1" dirty="0">
                <a:solidFill>
                  <a:srgbClr val="003D60"/>
                </a:solidFill>
              </a:rPr>
              <a:t>a</a:t>
            </a:r>
            <a:r>
              <a:rPr lang="en-US" dirty="0">
                <a:solidFill>
                  <a:srgbClr val="003D60"/>
                </a:solidFill>
              </a:rPr>
              <a:t> evaluates to an address</a:t>
            </a:r>
          </a:p>
          <a:p>
            <a:pPr>
              <a:buFont typeface="Arial" panose="020B0604020202020204" pitchFamily="34" charset="0"/>
              <a:buNone/>
            </a:pPr>
            <a:endParaRPr lang="en-US" dirty="0">
              <a:solidFill>
                <a:srgbClr val="003D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D60"/>
                </a:solidFill>
              </a:rPr>
              <a:t>the array offset is just an addition to the address:</a:t>
            </a:r>
          </a:p>
          <a:p>
            <a:pPr>
              <a:buFont typeface="Arial" panose="020B0604020202020204" pitchFamily="34" charset="0"/>
              <a:buNone/>
            </a:pPr>
            <a:endParaRPr lang="en-US" dirty="0">
              <a:solidFill>
                <a:srgbClr val="003D60"/>
              </a:solidFill>
            </a:endParaRPr>
          </a:p>
          <a:p>
            <a:pPr marL="853455" lvl="2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None/>
            </a:pPr>
            <a:r>
              <a:rPr lang="en-US" sz="4300" dirty="0">
                <a:solidFill>
                  <a:srgbClr val="003D60"/>
                </a:solidFill>
                <a:latin typeface="Calibri" panose="020F0502020204030204" pitchFamily="34" charset="0"/>
              </a:rPr>
              <a:t>a[0] == a + 0		a[1] == a + 1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D60"/>
                </a:solidFill>
              </a:rPr>
              <a:t>More accurately stated:</a:t>
            </a:r>
          </a:p>
          <a:p>
            <a:pPr>
              <a:buFont typeface="Arial" panose="020B0604020202020204" pitchFamily="34" charset="0"/>
              <a:buNone/>
            </a:pPr>
            <a:endParaRPr lang="en-US" dirty="0">
              <a:solidFill>
                <a:srgbClr val="003D60"/>
              </a:solidFill>
            </a:endParaRPr>
          </a:p>
          <a:p>
            <a:pPr marL="853455" lvl="2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None/>
            </a:pPr>
            <a:r>
              <a:rPr lang="en-US" sz="4400" dirty="0">
                <a:solidFill>
                  <a:srgbClr val="003D60"/>
                </a:solidFill>
                <a:latin typeface="Calibri" panose="020F0502020204030204" pitchFamily="34" charset="0"/>
              </a:rPr>
              <a:t>a[0] == a + 0 * </a:t>
            </a:r>
            <a:r>
              <a:rPr lang="en-US" sz="4400" dirty="0" err="1">
                <a:solidFill>
                  <a:srgbClr val="003D60"/>
                </a:solidFill>
                <a:latin typeface="Calibri" panose="020F0502020204030204" pitchFamily="34" charset="0"/>
              </a:rPr>
              <a:t>sizeof</a:t>
            </a:r>
            <a:r>
              <a:rPr lang="en-US" sz="4400" dirty="0">
                <a:solidFill>
                  <a:srgbClr val="003D60"/>
                </a:solidFill>
                <a:latin typeface="Calibri" panose="020F0502020204030204" pitchFamily="34" charset="0"/>
              </a:rPr>
              <a:t>(char)		a[1] == a + 1* </a:t>
            </a:r>
            <a:r>
              <a:rPr lang="en-US" sz="4400" dirty="0" err="1">
                <a:solidFill>
                  <a:srgbClr val="003D60"/>
                </a:solidFill>
                <a:latin typeface="Calibri" panose="020F0502020204030204" pitchFamily="34" charset="0"/>
              </a:rPr>
              <a:t>sizeof</a:t>
            </a:r>
            <a:r>
              <a:rPr lang="en-US" sz="4400" dirty="0">
                <a:solidFill>
                  <a:srgbClr val="003D60"/>
                </a:solidFill>
                <a:latin typeface="Calibri" panose="020F0502020204030204" pitchFamily="34" charset="0"/>
              </a:rPr>
              <a:t>(char)</a:t>
            </a:r>
          </a:p>
          <a:p>
            <a:pPr marL="853455" lvl="2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None/>
            </a:pPr>
            <a:r>
              <a:rPr lang="en-US" sz="4400" dirty="0">
                <a:solidFill>
                  <a:srgbClr val="003D60"/>
                </a:solidFill>
              </a:rPr>
              <a:t> </a:t>
            </a:r>
          </a:p>
          <a:p>
            <a:pPr marL="0" lvl="1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None/>
            </a:pPr>
            <a:r>
              <a:rPr lang="en-US" sz="5147" dirty="0">
                <a:solidFill>
                  <a:srgbClr val="003D60"/>
                </a:solidFill>
              </a:rPr>
              <a:t>Even more accurately stated:</a:t>
            </a:r>
          </a:p>
          <a:p>
            <a:pPr marL="0" lvl="1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853455" lvl="2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None/>
            </a:pPr>
            <a:r>
              <a:rPr lang="en-US" sz="4653" dirty="0">
                <a:solidFill>
                  <a:srgbClr val="003D60"/>
                </a:solidFill>
                <a:latin typeface="Calibri" panose="020F0502020204030204" pitchFamily="34" charset="0"/>
              </a:rPr>
              <a:t>a[</a:t>
            </a:r>
            <a:r>
              <a:rPr lang="en-US" sz="4653" i="1" dirty="0">
                <a:solidFill>
                  <a:srgbClr val="003D60"/>
                </a:solidFill>
                <a:latin typeface="Calibri" panose="020F0502020204030204" pitchFamily="34" charset="0"/>
              </a:rPr>
              <a:t>n</a:t>
            </a:r>
            <a:r>
              <a:rPr lang="en-US" sz="4653" dirty="0">
                <a:solidFill>
                  <a:srgbClr val="003D60"/>
                </a:solidFill>
                <a:latin typeface="Calibri" panose="020F0502020204030204" pitchFamily="34" charset="0"/>
              </a:rPr>
              <a:t>] == *(a + </a:t>
            </a:r>
            <a:r>
              <a:rPr lang="en-US" sz="4653" i="1" dirty="0">
                <a:solidFill>
                  <a:srgbClr val="003D60"/>
                </a:solidFill>
                <a:latin typeface="Calibri" panose="020F0502020204030204" pitchFamily="34" charset="0"/>
              </a:rPr>
              <a:t>n </a:t>
            </a:r>
            <a:r>
              <a:rPr lang="en-US" sz="4653" dirty="0">
                <a:solidFill>
                  <a:srgbClr val="003D60"/>
                </a:solidFill>
                <a:latin typeface="Calibri" panose="020F0502020204030204" pitchFamily="34" charset="0"/>
              </a:rPr>
              <a:t>* </a:t>
            </a:r>
            <a:r>
              <a:rPr lang="en-US" sz="4653" dirty="0" err="1">
                <a:solidFill>
                  <a:srgbClr val="003D60"/>
                </a:solidFill>
                <a:latin typeface="Calibri" panose="020F0502020204030204" pitchFamily="34" charset="0"/>
              </a:rPr>
              <a:t>sizeof</a:t>
            </a:r>
            <a:r>
              <a:rPr lang="en-US" sz="4653" dirty="0">
                <a:solidFill>
                  <a:srgbClr val="003D60"/>
                </a:solidFill>
                <a:latin typeface="Calibri" panose="020F0502020204030204" pitchFamily="34" charset="0"/>
              </a:rPr>
              <a:t>(char)) </a:t>
            </a:r>
          </a:p>
          <a:p>
            <a:pPr marL="853455" lvl="2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None/>
            </a:pPr>
            <a:endParaRPr lang="en-US" sz="4653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853455" lvl="2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None/>
            </a:pPr>
            <a:r>
              <a:rPr lang="en-US" sz="4653" dirty="0">
                <a:solidFill>
                  <a:srgbClr val="003D60"/>
                </a:solidFill>
                <a:latin typeface="Calibri" panose="020F0502020204030204" pitchFamily="34" charset="0"/>
              </a:rPr>
              <a:t>a[0] == *(a + 0)		a[1] == *(a + 1)</a:t>
            </a:r>
          </a:p>
          <a:p>
            <a:pPr marL="0" lvl="1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None/>
            </a:pPr>
            <a:endParaRPr lang="en-US" sz="5147" dirty="0">
              <a:solidFill>
                <a:srgbClr val="003D60"/>
              </a:solidFill>
            </a:endParaRPr>
          </a:p>
          <a:p>
            <a:pPr marL="853455" lvl="2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None/>
            </a:pPr>
            <a:endParaRPr lang="en-US" sz="44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551722-28B3-F04C-A327-E3CE26E5ABA9}"/>
              </a:ext>
            </a:extLst>
          </p:cNvPr>
          <p:cNvCxnSpPr/>
          <p:nvPr/>
        </p:nvCxnSpPr>
        <p:spPr>
          <a:xfrm>
            <a:off x="247650" y="4191000"/>
            <a:ext cx="22650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6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82DFA-C533-8740-A2CB-FFDB1363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108" y="2815389"/>
            <a:ext cx="20505420" cy="8551959"/>
          </a:xfrm>
        </p:spPr>
        <p:txBody>
          <a:bodyPr>
            <a:normAutofit/>
          </a:bodyPr>
          <a:lstStyle/>
          <a:p>
            <a:pPr marL="857250" lvl="0" indent="-857250">
              <a:buSzPct val="45000"/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003D60"/>
                </a:solidFill>
              </a:rPr>
              <a:t>Review</a:t>
            </a:r>
          </a:p>
          <a:p>
            <a:pPr marL="857250" lvl="0" indent="-857250">
              <a:buSzPct val="45000"/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003D60"/>
                </a:solidFill>
              </a:rPr>
              <a:t>Data and Data Types</a:t>
            </a:r>
          </a:p>
          <a:p>
            <a:pPr marL="857250" lvl="0" indent="-857250">
              <a:buSzPct val="45000"/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003D60"/>
                </a:solidFill>
              </a:rPr>
              <a:t>Structure of a C Program</a:t>
            </a:r>
          </a:p>
          <a:p>
            <a:pPr marL="857250" lvl="0" indent="-857250">
              <a:buSzPct val="45000"/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003D60"/>
                </a:solidFill>
              </a:rPr>
              <a:t>Decision Control</a:t>
            </a:r>
          </a:p>
          <a:p>
            <a:pPr marL="857250" lvl="0" indent="-857250">
              <a:buSzPct val="45000"/>
              <a:buFont typeface="Arial" panose="020B0604020202020204" pitchFamily="34" charset="0"/>
              <a:buChar char="•"/>
            </a:pPr>
            <a:endParaRPr lang="en-US" sz="7200" b="1" dirty="0">
              <a:solidFill>
                <a:srgbClr val="003D60"/>
              </a:solidFill>
            </a:endParaRPr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9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Character Arrays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5FA7B08-35FF-1A4D-8818-D6E7E1907627}"/>
              </a:ext>
            </a:extLst>
          </p:cNvPr>
          <p:cNvSpPr txBox="1">
            <a:spLocks/>
          </p:cNvSpPr>
          <p:nvPr/>
        </p:nvSpPr>
        <p:spPr>
          <a:xfrm>
            <a:off x="1104900" y="2549100"/>
            <a:ext cx="21659850" cy="99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7200" dirty="0">
                <a:solidFill>
                  <a:srgbClr val="003D60"/>
                </a:solidFill>
              </a:rPr>
              <a:t>More generally, a symbol evaluates to its address:</a:t>
            </a:r>
          </a:p>
          <a:p>
            <a:pPr>
              <a:buFont typeface="Arial" panose="020B0604020202020204" pitchFamily="34" charset="0"/>
              <a:buNone/>
            </a:pPr>
            <a:endParaRPr lang="en-US" sz="7200" dirty="0">
              <a:solidFill>
                <a:srgbClr val="003D60"/>
              </a:solidFill>
            </a:endParaRPr>
          </a:p>
          <a:p>
            <a:pPr marL="0" lvl="1" indent="0" hangingPunct="0"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</a:rPr>
              <a:t>char </a:t>
            </a:r>
            <a:r>
              <a:rPr lang="en-US" sz="4000" dirty="0">
                <a:solidFill>
                  <a:srgbClr val="CE092A"/>
                </a:solidFill>
                <a:latin typeface="Calibri" panose="020F0502020204030204" pitchFamily="34" charset="0"/>
              </a:rPr>
              <a:t>a</a:t>
            </a: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</a:rPr>
              <a:t>[STRING_LENGTH];</a:t>
            </a:r>
          </a:p>
          <a:p>
            <a:pPr marL="0" lvl="1" indent="0" hangingPunct="0"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endParaRPr lang="en-US" sz="4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151"/>
              </a:spcAft>
              <a:buNone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</a:rPr>
              <a:t>This creates a symbol </a:t>
            </a:r>
            <a:r>
              <a:rPr lang="en-US" sz="4000" dirty="0">
                <a:solidFill>
                  <a:srgbClr val="CE092A"/>
                </a:solidFill>
                <a:latin typeface="Calibri" panose="020F0502020204030204" pitchFamily="34" charset="0"/>
              </a:rPr>
              <a:t>a</a:t>
            </a: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</a:rPr>
              <a:t> in the symbol table and allocates a block of memory STRING_LENGTH bytes long.</a:t>
            </a:r>
          </a:p>
          <a:p>
            <a:pPr marL="0" lvl="1" indent="0" hangingPunct="0"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endParaRPr lang="en-US" sz="4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151"/>
              </a:spcAft>
              <a:buNone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</a:rPr>
              <a:t>The symbol </a:t>
            </a:r>
            <a:r>
              <a:rPr lang="en-US" sz="4000" dirty="0">
                <a:solidFill>
                  <a:srgbClr val="CE092A"/>
                </a:solidFill>
                <a:latin typeface="Calibri" panose="020F0502020204030204" pitchFamily="34" charset="0"/>
              </a:rPr>
              <a:t>a</a:t>
            </a: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</a:rPr>
              <a:t> points to the block in memory.</a:t>
            </a:r>
          </a:p>
          <a:p>
            <a:pPr marL="0" lvl="1" indent="0" hangingPunct="0"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endParaRPr lang="en-US" sz="4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151"/>
              </a:spcAft>
              <a:buNone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</a:rPr>
              <a:t>What is the difference between </a:t>
            </a:r>
            <a:r>
              <a:rPr lang="en-US" sz="4000" dirty="0">
                <a:solidFill>
                  <a:srgbClr val="CE092A"/>
                </a:solidFill>
                <a:latin typeface="Calibri" panose="020F0502020204030204" pitchFamily="34" charset="0"/>
              </a:rPr>
              <a:t>a</a:t>
            </a: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</a:rPr>
              <a:t> and &amp;</a:t>
            </a:r>
            <a:r>
              <a:rPr lang="en-US" sz="4000" dirty="0">
                <a:solidFill>
                  <a:srgbClr val="CE092A"/>
                </a:solidFill>
                <a:latin typeface="Calibri" panose="020F0502020204030204" pitchFamily="34" charset="0"/>
              </a:rPr>
              <a:t>a</a:t>
            </a: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07735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Character Arrays and Strings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F18CFFB-59FB-5C4D-AB8C-E6498D41AEE2}"/>
              </a:ext>
            </a:extLst>
          </p:cNvPr>
          <p:cNvSpPr txBox="1">
            <a:spLocks/>
          </p:cNvSpPr>
          <p:nvPr/>
        </p:nvSpPr>
        <p:spPr>
          <a:xfrm>
            <a:off x="4514850" y="3541295"/>
            <a:ext cx="15525750" cy="849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en-US" dirty="0"/>
              <a:t>C doesn’t really have “strings” like Java or C#</a:t>
            </a:r>
          </a:p>
          <a:p>
            <a:pPr algn="ctr">
              <a:buFont typeface="Arial" panose="020B0604020202020204" pitchFamily="34" charset="0"/>
              <a:buNone/>
            </a:pPr>
            <a:endParaRPr 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en-US" dirty="0"/>
              <a:t>It has character arrays.</a:t>
            </a:r>
          </a:p>
          <a:p>
            <a:pPr algn="ctr">
              <a:buFont typeface="Arial" panose="020B0604020202020204" pitchFamily="34" charset="0"/>
              <a:buNone/>
            </a:pPr>
            <a:endParaRPr 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E092A"/>
                </a:solidFill>
              </a:rPr>
              <a:t>All memory must be managed by you.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9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Character Arrays and Strings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89DFB7B-4668-1449-ACF2-F8D75D8B18C1}"/>
              </a:ext>
            </a:extLst>
          </p:cNvPr>
          <p:cNvSpPr txBox="1">
            <a:spLocks/>
          </p:cNvSpPr>
          <p:nvPr/>
        </p:nvSpPr>
        <p:spPr>
          <a:xfrm>
            <a:off x="2047048" y="2872950"/>
            <a:ext cx="18222151" cy="1023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8800" b="1" dirty="0">
                <a:solidFill>
                  <a:srgbClr val="003D60"/>
                </a:solidFill>
              </a:rPr>
              <a:t>Syntax:</a:t>
            </a:r>
          </a:p>
          <a:p>
            <a:pPr marL="0" lvl="1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string = double-quote { character }* double-quote.</a:t>
            </a:r>
          </a:p>
          <a:p>
            <a:pPr marL="0" lvl="1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endParaRPr lang="en-US" sz="4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0" lvl="1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Evaluates to a character pointer (the address of the characters stored in memory). </a:t>
            </a:r>
          </a:p>
          <a:p>
            <a:pPr marL="0" lvl="1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endParaRPr lang="en-US" sz="4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0" lvl="1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Compiler adds a terminating Null character (‘\0’).</a:t>
            </a:r>
          </a:p>
          <a:p>
            <a:pPr marL="0" lvl="1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endParaRPr lang="en-US" sz="4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0" lvl="1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Example:</a:t>
            </a:r>
          </a:p>
          <a:p>
            <a:pPr marL="0" lvl="2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“Hello World\n”</a:t>
            </a:r>
          </a:p>
          <a:p>
            <a:pPr marL="0" lvl="1" indent="0" hangingPunct="0">
              <a:lnSpc>
                <a:spcPct val="80000"/>
              </a:lnSpc>
              <a:spcBef>
                <a:spcPts val="0"/>
              </a:spcBef>
              <a:spcAft>
                <a:spcPts val="1151"/>
              </a:spcAft>
              <a:buFont typeface="Arial" panose="020B0604020202020204" pitchFamily="34" charset="0"/>
              <a:buNone/>
            </a:pPr>
            <a:endParaRPr lang="en-US" sz="48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7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unsigned char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C0CE3F-3A69-0F43-B447-91E7494A5F8A}"/>
              </a:ext>
            </a:extLst>
          </p:cNvPr>
          <p:cNvSpPr txBox="1">
            <a:spLocks/>
          </p:cNvSpPr>
          <p:nvPr/>
        </p:nvSpPr>
        <p:spPr>
          <a:xfrm>
            <a:off x="4093683" y="4235428"/>
            <a:ext cx="15587033" cy="564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Size: 1 byte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Range: 0 to 255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DB414-1691-144F-A617-E697AE178DBB}"/>
              </a:ext>
            </a:extLst>
          </p:cNvPr>
          <p:cNvSpPr txBox="1"/>
          <p:nvPr/>
        </p:nvSpPr>
        <p:spPr>
          <a:xfrm>
            <a:off x="4986948" y="8731544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Unsigned char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7ECC98-55BB-1A4F-92C1-551EC7F35452}"/>
              </a:ext>
            </a:extLst>
          </p:cNvPr>
          <p:cNvSpPr txBox="1"/>
          <p:nvPr/>
        </p:nvSpPr>
        <p:spPr>
          <a:xfrm>
            <a:off x="6934982" y="7881554"/>
            <a:ext cx="722776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bit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AE6BE4-3D0C-D047-BB02-FF7B98CF1A02}"/>
              </a:ext>
            </a:extLst>
          </p:cNvPr>
          <p:cNvSpPr txBox="1"/>
          <p:nvPr/>
        </p:nvSpPr>
        <p:spPr>
          <a:xfrm>
            <a:off x="4986948" y="9586994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value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C5A3AAE-6AE6-D54D-8A1D-ABB0FF8FEC65}"/>
              </a:ext>
            </a:extLst>
          </p:cNvPr>
          <p:cNvSpPr/>
          <p:nvPr/>
        </p:nvSpPr>
        <p:spPr>
          <a:xfrm>
            <a:off x="7774781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55C149D-B18E-5E47-8D35-56AB9C87B7A7}"/>
              </a:ext>
            </a:extLst>
          </p:cNvPr>
          <p:cNvSpPr/>
          <p:nvPr/>
        </p:nvSpPr>
        <p:spPr>
          <a:xfrm>
            <a:off x="8869413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1057DE4-D82E-6142-9090-74E55F0A49BC}"/>
              </a:ext>
            </a:extLst>
          </p:cNvPr>
          <p:cNvSpPr/>
          <p:nvPr/>
        </p:nvSpPr>
        <p:spPr>
          <a:xfrm>
            <a:off x="9964045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3123EF9-5177-8F4C-B177-F2980E6308D9}"/>
              </a:ext>
            </a:extLst>
          </p:cNvPr>
          <p:cNvSpPr/>
          <p:nvPr/>
        </p:nvSpPr>
        <p:spPr>
          <a:xfrm>
            <a:off x="12153309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F4B9AA6-E061-F741-A101-C98D4DD94540}"/>
              </a:ext>
            </a:extLst>
          </p:cNvPr>
          <p:cNvSpPr/>
          <p:nvPr/>
        </p:nvSpPr>
        <p:spPr>
          <a:xfrm>
            <a:off x="11058677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38D96DA-F387-FD4B-A74A-B729E59DC1AA}"/>
              </a:ext>
            </a:extLst>
          </p:cNvPr>
          <p:cNvSpPr/>
          <p:nvPr/>
        </p:nvSpPr>
        <p:spPr>
          <a:xfrm>
            <a:off x="13247941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E67265E-BA18-E34B-A106-B9C9FF0FA117}"/>
              </a:ext>
            </a:extLst>
          </p:cNvPr>
          <p:cNvSpPr/>
          <p:nvPr/>
        </p:nvSpPr>
        <p:spPr>
          <a:xfrm>
            <a:off x="15437207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69469C-BA76-214E-93D1-DE37905DA306}"/>
              </a:ext>
            </a:extLst>
          </p:cNvPr>
          <p:cNvSpPr/>
          <p:nvPr/>
        </p:nvSpPr>
        <p:spPr>
          <a:xfrm>
            <a:off x="14342573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127C99-C29E-0D4E-9769-6F00282C43E7}"/>
              </a:ext>
            </a:extLst>
          </p:cNvPr>
          <p:cNvGrpSpPr/>
          <p:nvPr/>
        </p:nvGrpSpPr>
        <p:grpSpPr>
          <a:xfrm>
            <a:off x="7752714" y="7703742"/>
            <a:ext cx="8746685" cy="1077458"/>
            <a:chOff x="11252504" y="8259464"/>
            <a:chExt cx="8746685" cy="1077458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7D10AE4-20B6-2741-9850-04118003D2F8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7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527AC95-302A-C440-9396-CEBB890AC4CB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6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56C9FB7-9C7D-0A4D-B30D-6BC2BD4D00DA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5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CD75910-330C-1A46-990D-3B40DABF9A64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3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FD1D2E3-3804-D44A-9269-C39E1130C0EC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4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05E5436-CDBB-5743-9506-88E48A039CF7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8D89F7D-3188-1646-B5CC-542283EFC2AC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0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4AF036B-DB2D-EF44-880E-F883BEC8CECE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B09400F-AC9F-F34E-81BD-5C13AD05D02B}"/>
              </a:ext>
            </a:extLst>
          </p:cNvPr>
          <p:cNvGrpSpPr/>
          <p:nvPr/>
        </p:nvGrpSpPr>
        <p:grpSpPr>
          <a:xfrm>
            <a:off x="7752714" y="9300171"/>
            <a:ext cx="8746685" cy="1077458"/>
            <a:chOff x="11252504" y="8259464"/>
            <a:chExt cx="8746685" cy="1077458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5F35ECE-AAE1-2D41-AB9C-80C565AB25BB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128</a:t>
              </a: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 </a:t>
              </a: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BF170C1-727A-154D-AB13-463011F1030A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64</a:t>
              </a: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3F82D24-FA09-144F-82FF-B148992B8CB7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32</a:t>
              </a: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2083341-3B0B-E345-81F7-B07828A8B6B6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8</a:t>
              </a: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0F57B44-D993-BD47-B675-6231A5ABF5FA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16</a:t>
              </a: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F16EBB63-AEAB-6A4B-9830-89D1178F8A6C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4</a:t>
              </a: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78480C7-54F7-6749-AC75-764F808C5102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</a:t>
              </a: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A01634E-05F1-4F4C-9B15-61ADAA6BB326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</a:t>
              </a:r>
            </a:p>
          </p:txBody>
        </p:sp>
      </p:grp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E8950120-8196-E846-8DAA-026E71DEE1E1}"/>
              </a:ext>
            </a:extLst>
          </p:cNvPr>
          <p:cNvSpPr txBox="1">
            <a:spLocks/>
          </p:cNvSpPr>
          <p:nvPr/>
        </p:nvSpPr>
        <p:spPr>
          <a:xfrm>
            <a:off x="1906569" y="2423971"/>
            <a:ext cx="13277850" cy="10961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unsigned char x;        /</a:t>
            </a:r>
            <a:r>
              <a:rPr lang="en-US" sz="6000" i="1" dirty="0">
                <a:solidFill>
                  <a:srgbClr val="003D60"/>
                </a:solidFill>
              </a:rPr>
              <a:t>* An unsigned char *</a:t>
            </a:r>
            <a:r>
              <a:rPr lang="en-US" sz="6000" dirty="0">
                <a:solidFill>
                  <a:srgbClr val="003D6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12380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unsigned char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57FA1BBF-A6D2-004D-9547-9196491A1742}"/>
              </a:ext>
            </a:extLst>
          </p:cNvPr>
          <p:cNvSpPr txBox="1">
            <a:spLocks/>
          </p:cNvSpPr>
          <p:nvPr/>
        </p:nvSpPr>
        <p:spPr>
          <a:xfrm>
            <a:off x="1932748" y="2930100"/>
            <a:ext cx="20089052" cy="794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</a:rPr>
              <a:t>a = ‘b’; /</a:t>
            </a:r>
            <a:r>
              <a:rPr lang="en-US" sz="6600" i="1" dirty="0">
                <a:solidFill>
                  <a:srgbClr val="003D60"/>
                </a:solidFill>
              </a:rPr>
              <a:t>* Assignment of a character’s ascii code *</a:t>
            </a:r>
            <a:r>
              <a:rPr lang="en-US" sz="6600" dirty="0">
                <a:solidFill>
                  <a:srgbClr val="003D60"/>
                </a:solidFill>
              </a:rPr>
              <a:t>/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</a:rPr>
              <a:t>a = 3;  /* Assignment of positive number */</a:t>
            </a:r>
          </a:p>
          <a:p>
            <a:pPr>
              <a:buNone/>
            </a:pPr>
            <a:r>
              <a:rPr lang="en-US" sz="6600" dirty="0">
                <a:solidFill>
                  <a:srgbClr val="003D60"/>
                </a:solidFill>
              </a:rPr>
              <a:t>a=-15; /* Assignment of the value 0xF1 == (-15+256)*/</a:t>
            </a:r>
          </a:p>
          <a:p>
            <a:pPr>
              <a:buFont typeface="Arial" panose="020B0604020202020204" pitchFamily="34" charset="0"/>
              <a:buNone/>
            </a:pPr>
            <a:endParaRPr lang="en-US" sz="6600" dirty="0">
              <a:solidFill>
                <a:srgbClr val="003D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</a:rPr>
              <a:t>Truncated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</a:rPr>
              <a:t>a = 300;    =&gt; 44;  /</a:t>
            </a:r>
            <a:r>
              <a:rPr lang="en-US" sz="6600" i="1" dirty="0">
                <a:solidFill>
                  <a:srgbClr val="003D60"/>
                </a:solidFill>
              </a:rPr>
              <a:t>* And your compiler may warn you */</a:t>
            </a:r>
          </a:p>
        </p:txBody>
      </p:sp>
    </p:spTree>
    <p:extLst>
      <p:ext uri="{BB962C8B-B14F-4D97-AF65-F5344CB8AC3E}">
        <p14:creationId xmlns:p14="http://schemas.microsoft.com/office/powerpoint/2010/main" val="3199208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short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C0CE3F-3A69-0F43-B447-91E7494A5F8A}"/>
              </a:ext>
            </a:extLst>
          </p:cNvPr>
          <p:cNvSpPr txBox="1">
            <a:spLocks/>
          </p:cNvSpPr>
          <p:nvPr/>
        </p:nvSpPr>
        <p:spPr>
          <a:xfrm>
            <a:off x="4093683" y="4235428"/>
            <a:ext cx="15587033" cy="564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Size: 2 bytes</a:t>
            </a:r>
          </a:p>
          <a:p>
            <a:pPr algn="ctr">
              <a:buNone/>
            </a:pPr>
            <a:r>
              <a:rPr lang="en-US" sz="6000" dirty="0">
                <a:solidFill>
                  <a:srgbClr val="003D60"/>
                </a:solidFill>
              </a:rPr>
              <a:t>Range: -32768 to 32767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DB414-1691-144F-A617-E697AE178DBB}"/>
              </a:ext>
            </a:extLst>
          </p:cNvPr>
          <p:cNvSpPr txBox="1"/>
          <p:nvPr/>
        </p:nvSpPr>
        <p:spPr>
          <a:xfrm>
            <a:off x="1100748" y="8731544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dirty="0"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short</a:t>
            </a:r>
            <a:endParaRPr lang="en-US" sz="2800" u="none" strike="noStrike" kern="1200" cap="none" spc="0" baseline="0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DejaVu Sans" pitchFamily="2"/>
              <a:cs typeface="DejaVu 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7ECC98-55BB-1A4F-92C1-551EC7F35452}"/>
              </a:ext>
            </a:extLst>
          </p:cNvPr>
          <p:cNvSpPr txBox="1"/>
          <p:nvPr/>
        </p:nvSpPr>
        <p:spPr>
          <a:xfrm>
            <a:off x="3048782" y="7881554"/>
            <a:ext cx="722776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bit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AE6BE4-3D0C-D047-BB02-FF7B98CF1A02}"/>
              </a:ext>
            </a:extLst>
          </p:cNvPr>
          <p:cNvSpPr txBox="1"/>
          <p:nvPr/>
        </p:nvSpPr>
        <p:spPr>
          <a:xfrm>
            <a:off x="1100748" y="9586994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value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C5A3AAE-6AE6-D54D-8A1D-ABB0FF8FEC65}"/>
              </a:ext>
            </a:extLst>
          </p:cNvPr>
          <p:cNvSpPr/>
          <p:nvPr/>
        </p:nvSpPr>
        <p:spPr>
          <a:xfrm>
            <a:off x="3888581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55C149D-B18E-5E47-8D35-56AB9C87B7A7}"/>
              </a:ext>
            </a:extLst>
          </p:cNvPr>
          <p:cNvSpPr/>
          <p:nvPr/>
        </p:nvSpPr>
        <p:spPr>
          <a:xfrm>
            <a:off x="4983213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1057DE4-D82E-6142-9090-74E55F0A49BC}"/>
              </a:ext>
            </a:extLst>
          </p:cNvPr>
          <p:cNvSpPr/>
          <p:nvPr/>
        </p:nvSpPr>
        <p:spPr>
          <a:xfrm>
            <a:off x="6077845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3123EF9-5177-8F4C-B177-F2980E6308D9}"/>
              </a:ext>
            </a:extLst>
          </p:cNvPr>
          <p:cNvSpPr/>
          <p:nvPr/>
        </p:nvSpPr>
        <p:spPr>
          <a:xfrm>
            <a:off x="8267109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F4B9AA6-E061-F741-A101-C98D4DD94540}"/>
              </a:ext>
            </a:extLst>
          </p:cNvPr>
          <p:cNvSpPr/>
          <p:nvPr/>
        </p:nvSpPr>
        <p:spPr>
          <a:xfrm>
            <a:off x="7172477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38D96DA-F387-FD4B-A74A-B729E59DC1AA}"/>
              </a:ext>
            </a:extLst>
          </p:cNvPr>
          <p:cNvSpPr/>
          <p:nvPr/>
        </p:nvSpPr>
        <p:spPr>
          <a:xfrm>
            <a:off x="9361741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E67265E-BA18-E34B-A106-B9C9FF0FA117}"/>
              </a:ext>
            </a:extLst>
          </p:cNvPr>
          <p:cNvSpPr/>
          <p:nvPr/>
        </p:nvSpPr>
        <p:spPr>
          <a:xfrm>
            <a:off x="11551007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69469C-BA76-214E-93D1-DE37905DA306}"/>
              </a:ext>
            </a:extLst>
          </p:cNvPr>
          <p:cNvSpPr/>
          <p:nvPr/>
        </p:nvSpPr>
        <p:spPr>
          <a:xfrm>
            <a:off x="10456373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127C99-C29E-0D4E-9769-6F00282C43E7}"/>
              </a:ext>
            </a:extLst>
          </p:cNvPr>
          <p:cNvGrpSpPr/>
          <p:nvPr/>
        </p:nvGrpSpPr>
        <p:grpSpPr>
          <a:xfrm>
            <a:off x="3866514" y="7703742"/>
            <a:ext cx="8746685" cy="1077458"/>
            <a:chOff x="11252504" y="8259464"/>
            <a:chExt cx="8746685" cy="1077458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7D10AE4-20B6-2741-9850-04118003D2F8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15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527AC95-302A-C440-9396-CEBB890AC4CB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14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56C9FB7-9C7D-0A4D-B30D-6BC2BD4D00DA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</a:t>
              </a: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3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CD75910-330C-1A46-990D-3B40DABF9A64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11</a:t>
              </a: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FD1D2E3-3804-D44A-9269-C39E1130C0EC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12</a:t>
              </a: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05E5436-CDBB-5743-9506-88E48A039CF7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10</a:t>
              </a: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8D89F7D-3188-1646-B5CC-542283EFC2AC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8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4AF036B-DB2D-EF44-880E-F883BEC8CECE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9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B09400F-AC9F-F34E-81BD-5C13AD05D02B}"/>
              </a:ext>
            </a:extLst>
          </p:cNvPr>
          <p:cNvGrpSpPr/>
          <p:nvPr/>
        </p:nvGrpSpPr>
        <p:grpSpPr>
          <a:xfrm>
            <a:off x="3866514" y="9300171"/>
            <a:ext cx="8746685" cy="1077458"/>
            <a:chOff x="11252504" y="8259464"/>
            <a:chExt cx="8746685" cy="1077458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5F35ECE-AAE1-2D41-AB9C-80C565AB25BB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sign</a:t>
              </a: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 </a:t>
              </a: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BF170C1-727A-154D-AB13-463011F1030A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16384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3F82D24-FA09-144F-82FF-B148992B8CB7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8192</a:t>
              </a: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2083341-3B0B-E345-81F7-B07828A8B6B6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2048</a:t>
              </a: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0F57B44-D993-BD47-B675-6231A5ABF5FA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4096</a:t>
              </a: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F16EBB63-AEAB-6A4B-9830-89D1178F8A6C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1024</a:t>
              </a: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78480C7-54F7-6749-AC75-764F808C5102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256</a:t>
              </a: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A01634E-05F1-4F4C-9B15-61ADAA6BB326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512</a:t>
              </a:r>
            </a:p>
          </p:txBody>
        </p:sp>
      </p:grp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E8950120-8196-E846-8DAA-026E71DEE1E1}"/>
              </a:ext>
            </a:extLst>
          </p:cNvPr>
          <p:cNvSpPr txBox="1">
            <a:spLocks/>
          </p:cNvSpPr>
          <p:nvPr/>
        </p:nvSpPr>
        <p:spPr>
          <a:xfrm>
            <a:off x="1906569" y="2423971"/>
            <a:ext cx="13277850" cy="10961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short x;        /</a:t>
            </a:r>
            <a:r>
              <a:rPr lang="en-US" sz="6000" i="1" dirty="0">
                <a:solidFill>
                  <a:srgbClr val="003D60"/>
                </a:solidFill>
              </a:rPr>
              <a:t>* A signed 16-bit variable *</a:t>
            </a:r>
            <a:r>
              <a:rPr lang="en-US" sz="6000" dirty="0">
                <a:solidFill>
                  <a:srgbClr val="003D60"/>
                </a:solidFill>
              </a:rPr>
              <a:t>/</a:t>
            </a: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4883C1FF-B616-284F-93F5-B38F27AF8A81}"/>
              </a:ext>
            </a:extLst>
          </p:cNvPr>
          <p:cNvSpPr/>
          <p:nvPr/>
        </p:nvSpPr>
        <p:spPr>
          <a:xfrm>
            <a:off x="12648658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48618558-F399-3142-8B8B-D858D8657E36}"/>
              </a:ext>
            </a:extLst>
          </p:cNvPr>
          <p:cNvSpPr/>
          <p:nvPr/>
        </p:nvSpPr>
        <p:spPr>
          <a:xfrm>
            <a:off x="13743290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C2F3B227-DFE4-C849-88E1-9F8001A0293C}"/>
              </a:ext>
            </a:extLst>
          </p:cNvPr>
          <p:cNvSpPr/>
          <p:nvPr/>
        </p:nvSpPr>
        <p:spPr>
          <a:xfrm>
            <a:off x="14837922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7400612F-5A4A-6748-9431-F2057F34C929}"/>
              </a:ext>
            </a:extLst>
          </p:cNvPr>
          <p:cNvSpPr/>
          <p:nvPr/>
        </p:nvSpPr>
        <p:spPr>
          <a:xfrm>
            <a:off x="17027186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CBBE130E-2326-1845-AE29-075B750EEE03}"/>
              </a:ext>
            </a:extLst>
          </p:cNvPr>
          <p:cNvSpPr/>
          <p:nvPr/>
        </p:nvSpPr>
        <p:spPr>
          <a:xfrm>
            <a:off x="15932554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078EC6A-D789-AB4B-9C5F-A1050FC27D8F}"/>
              </a:ext>
            </a:extLst>
          </p:cNvPr>
          <p:cNvSpPr/>
          <p:nvPr/>
        </p:nvSpPr>
        <p:spPr>
          <a:xfrm>
            <a:off x="18121818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3ADC2DE0-90B1-584C-A499-FF3C1B500DBB}"/>
              </a:ext>
            </a:extLst>
          </p:cNvPr>
          <p:cNvSpPr/>
          <p:nvPr/>
        </p:nvSpPr>
        <p:spPr>
          <a:xfrm>
            <a:off x="20311084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B454D29A-1E2C-484E-A216-63E61327C066}"/>
              </a:ext>
            </a:extLst>
          </p:cNvPr>
          <p:cNvSpPr/>
          <p:nvPr/>
        </p:nvSpPr>
        <p:spPr>
          <a:xfrm>
            <a:off x="19216450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EB47256-A880-FE48-976A-C9A6B3E324A5}"/>
              </a:ext>
            </a:extLst>
          </p:cNvPr>
          <p:cNvGrpSpPr/>
          <p:nvPr/>
        </p:nvGrpSpPr>
        <p:grpSpPr>
          <a:xfrm>
            <a:off x="12626591" y="7703742"/>
            <a:ext cx="8746685" cy="1077458"/>
            <a:chOff x="11252504" y="8259464"/>
            <a:chExt cx="8746685" cy="1077458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6F30482-F002-5049-AD00-0AB505C3F2AB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7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5758F4C-02FF-4E45-81BA-16E78AEFEAF8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6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093C16B-FB72-B945-9B5E-16AA27A65C48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5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987AD7C-63AA-2A47-8258-E71B4CFDAD2A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3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34428D7-5BA6-044A-AB8E-D8D5C31E37D1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4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089E950-CA95-F04C-939D-4E1F568B084F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17A292A-3F71-4944-92B7-D45B68A014F3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0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40DF6C0-4261-6C4A-867B-BB381AF022CC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AC57432-332C-4141-9605-539A12C7B0D1}"/>
              </a:ext>
            </a:extLst>
          </p:cNvPr>
          <p:cNvGrpSpPr/>
          <p:nvPr/>
        </p:nvGrpSpPr>
        <p:grpSpPr>
          <a:xfrm>
            <a:off x="12626591" y="9300171"/>
            <a:ext cx="8746685" cy="1077458"/>
            <a:chOff x="11252504" y="8259464"/>
            <a:chExt cx="8746685" cy="1077458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2075B296-5CA5-0A46-B073-4FA618B84360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128</a:t>
              </a: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 </a:t>
              </a: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E2DE1FE-532E-194D-A3E3-96E137563645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64</a:t>
              </a: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4A7C9EE-ABF1-6442-9D5E-14863E4DE2F2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32</a:t>
              </a: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4B8EF9E-4C43-A644-87CF-F6004D1F8EE2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8</a:t>
              </a: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81810CA-F050-4245-8F06-CF1283D4B91E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16</a:t>
              </a: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D7EF820-2CC7-6C49-97C1-B64E7C02ABB1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4</a:t>
              </a: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618D1436-2D00-104C-85C2-6F75FFC010C4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</a:t>
              </a: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3EDB79C-46DA-DC48-8C94-A9C71099DB39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48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short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36E1B29-6110-6547-9903-23C49453CA9C}"/>
              </a:ext>
            </a:extLst>
          </p:cNvPr>
          <p:cNvSpPr txBox="1">
            <a:spLocks/>
          </p:cNvSpPr>
          <p:nvPr/>
        </p:nvSpPr>
        <p:spPr>
          <a:xfrm>
            <a:off x="3345180" y="3025350"/>
            <a:ext cx="16733520" cy="1099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</a:rPr>
              <a:t>short a = 255;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</a:rPr>
              <a:t>a = 30550;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</a:rPr>
              <a:t>a=-5000;</a:t>
            </a:r>
          </a:p>
          <a:p>
            <a:pPr>
              <a:buFont typeface="Arial" panose="020B0604020202020204" pitchFamily="34" charset="0"/>
              <a:buNone/>
            </a:pPr>
            <a:endParaRPr lang="en-US" sz="6600" dirty="0">
              <a:solidFill>
                <a:srgbClr val="003D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</a:rPr>
              <a:t>Truncate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</a:rPr>
              <a:t>a = 35000;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</a:rPr>
              <a:t>35000 = 0x88B8 so the value is -30536</a:t>
            </a:r>
          </a:p>
        </p:txBody>
      </p:sp>
    </p:spTree>
    <p:extLst>
      <p:ext uri="{BB962C8B-B14F-4D97-AF65-F5344CB8AC3E}">
        <p14:creationId xmlns:p14="http://schemas.microsoft.com/office/powerpoint/2010/main" val="2405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unsigned short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C0CE3F-3A69-0F43-B447-91E7494A5F8A}"/>
              </a:ext>
            </a:extLst>
          </p:cNvPr>
          <p:cNvSpPr txBox="1">
            <a:spLocks/>
          </p:cNvSpPr>
          <p:nvPr/>
        </p:nvSpPr>
        <p:spPr>
          <a:xfrm>
            <a:off x="4093683" y="4235428"/>
            <a:ext cx="15587033" cy="564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Size: 2 bytes</a:t>
            </a:r>
          </a:p>
          <a:p>
            <a:pPr algn="ctr">
              <a:buNone/>
            </a:pPr>
            <a:r>
              <a:rPr lang="en-US" sz="6000" dirty="0">
                <a:solidFill>
                  <a:srgbClr val="003D60"/>
                </a:solidFill>
              </a:rPr>
              <a:t>Range: 0 to 65535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DB414-1691-144F-A617-E697AE178DBB}"/>
              </a:ext>
            </a:extLst>
          </p:cNvPr>
          <p:cNvSpPr txBox="1"/>
          <p:nvPr/>
        </p:nvSpPr>
        <p:spPr>
          <a:xfrm>
            <a:off x="1100748" y="8731544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Unsigned char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7ECC98-55BB-1A4F-92C1-551EC7F35452}"/>
              </a:ext>
            </a:extLst>
          </p:cNvPr>
          <p:cNvSpPr txBox="1"/>
          <p:nvPr/>
        </p:nvSpPr>
        <p:spPr>
          <a:xfrm>
            <a:off x="3048782" y="7881554"/>
            <a:ext cx="722776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bit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AE6BE4-3D0C-D047-BB02-FF7B98CF1A02}"/>
              </a:ext>
            </a:extLst>
          </p:cNvPr>
          <p:cNvSpPr txBox="1"/>
          <p:nvPr/>
        </p:nvSpPr>
        <p:spPr>
          <a:xfrm>
            <a:off x="1100748" y="9586994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value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C5A3AAE-6AE6-D54D-8A1D-ABB0FF8FEC65}"/>
              </a:ext>
            </a:extLst>
          </p:cNvPr>
          <p:cNvSpPr/>
          <p:nvPr/>
        </p:nvSpPr>
        <p:spPr>
          <a:xfrm>
            <a:off x="3888581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55C149D-B18E-5E47-8D35-56AB9C87B7A7}"/>
              </a:ext>
            </a:extLst>
          </p:cNvPr>
          <p:cNvSpPr/>
          <p:nvPr/>
        </p:nvSpPr>
        <p:spPr>
          <a:xfrm>
            <a:off x="4983213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1057DE4-D82E-6142-9090-74E55F0A49BC}"/>
              </a:ext>
            </a:extLst>
          </p:cNvPr>
          <p:cNvSpPr/>
          <p:nvPr/>
        </p:nvSpPr>
        <p:spPr>
          <a:xfrm>
            <a:off x="6077845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3123EF9-5177-8F4C-B177-F2980E6308D9}"/>
              </a:ext>
            </a:extLst>
          </p:cNvPr>
          <p:cNvSpPr/>
          <p:nvPr/>
        </p:nvSpPr>
        <p:spPr>
          <a:xfrm>
            <a:off x="8267109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F4B9AA6-E061-F741-A101-C98D4DD94540}"/>
              </a:ext>
            </a:extLst>
          </p:cNvPr>
          <p:cNvSpPr/>
          <p:nvPr/>
        </p:nvSpPr>
        <p:spPr>
          <a:xfrm>
            <a:off x="7172477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38D96DA-F387-FD4B-A74A-B729E59DC1AA}"/>
              </a:ext>
            </a:extLst>
          </p:cNvPr>
          <p:cNvSpPr/>
          <p:nvPr/>
        </p:nvSpPr>
        <p:spPr>
          <a:xfrm>
            <a:off x="9361741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E67265E-BA18-E34B-A106-B9C9FF0FA117}"/>
              </a:ext>
            </a:extLst>
          </p:cNvPr>
          <p:cNvSpPr/>
          <p:nvPr/>
        </p:nvSpPr>
        <p:spPr>
          <a:xfrm>
            <a:off x="11551007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69469C-BA76-214E-93D1-DE37905DA306}"/>
              </a:ext>
            </a:extLst>
          </p:cNvPr>
          <p:cNvSpPr/>
          <p:nvPr/>
        </p:nvSpPr>
        <p:spPr>
          <a:xfrm>
            <a:off x="10456373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127C99-C29E-0D4E-9769-6F00282C43E7}"/>
              </a:ext>
            </a:extLst>
          </p:cNvPr>
          <p:cNvGrpSpPr/>
          <p:nvPr/>
        </p:nvGrpSpPr>
        <p:grpSpPr>
          <a:xfrm>
            <a:off x="3866514" y="7703742"/>
            <a:ext cx="8746685" cy="1077458"/>
            <a:chOff x="11252504" y="8259464"/>
            <a:chExt cx="8746685" cy="1077458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7D10AE4-20B6-2741-9850-04118003D2F8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15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527AC95-302A-C440-9396-CEBB890AC4CB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14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56C9FB7-9C7D-0A4D-B30D-6BC2BD4D00DA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</a:t>
              </a: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3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CD75910-330C-1A46-990D-3B40DABF9A64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11</a:t>
              </a: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FD1D2E3-3804-D44A-9269-C39E1130C0EC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12</a:t>
              </a: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05E5436-CDBB-5743-9506-88E48A039CF7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10</a:t>
              </a: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8D89F7D-3188-1646-B5CC-542283EFC2AC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8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4AF036B-DB2D-EF44-880E-F883BEC8CECE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9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B09400F-AC9F-F34E-81BD-5C13AD05D02B}"/>
              </a:ext>
            </a:extLst>
          </p:cNvPr>
          <p:cNvGrpSpPr/>
          <p:nvPr/>
        </p:nvGrpSpPr>
        <p:grpSpPr>
          <a:xfrm>
            <a:off x="3866514" y="9300171"/>
            <a:ext cx="8746685" cy="1077458"/>
            <a:chOff x="11252504" y="8259464"/>
            <a:chExt cx="8746685" cy="1077458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5F35ECE-AAE1-2D41-AB9C-80C565AB25BB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32768</a:t>
              </a: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 </a:t>
              </a: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BF170C1-727A-154D-AB13-463011F1030A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16384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3F82D24-FA09-144F-82FF-B148992B8CB7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8192</a:t>
              </a: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2083341-3B0B-E345-81F7-B07828A8B6B6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2048</a:t>
              </a: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0F57B44-D993-BD47-B675-6231A5ABF5FA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4096</a:t>
              </a: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F16EBB63-AEAB-6A4B-9830-89D1178F8A6C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1024</a:t>
              </a: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78480C7-54F7-6749-AC75-764F808C5102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256</a:t>
              </a: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A01634E-05F1-4F4C-9B15-61ADAA6BB326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512</a:t>
              </a:r>
            </a:p>
          </p:txBody>
        </p:sp>
      </p:grp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E8950120-8196-E846-8DAA-026E71DEE1E1}"/>
              </a:ext>
            </a:extLst>
          </p:cNvPr>
          <p:cNvSpPr txBox="1">
            <a:spLocks/>
          </p:cNvSpPr>
          <p:nvPr/>
        </p:nvSpPr>
        <p:spPr>
          <a:xfrm>
            <a:off x="1906568" y="2423971"/>
            <a:ext cx="17774147" cy="10961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unsigned short x;        /</a:t>
            </a:r>
            <a:r>
              <a:rPr lang="en-US" sz="6000" i="1" dirty="0">
                <a:solidFill>
                  <a:srgbClr val="003D60"/>
                </a:solidFill>
              </a:rPr>
              <a:t>* An unsigned 16-bit variable *</a:t>
            </a:r>
            <a:r>
              <a:rPr lang="en-US" sz="6000" dirty="0">
                <a:solidFill>
                  <a:srgbClr val="003D60"/>
                </a:solidFill>
              </a:rPr>
              <a:t>/</a:t>
            </a: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4883C1FF-B616-284F-93F5-B38F27AF8A81}"/>
              </a:ext>
            </a:extLst>
          </p:cNvPr>
          <p:cNvSpPr/>
          <p:nvPr/>
        </p:nvSpPr>
        <p:spPr>
          <a:xfrm>
            <a:off x="12648658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48618558-F399-3142-8B8B-D858D8657E36}"/>
              </a:ext>
            </a:extLst>
          </p:cNvPr>
          <p:cNvSpPr/>
          <p:nvPr/>
        </p:nvSpPr>
        <p:spPr>
          <a:xfrm>
            <a:off x="13743290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C2F3B227-DFE4-C849-88E1-9F8001A0293C}"/>
              </a:ext>
            </a:extLst>
          </p:cNvPr>
          <p:cNvSpPr/>
          <p:nvPr/>
        </p:nvSpPr>
        <p:spPr>
          <a:xfrm>
            <a:off x="14837922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7400612F-5A4A-6748-9431-F2057F34C929}"/>
              </a:ext>
            </a:extLst>
          </p:cNvPr>
          <p:cNvSpPr/>
          <p:nvPr/>
        </p:nvSpPr>
        <p:spPr>
          <a:xfrm>
            <a:off x="17027186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CBBE130E-2326-1845-AE29-075B750EEE03}"/>
              </a:ext>
            </a:extLst>
          </p:cNvPr>
          <p:cNvSpPr/>
          <p:nvPr/>
        </p:nvSpPr>
        <p:spPr>
          <a:xfrm>
            <a:off x="15932554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078EC6A-D789-AB4B-9C5F-A1050FC27D8F}"/>
              </a:ext>
            </a:extLst>
          </p:cNvPr>
          <p:cNvSpPr/>
          <p:nvPr/>
        </p:nvSpPr>
        <p:spPr>
          <a:xfrm>
            <a:off x="18121818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3ADC2DE0-90B1-584C-A499-FF3C1B500DBB}"/>
              </a:ext>
            </a:extLst>
          </p:cNvPr>
          <p:cNvSpPr/>
          <p:nvPr/>
        </p:nvSpPr>
        <p:spPr>
          <a:xfrm>
            <a:off x="20311084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B454D29A-1E2C-484E-A216-63E61327C066}"/>
              </a:ext>
            </a:extLst>
          </p:cNvPr>
          <p:cNvSpPr/>
          <p:nvPr/>
        </p:nvSpPr>
        <p:spPr>
          <a:xfrm>
            <a:off x="19216450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EB47256-A880-FE48-976A-C9A6B3E324A5}"/>
              </a:ext>
            </a:extLst>
          </p:cNvPr>
          <p:cNvGrpSpPr/>
          <p:nvPr/>
        </p:nvGrpSpPr>
        <p:grpSpPr>
          <a:xfrm>
            <a:off x="12626591" y="7703742"/>
            <a:ext cx="8746685" cy="1077458"/>
            <a:chOff x="11252504" y="8259464"/>
            <a:chExt cx="8746685" cy="1077458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6F30482-F002-5049-AD00-0AB505C3F2AB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7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5758F4C-02FF-4E45-81BA-16E78AEFEAF8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6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093C16B-FB72-B945-9B5E-16AA27A65C48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5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987AD7C-63AA-2A47-8258-E71B4CFDAD2A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3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34428D7-5BA6-044A-AB8E-D8D5C31E37D1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4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089E950-CA95-F04C-939D-4E1F568B084F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17A292A-3F71-4944-92B7-D45B68A014F3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0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40DF6C0-4261-6C4A-867B-BB381AF022CC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AC57432-332C-4141-9605-539A12C7B0D1}"/>
              </a:ext>
            </a:extLst>
          </p:cNvPr>
          <p:cNvGrpSpPr/>
          <p:nvPr/>
        </p:nvGrpSpPr>
        <p:grpSpPr>
          <a:xfrm>
            <a:off x="12626591" y="9300171"/>
            <a:ext cx="8746685" cy="1077458"/>
            <a:chOff x="11252504" y="8259464"/>
            <a:chExt cx="8746685" cy="1077458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2075B296-5CA5-0A46-B073-4FA618B84360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128</a:t>
              </a: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 </a:t>
              </a: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E2DE1FE-532E-194D-A3E3-96E137563645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64</a:t>
              </a: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4A7C9EE-ABF1-6442-9D5E-14863E4DE2F2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32</a:t>
              </a: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4B8EF9E-4C43-A644-87CF-F6004D1F8EE2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8</a:t>
              </a: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81810CA-F050-4245-8F06-CF1283D4B91E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16</a:t>
              </a: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D7EF820-2CC7-6C49-97C1-B64E7C02ABB1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4</a:t>
              </a: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618D1436-2D00-104C-85C2-6F75FFC010C4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</a:t>
              </a: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3EDB79C-46DA-DC48-8C94-A9C71099DB39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762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unsigned short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C0CE3F-3A69-0F43-B447-91E7494A5F8A}"/>
              </a:ext>
            </a:extLst>
          </p:cNvPr>
          <p:cNvSpPr txBox="1">
            <a:spLocks/>
          </p:cNvSpPr>
          <p:nvPr/>
        </p:nvSpPr>
        <p:spPr>
          <a:xfrm>
            <a:off x="4093683" y="4235428"/>
            <a:ext cx="15587033" cy="56483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CE092A"/>
                </a:solidFill>
              </a:rPr>
              <a:t>Size: 2 bytes</a:t>
            </a:r>
          </a:p>
          <a:p>
            <a:pPr algn="ctr">
              <a:buNone/>
            </a:pPr>
            <a:r>
              <a:rPr lang="en-US" sz="6000" dirty="0">
                <a:solidFill>
                  <a:srgbClr val="003D60"/>
                </a:solidFill>
              </a:rPr>
              <a:t>Range: 0 to 65535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DB414-1691-144F-A617-E697AE178DBB}"/>
              </a:ext>
            </a:extLst>
          </p:cNvPr>
          <p:cNvSpPr txBox="1"/>
          <p:nvPr/>
        </p:nvSpPr>
        <p:spPr>
          <a:xfrm>
            <a:off x="1100748" y="8731544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Unsigned char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7ECC98-55BB-1A4F-92C1-551EC7F35452}"/>
              </a:ext>
            </a:extLst>
          </p:cNvPr>
          <p:cNvSpPr txBox="1"/>
          <p:nvPr/>
        </p:nvSpPr>
        <p:spPr>
          <a:xfrm>
            <a:off x="3048782" y="7881554"/>
            <a:ext cx="722776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bit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AE6BE4-3D0C-D047-BB02-FF7B98CF1A02}"/>
              </a:ext>
            </a:extLst>
          </p:cNvPr>
          <p:cNvSpPr txBox="1"/>
          <p:nvPr/>
        </p:nvSpPr>
        <p:spPr>
          <a:xfrm>
            <a:off x="1100748" y="9586994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value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C5A3AAE-6AE6-D54D-8A1D-ABB0FF8FEC65}"/>
              </a:ext>
            </a:extLst>
          </p:cNvPr>
          <p:cNvSpPr/>
          <p:nvPr/>
        </p:nvSpPr>
        <p:spPr>
          <a:xfrm>
            <a:off x="3888581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55C149D-B18E-5E47-8D35-56AB9C87B7A7}"/>
              </a:ext>
            </a:extLst>
          </p:cNvPr>
          <p:cNvSpPr/>
          <p:nvPr/>
        </p:nvSpPr>
        <p:spPr>
          <a:xfrm>
            <a:off x="4983213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1057DE4-D82E-6142-9090-74E55F0A49BC}"/>
              </a:ext>
            </a:extLst>
          </p:cNvPr>
          <p:cNvSpPr/>
          <p:nvPr/>
        </p:nvSpPr>
        <p:spPr>
          <a:xfrm>
            <a:off x="6077845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3123EF9-5177-8F4C-B177-F2980E6308D9}"/>
              </a:ext>
            </a:extLst>
          </p:cNvPr>
          <p:cNvSpPr/>
          <p:nvPr/>
        </p:nvSpPr>
        <p:spPr>
          <a:xfrm>
            <a:off x="8267109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F4B9AA6-E061-F741-A101-C98D4DD94540}"/>
              </a:ext>
            </a:extLst>
          </p:cNvPr>
          <p:cNvSpPr/>
          <p:nvPr/>
        </p:nvSpPr>
        <p:spPr>
          <a:xfrm>
            <a:off x="7172477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38D96DA-F387-FD4B-A74A-B729E59DC1AA}"/>
              </a:ext>
            </a:extLst>
          </p:cNvPr>
          <p:cNvSpPr/>
          <p:nvPr/>
        </p:nvSpPr>
        <p:spPr>
          <a:xfrm>
            <a:off x="9361741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E67265E-BA18-E34B-A106-B9C9FF0FA117}"/>
              </a:ext>
            </a:extLst>
          </p:cNvPr>
          <p:cNvSpPr/>
          <p:nvPr/>
        </p:nvSpPr>
        <p:spPr>
          <a:xfrm>
            <a:off x="11551007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69469C-BA76-214E-93D1-DE37905DA306}"/>
              </a:ext>
            </a:extLst>
          </p:cNvPr>
          <p:cNvSpPr/>
          <p:nvPr/>
        </p:nvSpPr>
        <p:spPr>
          <a:xfrm>
            <a:off x="10456373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127C99-C29E-0D4E-9769-6F00282C43E7}"/>
              </a:ext>
            </a:extLst>
          </p:cNvPr>
          <p:cNvGrpSpPr/>
          <p:nvPr/>
        </p:nvGrpSpPr>
        <p:grpSpPr>
          <a:xfrm>
            <a:off x="3866514" y="7703742"/>
            <a:ext cx="8746685" cy="1077458"/>
            <a:chOff x="11252504" y="8259464"/>
            <a:chExt cx="8746685" cy="1077458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7D10AE4-20B6-2741-9850-04118003D2F8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15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527AC95-302A-C440-9396-CEBB890AC4CB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14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56C9FB7-9C7D-0A4D-B30D-6BC2BD4D00DA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</a:t>
              </a: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3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CD75910-330C-1A46-990D-3B40DABF9A64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11</a:t>
              </a: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FD1D2E3-3804-D44A-9269-C39E1130C0EC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12</a:t>
              </a: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05E5436-CDBB-5743-9506-88E48A039CF7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10</a:t>
              </a: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8D89F7D-3188-1646-B5CC-542283EFC2AC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8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4AF036B-DB2D-EF44-880E-F883BEC8CECE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9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B09400F-AC9F-F34E-81BD-5C13AD05D02B}"/>
              </a:ext>
            </a:extLst>
          </p:cNvPr>
          <p:cNvGrpSpPr/>
          <p:nvPr/>
        </p:nvGrpSpPr>
        <p:grpSpPr>
          <a:xfrm>
            <a:off x="3866514" y="9300171"/>
            <a:ext cx="8746685" cy="1077458"/>
            <a:chOff x="11252504" y="8259464"/>
            <a:chExt cx="8746685" cy="1077458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5F35ECE-AAE1-2D41-AB9C-80C565AB25BB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32768</a:t>
              </a: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 </a:t>
              </a: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BF170C1-727A-154D-AB13-463011F1030A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16384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3F82D24-FA09-144F-82FF-B148992B8CB7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8192</a:t>
              </a: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2083341-3B0B-E345-81F7-B07828A8B6B6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2048</a:t>
              </a: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0F57B44-D993-BD47-B675-6231A5ABF5FA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4096</a:t>
              </a: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F16EBB63-AEAB-6A4B-9830-89D1178F8A6C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1024</a:t>
              </a: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78480C7-54F7-6749-AC75-764F808C5102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256</a:t>
              </a: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A01634E-05F1-4F4C-9B15-61ADAA6BB326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512</a:t>
              </a:r>
            </a:p>
          </p:txBody>
        </p:sp>
      </p:grp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E8950120-8196-E846-8DAA-026E71DEE1E1}"/>
              </a:ext>
            </a:extLst>
          </p:cNvPr>
          <p:cNvSpPr txBox="1">
            <a:spLocks/>
          </p:cNvSpPr>
          <p:nvPr/>
        </p:nvSpPr>
        <p:spPr>
          <a:xfrm>
            <a:off x="1906568" y="2423971"/>
            <a:ext cx="17774147" cy="10961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unsigned short x;        /</a:t>
            </a:r>
            <a:r>
              <a:rPr lang="en-US" sz="6000" i="1" dirty="0">
                <a:solidFill>
                  <a:srgbClr val="003D60"/>
                </a:solidFill>
              </a:rPr>
              <a:t>* An unsigned 16-bit variable *</a:t>
            </a:r>
            <a:r>
              <a:rPr lang="en-US" sz="6000" dirty="0">
                <a:solidFill>
                  <a:srgbClr val="003D60"/>
                </a:solidFill>
              </a:rPr>
              <a:t>/</a:t>
            </a: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4883C1FF-B616-284F-93F5-B38F27AF8A81}"/>
              </a:ext>
            </a:extLst>
          </p:cNvPr>
          <p:cNvSpPr/>
          <p:nvPr/>
        </p:nvSpPr>
        <p:spPr>
          <a:xfrm>
            <a:off x="12648658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48618558-F399-3142-8B8B-D858D8657E36}"/>
              </a:ext>
            </a:extLst>
          </p:cNvPr>
          <p:cNvSpPr/>
          <p:nvPr/>
        </p:nvSpPr>
        <p:spPr>
          <a:xfrm>
            <a:off x="13743290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C2F3B227-DFE4-C849-88E1-9F8001A0293C}"/>
              </a:ext>
            </a:extLst>
          </p:cNvPr>
          <p:cNvSpPr/>
          <p:nvPr/>
        </p:nvSpPr>
        <p:spPr>
          <a:xfrm>
            <a:off x="14837922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7400612F-5A4A-6748-9431-F2057F34C929}"/>
              </a:ext>
            </a:extLst>
          </p:cNvPr>
          <p:cNvSpPr/>
          <p:nvPr/>
        </p:nvSpPr>
        <p:spPr>
          <a:xfrm>
            <a:off x="17027186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CBBE130E-2326-1845-AE29-075B750EEE03}"/>
              </a:ext>
            </a:extLst>
          </p:cNvPr>
          <p:cNvSpPr/>
          <p:nvPr/>
        </p:nvSpPr>
        <p:spPr>
          <a:xfrm>
            <a:off x="15932554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078EC6A-D789-AB4B-9C5F-A1050FC27D8F}"/>
              </a:ext>
            </a:extLst>
          </p:cNvPr>
          <p:cNvSpPr/>
          <p:nvPr/>
        </p:nvSpPr>
        <p:spPr>
          <a:xfrm>
            <a:off x="18121818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3ADC2DE0-90B1-584C-A499-FF3C1B500DBB}"/>
              </a:ext>
            </a:extLst>
          </p:cNvPr>
          <p:cNvSpPr/>
          <p:nvPr/>
        </p:nvSpPr>
        <p:spPr>
          <a:xfrm>
            <a:off x="20311084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B454D29A-1E2C-484E-A216-63E61327C066}"/>
              </a:ext>
            </a:extLst>
          </p:cNvPr>
          <p:cNvSpPr/>
          <p:nvPr/>
        </p:nvSpPr>
        <p:spPr>
          <a:xfrm>
            <a:off x="19216450" y="845910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EB47256-A880-FE48-976A-C9A6B3E324A5}"/>
              </a:ext>
            </a:extLst>
          </p:cNvPr>
          <p:cNvGrpSpPr/>
          <p:nvPr/>
        </p:nvGrpSpPr>
        <p:grpSpPr>
          <a:xfrm>
            <a:off x="12626591" y="7703742"/>
            <a:ext cx="8746685" cy="1077458"/>
            <a:chOff x="11252504" y="8259464"/>
            <a:chExt cx="8746685" cy="1077458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6F30482-F002-5049-AD00-0AB505C3F2AB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7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5758F4C-02FF-4E45-81BA-16E78AEFEAF8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6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093C16B-FB72-B945-9B5E-16AA27A65C48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5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987AD7C-63AA-2A47-8258-E71B4CFDAD2A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3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34428D7-5BA6-044A-AB8E-D8D5C31E37D1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4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089E950-CA95-F04C-939D-4E1F568B084F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17A292A-3F71-4944-92B7-D45B68A014F3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0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40DF6C0-4261-6C4A-867B-BB381AF022CC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</a:t>
              </a:r>
              <a:endPara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AC57432-332C-4141-9605-539A12C7B0D1}"/>
              </a:ext>
            </a:extLst>
          </p:cNvPr>
          <p:cNvGrpSpPr/>
          <p:nvPr/>
        </p:nvGrpSpPr>
        <p:grpSpPr>
          <a:xfrm>
            <a:off x="12626591" y="9300171"/>
            <a:ext cx="8746685" cy="1077458"/>
            <a:chOff x="11252504" y="8259464"/>
            <a:chExt cx="8746685" cy="1077458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2075B296-5CA5-0A46-B073-4FA618B84360}"/>
                </a:ext>
              </a:extLst>
            </p:cNvPr>
            <p:cNvSpPr/>
            <p:nvPr/>
          </p:nvSpPr>
          <p:spPr>
            <a:xfrm>
              <a:off x="1125250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dirty="0"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128</a:t>
              </a: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 </a:t>
              </a: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E2DE1FE-532E-194D-A3E3-96E137563645}"/>
                </a:ext>
              </a:extLst>
            </p:cNvPr>
            <p:cNvSpPr/>
            <p:nvPr/>
          </p:nvSpPr>
          <p:spPr>
            <a:xfrm>
              <a:off x="1234713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64</a:t>
              </a: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4A7C9EE-ABF1-6442-9D5E-14863E4DE2F2}"/>
                </a:ext>
              </a:extLst>
            </p:cNvPr>
            <p:cNvSpPr/>
            <p:nvPr/>
          </p:nvSpPr>
          <p:spPr>
            <a:xfrm>
              <a:off x="13441768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32</a:t>
              </a: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4B8EF9E-4C43-A644-87CF-F6004D1F8EE2}"/>
                </a:ext>
              </a:extLst>
            </p:cNvPr>
            <p:cNvSpPr/>
            <p:nvPr/>
          </p:nvSpPr>
          <p:spPr>
            <a:xfrm>
              <a:off x="15631032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8</a:t>
              </a: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81810CA-F050-4245-8F06-CF1283D4B91E}"/>
                </a:ext>
              </a:extLst>
            </p:cNvPr>
            <p:cNvSpPr/>
            <p:nvPr/>
          </p:nvSpPr>
          <p:spPr>
            <a:xfrm>
              <a:off x="1453640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16</a:t>
              </a: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D7EF820-2CC7-6C49-97C1-B64E7C02ABB1}"/>
                </a:ext>
              </a:extLst>
            </p:cNvPr>
            <p:cNvSpPr/>
            <p:nvPr/>
          </p:nvSpPr>
          <p:spPr>
            <a:xfrm>
              <a:off x="16725664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4</a:t>
              </a: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618D1436-2D00-104C-85C2-6F75FFC010C4}"/>
                </a:ext>
              </a:extLst>
            </p:cNvPr>
            <p:cNvSpPr/>
            <p:nvPr/>
          </p:nvSpPr>
          <p:spPr>
            <a:xfrm>
              <a:off x="18914930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1</a:t>
              </a: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3EDB79C-46DA-DC48-8C94-A9C71099DB39}"/>
                </a:ext>
              </a:extLst>
            </p:cNvPr>
            <p:cNvSpPr/>
            <p:nvPr/>
          </p:nvSpPr>
          <p:spPr>
            <a:xfrm>
              <a:off x="17820296" y="8259464"/>
              <a:ext cx="1084259" cy="107745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2400" u="none" strike="noStrike" kern="1200" cap="none" dirty="0">
                  <a:ln>
                    <a:noFill/>
                  </a:ln>
                  <a:solidFill>
                    <a:srgbClr val="003D60"/>
                  </a:solidFill>
                  <a:latin typeface="Calibri" panose="020F0502020204030204" pitchFamily="34" charset="0"/>
                  <a:ea typeface="Noto Sans CJK SC Regular" pitchFamily="2"/>
                  <a:cs typeface="Lohit Devanagari" pitchFamily="2"/>
                </a:rPr>
                <a:t>2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C42C0921-A2C8-2446-8C23-2C1E18B04D66}"/>
              </a:ext>
            </a:extLst>
          </p:cNvPr>
          <p:cNvSpPr/>
          <p:nvPr/>
        </p:nvSpPr>
        <p:spPr>
          <a:xfrm rot="16200000">
            <a:off x="16643365" y="6166689"/>
            <a:ext cx="735203" cy="8724618"/>
          </a:xfrm>
          <a:prstGeom prst="leftBrace">
            <a:avLst>
              <a:gd name="adj1" fmla="val 8333"/>
              <a:gd name="adj2" fmla="val 968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40962302-08D9-F242-B5D1-7517864F3F6D}"/>
              </a:ext>
            </a:extLst>
          </p:cNvPr>
          <p:cNvSpPr/>
          <p:nvPr/>
        </p:nvSpPr>
        <p:spPr>
          <a:xfrm rot="16200000">
            <a:off x="7859712" y="6166689"/>
            <a:ext cx="735203" cy="8724618"/>
          </a:xfrm>
          <a:prstGeom prst="leftBrace">
            <a:avLst>
              <a:gd name="adj1" fmla="val 8333"/>
              <a:gd name="adj2" fmla="val 8938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F8016-32D1-CC40-ABD9-5877852BA154}"/>
              </a:ext>
            </a:extLst>
          </p:cNvPr>
          <p:cNvSpPr txBox="1"/>
          <p:nvPr/>
        </p:nvSpPr>
        <p:spPr>
          <a:xfrm>
            <a:off x="12480906" y="11002463"/>
            <a:ext cx="2056973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E092A"/>
                </a:solidFill>
              </a:rPr>
              <a:t>00000101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FA0ECB-3D40-E340-8A42-02BBE1B1FA35}"/>
              </a:ext>
            </a:extLst>
          </p:cNvPr>
          <p:cNvSpPr txBox="1"/>
          <p:nvPr/>
        </p:nvSpPr>
        <p:spPr>
          <a:xfrm>
            <a:off x="10423933" y="11002463"/>
            <a:ext cx="2056973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E092A"/>
                </a:solidFill>
              </a:rPr>
              <a:t>00100111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07C8F-28F3-D040-93CF-EFF27964F843}"/>
              </a:ext>
            </a:extLst>
          </p:cNvPr>
          <p:cNvSpPr txBox="1"/>
          <p:nvPr/>
        </p:nvSpPr>
        <p:spPr>
          <a:xfrm>
            <a:off x="12496257" y="11709131"/>
            <a:ext cx="1798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Low Order Byte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84C751-3AB7-1646-B3F9-5968F6B62580}"/>
              </a:ext>
            </a:extLst>
          </p:cNvPr>
          <p:cNvSpPr txBox="1"/>
          <p:nvPr/>
        </p:nvSpPr>
        <p:spPr>
          <a:xfrm>
            <a:off x="10568744" y="11709131"/>
            <a:ext cx="18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 Order Byte</a:t>
            </a:r>
          </a:p>
        </p:txBody>
      </p:sp>
    </p:spTree>
    <p:extLst>
      <p:ext uri="{BB962C8B-B14F-4D97-AF65-F5344CB8AC3E}">
        <p14:creationId xmlns:p14="http://schemas.microsoft.com/office/powerpoint/2010/main" val="2164761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endianness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E8950120-8196-E846-8DAA-026E71DEE1E1}"/>
              </a:ext>
            </a:extLst>
          </p:cNvPr>
          <p:cNvSpPr txBox="1">
            <a:spLocks/>
          </p:cNvSpPr>
          <p:nvPr/>
        </p:nvSpPr>
        <p:spPr>
          <a:xfrm>
            <a:off x="1906568" y="2423971"/>
            <a:ext cx="17774147" cy="10961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Endianness is the byte order in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F8016-32D1-CC40-ABD9-5877852BA154}"/>
              </a:ext>
            </a:extLst>
          </p:cNvPr>
          <p:cNvSpPr txBox="1"/>
          <p:nvPr/>
        </p:nvSpPr>
        <p:spPr>
          <a:xfrm>
            <a:off x="10858713" y="4277813"/>
            <a:ext cx="2511264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E092A"/>
                </a:solidFill>
              </a:rPr>
              <a:t>00000101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FA0ECB-3D40-E340-8A42-02BBE1B1FA35}"/>
              </a:ext>
            </a:extLst>
          </p:cNvPr>
          <p:cNvSpPr txBox="1"/>
          <p:nvPr/>
        </p:nvSpPr>
        <p:spPr>
          <a:xfrm>
            <a:off x="8347450" y="4277813"/>
            <a:ext cx="2511264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E092A"/>
                </a:solidFill>
              </a:rPr>
              <a:t>00100111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07C8F-28F3-D040-93CF-EFF27964F843}"/>
              </a:ext>
            </a:extLst>
          </p:cNvPr>
          <p:cNvSpPr txBox="1"/>
          <p:nvPr/>
        </p:nvSpPr>
        <p:spPr>
          <a:xfrm>
            <a:off x="10893082" y="3754593"/>
            <a:ext cx="244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Low Order Byte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84C751-3AB7-1646-B3F9-5968F6B62580}"/>
              </a:ext>
            </a:extLst>
          </p:cNvPr>
          <p:cNvSpPr txBox="1"/>
          <p:nvPr/>
        </p:nvSpPr>
        <p:spPr>
          <a:xfrm>
            <a:off x="8320476" y="3751645"/>
            <a:ext cx="2511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 Order Byte</a:t>
            </a:r>
          </a:p>
        </p:txBody>
      </p:sp>
      <p:sp>
        <p:nvSpPr>
          <p:cNvPr id="104" name="Text Placeholder 1">
            <a:extLst>
              <a:ext uri="{FF2B5EF4-FFF2-40B4-BE49-F238E27FC236}">
                <a16:creationId xmlns:a16="http://schemas.microsoft.com/office/drawing/2014/main" id="{82ED679A-1A2D-4640-AC45-2DCCAC3B3364}"/>
              </a:ext>
            </a:extLst>
          </p:cNvPr>
          <p:cNvSpPr txBox="1">
            <a:spLocks/>
          </p:cNvSpPr>
          <p:nvPr/>
        </p:nvSpPr>
        <p:spPr>
          <a:xfrm>
            <a:off x="3871419" y="5484830"/>
            <a:ext cx="4159440" cy="685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5400" dirty="0">
                <a:latin typeface="Calibri" panose="020F0502020204030204" pitchFamily="34" charset="0"/>
              </a:rPr>
              <a:t>Little Endian</a:t>
            </a: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9070146B-C91E-2141-B47C-2912F5F80DF1}"/>
              </a:ext>
            </a:extLst>
          </p:cNvPr>
          <p:cNvSpPr txBox="1">
            <a:spLocks/>
          </p:cNvSpPr>
          <p:nvPr/>
        </p:nvSpPr>
        <p:spPr>
          <a:xfrm>
            <a:off x="13387449" y="5485189"/>
            <a:ext cx="5006880" cy="68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5400" dirty="0">
                <a:latin typeface="Calibri" panose="020F0502020204030204" pitchFamily="34" charset="0"/>
              </a:rPr>
              <a:t>Big Endian</a:t>
            </a:r>
          </a:p>
        </p:txBody>
      </p:sp>
      <p:sp>
        <p:nvSpPr>
          <p:cNvPr id="108" name="Straight Connector 107">
            <a:extLst>
              <a:ext uri="{FF2B5EF4-FFF2-40B4-BE49-F238E27FC236}">
                <a16:creationId xmlns:a16="http://schemas.microsoft.com/office/drawing/2014/main" id="{2FE33104-209C-4A43-BBEA-1B9F014F0CCC}"/>
              </a:ext>
            </a:extLst>
          </p:cNvPr>
          <p:cNvSpPr/>
          <p:nvPr/>
        </p:nvSpPr>
        <p:spPr>
          <a:xfrm>
            <a:off x="4771990" y="6796770"/>
            <a:ext cx="0" cy="2560321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09" name="Straight Connector 108">
            <a:extLst>
              <a:ext uri="{FF2B5EF4-FFF2-40B4-BE49-F238E27FC236}">
                <a16:creationId xmlns:a16="http://schemas.microsoft.com/office/drawing/2014/main" id="{DEE98BD6-0EA6-D94F-895F-5488AE615281}"/>
              </a:ext>
            </a:extLst>
          </p:cNvPr>
          <p:cNvSpPr/>
          <p:nvPr/>
        </p:nvSpPr>
        <p:spPr>
          <a:xfrm>
            <a:off x="7308979" y="6796770"/>
            <a:ext cx="0" cy="2560321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FF0505-F103-834F-B48D-08B40D3173E7}"/>
              </a:ext>
            </a:extLst>
          </p:cNvPr>
          <p:cNvSpPr txBox="1"/>
          <p:nvPr/>
        </p:nvSpPr>
        <p:spPr>
          <a:xfrm>
            <a:off x="2358552" y="7906270"/>
            <a:ext cx="2268358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 + 1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744D55-40DF-2A4B-AEE6-3E4DD7620E1B}"/>
              </a:ext>
            </a:extLst>
          </p:cNvPr>
          <p:cNvSpPr txBox="1"/>
          <p:nvPr/>
        </p:nvSpPr>
        <p:spPr>
          <a:xfrm>
            <a:off x="4782348" y="7088255"/>
            <a:ext cx="2511264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E092A"/>
                </a:solidFill>
              </a:rPr>
              <a:t>00000101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0BCE8D0-E9C3-4648-8A1F-421DDD306421}"/>
              </a:ext>
            </a:extLst>
          </p:cNvPr>
          <p:cNvSpPr txBox="1"/>
          <p:nvPr/>
        </p:nvSpPr>
        <p:spPr>
          <a:xfrm>
            <a:off x="7328290" y="7162531"/>
            <a:ext cx="244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Low Order Byte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AAA98AA-B073-454B-912D-692CEDA07930}"/>
              </a:ext>
            </a:extLst>
          </p:cNvPr>
          <p:cNvSpPr txBox="1"/>
          <p:nvPr/>
        </p:nvSpPr>
        <p:spPr>
          <a:xfrm>
            <a:off x="4056565" y="7046183"/>
            <a:ext cx="307080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4F3B9A-C2A0-C64C-92CA-F5AACCE9A2F7}"/>
              </a:ext>
            </a:extLst>
          </p:cNvPr>
          <p:cNvSpPr txBox="1"/>
          <p:nvPr/>
        </p:nvSpPr>
        <p:spPr>
          <a:xfrm>
            <a:off x="4782348" y="7753202"/>
            <a:ext cx="2511264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E092A"/>
                </a:solidFill>
              </a:rPr>
              <a:t>00100111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E5C8D4D-891B-FC4A-9E31-54431D66DE6F}"/>
              </a:ext>
            </a:extLst>
          </p:cNvPr>
          <p:cNvSpPr txBox="1"/>
          <p:nvPr/>
        </p:nvSpPr>
        <p:spPr>
          <a:xfrm>
            <a:off x="7310531" y="7873760"/>
            <a:ext cx="2511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 Order Byte</a:t>
            </a:r>
          </a:p>
        </p:txBody>
      </p:sp>
      <p:sp>
        <p:nvSpPr>
          <p:cNvPr id="123" name="Straight Connector 122">
            <a:extLst>
              <a:ext uri="{FF2B5EF4-FFF2-40B4-BE49-F238E27FC236}">
                <a16:creationId xmlns:a16="http://schemas.microsoft.com/office/drawing/2014/main" id="{A89D5ACF-2DA4-5542-9490-C4843C21BCF4}"/>
              </a:ext>
            </a:extLst>
          </p:cNvPr>
          <p:cNvSpPr/>
          <p:nvPr/>
        </p:nvSpPr>
        <p:spPr>
          <a:xfrm>
            <a:off x="14300638" y="6815820"/>
            <a:ext cx="0" cy="2560321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24" name="Straight Connector 123">
            <a:extLst>
              <a:ext uri="{FF2B5EF4-FFF2-40B4-BE49-F238E27FC236}">
                <a16:creationId xmlns:a16="http://schemas.microsoft.com/office/drawing/2014/main" id="{14DE6761-A386-4442-BE35-681FC4F1B0EA}"/>
              </a:ext>
            </a:extLst>
          </p:cNvPr>
          <p:cNvSpPr/>
          <p:nvPr/>
        </p:nvSpPr>
        <p:spPr>
          <a:xfrm>
            <a:off x="16837627" y="6815820"/>
            <a:ext cx="0" cy="2560321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AA59E16-39DC-D64B-AB1D-8C32D84E53F1}"/>
              </a:ext>
            </a:extLst>
          </p:cNvPr>
          <p:cNvSpPr txBox="1"/>
          <p:nvPr/>
        </p:nvSpPr>
        <p:spPr>
          <a:xfrm>
            <a:off x="11887200" y="7925320"/>
            <a:ext cx="2268358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 + 1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90DA9D4-17E6-2548-8D01-A4666A8D4D94}"/>
              </a:ext>
            </a:extLst>
          </p:cNvPr>
          <p:cNvSpPr txBox="1"/>
          <p:nvPr/>
        </p:nvSpPr>
        <p:spPr>
          <a:xfrm>
            <a:off x="14310996" y="7107305"/>
            <a:ext cx="2511264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E092A"/>
                </a:solidFill>
              </a:rPr>
              <a:t>00100111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8615251-8E40-E34E-ABBB-6B341CB53BCB}"/>
              </a:ext>
            </a:extLst>
          </p:cNvPr>
          <p:cNvSpPr txBox="1"/>
          <p:nvPr/>
        </p:nvSpPr>
        <p:spPr>
          <a:xfrm>
            <a:off x="16856938" y="7181581"/>
            <a:ext cx="2511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 Order Byte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0D142DB-FA59-0C4B-84DE-05C024B51142}"/>
              </a:ext>
            </a:extLst>
          </p:cNvPr>
          <p:cNvSpPr txBox="1"/>
          <p:nvPr/>
        </p:nvSpPr>
        <p:spPr>
          <a:xfrm>
            <a:off x="13585213" y="7065233"/>
            <a:ext cx="307080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B4B71FD-14E9-734E-9A8F-971D15D1CC01}"/>
              </a:ext>
            </a:extLst>
          </p:cNvPr>
          <p:cNvSpPr txBox="1"/>
          <p:nvPr/>
        </p:nvSpPr>
        <p:spPr>
          <a:xfrm>
            <a:off x="14310996" y="7772252"/>
            <a:ext cx="2511264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E092A"/>
                </a:solidFill>
              </a:rPr>
              <a:t>00000101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7399E7B-1CB6-AB41-8BA1-B7409C30FAFE}"/>
              </a:ext>
            </a:extLst>
          </p:cNvPr>
          <p:cNvSpPr txBox="1"/>
          <p:nvPr/>
        </p:nvSpPr>
        <p:spPr>
          <a:xfrm>
            <a:off x="16839179" y="7892810"/>
            <a:ext cx="244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Low Order Byte</a:t>
            </a:r>
          </a:p>
        </p:txBody>
      </p:sp>
    </p:spTree>
    <p:extLst>
      <p:ext uri="{BB962C8B-B14F-4D97-AF65-F5344CB8AC3E}">
        <p14:creationId xmlns:p14="http://schemas.microsoft.com/office/powerpoint/2010/main" val="390027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3774400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Exercise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C8888BD-3AFF-5F45-B7C2-EA6E002AB283}"/>
              </a:ext>
            </a:extLst>
          </p:cNvPr>
          <p:cNvSpPr txBox="1">
            <a:spLocks/>
          </p:cNvSpPr>
          <p:nvPr/>
        </p:nvSpPr>
        <p:spPr>
          <a:xfrm>
            <a:off x="2063240" y="3419898"/>
            <a:ext cx="20089052" cy="7947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0" indent="-857250">
              <a:buSzPct val="45000"/>
            </a:pPr>
            <a:r>
              <a:rPr lang="en-US" sz="7200" dirty="0">
                <a:solidFill>
                  <a:srgbClr val="003D60"/>
                </a:solidFill>
              </a:rPr>
              <a:t>Hopefully, you have an environment setup for doing the assignments</a:t>
            </a:r>
          </a:p>
          <a:p>
            <a:pPr marL="1710705" lvl="1" indent="-857250">
              <a:buSzPct val="45000"/>
            </a:pPr>
            <a:r>
              <a:rPr lang="en-US" sz="5706" dirty="0">
                <a:solidFill>
                  <a:srgbClr val="003D60"/>
                </a:solidFill>
              </a:rPr>
              <a:t>VLE</a:t>
            </a:r>
          </a:p>
          <a:p>
            <a:pPr marL="1710705" lvl="1" indent="-857250">
              <a:buSzPct val="45000"/>
            </a:pPr>
            <a:r>
              <a:rPr lang="en-US" sz="5706" dirty="0">
                <a:solidFill>
                  <a:srgbClr val="003D60"/>
                </a:solidFill>
              </a:rPr>
              <a:t>Local WSL</a:t>
            </a:r>
          </a:p>
          <a:p>
            <a:pPr marL="1710705" lvl="1" indent="-857250">
              <a:buSzPct val="45000"/>
            </a:pPr>
            <a:r>
              <a:rPr lang="en-US" sz="5706" dirty="0">
                <a:solidFill>
                  <a:srgbClr val="003D60"/>
                </a:solidFill>
              </a:rPr>
              <a:t>VMware</a:t>
            </a:r>
          </a:p>
          <a:p>
            <a:pPr marL="857250" indent="-857250">
              <a:buSzPct val="45000"/>
            </a:pPr>
            <a:r>
              <a:rPr lang="en-US" sz="7200" dirty="0">
                <a:solidFill>
                  <a:srgbClr val="003D60"/>
                </a:solidFill>
              </a:rPr>
              <a:t>Assignments in week 2 are programs that you need to write from scratch</a:t>
            </a:r>
          </a:p>
          <a:p>
            <a:pPr marL="1710705" lvl="1" indent="-857250">
              <a:buSzPct val="45000"/>
            </a:pPr>
            <a:r>
              <a:rPr lang="en-US" sz="5706" dirty="0">
                <a:solidFill>
                  <a:srgbClr val="003D60"/>
                </a:solidFill>
              </a:rPr>
              <a:t>Start with Program1.c from week 1</a:t>
            </a:r>
          </a:p>
          <a:p>
            <a:pPr marL="1710705" lvl="1" indent="-857250">
              <a:buSzPct val="45000"/>
            </a:pPr>
            <a:r>
              <a:rPr lang="en-US" sz="5706" dirty="0">
                <a:solidFill>
                  <a:srgbClr val="003D60"/>
                </a:solidFill>
              </a:rPr>
              <a:t>Download the </a:t>
            </a:r>
            <a:r>
              <a:rPr lang="en-US" sz="5706" dirty="0" err="1">
                <a:solidFill>
                  <a:srgbClr val="003D60"/>
                </a:solidFill>
              </a:rPr>
              <a:t>makefile</a:t>
            </a:r>
            <a:endParaRPr lang="en-US" sz="5706" dirty="0">
              <a:solidFill>
                <a:srgbClr val="003D60"/>
              </a:solidFill>
            </a:endParaRPr>
          </a:p>
          <a:p>
            <a:pPr marL="1710705" lvl="1" indent="-857250">
              <a:buSzPct val="45000"/>
            </a:pPr>
            <a:r>
              <a:rPr lang="en-US" sz="5706" dirty="0">
                <a:solidFill>
                  <a:srgbClr val="003D60"/>
                </a:solidFill>
              </a:rPr>
              <a:t>You can run </a:t>
            </a:r>
            <a:r>
              <a:rPr lang="en-US" sz="5706" dirty="0" err="1">
                <a:solidFill>
                  <a:srgbClr val="003D60"/>
                </a:solidFill>
              </a:rPr>
              <a:t>gcc</a:t>
            </a:r>
            <a:r>
              <a:rPr lang="en-US" sz="5706" dirty="0">
                <a:solidFill>
                  <a:srgbClr val="003D60"/>
                </a:solidFill>
              </a:rPr>
              <a:t> directly</a:t>
            </a:r>
          </a:p>
          <a:p>
            <a:pPr marL="857250" indent="-857250">
              <a:buSzPct val="45000"/>
            </a:pPr>
            <a:r>
              <a:rPr lang="en-US" sz="6453" b="1" dirty="0">
                <a:solidFill>
                  <a:srgbClr val="003D60"/>
                </a:solidFill>
              </a:rPr>
              <a:t>Please turn in the individual files according to the naming convention</a:t>
            </a:r>
          </a:p>
          <a:p>
            <a:pPr marL="1710705" lvl="1" indent="-857250">
              <a:buSzPct val="45000"/>
            </a:pPr>
            <a:r>
              <a:rPr lang="en-US" sz="5706" b="1" dirty="0">
                <a:solidFill>
                  <a:srgbClr val="003D60"/>
                </a:solidFill>
              </a:rPr>
              <a:t>They will not be graded if incorrectly named</a:t>
            </a:r>
          </a:p>
          <a:p>
            <a:pPr marL="1710705" lvl="1" indent="-857250">
              <a:buSzPct val="45000"/>
            </a:pPr>
            <a:endParaRPr lang="en-US" sz="5706" dirty="0">
              <a:solidFill>
                <a:srgbClr val="003D60"/>
              </a:solidFill>
            </a:endParaRPr>
          </a:p>
          <a:p>
            <a:pPr marL="1710705" lvl="1" indent="-857250">
              <a:buSzPct val="45000"/>
            </a:pPr>
            <a:endParaRPr lang="en-US" sz="6453" dirty="0">
              <a:solidFill>
                <a:srgbClr val="003D60"/>
              </a:solidFill>
            </a:endParaRPr>
          </a:p>
          <a:p>
            <a:pPr marL="1710705" lvl="1" indent="-857250">
              <a:buSzPct val="45000"/>
            </a:pPr>
            <a:endParaRPr lang="en-US" sz="6453" dirty="0">
              <a:solidFill>
                <a:srgbClr val="003D60"/>
              </a:solidFill>
            </a:endParaRPr>
          </a:p>
          <a:p>
            <a:pPr marL="1710705" lvl="1" indent="-857250">
              <a:buSzPct val="45000"/>
            </a:pPr>
            <a:endParaRPr lang="en-US" sz="6453" dirty="0">
              <a:solidFill>
                <a:srgbClr val="003D60"/>
              </a:solidFill>
            </a:endParaRPr>
          </a:p>
          <a:p>
            <a:pPr marL="857250" indent="-857250">
              <a:buSzPct val="45000"/>
            </a:pPr>
            <a:endParaRPr lang="en-US" sz="7200" dirty="0">
              <a:solidFill>
                <a:srgbClr val="003D6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sz="6600" i="1" dirty="0">
              <a:solidFill>
                <a:srgbClr val="003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24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C0CE3F-3A69-0F43-B447-91E7494A5F8A}"/>
              </a:ext>
            </a:extLst>
          </p:cNvPr>
          <p:cNvSpPr txBox="1">
            <a:spLocks/>
          </p:cNvSpPr>
          <p:nvPr/>
        </p:nvSpPr>
        <p:spPr>
          <a:xfrm>
            <a:off x="3867726" y="4368716"/>
            <a:ext cx="15587033" cy="2549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Size: 4 bytes</a:t>
            </a:r>
          </a:p>
          <a:p>
            <a:pPr algn="ctr">
              <a:buNone/>
            </a:pPr>
            <a:r>
              <a:rPr lang="en-US" sz="6000" dirty="0">
                <a:solidFill>
                  <a:srgbClr val="003D60"/>
                </a:solidFill>
              </a:rPr>
              <a:t>Range: -2147483648 to 2147483647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DB414-1691-144F-A617-E697AE178DBB}"/>
              </a:ext>
            </a:extLst>
          </p:cNvPr>
          <p:cNvSpPr txBox="1"/>
          <p:nvPr/>
        </p:nvSpPr>
        <p:spPr>
          <a:xfrm>
            <a:off x="-878210" y="8323088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7ECC98-55BB-1A4F-92C1-551EC7F35452}"/>
              </a:ext>
            </a:extLst>
          </p:cNvPr>
          <p:cNvSpPr txBox="1"/>
          <p:nvPr/>
        </p:nvSpPr>
        <p:spPr>
          <a:xfrm>
            <a:off x="1069824" y="7473098"/>
            <a:ext cx="722776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bit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AE6BE4-3D0C-D047-BB02-FF7B98CF1A02}"/>
              </a:ext>
            </a:extLst>
          </p:cNvPr>
          <p:cNvSpPr txBox="1"/>
          <p:nvPr/>
        </p:nvSpPr>
        <p:spPr>
          <a:xfrm>
            <a:off x="-878210" y="9178538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value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7D10AE4-20B6-2741-9850-04118003D2F8}"/>
              </a:ext>
            </a:extLst>
          </p:cNvPr>
          <p:cNvSpPr/>
          <p:nvPr/>
        </p:nvSpPr>
        <p:spPr>
          <a:xfrm>
            <a:off x="196303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31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D527AC95-302A-C440-9396-CEBB890AC4CB}"/>
              </a:ext>
            </a:extLst>
          </p:cNvPr>
          <p:cNvSpPr/>
          <p:nvPr/>
        </p:nvSpPr>
        <p:spPr>
          <a:xfrm>
            <a:off x="262204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30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556C9FB7-9C7D-0A4D-B30D-6BC2BD4D00DA}"/>
              </a:ext>
            </a:extLst>
          </p:cNvPr>
          <p:cNvSpPr/>
          <p:nvPr/>
        </p:nvSpPr>
        <p:spPr>
          <a:xfrm>
            <a:off x="3281044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29</a:t>
            </a: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7CD75910-330C-1A46-990D-3B40DABF9A64}"/>
              </a:ext>
            </a:extLst>
          </p:cNvPr>
          <p:cNvSpPr/>
          <p:nvPr/>
        </p:nvSpPr>
        <p:spPr>
          <a:xfrm>
            <a:off x="5258053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26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D1D2E3-3804-D44A-9269-C39E1130C0EC}"/>
              </a:ext>
            </a:extLst>
          </p:cNvPr>
          <p:cNvSpPr/>
          <p:nvPr/>
        </p:nvSpPr>
        <p:spPr>
          <a:xfrm>
            <a:off x="3940047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28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B05E5436-CDBB-5743-9506-88E48A039CF7}"/>
              </a:ext>
            </a:extLst>
          </p:cNvPr>
          <p:cNvSpPr/>
          <p:nvPr/>
        </p:nvSpPr>
        <p:spPr>
          <a:xfrm>
            <a:off x="6576059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24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8D89F7D-3188-1646-B5CC-542283EFC2AC}"/>
              </a:ext>
            </a:extLst>
          </p:cNvPr>
          <p:cNvSpPr/>
          <p:nvPr/>
        </p:nvSpPr>
        <p:spPr>
          <a:xfrm>
            <a:off x="921207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20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64AF036B-DB2D-EF44-880E-F883BEC8CECE}"/>
              </a:ext>
            </a:extLst>
          </p:cNvPr>
          <p:cNvSpPr/>
          <p:nvPr/>
        </p:nvSpPr>
        <p:spPr>
          <a:xfrm>
            <a:off x="7894065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65F35ECE-AAE1-2D41-AB9C-80C565AB25BB}"/>
              </a:ext>
            </a:extLst>
          </p:cNvPr>
          <p:cNvSpPr/>
          <p:nvPr/>
        </p:nvSpPr>
        <p:spPr>
          <a:xfrm>
            <a:off x="1981752" y="8885507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sign</a:t>
            </a: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 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CBF170C1-727A-154D-AB13-463011F1030A}"/>
              </a:ext>
            </a:extLst>
          </p:cNvPr>
          <p:cNvSpPr/>
          <p:nvPr/>
        </p:nvSpPr>
        <p:spPr>
          <a:xfrm>
            <a:off x="2638972" y="8885507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</a:t>
            </a:r>
            <a:r>
              <a:rPr lang="en-US" sz="2400" baseline="30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30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3F82D24-FA09-144F-82FF-B148992B8CB7}"/>
              </a:ext>
            </a:extLst>
          </p:cNvPr>
          <p:cNvSpPr/>
          <p:nvPr/>
        </p:nvSpPr>
        <p:spPr>
          <a:xfrm>
            <a:off x="3296192" y="8885507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</a:t>
            </a:r>
            <a:r>
              <a:rPr lang="en-US" sz="2400" baseline="30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29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70F57B44-D993-BD47-B675-6231A5ABF5FA}"/>
              </a:ext>
            </a:extLst>
          </p:cNvPr>
          <p:cNvSpPr/>
          <p:nvPr/>
        </p:nvSpPr>
        <p:spPr>
          <a:xfrm>
            <a:off x="3953412" y="8885507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</a:t>
            </a:r>
            <a:r>
              <a:rPr lang="en-US" sz="2400" baseline="30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28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E8950120-8196-E846-8DAA-026E71DEE1E1}"/>
              </a:ext>
            </a:extLst>
          </p:cNvPr>
          <p:cNvSpPr txBox="1">
            <a:spLocks/>
          </p:cNvSpPr>
          <p:nvPr/>
        </p:nvSpPr>
        <p:spPr>
          <a:xfrm>
            <a:off x="1925619" y="3272590"/>
            <a:ext cx="13277850" cy="10961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int x;        /</a:t>
            </a:r>
            <a:r>
              <a:rPr lang="en-US" sz="6000" i="1" dirty="0">
                <a:solidFill>
                  <a:srgbClr val="003D60"/>
                </a:solidFill>
              </a:rPr>
              <a:t>* A signed 32-bit variable *</a:t>
            </a:r>
            <a:r>
              <a:rPr lang="en-US" sz="6000" dirty="0">
                <a:solidFill>
                  <a:srgbClr val="003D60"/>
                </a:solidFill>
              </a:rPr>
              <a:t>/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26F30482-F002-5049-AD00-0AB505C3F2AB}"/>
              </a:ext>
            </a:extLst>
          </p:cNvPr>
          <p:cNvSpPr/>
          <p:nvPr/>
        </p:nvSpPr>
        <p:spPr>
          <a:xfrm>
            <a:off x="9871074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19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5758F4C-02FF-4E45-81BA-16E78AEFEAF8}"/>
              </a:ext>
            </a:extLst>
          </p:cNvPr>
          <p:cNvSpPr/>
          <p:nvPr/>
        </p:nvSpPr>
        <p:spPr>
          <a:xfrm>
            <a:off x="11189080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17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8093C16B-FB72-B945-9B5E-16AA27A65C48}"/>
              </a:ext>
            </a:extLst>
          </p:cNvPr>
          <p:cNvSpPr/>
          <p:nvPr/>
        </p:nvSpPr>
        <p:spPr>
          <a:xfrm>
            <a:off x="12507086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15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9987AD7C-63AA-2A47-8258-E71B4CFDAD2A}"/>
              </a:ext>
            </a:extLst>
          </p:cNvPr>
          <p:cNvSpPr/>
          <p:nvPr/>
        </p:nvSpPr>
        <p:spPr>
          <a:xfrm>
            <a:off x="1580210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10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34428D7-5BA6-044A-AB8E-D8D5C31E37D1}"/>
              </a:ext>
            </a:extLst>
          </p:cNvPr>
          <p:cNvSpPr/>
          <p:nvPr/>
        </p:nvSpPr>
        <p:spPr>
          <a:xfrm>
            <a:off x="13825092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13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4089E950-CA95-F04C-939D-4E1F568B084F}"/>
              </a:ext>
            </a:extLst>
          </p:cNvPr>
          <p:cNvSpPr/>
          <p:nvPr/>
        </p:nvSpPr>
        <p:spPr>
          <a:xfrm>
            <a:off x="17120107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8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017A292A-3F71-4944-92B7-D45B68A014F3}"/>
              </a:ext>
            </a:extLst>
          </p:cNvPr>
          <p:cNvSpPr/>
          <p:nvPr/>
        </p:nvSpPr>
        <p:spPr>
          <a:xfrm>
            <a:off x="19756119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4</a:t>
            </a: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940DF6C0-4261-6C4A-867B-BB381AF022CC}"/>
              </a:ext>
            </a:extLst>
          </p:cNvPr>
          <p:cNvSpPr/>
          <p:nvPr/>
        </p:nvSpPr>
        <p:spPr>
          <a:xfrm>
            <a:off x="18438113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6</a:t>
            </a: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B53DB1C6-099D-114D-B555-950A23B7915E}"/>
              </a:ext>
            </a:extLst>
          </p:cNvPr>
          <p:cNvSpPr/>
          <p:nvPr/>
        </p:nvSpPr>
        <p:spPr>
          <a:xfrm>
            <a:off x="4599050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27</a:t>
            </a: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AE90D64-A29F-9645-A5C8-885ECF86DE9B}"/>
              </a:ext>
            </a:extLst>
          </p:cNvPr>
          <p:cNvSpPr/>
          <p:nvPr/>
        </p:nvSpPr>
        <p:spPr>
          <a:xfrm>
            <a:off x="5917056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25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BE68D3A9-C52F-FC44-820F-D4B346CCC8EA}"/>
              </a:ext>
            </a:extLst>
          </p:cNvPr>
          <p:cNvSpPr/>
          <p:nvPr/>
        </p:nvSpPr>
        <p:spPr>
          <a:xfrm>
            <a:off x="7235062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23</a:t>
            </a: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C9962C72-E257-F146-B4F1-4E7C6247CF90}"/>
              </a:ext>
            </a:extLst>
          </p:cNvPr>
          <p:cNvSpPr/>
          <p:nvPr/>
        </p:nvSpPr>
        <p:spPr>
          <a:xfrm>
            <a:off x="10530077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18</a:t>
            </a: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9D02723F-75CD-624C-9554-C0ADF9FBE6A4}"/>
              </a:ext>
            </a:extLst>
          </p:cNvPr>
          <p:cNvSpPr/>
          <p:nvPr/>
        </p:nvSpPr>
        <p:spPr>
          <a:xfrm>
            <a:off x="855306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21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3F499874-357E-4A42-A180-5AEB527E8861}"/>
              </a:ext>
            </a:extLst>
          </p:cNvPr>
          <p:cNvSpPr/>
          <p:nvPr/>
        </p:nvSpPr>
        <p:spPr>
          <a:xfrm>
            <a:off x="11848083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16</a:t>
            </a:r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D4D3C6DF-1A2B-9148-9262-FA2670DC4911}"/>
              </a:ext>
            </a:extLst>
          </p:cNvPr>
          <p:cNvSpPr/>
          <p:nvPr/>
        </p:nvSpPr>
        <p:spPr>
          <a:xfrm>
            <a:off x="14484095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12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12EB4710-0E9F-3C46-991D-6E2365EA61E9}"/>
              </a:ext>
            </a:extLst>
          </p:cNvPr>
          <p:cNvSpPr/>
          <p:nvPr/>
        </p:nvSpPr>
        <p:spPr>
          <a:xfrm>
            <a:off x="13166089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14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9FDDE92D-D7F2-C146-B5DA-D63033D6C38A}"/>
              </a:ext>
            </a:extLst>
          </p:cNvPr>
          <p:cNvSpPr/>
          <p:nvPr/>
        </p:nvSpPr>
        <p:spPr>
          <a:xfrm>
            <a:off x="1514309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11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9F99A66-1353-CE41-8809-FD3FE3A4165B}"/>
              </a:ext>
            </a:extLst>
          </p:cNvPr>
          <p:cNvSpPr/>
          <p:nvPr/>
        </p:nvSpPr>
        <p:spPr>
          <a:xfrm>
            <a:off x="16461104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9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8B90F7AD-9BA9-154B-A514-6FB1A7BF7D0F}"/>
              </a:ext>
            </a:extLst>
          </p:cNvPr>
          <p:cNvSpPr/>
          <p:nvPr/>
        </p:nvSpPr>
        <p:spPr>
          <a:xfrm>
            <a:off x="17779110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7</a:t>
            </a:r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DFA0FD1F-FC26-C94B-9DCB-569712964DDF}"/>
              </a:ext>
            </a:extLst>
          </p:cNvPr>
          <p:cNvSpPr/>
          <p:nvPr/>
        </p:nvSpPr>
        <p:spPr>
          <a:xfrm>
            <a:off x="20415122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3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2674748C-7A70-CB4A-B1FC-42FBBD2418E2}"/>
              </a:ext>
            </a:extLst>
          </p:cNvPr>
          <p:cNvSpPr/>
          <p:nvPr/>
        </p:nvSpPr>
        <p:spPr>
          <a:xfrm>
            <a:off x="19097116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5</a:t>
            </a:r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E79110C8-E41C-6843-92E0-E5725870CD4F}"/>
              </a:ext>
            </a:extLst>
          </p:cNvPr>
          <p:cNvSpPr/>
          <p:nvPr/>
        </p:nvSpPr>
        <p:spPr>
          <a:xfrm>
            <a:off x="21074125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38F08F1E-06B6-0740-B8DE-6E13B3ED2AF2}"/>
              </a:ext>
            </a:extLst>
          </p:cNvPr>
          <p:cNvSpPr/>
          <p:nvPr/>
        </p:nvSpPr>
        <p:spPr>
          <a:xfrm>
            <a:off x="2239214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F4BFCF28-2919-E741-A753-172FE51772A4}"/>
              </a:ext>
            </a:extLst>
          </p:cNvPr>
          <p:cNvSpPr/>
          <p:nvPr/>
        </p:nvSpPr>
        <p:spPr>
          <a:xfrm>
            <a:off x="2173312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8DF6AA68-30C8-6241-BDF9-C660CEFE05DD}"/>
              </a:ext>
            </a:extLst>
          </p:cNvPr>
          <p:cNvSpPr/>
          <p:nvPr/>
        </p:nvSpPr>
        <p:spPr>
          <a:xfrm>
            <a:off x="22355565" y="8885507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</a:t>
            </a:r>
            <a:r>
              <a:rPr lang="en-US" sz="2400" u="none" strike="noStrike" kern="1200" cap="none" baseline="3000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68B5CD74-0770-2B4D-9713-9D0D5FE3AFB5}"/>
              </a:ext>
            </a:extLst>
          </p:cNvPr>
          <p:cNvSpPr/>
          <p:nvPr/>
        </p:nvSpPr>
        <p:spPr>
          <a:xfrm>
            <a:off x="21698352" y="8885507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</a:t>
            </a:r>
            <a:r>
              <a:rPr lang="en-US" sz="2400" baseline="30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4AC15EDD-B030-1449-BF96-307C4A48F32A}"/>
              </a:ext>
            </a:extLst>
          </p:cNvPr>
          <p:cNvSpPr/>
          <p:nvPr/>
        </p:nvSpPr>
        <p:spPr>
          <a:xfrm>
            <a:off x="4637817" y="8905257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…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F513AB29-7CB9-7A47-88A2-968BE1BC18FC}"/>
              </a:ext>
            </a:extLst>
          </p:cNvPr>
          <p:cNvSpPr/>
          <p:nvPr/>
        </p:nvSpPr>
        <p:spPr>
          <a:xfrm>
            <a:off x="21012710" y="878957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…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0A7DEBED-B7EE-BC45-BF35-50C67CE9346F}"/>
              </a:ext>
            </a:extLst>
          </p:cNvPr>
          <p:cNvSpPr/>
          <p:nvPr/>
        </p:nvSpPr>
        <p:spPr>
          <a:xfrm>
            <a:off x="223531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47" name="Freeform 146">
            <a:extLst>
              <a:ext uri="{FF2B5EF4-FFF2-40B4-BE49-F238E27FC236}">
                <a16:creationId xmlns:a16="http://schemas.microsoft.com/office/drawing/2014/main" id="{D42E7A5D-FAB2-374A-A152-E34B2298F6A9}"/>
              </a:ext>
            </a:extLst>
          </p:cNvPr>
          <p:cNvSpPr/>
          <p:nvPr/>
        </p:nvSpPr>
        <p:spPr>
          <a:xfrm>
            <a:off x="289253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48" name="Freeform 147">
            <a:extLst>
              <a:ext uri="{FF2B5EF4-FFF2-40B4-BE49-F238E27FC236}">
                <a16:creationId xmlns:a16="http://schemas.microsoft.com/office/drawing/2014/main" id="{726C7DA0-5B20-1F4E-A184-BC52A102E6BD}"/>
              </a:ext>
            </a:extLst>
          </p:cNvPr>
          <p:cNvSpPr/>
          <p:nvPr/>
        </p:nvSpPr>
        <p:spPr>
          <a:xfrm>
            <a:off x="354975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CCE02BCC-44EA-B24B-8022-88D771D9DB18}"/>
              </a:ext>
            </a:extLst>
          </p:cNvPr>
          <p:cNvSpPr/>
          <p:nvPr/>
        </p:nvSpPr>
        <p:spPr>
          <a:xfrm>
            <a:off x="552141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6E802630-0FD2-AE42-BFEA-D332529E58CA}"/>
              </a:ext>
            </a:extLst>
          </p:cNvPr>
          <p:cNvSpPr/>
          <p:nvPr/>
        </p:nvSpPr>
        <p:spPr>
          <a:xfrm>
            <a:off x="420697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FFC89E7E-20AE-5945-AB7C-B851FAE96A49}"/>
              </a:ext>
            </a:extLst>
          </p:cNvPr>
          <p:cNvSpPr/>
          <p:nvPr/>
        </p:nvSpPr>
        <p:spPr>
          <a:xfrm>
            <a:off x="683585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B3E7C492-D15B-BA40-96B8-C3ED3656F193}"/>
              </a:ext>
            </a:extLst>
          </p:cNvPr>
          <p:cNvSpPr/>
          <p:nvPr/>
        </p:nvSpPr>
        <p:spPr>
          <a:xfrm>
            <a:off x="946473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D6274ED-8836-A041-BF1A-D2370C933C90}"/>
              </a:ext>
            </a:extLst>
          </p:cNvPr>
          <p:cNvSpPr/>
          <p:nvPr/>
        </p:nvSpPr>
        <p:spPr>
          <a:xfrm>
            <a:off x="815029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95219DA1-DF19-F749-B60D-729099E1FC09}"/>
              </a:ext>
            </a:extLst>
          </p:cNvPr>
          <p:cNvSpPr/>
          <p:nvPr/>
        </p:nvSpPr>
        <p:spPr>
          <a:xfrm>
            <a:off x="1077917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0D5415C7-37B0-AD4C-B25D-636A9C0A6E88}"/>
              </a:ext>
            </a:extLst>
          </p:cNvPr>
          <p:cNvSpPr/>
          <p:nvPr/>
        </p:nvSpPr>
        <p:spPr>
          <a:xfrm>
            <a:off x="1209361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C719022E-382B-0245-AB34-D8C9EEEE0AD6}"/>
              </a:ext>
            </a:extLst>
          </p:cNvPr>
          <p:cNvSpPr/>
          <p:nvPr/>
        </p:nvSpPr>
        <p:spPr>
          <a:xfrm>
            <a:off x="1340805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4EF1D796-19B8-5A4F-B36B-1A26DE7F859E}"/>
              </a:ext>
            </a:extLst>
          </p:cNvPr>
          <p:cNvSpPr/>
          <p:nvPr/>
        </p:nvSpPr>
        <p:spPr>
          <a:xfrm>
            <a:off x="1603693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C650921A-85CD-2649-90C3-5F65C9902041}"/>
              </a:ext>
            </a:extLst>
          </p:cNvPr>
          <p:cNvSpPr/>
          <p:nvPr/>
        </p:nvSpPr>
        <p:spPr>
          <a:xfrm>
            <a:off x="1472249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F881DAA0-DE2D-E94A-887B-CE669D8BEA89}"/>
              </a:ext>
            </a:extLst>
          </p:cNvPr>
          <p:cNvSpPr/>
          <p:nvPr/>
        </p:nvSpPr>
        <p:spPr>
          <a:xfrm>
            <a:off x="1735137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255A83AB-CDED-664C-8CF4-2F2474AC7314}"/>
              </a:ext>
            </a:extLst>
          </p:cNvPr>
          <p:cNvSpPr/>
          <p:nvPr/>
        </p:nvSpPr>
        <p:spPr>
          <a:xfrm>
            <a:off x="1998025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213E58D3-8120-F64F-BE89-80CD50FC693D}"/>
              </a:ext>
            </a:extLst>
          </p:cNvPr>
          <p:cNvSpPr/>
          <p:nvPr/>
        </p:nvSpPr>
        <p:spPr>
          <a:xfrm>
            <a:off x="1866581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62" name="Freeform 161">
            <a:extLst>
              <a:ext uri="{FF2B5EF4-FFF2-40B4-BE49-F238E27FC236}">
                <a16:creationId xmlns:a16="http://schemas.microsoft.com/office/drawing/2014/main" id="{2717A8CD-0CB0-5F4B-A70F-270CF879C4EB}"/>
              </a:ext>
            </a:extLst>
          </p:cNvPr>
          <p:cNvSpPr/>
          <p:nvPr/>
        </p:nvSpPr>
        <p:spPr>
          <a:xfrm>
            <a:off x="486419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DCE4341D-FEFD-F344-A65A-4F6C832D10D9}"/>
              </a:ext>
            </a:extLst>
          </p:cNvPr>
          <p:cNvSpPr/>
          <p:nvPr/>
        </p:nvSpPr>
        <p:spPr>
          <a:xfrm>
            <a:off x="617863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F7B60E33-6B9F-4C47-82D7-1D15F4B0BE75}"/>
              </a:ext>
            </a:extLst>
          </p:cNvPr>
          <p:cNvSpPr/>
          <p:nvPr/>
        </p:nvSpPr>
        <p:spPr>
          <a:xfrm>
            <a:off x="749307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B2D3184A-EAFA-7047-9ADE-FBB61A7BFE1D}"/>
              </a:ext>
            </a:extLst>
          </p:cNvPr>
          <p:cNvSpPr/>
          <p:nvPr/>
        </p:nvSpPr>
        <p:spPr>
          <a:xfrm>
            <a:off x="1012195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E7EB994B-906D-D540-9540-A0B606E9A0D5}"/>
              </a:ext>
            </a:extLst>
          </p:cNvPr>
          <p:cNvSpPr/>
          <p:nvPr/>
        </p:nvSpPr>
        <p:spPr>
          <a:xfrm>
            <a:off x="880751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F5D7E1A1-D88C-5F43-82F6-8083B16D1AEC}"/>
              </a:ext>
            </a:extLst>
          </p:cNvPr>
          <p:cNvSpPr/>
          <p:nvPr/>
        </p:nvSpPr>
        <p:spPr>
          <a:xfrm>
            <a:off x="1143639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50B3B42B-7DCE-DF4A-99B2-3B510AEC3646}"/>
              </a:ext>
            </a:extLst>
          </p:cNvPr>
          <p:cNvSpPr/>
          <p:nvPr/>
        </p:nvSpPr>
        <p:spPr>
          <a:xfrm>
            <a:off x="1406527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C1757D20-47F4-C44C-9D2A-CEF6829E18E8}"/>
              </a:ext>
            </a:extLst>
          </p:cNvPr>
          <p:cNvSpPr/>
          <p:nvPr/>
        </p:nvSpPr>
        <p:spPr>
          <a:xfrm>
            <a:off x="1275083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4791F15E-3277-9B41-ABAC-949CF0C7A2FB}"/>
              </a:ext>
            </a:extLst>
          </p:cNvPr>
          <p:cNvSpPr/>
          <p:nvPr/>
        </p:nvSpPr>
        <p:spPr>
          <a:xfrm>
            <a:off x="1537971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71" name="Freeform 170">
            <a:extLst>
              <a:ext uri="{FF2B5EF4-FFF2-40B4-BE49-F238E27FC236}">
                <a16:creationId xmlns:a16="http://schemas.microsoft.com/office/drawing/2014/main" id="{1AF6711C-CCA2-414A-AE5E-ABF39668072B}"/>
              </a:ext>
            </a:extLst>
          </p:cNvPr>
          <p:cNvSpPr/>
          <p:nvPr/>
        </p:nvSpPr>
        <p:spPr>
          <a:xfrm>
            <a:off x="1669415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72" name="Freeform 171">
            <a:extLst>
              <a:ext uri="{FF2B5EF4-FFF2-40B4-BE49-F238E27FC236}">
                <a16:creationId xmlns:a16="http://schemas.microsoft.com/office/drawing/2014/main" id="{B724BB1D-FC5A-7B43-AA6A-BA63D68CB010}"/>
              </a:ext>
            </a:extLst>
          </p:cNvPr>
          <p:cNvSpPr/>
          <p:nvPr/>
        </p:nvSpPr>
        <p:spPr>
          <a:xfrm>
            <a:off x="1800859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73" name="Freeform 172">
            <a:extLst>
              <a:ext uri="{FF2B5EF4-FFF2-40B4-BE49-F238E27FC236}">
                <a16:creationId xmlns:a16="http://schemas.microsoft.com/office/drawing/2014/main" id="{16C386B2-829F-2841-8F68-0AE6260EF9FC}"/>
              </a:ext>
            </a:extLst>
          </p:cNvPr>
          <p:cNvSpPr/>
          <p:nvPr/>
        </p:nvSpPr>
        <p:spPr>
          <a:xfrm>
            <a:off x="2063747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FAFB6161-388C-CA40-82C6-49F4B1F5242C}"/>
              </a:ext>
            </a:extLst>
          </p:cNvPr>
          <p:cNvSpPr/>
          <p:nvPr/>
        </p:nvSpPr>
        <p:spPr>
          <a:xfrm>
            <a:off x="1932303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41D1A9D4-4337-AA48-BE3F-DB934583893C}"/>
              </a:ext>
            </a:extLst>
          </p:cNvPr>
          <p:cNvSpPr/>
          <p:nvPr/>
        </p:nvSpPr>
        <p:spPr>
          <a:xfrm>
            <a:off x="2129469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42914EE1-C124-C546-88C6-C3C2B9F13204}"/>
              </a:ext>
            </a:extLst>
          </p:cNvPr>
          <p:cNvSpPr/>
          <p:nvPr/>
        </p:nvSpPr>
        <p:spPr>
          <a:xfrm>
            <a:off x="22609132" y="8044440"/>
            <a:ext cx="658368" cy="10789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C9FB44BE-A065-C744-8D20-BEBFBC27397D}"/>
              </a:ext>
            </a:extLst>
          </p:cNvPr>
          <p:cNvSpPr/>
          <p:nvPr/>
        </p:nvSpPr>
        <p:spPr>
          <a:xfrm>
            <a:off x="2195191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5908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unsigned int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C0CE3F-3A69-0F43-B447-91E7494A5F8A}"/>
              </a:ext>
            </a:extLst>
          </p:cNvPr>
          <p:cNvSpPr txBox="1">
            <a:spLocks/>
          </p:cNvSpPr>
          <p:nvPr/>
        </p:nvSpPr>
        <p:spPr>
          <a:xfrm>
            <a:off x="3867726" y="4368716"/>
            <a:ext cx="15587033" cy="2549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Size: 4 bytes</a:t>
            </a:r>
          </a:p>
          <a:p>
            <a:pPr algn="ctr">
              <a:buNone/>
            </a:pPr>
            <a:r>
              <a:rPr lang="en-US" sz="6000" dirty="0">
                <a:solidFill>
                  <a:srgbClr val="003D60"/>
                </a:solidFill>
              </a:rPr>
              <a:t>Range: 0 to 4294967296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DB414-1691-144F-A617-E697AE178DBB}"/>
              </a:ext>
            </a:extLst>
          </p:cNvPr>
          <p:cNvSpPr txBox="1"/>
          <p:nvPr/>
        </p:nvSpPr>
        <p:spPr>
          <a:xfrm>
            <a:off x="-878210" y="8323088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7ECC98-55BB-1A4F-92C1-551EC7F35452}"/>
              </a:ext>
            </a:extLst>
          </p:cNvPr>
          <p:cNvSpPr txBox="1"/>
          <p:nvPr/>
        </p:nvSpPr>
        <p:spPr>
          <a:xfrm>
            <a:off x="1069824" y="7473098"/>
            <a:ext cx="722776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bit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AE6BE4-3D0C-D047-BB02-FF7B98CF1A02}"/>
              </a:ext>
            </a:extLst>
          </p:cNvPr>
          <p:cNvSpPr txBox="1"/>
          <p:nvPr/>
        </p:nvSpPr>
        <p:spPr>
          <a:xfrm>
            <a:off x="-878210" y="9178538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value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7D10AE4-20B6-2741-9850-04118003D2F8}"/>
              </a:ext>
            </a:extLst>
          </p:cNvPr>
          <p:cNvSpPr/>
          <p:nvPr/>
        </p:nvSpPr>
        <p:spPr>
          <a:xfrm>
            <a:off x="183544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31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D527AC95-302A-C440-9396-CEBB890AC4CB}"/>
              </a:ext>
            </a:extLst>
          </p:cNvPr>
          <p:cNvSpPr/>
          <p:nvPr/>
        </p:nvSpPr>
        <p:spPr>
          <a:xfrm>
            <a:off x="2498567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30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556C9FB7-9C7D-0A4D-B30D-6BC2BD4D00DA}"/>
              </a:ext>
            </a:extLst>
          </p:cNvPr>
          <p:cNvSpPr/>
          <p:nvPr/>
        </p:nvSpPr>
        <p:spPr>
          <a:xfrm>
            <a:off x="3161686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29</a:t>
            </a: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7CD75910-330C-1A46-990D-3B40DABF9A64}"/>
              </a:ext>
            </a:extLst>
          </p:cNvPr>
          <p:cNvSpPr/>
          <p:nvPr/>
        </p:nvSpPr>
        <p:spPr>
          <a:xfrm>
            <a:off x="5151043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26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D1D2E3-3804-D44A-9269-C39E1130C0EC}"/>
              </a:ext>
            </a:extLst>
          </p:cNvPr>
          <p:cNvSpPr/>
          <p:nvPr/>
        </p:nvSpPr>
        <p:spPr>
          <a:xfrm>
            <a:off x="3824805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28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B05E5436-CDBB-5743-9506-88E48A039CF7}"/>
              </a:ext>
            </a:extLst>
          </p:cNvPr>
          <p:cNvSpPr/>
          <p:nvPr/>
        </p:nvSpPr>
        <p:spPr>
          <a:xfrm>
            <a:off x="647728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24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8D89F7D-3188-1646-B5CC-542283EFC2AC}"/>
              </a:ext>
            </a:extLst>
          </p:cNvPr>
          <p:cNvSpPr/>
          <p:nvPr/>
        </p:nvSpPr>
        <p:spPr>
          <a:xfrm>
            <a:off x="9129757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20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64AF036B-DB2D-EF44-880E-F883BEC8CECE}"/>
              </a:ext>
            </a:extLst>
          </p:cNvPr>
          <p:cNvSpPr/>
          <p:nvPr/>
        </p:nvSpPr>
        <p:spPr>
          <a:xfrm>
            <a:off x="7803519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65F35ECE-AAE1-2D41-AB9C-80C565AB25BB}"/>
              </a:ext>
            </a:extLst>
          </p:cNvPr>
          <p:cNvSpPr/>
          <p:nvPr/>
        </p:nvSpPr>
        <p:spPr>
          <a:xfrm>
            <a:off x="1981752" y="8885507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</a:t>
            </a:r>
            <a:r>
              <a:rPr lang="en-US" sz="2400" baseline="30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31</a:t>
            </a: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 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CBF170C1-727A-154D-AB13-463011F1030A}"/>
              </a:ext>
            </a:extLst>
          </p:cNvPr>
          <p:cNvSpPr/>
          <p:nvPr/>
        </p:nvSpPr>
        <p:spPr>
          <a:xfrm>
            <a:off x="2638972" y="8885507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</a:t>
            </a:r>
            <a:r>
              <a:rPr lang="en-US" sz="2400" baseline="30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30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3F82D24-FA09-144F-82FF-B148992B8CB7}"/>
              </a:ext>
            </a:extLst>
          </p:cNvPr>
          <p:cNvSpPr/>
          <p:nvPr/>
        </p:nvSpPr>
        <p:spPr>
          <a:xfrm>
            <a:off x="3296192" y="8885507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</a:t>
            </a:r>
            <a:r>
              <a:rPr lang="en-US" sz="2400" baseline="30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29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70F57B44-D993-BD47-B675-6231A5ABF5FA}"/>
              </a:ext>
            </a:extLst>
          </p:cNvPr>
          <p:cNvSpPr/>
          <p:nvPr/>
        </p:nvSpPr>
        <p:spPr>
          <a:xfrm>
            <a:off x="3953412" y="8885507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</a:t>
            </a:r>
            <a:r>
              <a:rPr lang="en-US" sz="2400" baseline="30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28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E8950120-8196-E846-8DAA-026E71DEE1E1}"/>
              </a:ext>
            </a:extLst>
          </p:cNvPr>
          <p:cNvSpPr txBox="1">
            <a:spLocks/>
          </p:cNvSpPr>
          <p:nvPr/>
        </p:nvSpPr>
        <p:spPr>
          <a:xfrm>
            <a:off x="1925619" y="3272590"/>
            <a:ext cx="13277850" cy="10961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unsigned int x;        /</a:t>
            </a:r>
            <a:r>
              <a:rPr lang="en-US" sz="6000" i="1" dirty="0">
                <a:solidFill>
                  <a:srgbClr val="003D60"/>
                </a:solidFill>
              </a:rPr>
              <a:t>* An unsigned 32-bit variable *</a:t>
            </a:r>
            <a:r>
              <a:rPr lang="en-US" sz="6000" dirty="0">
                <a:solidFill>
                  <a:srgbClr val="003D60"/>
                </a:solidFill>
              </a:rPr>
              <a:t>/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26F30482-F002-5049-AD00-0AB505C3F2AB}"/>
              </a:ext>
            </a:extLst>
          </p:cNvPr>
          <p:cNvSpPr/>
          <p:nvPr/>
        </p:nvSpPr>
        <p:spPr>
          <a:xfrm>
            <a:off x="9792876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19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5758F4C-02FF-4E45-81BA-16E78AEFEAF8}"/>
              </a:ext>
            </a:extLst>
          </p:cNvPr>
          <p:cNvSpPr/>
          <p:nvPr/>
        </p:nvSpPr>
        <p:spPr>
          <a:xfrm>
            <a:off x="11119114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17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8093C16B-FB72-B945-9B5E-16AA27A65C48}"/>
              </a:ext>
            </a:extLst>
          </p:cNvPr>
          <p:cNvSpPr/>
          <p:nvPr/>
        </p:nvSpPr>
        <p:spPr>
          <a:xfrm>
            <a:off x="12445352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15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9987AD7C-63AA-2A47-8258-E71B4CFDAD2A}"/>
              </a:ext>
            </a:extLst>
          </p:cNvPr>
          <p:cNvSpPr/>
          <p:nvPr/>
        </p:nvSpPr>
        <p:spPr>
          <a:xfrm>
            <a:off x="15760947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10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34428D7-5BA6-044A-AB8E-D8D5C31E37D1}"/>
              </a:ext>
            </a:extLst>
          </p:cNvPr>
          <p:cNvSpPr/>
          <p:nvPr/>
        </p:nvSpPr>
        <p:spPr>
          <a:xfrm>
            <a:off x="13771590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13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4089E950-CA95-F04C-939D-4E1F568B084F}"/>
              </a:ext>
            </a:extLst>
          </p:cNvPr>
          <p:cNvSpPr/>
          <p:nvPr/>
        </p:nvSpPr>
        <p:spPr>
          <a:xfrm>
            <a:off x="17087185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8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017A292A-3F71-4944-92B7-D45B68A014F3}"/>
              </a:ext>
            </a:extLst>
          </p:cNvPr>
          <p:cNvSpPr/>
          <p:nvPr/>
        </p:nvSpPr>
        <p:spPr>
          <a:xfrm>
            <a:off x="1973966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4</a:t>
            </a: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940DF6C0-4261-6C4A-867B-BB381AF022CC}"/>
              </a:ext>
            </a:extLst>
          </p:cNvPr>
          <p:cNvSpPr/>
          <p:nvPr/>
        </p:nvSpPr>
        <p:spPr>
          <a:xfrm>
            <a:off x="18413423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6</a:t>
            </a: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B53DB1C6-099D-114D-B555-950A23B7915E}"/>
              </a:ext>
            </a:extLst>
          </p:cNvPr>
          <p:cNvSpPr/>
          <p:nvPr/>
        </p:nvSpPr>
        <p:spPr>
          <a:xfrm>
            <a:off x="4487924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27</a:t>
            </a: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AE90D64-A29F-9645-A5C8-885ECF86DE9B}"/>
              </a:ext>
            </a:extLst>
          </p:cNvPr>
          <p:cNvSpPr/>
          <p:nvPr/>
        </p:nvSpPr>
        <p:spPr>
          <a:xfrm>
            <a:off x="5814162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25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BE68D3A9-C52F-FC44-820F-D4B346CCC8EA}"/>
              </a:ext>
            </a:extLst>
          </p:cNvPr>
          <p:cNvSpPr/>
          <p:nvPr/>
        </p:nvSpPr>
        <p:spPr>
          <a:xfrm>
            <a:off x="7140400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23</a:t>
            </a: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C9962C72-E257-F146-B4F1-4E7C6247CF90}"/>
              </a:ext>
            </a:extLst>
          </p:cNvPr>
          <p:cNvSpPr/>
          <p:nvPr/>
        </p:nvSpPr>
        <p:spPr>
          <a:xfrm>
            <a:off x="10455995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18</a:t>
            </a: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9D02723F-75CD-624C-9554-C0ADF9FBE6A4}"/>
              </a:ext>
            </a:extLst>
          </p:cNvPr>
          <p:cNvSpPr/>
          <p:nvPr/>
        </p:nvSpPr>
        <p:spPr>
          <a:xfrm>
            <a:off x="846663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21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3F499874-357E-4A42-A180-5AEB527E8861}"/>
              </a:ext>
            </a:extLst>
          </p:cNvPr>
          <p:cNvSpPr/>
          <p:nvPr/>
        </p:nvSpPr>
        <p:spPr>
          <a:xfrm>
            <a:off x="11782233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16</a:t>
            </a:r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D4D3C6DF-1A2B-9148-9262-FA2670DC4911}"/>
              </a:ext>
            </a:extLst>
          </p:cNvPr>
          <p:cNvSpPr/>
          <p:nvPr/>
        </p:nvSpPr>
        <p:spPr>
          <a:xfrm>
            <a:off x="14434709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12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12EB4710-0E9F-3C46-991D-6E2365EA61E9}"/>
              </a:ext>
            </a:extLst>
          </p:cNvPr>
          <p:cNvSpPr/>
          <p:nvPr/>
        </p:nvSpPr>
        <p:spPr>
          <a:xfrm>
            <a:off x="1310847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14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9FDDE92D-D7F2-C146-B5DA-D63033D6C38A}"/>
              </a:ext>
            </a:extLst>
          </p:cNvPr>
          <p:cNvSpPr/>
          <p:nvPr/>
        </p:nvSpPr>
        <p:spPr>
          <a:xfrm>
            <a:off x="1509782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11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9F99A66-1353-CE41-8809-FD3FE3A4165B}"/>
              </a:ext>
            </a:extLst>
          </p:cNvPr>
          <p:cNvSpPr/>
          <p:nvPr/>
        </p:nvSpPr>
        <p:spPr>
          <a:xfrm>
            <a:off x="16424066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9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8B90F7AD-9BA9-154B-A514-6FB1A7BF7D0F}"/>
              </a:ext>
            </a:extLst>
          </p:cNvPr>
          <p:cNvSpPr/>
          <p:nvPr/>
        </p:nvSpPr>
        <p:spPr>
          <a:xfrm>
            <a:off x="17750304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7</a:t>
            </a:r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DFA0FD1F-FC26-C94B-9DCB-569712964DDF}"/>
              </a:ext>
            </a:extLst>
          </p:cNvPr>
          <p:cNvSpPr/>
          <p:nvPr/>
        </p:nvSpPr>
        <p:spPr>
          <a:xfrm>
            <a:off x="20402780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3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2674748C-7A70-CB4A-B1FC-42FBBD2418E2}"/>
              </a:ext>
            </a:extLst>
          </p:cNvPr>
          <p:cNvSpPr/>
          <p:nvPr/>
        </p:nvSpPr>
        <p:spPr>
          <a:xfrm>
            <a:off x="19076542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5</a:t>
            </a:r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E79110C8-E41C-6843-92E0-E5725870CD4F}"/>
              </a:ext>
            </a:extLst>
          </p:cNvPr>
          <p:cNvSpPr/>
          <p:nvPr/>
        </p:nvSpPr>
        <p:spPr>
          <a:xfrm>
            <a:off x="21065899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38F08F1E-06B6-0740-B8DE-6E13B3ED2AF2}"/>
              </a:ext>
            </a:extLst>
          </p:cNvPr>
          <p:cNvSpPr/>
          <p:nvPr/>
        </p:nvSpPr>
        <p:spPr>
          <a:xfrm>
            <a:off x="2239214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F4BFCF28-2919-E741-A753-172FE51772A4}"/>
              </a:ext>
            </a:extLst>
          </p:cNvPr>
          <p:cNvSpPr/>
          <p:nvPr/>
        </p:nvSpPr>
        <p:spPr>
          <a:xfrm>
            <a:off x="2172901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8DF6AA68-30C8-6241-BDF9-C660CEFE05DD}"/>
              </a:ext>
            </a:extLst>
          </p:cNvPr>
          <p:cNvSpPr/>
          <p:nvPr/>
        </p:nvSpPr>
        <p:spPr>
          <a:xfrm>
            <a:off x="22355565" y="8885507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</a:t>
            </a:r>
            <a:r>
              <a:rPr lang="en-US" sz="2400" u="none" strike="noStrike" kern="1200" cap="none" baseline="3000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68B5CD74-0770-2B4D-9713-9D0D5FE3AFB5}"/>
              </a:ext>
            </a:extLst>
          </p:cNvPr>
          <p:cNvSpPr/>
          <p:nvPr/>
        </p:nvSpPr>
        <p:spPr>
          <a:xfrm>
            <a:off x="21698352" y="8885507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</a:t>
            </a:r>
            <a:r>
              <a:rPr lang="en-US" sz="2400" baseline="30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4AC15EDD-B030-1449-BF96-307C4A48F32A}"/>
              </a:ext>
            </a:extLst>
          </p:cNvPr>
          <p:cNvSpPr/>
          <p:nvPr/>
        </p:nvSpPr>
        <p:spPr>
          <a:xfrm>
            <a:off x="4637817" y="8905257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…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F513AB29-7CB9-7A47-88A2-968BE1BC18FC}"/>
              </a:ext>
            </a:extLst>
          </p:cNvPr>
          <p:cNvSpPr/>
          <p:nvPr/>
        </p:nvSpPr>
        <p:spPr>
          <a:xfrm>
            <a:off x="21012710" y="8789574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lvl="0" algn="ctr" hangingPunct="0"/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…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7800791-7BDE-3C4F-8E6D-CD086EE468A7}"/>
              </a:ext>
            </a:extLst>
          </p:cNvPr>
          <p:cNvSpPr/>
          <p:nvPr/>
        </p:nvSpPr>
        <p:spPr>
          <a:xfrm>
            <a:off x="21715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B797FC84-AF2E-9546-A1D4-9CA57CDC8EAF}"/>
              </a:ext>
            </a:extLst>
          </p:cNvPr>
          <p:cNvSpPr/>
          <p:nvPr/>
        </p:nvSpPr>
        <p:spPr>
          <a:xfrm>
            <a:off x="28287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3F95BD9C-3CF8-A949-ACB0-715521806226}"/>
              </a:ext>
            </a:extLst>
          </p:cNvPr>
          <p:cNvSpPr/>
          <p:nvPr/>
        </p:nvSpPr>
        <p:spPr>
          <a:xfrm>
            <a:off x="34859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2443BA0D-C41A-A142-A11F-846D2EA0D8F5}"/>
              </a:ext>
            </a:extLst>
          </p:cNvPr>
          <p:cNvSpPr/>
          <p:nvPr/>
        </p:nvSpPr>
        <p:spPr>
          <a:xfrm>
            <a:off x="54576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E31E4E1-B123-0043-AE2A-93E429CE897C}"/>
              </a:ext>
            </a:extLst>
          </p:cNvPr>
          <p:cNvSpPr/>
          <p:nvPr/>
        </p:nvSpPr>
        <p:spPr>
          <a:xfrm>
            <a:off x="41431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84389B82-D08B-BD4B-81CB-31FA3FE46CCA}"/>
              </a:ext>
            </a:extLst>
          </p:cNvPr>
          <p:cNvSpPr/>
          <p:nvPr/>
        </p:nvSpPr>
        <p:spPr>
          <a:xfrm>
            <a:off x="67720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ECC117F6-50AE-C642-B61E-B74CE470CEFA}"/>
              </a:ext>
            </a:extLst>
          </p:cNvPr>
          <p:cNvSpPr/>
          <p:nvPr/>
        </p:nvSpPr>
        <p:spPr>
          <a:xfrm>
            <a:off x="94009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AA17E31-0217-CE48-A663-16978308C309}"/>
              </a:ext>
            </a:extLst>
          </p:cNvPr>
          <p:cNvSpPr/>
          <p:nvPr/>
        </p:nvSpPr>
        <p:spPr>
          <a:xfrm>
            <a:off x="80865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CF20661F-E16E-764F-93DD-5B6A11B40CBA}"/>
              </a:ext>
            </a:extLst>
          </p:cNvPr>
          <p:cNvSpPr/>
          <p:nvPr/>
        </p:nvSpPr>
        <p:spPr>
          <a:xfrm>
            <a:off x="107153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ACED1977-5D4C-5C44-9F00-8BC76CBD9A49}"/>
              </a:ext>
            </a:extLst>
          </p:cNvPr>
          <p:cNvSpPr/>
          <p:nvPr/>
        </p:nvSpPr>
        <p:spPr>
          <a:xfrm>
            <a:off x="120298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4CDC5322-F53B-AC4E-A854-631B7C64431B}"/>
              </a:ext>
            </a:extLst>
          </p:cNvPr>
          <p:cNvSpPr/>
          <p:nvPr/>
        </p:nvSpPr>
        <p:spPr>
          <a:xfrm>
            <a:off x="133442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12F17B64-AEA6-0C4D-A8C3-EB095ADD07B6}"/>
              </a:ext>
            </a:extLst>
          </p:cNvPr>
          <p:cNvSpPr/>
          <p:nvPr/>
        </p:nvSpPr>
        <p:spPr>
          <a:xfrm>
            <a:off x="159731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AB47B147-C64F-4149-A5D9-D2B2D6D356E2}"/>
              </a:ext>
            </a:extLst>
          </p:cNvPr>
          <p:cNvSpPr/>
          <p:nvPr/>
        </p:nvSpPr>
        <p:spPr>
          <a:xfrm>
            <a:off x="146587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B59728CA-CEF8-D04A-956C-F5C91C8353AE}"/>
              </a:ext>
            </a:extLst>
          </p:cNvPr>
          <p:cNvSpPr/>
          <p:nvPr/>
        </p:nvSpPr>
        <p:spPr>
          <a:xfrm>
            <a:off x="172875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78DC802B-AD28-4744-BFEC-364D2EC5032C}"/>
              </a:ext>
            </a:extLst>
          </p:cNvPr>
          <p:cNvSpPr/>
          <p:nvPr/>
        </p:nvSpPr>
        <p:spPr>
          <a:xfrm>
            <a:off x="199164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FF84A30B-9CE2-D64E-89FC-96C790355EDB}"/>
              </a:ext>
            </a:extLst>
          </p:cNvPr>
          <p:cNvSpPr/>
          <p:nvPr/>
        </p:nvSpPr>
        <p:spPr>
          <a:xfrm>
            <a:off x="186020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469A20FB-7961-B148-87F1-FB2F41663CD0}"/>
              </a:ext>
            </a:extLst>
          </p:cNvPr>
          <p:cNvSpPr/>
          <p:nvPr/>
        </p:nvSpPr>
        <p:spPr>
          <a:xfrm>
            <a:off x="48004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83F984D6-B4CA-3242-B75E-0DC403C90BCC}"/>
              </a:ext>
            </a:extLst>
          </p:cNvPr>
          <p:cNvSpPr/>
          <p:nvPr/>
        </p:nvSpPr>
        <p:spPr>
          <a:xfrm>
            <a:off x="61148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40157A98-21EA-AF43-98E6-AB3E5158501C}"/>
              </a:ext>
            </a:extLst>
          </p:cNvPr>
          <p:cNvSpPr/>
          <p:nvPr/>
        </p:nvSpPr>
        <p:spPr>
          <a:xfrm>
            <a:off x="74292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BB7F653E-B55A-E842-9451-538DD27182D4}"/>
              </a:ext>
            </a:extLst>
          </p:cNvPr>
          <p:cNvSpPr/>
          <p:nvPr/>
        </p:nvSpPr>
        <p:spPr>
          <a:xfrm>
            <a:off x="100581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1B85CC50-C3DF-5E4E-88A9-EF0E3C6AF428}"/>
              </a:ext>
            </a:extLst>
          </p:cNvPr>
          <p:cNvSpPr/>
          <p:nvPr/>
        </p:nvSpPr>
        <p:spPr>
          <a:xfrm>
            <a:off x="87437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2E6EAB46-0A54-1C4B-9F4B-8A17AB28F8DD}"/>
              </a:ext>
            </a:extLst>
          </p:cNvPr>
          <p:cNvSpPr/>
          <p:nvPr/>
        </p:nvSpPr>
        <p:spPr>
          <a:xfrm>
            <a:off x="113726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D743C9CF-7F96-CE4A-A6FA-6A4273E4ABBD}"/>
              </a:ext>
            </a:extLst>
          </p:cNvPr>
          <p:cNvSpPr/>
          <p:nvPr/>
        </p:nvSpPr>
        <p:spPr>
          <a:xfrm>
            <a:off x="140014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57BF2054-E6C0-E046-A277-42FFF55E0E17}"/>
              </a:ext>
            </a:extLst>
          </p:cNvPr>
          <p:cNvSpPr/>
          <p:nvPr/>
        </p:nvSpPr>
        <p:spPr>
          <a:xfrm>
            <a:off x="126870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E5EDFF05-F51B-244E-A3CC-5FEB7D8216BF}"/>
              </a:ext>
            </a:extLst>
          </p:cNvPr>
          <p:cNvSpPr/>
          <p:nvPr/>
        </p:nvSpPr>
        <p:spPr>
          <a:xfrm>
            <a:off x="153159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99405E9B-89B2-A944-B06A-2EC1CE05E631}"/>
              </a:ext>
            </a:extLst>
          </p:cNvPr>
          <p:cNvSpPr/>
          <p:nvPr/>
        </p:nvSpPr>
        <p:spPr>
          <a:xfrm>
            <a:off x="166303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5167D471-CF95-5D4E-A0DB-CEF3E41D9433}"/>
              </a:ext>
            </a:extLst>
          </p:cNvPr>
          <p:cNvSpPr/>
          <p:nvPr/>
        </p:nvSpPr>
        <p:spPr>
          <a:xfrm>
            <a:off x="179448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6EC1AE6F-AFE4-1B49-8C35-0AB99BCE1767}"/>
              </a:ext>
            </a:extLst>
          </p:cNvPr>
          <p:cNvSpPr/>
          <p:nvPr/>
        </p:nvSpPr>
        <p:spPr>
          <a:xfrm>
            <a:off x="205736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13AC82BE-F164-C147-A345-0256E72428F4}"/>
              </a:ext>
            </a:extLst>
          </p:cNvPr>
          <p:cNvSpPr/>
          <p:nvPr/>
        </p:nvSpPr>
        <p:spPr>
          <a:xfrm>
            <a:off x="192592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E281B5EF-1EE1-1749-8C04-F5127023F240}"/>
              </a:ext>
            </a:extLst>
          </p:cNvPr>
          <p:cNvSpPr/>
          <p:nvPr/>
        </p:nvSpPr>
        <p:spPr>
          <a:xfrm>
            <a:off x="212309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47" name="Freeform 146">
            <a:extLst>
              <a:ext uri="{FF2B5EF4-FFF2-40B4-BE49-F238E27FC236}">
                <a16:creationId xmlns:a16="http://schemas.microsoft.com/office/drawing/2014/main" id="{7440C357-BB1E-F74B-A5B5-76D3D15593FA}"/>
              </a:ext>
            </a:extLst>
          </p:cNvPr>
          <p:cNvSpPr/>
          <p:nvPr/>
        </p:nvSpPr>
        <p:spPr>
          <a:xfrm>
            <a:off x="22545337" y="8044440"/>
            <a:ext cx="658368" cy="10789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48" name="Freeform 147">
            <a:extLst>
              <a:ext uri="{FF2B5EF4-FFF2-40B4-BE49-F238E27FC236}">
                <a16:creationId xmlns:a16="http://schemas.microsoft.com/office/drawing/2014/main" id="{934E7E0F-0B82-C845-84D9-7AB2B73FA5E9}"/>
              </a:ext>
            </a:extLst>
          </p:cNvPr>
          <p:cNvSpPr/>
          <p:nvPr/>
        </p:nvSpPr>
        <p:spPr>
          <a:xfrm>
            <a:off x="218881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53001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int and unsigned int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9D8F2074-1AB6-AA47-B71F-5585BA1ECE0F}"/>
              </a:ext>
            </a:extLst>
          </p:cNvPr>
          <p:cNvSpPr txBox="1">
            <a:spLocks/>
          </p:cNvSpPr>
          <p:nvPr/>
        </p:nvSpPr>
        <p:spPr>
          <a:xfrm>
            <a:off x="1997950" y="3059105"/>
            <a:ext cx="18296650" cy="810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6000" dirty="0">
                <a:solidFill>
                  <a:srgbClr val="003D60"/>
                </a:solidFill>
              </a:rPr>
              <a:t>int a = 255;</a:t>
            </a:r>
          </a:p>
          <a:p>
            <a:pPr>
              <a:buNone/>
            </a:pPr>
            <a:endParaRPr lang="en-US" sz="6000" dirty="0">
              <a:solidFill>
                <a:srgbClr val="003D60"/>
              </a:solidFill>
            </a:endParaRPr>
          </a:p>
          <a:p>
            <a:pPr>
              <a:buNone/>
            </a:pPr>
            <a:r>
              <a:rPr lang="en-US" sz="6000" dirty="0">
                <a:solidFill>
                  <a:srgbClr val="003D60"/>
                </a:solidFill>
              </a:rPr>
              <a:t>a = 2147483647;  /* 2147483647   == 0x7FFFFFFF */</a:t>
            </a:r>
          </a:p>
          <a:p>
            <a:pPr>
              <a:buNone/>
            </a:pPr>
            <a:r>
              <a:rPr lang="en-US" sz="6000" dirty="0">
                <a:solidFill>
                  <a:srgbClr val="003D60"/>
                </a:solidFill>
              </a:rPr>
              <a:t> </a:t>
            </a:r>
          </a:p>
          <a:p>
            <a:pPr>
              <a:buNone/>
            </a:pPr>
            <a:r>
              <a:rPr lang="en-US" sz="6000" dirty="0">
                <a:solidFill>
                  <a:srgbClr val="003D60"/>
                </a:solidFill>
              </a:rPr>
              <a:t>a= -5000; 	           /*-5000   == 0xFFFFEC78 */</a:t>
            </a:r>
          </a:p>
          <a:p>
            <a:pPr>
              <a:buNone/>
            </a:pPr>
            <a:endParaRPr lang="en-US" sz="6000" dirty="0">
              <a:solidFill>
                <a:srgbClr val="003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3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int and unsigned int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9D8F2074-1AB6-AA47-B71F-5585BA1ECE0F}"/>
              </a:ext>
            </a:extLst>
          </p:cNvPr>
          <p:cNvSpPr txBox="1">
            <a:spLocks/>
          </p:cNvSpPr>
          <p:nvPr/>
        </p:nvSpPr>
        <p:spPr>
          <a:xfrm>
            <a:off x="1997950" y="3059105"/>
            <a:ext cx="18296650" cy="810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6000" dirty="0">
                <a:solidFill>
                  <a:srgbClr val="003D60"/>
                </a:solidFill>
              </a:rPr>
              <a:t>unsigned int a = 255;</a:t>
            </a:r>
          </a:p>
          <a:p>
            <a:pPr>
              <a:buNone/>
            </a:pPr>
            <a:endParaRPr lang="en-US" sz="6000" dirty="0">
              <a:solidFill>
                <a:srgbClr val="003D60"/>
              </a:solidFill>
            </a:endParaRPr>
          </a:p>
          <a:p>
            <a:pPr>
              <a:buNone/>
            </a:pPr>
            <a:r>
              <a:rPr lang="en-US" sz="6000" dirty="0">
                <a:solidFill>
                  <a:srgbClr val="003D60"/>
                </a:solidFill>
              </a:rPr>
              <a:t>a = 4294967295;  /*4294967295   == 0xFFFFFFFF */</a:t>
            </a:r>
          </a:p>
          <a:p>
            <a:pPr>
              <a:buNone/>
            </a:pPr>
            <a:r>
              <a:rPr lang="en-US" sz="6000" dirty="0">
                <a:solidFill>
                  <a:srgbClr val="003D60"/>
                </a:solidFill>
              </a:rPr>
              <a:t> </a:t>
            </a:r>
          </a:p>
          <a:p>
            <a:pPr>
              <a:buNone/>
            </a:pPr>
            <a:r>
              <a:rPr lang="en-US" sz="6000" dirty="0">
                <a:solidFill>
                  <a:srgbClr val="003D60"/>
                </a:solidFill>
              </a:rPr>
              <a:t>a= 5000; 	           /*5000   == 0x00001388 */</a:t>
            </a:r>
          </a:p>
          <a:p>
            <a:pPr>
              <a:buNone/>
            </a:pPr>
            <a:endParaRPr lang="en-US" sz="6000" dirty="0">
              <a:solidFill>
                <a:srgbClr val="003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55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unsigned int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C0CE3F-3A69-0F43-B447-91E7494A5F8A}"/>
              </a:ext>
            </a:extLst>
          </p:cNvPr>
          <p:cNvSpPr txBox="1">
            <a:spLocks/>
          </p:cNvSpPr>
          <p:nvPr/>
        </p:nvSpPr>
        <p:spPr>
          <a:xfrm>
            <a:off x="3867726" y="4368716"/>
            <a:ext cx="15587033" cy="2549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Size: 4 bytes</a:t>
            </a:r>
          </a:p>
          <a:p>
            <a:pPr algn="ctr">
              <a:buNone/>
            </a:pPr>
            <a:r>
              <a:rPr lang="en-US" sz="6000" dirty="0">
                <a:solidFill>
                  <a:srgbClr val="003D60"/>
                </a:solidFill>
              </a:rPr>
              <a:t>Range: 0 to 4294967296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DB414-1691-144F-A617-E697AE178DBB}"/>
              </a:ext>
            </a:extLst>
          </p:cNvPr>
          <p:cNvSpPr txBox="1"/>
          <p:nvPr/>
        </p:nvSpPr>
        <p:spPr>
          <a:xfrm>
            <a:off x="-878210" y="8323088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int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E8950120-8196-E846-8DAA-026E71DEE1E1}"/>
              </a:ext>
            </a:extLst>
          </p:cNvPr>
          <p:cNvSpPr txBox="1">
            <a:spLocks/>
          </p:cNvSpPr>
          <p:nvPr/>
        </p:nvSpPr>
        <p:spPr>
          <a:xfrm>
            <a:off x="1925619" y="3272590"/>
            <a:ext cx="13277850" cy="10961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unsigned int x;        /</a:t>
            </a:r>
            <a:r>
              <a:rPr lang="en-US" sz="6000" i="1" dirty="0">
                <a:solidFill>
                  <a:srgbClr val="003D60"/>
                </a:solidFill>
              </a:rPr>
              <a:t>* An unsigned 32-bit variable *</a:t>
            </a:r>
            <a:r>
              <a:rPr lang="en-US" sz="6000" dirty="0">
                <a:solidFill>
                  <a:srgbClr val="003D60"/>
                </a:solidFill>
              </a:rPr>
              <a:t>/</a:t>
            </a:r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7D5AA229-B372-464F-93C0-DCF864AF8FB7}"/>
              </a:ext>
            </a:extLst>
          </p:cNvPr>
          <p:cNvSpPr/>
          <p:nvPr/>
        </p:nvSpPr>
        <p:spPr>
          <a:xfrm rot="16200000">
            <a:off x="20293804" y="6872069"/>
            <a:ext cx="688494" cy="5258902"/>
          </a:xfrm>
          <a:prstGeom prst="leftBrace">
            <a:avLst>
              <a:gd name="adj1" fmla="val 8333"/>
              <a:gd name="adj2" fmla="val 4951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5A214021-04F3-8B4F-9604-0958989E8287}"/>
              </a:ext>
            </a:extLst>
          </p:cNvPr>
          <p:cNvSpPr/>
          <p:nvPr/>
        </p:nvSpPr>
        <p:spPr>
          <a:xfrm rot="16200000">
            <a:off x="15043306" y="6887980"/>
            <a:ext cx="688495" cy="5227080"/>
          </a:xfrm>
          <a:prstGeom prst="leftBrace">
            <a:avLst>
              <a:gd name="adj1" fmla="val 8333"/>
              <a:gd name="adj2" fmla="val 4951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C6BD693-4BA1-A04F-84E1-0F5A6305D849}"/>
              </a:ext>
            </a:extLst>
          </p:cNvPr>
          <p:cNvSpPr txBox="1"/>
          <p:nvPr/>
        </p:nvSpPr>
        <p:spPr>
          <a:xfrm>
            <a:off x="1048559" y="7473098"/>
            <a:ext cx="722776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bit</a:t>
            </a:r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DE220DB1-9610-7347-834A-45D067113E04}"/>
              </a:ext>
            </a:extLst>
          </p:cNvPr>
          <p:cNvSpPr/>
          <p:nvPr/>
        </p:nvSpPr>
        <p:spPr>
          <a:xfrm>
            <a:off x="223531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E58F456-E185-9A4E-B8FD-3AC1229E7BA4}"/>
              </a:ext>
            </a:extLst>
          </p:cNvPr>
          <p:cNvSpPr/>
          <p:nvPr/>
        </p:nvSpPr>
        <p:spPr>
          <a:xfrm>
            <a:off x="289253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71C49CAF-1CF7-194B-8D48-D0F2BAD1248C}"/>
              </a:ext>
            </a:extLst>
          </p:cNvPr>
          <p:cNvSpPr/>
          <p:nvPr/>
        </p:nvSpPr>
        <p:spPr>
          <a:xfrm>
            <a:off x="354975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C2AD4FF6-D9DA-0042-AEFD-A6AFC248472A}"/>
              </a:ext>
            </a:extLst>
          </p:cNvPr>
          <p:cNvSpPr/>
          <p:nvPr/>
        </p:nvSpPr>
        <p:spPr>
          <a:xfrm>
            <a:off x="552141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89" name="Freeform 188">
            <a:extLst>
              <a:ext uri="{FF2B5EF4-FFF2-40B4-BE49-F238E27FC236}">
                <a16:creationId xmlns:a16="http://schemas.microsoft.com/office/drawing/2014/main" id="{5AE11E2B-EF6E-0148-9EB0-5645CF67C0EE}"/>
              </a:ext>
            </a:extLst>
          </p:cNvPr>
          <p:cNvSpPr/>
          <p:nvPr/>
        </p:nvSpPr>
        <p:spPr>
          <a:xfrm>
            <a:off x="420697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DE127CC8-5837-7C45-9C9F-C9C01FA696F0}"/>
              </a:ext>
            </a:extLst>
          </p:cNvPr>
          <p:cNvSpPr/>
          <p:nvPr/>
        </p:nvSpPr>
        <p:spPr>
          <a:xfrm>
            <a:off x="683585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AAA461D3-6DA9-BB42-A879-947ECC31428B}"/>
              </a:ext>
            </a:extLst>
          </p:cNvPr>
          <p:cNvSpPr/>
          <p:nvPr/>
        </p:nvSpPr>
        <p:spPr>
          <a:xfrm>
            <a:off x="946473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12E36F89-D27E-314F-B8C0-BEBB8E51251E}"/>
              </a:ext>
            </a:extLst>
          </p:cNvPr>
          <p:cNvSpPr/>
          <p:nvPr/>
        </p:nvSpPr>
        <p:spPr>
          <a:xfrm>
            <a:off x="815029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D5B34424-CD3F-8E43-8CF8-B5FB87DFB4F9}"/>
              </a:ext>
            </a:extLst>
          </p:cNvPr>
          <p:cNvSpPr/>
          <p:nvPr/>
        </p:nvSpPr>
        <p:spPr>
          <a:xfrm>
            <a:off x="1941773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31</a:t>
            </a:r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D43FBB7A-B1E2-4348-AF5B-1AAE23602978}"/>
              </a:ext>
            </a:extLst>
          </p:cNvPr>
          <p:cNvSpPr/>
          <p:nvPr/>
        </p:nvSpPr>
        <p:spPr>
          <a:xfrm>
            <a:off x="2600776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30</a:t>
            </a:r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DD85A243-B837-5B46-8B50-E371882AA586}"/>
              </a:ext>
            </a:extLst>
          </p:cNvPr>
          <p:cNvSpPr/>
          <p:nvPr/>
        </p:nvSpPr>
        <p:spPr>
          <a:xfrm>
            <a:off x="3259779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29</a:t>
            </a:r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7EFD1BD-0080-ED47-A055-994E9C54B3B7}"/>
              </a:ext>
            </a:extLst>
          </p:cNvPr>
          <p:cNvSpPr/>
          <p:nvPr/>
        </p:nvSpPr>
        <p:spPr>
          <a:xfrm>
            <a:off x="523678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26</a:t>
            </a:r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EFEADB05-B712-8A40-83AF-C07164BC5566}"/>
              </a:ext>
            </a:extLst>
          </p:cNvPr>
          <p:cNvSpPr/>
          <p:nvPr/>
        </p:nvSpPr>
        <p:spPr>
          <a:xfrm>
            <a:off x="3918782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28</a:t>
            </a:r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DDD9A008-37F8-BF44-9E10-EAFE5488CC6D}"/>
              </a:ext>
            </a:extLst>
          </p:cNvPr>
          <p:cNvSpPr/>
          <p:nvPr/>
        </p:nvSpPr>
        <p:spPr>
          <a:xfrm>
            <a:off x="6554794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24</a:t>
            </a:r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B60C7CBE-ADCE-6E42-87CB-C9DCD3F98139}"/>
              </a:ext>
            </a:extLst>
          </p:cNvPr>
          <p:cNvSpPr/>
          <p:nvPr/>
        </p:nvSpPr>
        <p:spPr>
          <a:xfrm>
            <a:off x="9190806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20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200" name="Freeform 199">
            <a:extLst>
              <a:ext uri="{FF2B5EF4-FFF2-40B4-BE49-F238E27FC236}">
                <a16:creationId xmlns:a16="http://schemas.microsoft.com/office/drawing/2014/main" id="{365AA5EA-9348-574B-AF6A-09861ACE2535}"/>
              </a:ext>
            </a:extLst>
          </p:cNvPr>
          <p:cNvSpPr/>
          <p:nvPr/>
        </p:nvSpPr>
        <p:spPr>
          <a:xfrm>
            <a:off x="7872800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22</a:t>
            </a:r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D3C72323-CFE5-0643-8C7E-DA8D7D8B81FC}"/>
              </a:ext>
            </a:extLst>
          </p:cNvPr>
          <p:cNvSpPr/>
          <p:nvPr/>
        </p:nvSpPr>
        <p:spPr>
          <a:xfrm>
            <a:off x="1077917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72B4B7F7-D019-5043-B18B-9E1CBAAEE4DD}"/>
              </a:ext>
            </a:extLst>
          </p:cNvPr>
          <p:cNvSpPr/>
          <p:nvPr/>
        </p:nvSpPr>
        <p:spPr>
          <a:xfrm>
            <a:off x="1209361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997C661B-23BF-7940-BC0F-FA6B327C7E88}"/>
              </a:ext>
            </a:extLst>
          </p:cNvPr>
          <p:cNvSpPr/>
          <p:nvPr/>
        </p:nvSpPr>
        <p:spPr>
          <a:xfrm>
            <a:off x="1340805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C7545E4D-FD4E-6642-9E6D-86EF170DC84B}"/>
              </a:ext>
            </a:extLst>
          </p:cNvPr>
          <p:cNvSpPr/>
          <p:nvPr/>
        </p:nvSpPr>
        <p:spPr>
          <a:xfrm>
            <a:off x="1603693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FD2E92DB-88D2-4F47-B8AE-E142F7272760}"/>
              </a:ext>
            </a:extLst>
          </p:cNvPr>
          <p:cNvSpPr/>
          <p:nvPr/>
        </p:nvSpPr>
        <p:spPr>
          <a:xfrm>
            <a:off x="1472249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2F880A93-C369-8844-9350-AD943AF58C4F}"/>
              </a:ext>
            </a:extLst>
          </p:cNvPr>
          <p:cNvSpPr/>
          <p:nvPr/>
        </p:nvSpPr>
        <p:spPr>
          <a:xfrm>
            <a:off x="1735137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240E8A28-8894-DF47-91BD-AE094DEC5B38}"/>
              </a:ext>
            </a:extLst>
          </p:cNvPr>
          <p:cNvSpPr/>
          <p:nvPr/>
        </p:nvSpPr>
        <p:spPr>
          <a:xfrm>
            <a:off x="1998025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51472AD0-4FFF-CC44-B4FD-A6E702569BDC}"/>
              </a:ext>
            </a:extLst>
          </p:cNvPr>
          <p:cNvSpPr/>
          <p:nvPr/>
        </p:nvSpPr>
        <p:spPr>
          <a:xfrm>
            <a:off x="1866581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F780AF5E-52C3-D244-BE2A-32DE758F53AE}"/>
              </a:ext>
            </a:extLst>
          </p:cNvPr>
          <p:cNvSpPr/>
          <p:nvPr/>
        </p:nvSpPr>
        <p:spPr>
          <a:xfrm>
            <a:off x="9849809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19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5E747031-5915-EC4F-BA66-8956EDEBD84E}"/>
              </a:ext>
            </a:extLst>
          </p:cNvPr>
          <p:cNvSpPr/>
          <p:nvPr/>
        </p:nvSpPr>
        <p:spPr>
          <a:xfrm>
            <a:off x="11167815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17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211" name="Freeform 210">
            <a:extLst>
              <a:ext uri="{FF2B5EF4-FFF2-40B4-BE49-F238E27FC236}">
                <a16:creationId xmlns:a16="http://schemas.microsoft.com/office/drawing/2014/main" id="{49BCAEE5-DD23-BA4A-8CA6-B12A7DD441AF}"/>
              </a:ext>
            </a:extLst>
          </p:cNvPr>
          <p:cNvSpPr/>
          <p:nvPr/>
        </p:nvSpPr>
        <p:spPr>
          <a:xfrm>
            <a:off x="1248582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15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08B48708-99B4-954E-8D78-9356BD3DABAE}"/>
              </a:ext>
            </a:extLst>
          </p:cNvPr>
          <p:cNvSpPr/>
          <p:nvPr/>
        </p:nvSpPr>
        <p:spPr>
          <a:xfrm>
            <a:off x="15780836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10</a:t>
            </a:r>
          </a:p>
        </p:txBody>
      </p:sp>
      <p:sp>
        <p:nvSpPr>
          <p:cNvPr id="213" name="Freeform 212">
            <a:extLst>
              <a:ext uri="{FF2B5EF4-FFF2-40B4-BE49-F238E27FC236}">
                <a16:creationId xmlns:a16="http://schemas.microsoft.com/office/drawing/2014/main" id="{94FB688B-0B76-844B-B257-E236E7302AF5}"/>
              </a:ext>
            </a:extLst>
          </p:cNvPr>
          <p:cNvSpPr/>
          <p:nvPr/>
        </p:nvSpPr>
        <p:spPr>
          <a:xfrm>
            <a:off x="13803827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13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214" name="Freeform 213">
            <a:extLst>
              <a:ext uri="{FF2B5EF4-FFF2-40B4-BE49-F238E27FC236}">
                <a16:creationId xmlns:a16="http://schemas.microsoft.com/office/drawing/2014/main" id="{B7768CDA-F1A5-D641-AA74-529E0885CCEF}"/>
              </a:ext>
            </a:extLst>
          </p:cNvPr>
          <p:cNvSpPr/>
          <p:nvPr/>
        </p:nvSpPr>
        <p:spPr>
          <a:xfrm>
            <a:off x="17098842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8</a:t>
            </a:r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840C288F-EEB6-FA44-891C-4827D93EFEE0}"/>
              </a:ext>
            </a:extLst>
          </p:cNvPr>
          <p:cNvSpPr/>
          <p:nvPr/>
        </p:nvSpPr>
        <p:spPr>
          <a:xfrm>
            <a:off x="19734854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4</a:t>
            </a:r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1B93CCDD-9E89-8149-B253-F6BEC55307C4}"/>
              </a:ext>
            </a:extLst>
          </p:cNvPr>
          <p:cNvSpPr/>
          <p:nvPr/>
        </p:nvSpPr>
        <p:spPr>
          <a:xfrm>
            <a:off x="1841684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6</a:t>
            </a: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FEC3E8C6-EF80-7843-8281-9431BCFB4A93}"/>
              </a:ext>
            </a:extLst>
          </p:cNvPr>
          <p:cNvSpPr/>
          <p:nvPr/>
        </p:nvSpPr>
        <p:spPr>
          <a:xfrm>
            <a:off x="486419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2B074CE0-9CEB-C24E-98C2-78DC60D7E422}"/>
              </a:ext>
            </a:extLst>
          </p:cNvPr>
          <p:cNvSpPr/>
          <p:nvPr/>
        </p:nvSpPr>
        <p:spPr>
          <a:xfrm>
            <a:off x="617863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FAA4C0F4-7A90-5A4A-9A9C-E34587C6ABD6}"/>
              </a:ext>
            </a:extLst>
          </p:cNvPr>
          <p:cNvSpPr/>
          <p:nvPr/>
        </p:nvSpPr>
        <p:spPr>
          <a:xfrm>
            <a:off x="749307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19215FCB-2B97-DD40-B791-A6AFAD15AD85}"/>
              </a:ext>
            </a:extLst>
          </p:cNvPr>
          <p:cNvSpPr/>
          <p:nvPr/>
        </p:nvSpPr>
        <p:spPr>
          <a:xfrm>
            <a:off x="1012195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75B511B-5652-AC4E-8D12-A0E0FB16CD6A}"/>
              </a:ext>
            </a:extLst>
          </p:cNvPr>
          <p:cNvSpPr/>
          <p:nvPr/>
        </p:nvSpPr>
        <p:spPr>
          <a:xfrm>
            <a:off x="880751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999DF350-BC0C-BE42-B028-BAA00B756690}"/>
              </a:ext>
            </a:extLst>
          </p:cNvPr>
          <p:cNvSpPr/>
          <p:nvPr/>
        </p:nvSpPr>
        <p:spPr>
          <a:xfrm>
            <a:off x="1143639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B53A3E89-1D81-F143-9E38-8B44B38A42FF}"/>
              </a:ext>
            </a:extLst>
          </p:cNvPr>
          <p:cNvSpPr/>
          <p:nvPr/>
        </p:nvSpPr>
        <p:spPr>
          <a:xfrm>
            <a:off x="1406527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015A2CA0-A5E1-1847-85C1-9BE5ED300FA1}"/>
              </a:ext>
            </a:extLst>
          </p:cNvPr>
          <p:cNvSpPr/>
          <p:nvPr/>
        </p:nvSpPr>
        <p:spPr>
          <a:xfrm>
            <a:off x="1275083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B0D3AF90-D5FE-004F-9BB5-70E07D633EBF}"/>
              </a:ext>
            </a:extLst>
          </p:cNvPr>
          <p:cNvSpPr/>
          <p:nvPr/>
        </p:nvSpPr>
        <p:spPr>
          <a:xfrm>
            <a:off x="4577785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27</a:t>
            </a:r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5E5AC888-B19D-854C-B035-9BD53D9E4AD2}"/>
              </a:ext>
            </a:extLst>
          </p:cNvPr>
          <p:cNvSpPr/>
          <p:nvPr/>
        </p:nvSpPr>
        <p:spPr>
          <a:xfrm>
            <a:off x="589579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25</a:t>
            </a:r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8DCC7298-C223-8649-B060-B398BBC9DF26}"/>
              </a:ext>
            </a:extLst>
          </p:cNvPr>
          <p:cNvSpPr/>
          <p:nvPr/>
        </p:nvSpPr>
        <p:spPr>
          <a:xfrm>
            <a:off x="7213797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23</a:t>
            </a:r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42399210-5E52-AC4E-8C51-D3B34810A1C3}"/>
              </a:ext>
            </a:extLst>
          </p:cNvPr>
          <p:cNvSpPr/>
          <p:nvPr/>
        </p:nvSpPr>
        <p:spPr>
          <a:xfrm>
            <a:off x="10508812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18</a:t>
            </a:r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E17872BB-1875-7F45-9583-E60A33C0E92F}"/>
              </a:ext>
            </a:extLst>
          </p:cNvPr>
          <p:cNvSpPr/>
          <p:nvPr/>
        </p:nvSpPr>
        <p:spPr>
          <a:xfrm>
            <a:off x="8531803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21</a:t>
            </a:r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3D8EBF9C-D1EB-354D-8EA8-85922E28A8DE}"/>
              </a:ext>
            </a:extLst>
          </p:cNvPr>
          <p:cNvSpPr/>
          <p:nvPr/>
        </p:nvSpPr>
        <p:spPr>
          <a:xfrm>
            <a:off x="1182681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16</a:t>
            </a:r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1A594EB9-E87C-4F4C-94B4-0F4DC4EFD8E2}"/>
              </a:ext>
            </a:extLst>
          </p:cNvPr>
          <p:cNvSpPr/>
          <p:nvPr/>
        </p:nvSpPr>
        <p:spPr>
          <a:xfrm>
            <a:off x="14462830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12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10A6A08B-80AB-8A4B-A552-94C22690C47C}"/>
              </a:ext>
            </a:extLst>
          </p:cNvPr>
          <p:cNvSpPr/>
          <p:nvPr/>
        </p:nvSpPr>
        <p:spPr>
          <a:xfrm>
            <a:off x="13144824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14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90210979-88BF-A040-9D6D-8E7F36CC01E2}"/>
              </a:ext>
            </a:extLst>
          </p:cNvPr>
          <p:cNvSpPr/>
          <p:nvPr/>
        </p:nvSpPr>
        <p:spPr>
          <a:xfrm>
            <a:off x="1537971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E9157649-314A-DB42-BE49-E5178EA9FACA}"/>
              </a:ext>
            </a:extLst>
          </p:cNvPr>
          <p:cNvSpPr/>
          <p:nvPr/>
        </p:nvSpPr>
        <p:spPr>
          <a:xfrm>
            <a:off x="1669415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35" name="Freeform 234">
            <a:extLst>
              <a:ext uri="{FF2B5EF4-FFF2-40B4-BE49-F238E27FC236}">
                <a16:creationId xmlns:a16="http://schemas.microsoft.com/office/drawing/2014/main" id="{7B7E1345-F32A-8F48-B93C-6566408703E6}"/>
              </a:ext>
            </a:extLst>
          </p:cNvPr>
          <p:cNvSpPr/>
          <p:nvPr/>
        </p:nvSpPr>
        <p:spPr>
          <a:xfrm>
            <a:off x="1800859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891512E8-D86B-5949-96CB-7FB1E4D6FD4B}"/>
              </a:ext>
            </a:extLst>
          </p:cNvPr>
          <p:cNvSpPr/>
          <p:nvPr/>
        </p:nvSpPr>
        <p:spPr>
          <a:xfrm>
            <a:off x="2063747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FB4318A5-6252-F24F-B6FF-FCC508C978E4}"/>
              </a:ext>
            </a:extLst>
          </p:cNvPr>
          <p:cNvSpPr/>
          <p:nvPr/>
        </p:nvSpPr>
        <p:spPr>
          <a:xfrm>
            <a:off x="1932303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BB9463CE-8E7A-5C44-A4D9-17CB3EA8FB53}"/>
              </a:ext>
            </a:extLst>
          </p:cNvPr>
          <p:cNvSpPr/>
          <p:nvPr/>
        </p:nvSpPr>
        <p:spPr>
          <a:xfrm>
            <a:off x="2129469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A8118EAA-1AED-AE4F-B71A-31865ECEFE25}"/>
              </a:ext>
            </a:extLst>
          </p:cNvPr>
          <p:cNvSpPr/>
          <p:nvPr/>
        </p:nvSpPr>
        <p:spPr>
          <a:xfrm>
            <a:off x="22609132" y="8044440"/>
            <a:ext cx="658368" cy="10789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C9E01AEC-0946-D84B-AA46-15056C46AADD}"/>
              </a:ext>
            </a:extLst>
          </p:cNvPr>
          <p:cNvSpPr/>
          <p:nvPr/>
        </p:nvSpPr>
        <p:spPr>
          <a:xfrm>
            <a:off x="21951919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E9F553B2-EFE0-734F-B571-9349A3C37DFD}"/>
              </a:ext>
            </a:extLst>
          </p:cNvPr>
          <p:cNvSpPr/>
          <p:nvPr/>
        </p:nvSpPr>
        <p:spPr>
          <a:xfrm>
            <a:off x="15121833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11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25589088-531C-1F40-9050-96FD61E34EC8}"/>
              </a:ext>
            </a:extLst>
          </p:cNvPr>
          <p:cNvSpPr/>
          <p:nvPr/>
        </p:nvSpPr>
        <p:spPr>
          <a:xfrm>
            <a:off x="16439839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9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E9EB6EB9-D6CB-6242-91DF-F36D5EB319F9}"/>
              </a:ext>
            </a:extLst>
          </p:cNvPr>
          <p:cNvSpPr/>
          <p:nvPr/>
        </p:nvSpPr>
        <p:spPr>
          <a:xfrm>
            <a:off x="17757845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7</a:t>
            </a:r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BC94A9EB-8470-534E-8A68-9C505B115A47}"/>
              </a:ext>
            </a:extLst>
          </p:cNvPr>
          <p:cNvSpPr/>
          <p:nvPr/>
        </p:nvSpPr>
        <p:spPr>
          <a:xfrm>
            <a:off x="20393857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3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05A9C586-770C-854A-8DBC-6B3B4EEB365D}"/>
              </a:ext>
            </a:extLst>
          </p:cNvPr>
          <p:cNvSpPr/>
          <p:nvPr/>
        </p:nvSpPr>
        <p:spPr>
          <a:xfrm>
            <a:off x="1907585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5</a:t>
            </a:r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1DC4AE08-01A6-354E-B431-B6BD9D50C0C8}"/>
              </a:ext>
            </a:extLst>
          </p:cNvPr>
          <p:cNvSpPr/>
          <p:nvPr/>
        </p:nvSpPr>
        <p:spPr>
          <a:xfrm>
            <a:off x="21052860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D76FCE87-7A5F-7744-AADA-6EFB697624F7}"/>
              </a:ext>
            </a:extLst>
          </p:cNvPr>
          <p:cNvSpPr/>
          <p:nvPr/>
        </p:nvSpPr>
        <p:spPr>
          <a:xfrm>
            <a:off x="22370876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9CC08A72-99D8-3A49-BC6E-B891698DC388}"/>
              </a:ext>
            </a:extLst>
          </p:cNvPr>
          <p:cNvSpPr/>
          <p:nvPr/>
        </p:nvSpPr>
        <p:spPr>
          <a:xfrm>
            <a:off x="21711863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249" name="Left Brace 248">
            <a:extLst>
              <a:ext uri="{FF2B5EF4-FFF2-40B4-BE49-F238E27FC236}">
                <a16:creationId xmlns:a16="http://schemas.microsoft.com/office/drawing/2014/main" id="{80D5481A-80A1-444F-8F92-D93D65590E0C}"/>
              </a:ext>
            </a:extLst>
          </p:cNvPr>
          <p:cNvSpPr/>
          <p:nvPr/>
        </p:nvSpPr>
        <p:spPr>
          <a:xfrm rot="16200000">
            <a:off x="9770867" y="6879487"/>
            <a:ext cx="688495" cy="5244067"/>
          </a:xfrm>
          <a:prstGeom prst="leftBrace">
            <a:avLst>
              <a:gd name="adj1" fmla="val 8333"/>
              <a:gd name="adj2" fmla="val 5032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Left Brace 249">
            <a:extLst>
              <a:ext uri="{FF2B5EF4-FFF2-40B4-BE49-F238E27FC236}">
                <a16:creationId xmlns:a16="http://schemas.microsoft.com/office/drawing/2014/main" id="{AAC1BA58-B4F4-F54D-A4CF-3CD597922593}"/>
              </a:ext>
            </a:extLst>
          </p:cNvPr>
          <p:cNvSpPr/>
          <p:nvPr/>
        </p:nvSpPr>
        <p:spPr>
          <a:xfrm rot="16200000">
            <a:off x="4544775" y="6887980"/>
            <a:ext cx="688495" cy="5227080"/>
          </a:xfrm>
          <a:prstGeom prst="leftBrace">
            <a:avLst>
              <a:gd name="adj1" fmla="val 8333"/>
              <a:gd name="adj2" fmla="val 4910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4DB6D20-B379-0F43-B81F-0B6AC9D7C57B}"/>
              </a:ext>
            </a:extLst>
          </p:cNvPr>
          <p:cNvSpPr txBox="1"/>
          <p:nvPr/>
        </p:nvSpPr>
        <p:spPr>
          <a:xfrm>
            <a:off x="18665819" y="10033620"/>
            <a:ext cx="4206240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E092A"/>
                </a:solidFill>
              </a:rPr>
              <a:t>Low Low Order Byte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63F12A3-E078-C943-9B97-614D36CFAE96}"/>
              </a:ext>
            </a:extLst>
          </p:cNvPr>
          <p:cNvSpPr txBox="1"/>
          <p:nvPr/>
        </p:nvSpPr>
        <p:spPr>
          <a:xfrm>
            <a:off x="13408059" y="10033620"/>
            <a:ext cx="4206240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E092A"/>
                </a:solidFill>
              </a:rPr>
              <a:t>High Low Order Byte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C4DADA6-F5B7-7F46-A645-AB86D369E9B6}"/>
              </a:ext>
            </a:extLst>
          </p:cNvPr>
          <p:cNvSpPr txBox="1"/>
          <p:nvPr/>
        </p:nvSpPr>
        <p:spPr>
          <a:xfrm>
            <a:off x="8150299" y="10033620"/>
            <a:ext cx="4206240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E092A"/>
                </a:solidFill>
              </a:rPr>
              <a:t>Low High Order Byte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E9833DD-5F9E-8949-9208-A9C4514B850D}"/>
              </a:ext>
            </a:extLst>
          </p:cNvPr>
          <p:cNvSpPr txBox="1"/>
          <p:nvPr/>
        </p:nvSpPr>
        <p:spPr>
          <a:xfrm>
            <a:off x="2892539" y="10033620"/>
            <a:ext cx="4206240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E092A"/>
                </a:solidFill>
              </a:rPr>
              <a:t>High High Order Byte</a:t>
            </a:r>
          </a:p>
        </p:txBody>
      </p:sp>
    </p:spTree>
    <p:extLst>
      <p:ext uri="{BB962C8B-B14F-4D97-AF65-F5344CB8AC3E}">
        <p14:creationId xmlns:p14="http://schemas.microsoft.com/office/powerpoint/2010/main" val="1747375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endianness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E8950120-8196-E846-8DAA-026E71DEE1E1}"/>
              </a:ext>
            </a:extLst>
          </p:cNvPr>
          <p:cNvSpPr txBox="1">
            <a:spLocks/>
          </p:cNvSpPr>
          <p:nvPr/>
        </p:nvSpPr>
        <p:spPr>
          <a:xfrm>
            <a:off x="3244602" y="2296660"/>
            <a:ext cx="17774147" cy="10961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Endianness is the byte order in memory</a:t>
            </a:r>
          </a:p>
        </p:txBody>
      </p:sp>
      <p:sp>
        <p:nvSpPr>
          <p:cNvPr id="104" name="Text Placeholder 1">
            <a:extLst>
              <a:ext uri="{FF2B5EF4-FFF2-40B4-BE49-F238E27FC236}">
                <a16:creationId xmlns:a16="http://schemas.microsoft.com/office/drawing/2014/main" id="{82ED679A-1A2D-4640-AC45-2DCCAC3B3364}"/>
              </a:ext>
            </a:extLst>
          </p:cNvPr>
          <p:cNvSpPr txBox="1">
            <a:spLocks/>
          </p:cNvSpPr>
          <p:nvPr/>
        </p:nvSpPr>
        <p:spPr>
          <a:xfrm>
            <a:off x="1969072" y="6712026"/>
            <a:ext cx="4159440" cy="685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5400" dirty="0">
                <a:latin typeface="Calibri" panose="020F0502020204030204" pitchFamily="34" charset="0"/>
              </a:rPr>
              <a:t>Little Endian</a:t>
            </a:r>
          </a:p>
        </p:txBody>
      </p:sp>
      <p:sp>
        <p:nvSpPr>
          <p:cNvPr id="108" name="Straight Connector 107">
            <a:extLst>
              <a:ext uri="{FF2B5EF4-FFF2-40B4-BE49-F238E27FC236}">
                <a16:creationId xmlns:a16="http://schemas.microsoft.com/office/drawing/2014/main" id="{2FE33104-209C-4A43-BBEA-1B9F014F0CCC}"/>
              </a:ext>
            </a:extLst>
          </p:cNvPr>
          <p:cNvSpPr/>
          <p:nvPr/>
        </p:nvSpPr>
        <p:spPr>
          <a:xfrm>
            <a:off x="1930304" y="7644848"/>
            <a:ext cx="0" cy="3801047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09" name="Straight Connector 108">
            <a:extLst>
              <a:ext uri="{FF2B5EF4-FFF2-40B4-BE49-F238E27FC236}">
                <a16:creationId xmlns:a16="http://schemas.microsoft.com/office/drawing/2014/main" id="{DEE98BD6-0EA6-D94F-895F-5488AE615281}"/>
              </a:ext>
            </a:extLst>
          </p:cNvPr>
          <p:cNvSpPr/>
          <p:nvPr/>
        </p:nvSpPr>
        <p:spPr>
          <a:xfrm>
            <a:off x="6148805" y="7753636"/>
            <a:ext cx="0" cy="3692259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FF0505-F103-834F-B48D-08B40D3173E7}"/>
              </a:ext>
            </a:extLst>
          </p:cNvPr>
          <p:cNvSpPr txBox="1"/>
          <p:nvPr/>
        </p:nvSpPr>
        <p:spPr>
          <a:xfrm>
            <a:off x="-457734" y="8627348"/>
            <a:ext cx="2268358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 + 1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AAA98AA-B073-454B-912D-692CEDA07930}"/>
              </a:ext>
            </a:extLst>
          </p:cNvPr>
          <p:cNvSpPr txBox="1"/>
          <p:nvPr/>
        </p:nvSpPr>
        <p:spPr>
          <a:xfrm>
            <a:off x="1240279" y="7894261"/>
            <a:ext cx="307080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F6ECDD-32F5-CE44-8793-338A8654F078}"/>
              </a:ext>
            </a:extLst>
          </p:cNvPr>
          <p:cNvSpPr txBox="1"/>
          <p:nvPr/>
        </p:nvSpPr>
        <p:spPr>
          <a:xfrm>
            <a:off x="16326364" y="3784446"/>
            <a:ext cx="420624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Low Low Order Byte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BF96BC-BDF0-CE4E-B7FA-B20EAB0A5EE9}"/>
              </a:ext>
            </a:extLst>
          </p:cNvPr>
          <p:cNvSpPr txBox="1"/>
          <p:nvPr/>
        </p:nvSpPr>
        <p:spPr>
          <a:xfrm>
            <a:off x="12131676" y="3784446"/>
            <a:ext cx="420624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High Low Order Byte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701BBF-BFE9-A141-B3B7-08FABCF7A9DD}"/>
              </a:ext>
            </a:extLst>
          </p:cNvPr>
          <p:cNvSpPr txBox="1"/>
          <p:nvPr/>
        </p:nvSpPr>
        <p:spPr>
          <a:xfrm>
            <a:off x="7936988" y="3784446"/>
            <a:ext cx="420624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Low High Order Byte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FC496F-4466-3648-811A-C39810B7AA92}"/>
              </a:ext>
            </a:extLst>
          </p:cNvPr>
          <p:cNvSpPr txBox="1"/>
          <p:nvPr/>
        </p:nvSpPr>
        <p:spPr>
          <a:xfrm>
            <a:off x="3730748" y="3784446"/>
            <a:ext cx="42062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High High Order Byte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F7D31C-AFF9-8F49-8AC2-AC1F517E12E9}"/>
              </a:ext>
            </a:extLst>
          </p:cNvPr>
          <p:cNvSpPr txBox="1"/>
          <p:nvPr/>
        </p:nvSpPr>
        <p:spPr>
          <a:xfrm>
            <a:off x="-457734" y="9265901"/>
            <a:ext cx="2268358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 + 2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69FDA6-B446-8945-B674-F59C1CEA8DBD}"/>
              </a:ext>
            </a:extLst>
          </p:cNvPr>
          <p:cNvSpPr txBox="1"/>
          <p:nvPr/>
        </p:nvSpPr>
        <p:spPr>
          <a:xfrm>
            <a:off x="-457734" y="9951169"/>
            <a:ext cx="2268358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 + 3</a:t>
            </a:r>
          </a:p>
        </p:txBody>
      </p:sp>
      <p:sp>
        <p:nvSpPr>
          <p:cNvPr id="65" name="Text Placeholder 1">
            <a:extLst>
              <a:ext uri="{FF2B5EF4-FFF2-40B4-BE49-F238E27FC236}">
                <a16:creationId xmlns:a16="http://schemas.microsoft.com/office/drawing/2014/main" id="{C012BE38-EB5A-1247-9A0B-E5F3BD40A4ED}"/>
              </a:ext>
            </a:extLst>
          </p:cNvPr>
          <p:cNvSpPr txBox="1">
            <a:spLocks/>
          </p:cNvSpPr>
          <p:nvPr/>
        </p:nvSpPr>
        <p:spPr>
          <a:xfrm>
            <a:off x="18351281" y="6637954"/>
            <a:ext cx="4159440" cy="685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5400" dirty="0">
                <a:latin typeface="Calibri" panose="020F0502020204030204" pitchFamily="34" charset="0"/>
              </a:rPr>
              <a:t>Big Endian</a:t>
            </a:r>
          </a:p>
        </p:txBody>
      </p:sp>
      <p:sp>
        <p:nvSpPr>
          <p:cNvPr id="66" name="Straight Connector 65">
            <a:extLst>
              <a:ext uri="{FF2B5EF4-FFF2-40B4-BE49-F238E27FC236}">
                <a16:creationId xmlns:a16="http://schemas.microsoft.com/office/drawing/2014/main" id="{1A44CA22-C9E6-C941-B2C2-44C02A1010B0}"/>
              </a:ext>
            </a:extLst>
          </p:cNvPr>
          <p:cNvSpPr/>
          <p:nvPr/>
        </p:nvSpPr>
        <p:spPr>
          <a:xfrm>
            <a:off x="18312513" y="7570776"/>
            <a:ext cx="0" cy="3801047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67" name="Straight Connector 66">
            <a:extLst>
              <a:ext uri="{FF2B5EF4-FFF2-40B4-BE49-F238E27FC236}">
                <a16:creationId xmlns:a16="http://schemas.microsoft.com/office/drawing/2014/main" id="{5FD66AA0-9A96-8C41-9D9C-BC4B070A31CB}"/>
              </a:ext>
            </a:extLst>
          </p:cNvPr>
          <p:cNvSpPr/>
          <p:nvPr/>
        </p:nvSpPr>
        <p:spPr>
          <a:xfrm>
            <a:off x="22531014" y="7679564"/>
            <a:ext cx="0" cy="3692259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95F6EF-F570-D244-AE3D-A92A9D2441E3}"/>
              </a:ext>
            </a:extLst>
          </p:cNvPr>
          <p:cNvSpPr txBox="1"/>
          <p:nvPr/>
        </p:nvSpPr>
        <p:spPr>
          <a:xfrm>
            <a:off x="15924475" y="8553276"/>
            <a:ext cx="2268358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 + 1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30F3A6-14A3-D342-AE2C-DF438270137B}"/>
              </a:ext>
            </a:extLst>
          </p:cNvPr>
          <p:cNvSpPr txBox="1"/>
          <p:nvPr/>
        </p:nvSpPr>
        <p:spPr>
          <a:xfrm>
            <a:off x="15924475" y="9191829"/>
            <a:ext cx="2268358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 + 2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D01E09-61F0-0B49-B873-88247C950B2C}"/>
              </a:ext>
            </a:extLst>
          </p:cNvPr>
          <p:cNvSpPr txBox="1"/>
          <p:nvPr/>
        </p:nvSpPr>
        <p:spPr>
          <a:xfrm>
            <a:off x="15924475" y="9877097"/>
            <a:ext cx="2268358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 + 3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0E9DC8-3AD4-3243-AF5E-A190A80F32BD}"/>
              </a:ext>
            </a:extLst>
          </p:cNvPr>
          <p:cNvSpPr txBox="1"/>
          <p:nvPr/>
        </p:nvSpPr>
        <p:spPr>
          <a:xfrm>
            <a:off x="16300964" y="3784446"/>
            <a:ext cx="420624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Low Low Order Byte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1565C8-D8AD-2147-A470-F71CB6BC96FB}"/>
              </a:ext>
            </a:extLst>
          </p:cNvPr>
          <p:cNvSpPr txBox="1"/>
          <p:nvPr/>
        </p:nvSpPr>
        <p:spPr>
          <a:xfrm>
            <a:off x="12106276" y="3784446"/>
            <a:ext cx="420624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High Low Order Byte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D30D8B-5BD5-CC4A-BC7E-0993A85EF00D}"/>
              </a:ext>
            </a:extLst>
          </p:cNvPr>
          <p:cNvSpPr txBox="1"/>
          <p:nvPr/>
        </p:nvSpPr>
        <p:spPr>
          <a:xfrm>
            <a:off x="7911588" y="3784446"/>
            <a:ext cx="420624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Low High Order Byte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7A2CFF-3902-364D-815B-B65F0CD37FA4}"/>
              </a:ext>
            </a:extLst>
          </p:cNvPr>
          <p:cNvSpPr txBox="1"/>
          <p:nvPr/>
        </p:nvSpPr>
        <p:spPr>
          <a:xfrm>
            <a:off x="3705348" y="3784446"/>
            <a:ext cx="42062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High High Order Byte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ED1E049-F0A2-BD44-85C8-BC6FAFEF5DFA}"/>
              </a:ext>
            </a:extLst>
          </p:cNvPr>
          <p:cNvSpPr txBox="1"/>
          <p:nvPr/>
        </p:nvSpPr>
        <p:spPr>
          <a:xfrm>
            <a:off x="16300964" y="3784446"/>
            <a:ext cx="420624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Low Low Order Byte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B37DBFD-E19D-0B43-9EB1-FF02D493DEF9}"/>
              </a:ext>
            </a:extLst>
          </p:cNvPr>
          <p:cNvSpPr txBox="1"/>
          <p:nvPr/>
        </p:nvSpPr>
        <p:spPr>
          <a:xfrm>
            <a:off x="12106276" y="3784446"/>
            <a:ext cx="420624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High Low Order Byte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728099-216C-5F4B-B6C5-1AF3029D9ECE}"/>
              </a:ext>
            </a:extLst>
          </p:cNvPr>
          <p:cNvSpPr txBox="1"/>
          <p:nvPr/>
        </p:nvSpPr>
        <p:spPr>
          <a:xfrm>
            <a:off x="7911588" y="3784446"/>
            <a:ext cx="420624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Low High Order Byte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B7FA8DD-3032-8443-ADAD-6C623CA4F51F}"/>
              </a:ext>
            </a:extLst>
          </p:cNvPr>
          <p:cNvSpPr txBox="1"/>
          <p:nvPr/>
        </p:nvSpPr>
        <p:spPr>
          <a:xfrm>
            <a:off x="3705348" y="3784446"/>
            <a:ext cx="42062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High High Order Byte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D87914D-5CD8-1949-A2BA-DF78134EC84D}"/>
              </a:ext>
            </a:extLst>
          </p:cNvPr>
          <p:cNvSpPr txBox="1"/>
          <p:nvPr/>
        </p:nvSpPr>
        <p:spPr>
          <a:xfrm>
            <a:off x="17776027" y="7868008"/>
            <a:ext cx="307080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EDB7AC9-ECCC-884B-AD87-9500FCF34AE7}"/>
              </a:ext>
            </a:extLst>
          </p:cNvPr>
          <p:cNvSpPr txBox="1"/>
          <p:nvPr/>
        </p:nvSpPr>
        <p:spPr>
          <a:xfrm>
            <a:off x="2174553" y="4468494"/>
            <a:ext cx="18256448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X = 0x                  12                              34                                   56                                 78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1306F8-09A7-754B-B499-A55295364FE3}"/>
              </a:ext>
            </a:extLst>
          </p:cNvPr>
          <p:cNvSpPr txBox="1"/>
          <p:nvPr/>
        </p:nvSpPr>
        <p:spPr>
          <a:xfrm>
            <a:off x="9916408" y="7325621"/>
            <a:ext cx="349647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X = 0x12345678</a:t>
            </a:r>
          </a:p>
        </p:txBody>
      </p:sp>
    </p:spTree>
    <p:extLst>
      <p:ext uri="{BB962C8B-B14F-4D97-AF65-F5344CB8AC3E}">
        <p14:creationId xmlns:p14="http://schemas.microsoft.com/office/powerpoint/2010/main" val="9787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23 0.02641 C -0.05796 0.02951 -0.05723 0.03261 -0.05723 0.03584 C -0.05723 0.03782 -0.05783 0.03968 -0.05823 0.04154 C -0.0603 0.04948 -0.06164 0.04911 -0.06604 0.05481 C -0.06705 0.05617 -0.06791 0.05791 -0.06898 0.05865 C -0.06998 0.0594 -0.07105 0.05965 -0.07192 0.06064 C -0.07399 0.06287 -0.07559 0.06684 -0.0778 0.0682 C -0.07973 0.06957 -0.08194 0.06994 -0.08361 0.07205 C -0.08561 0.07465 -0.08728 0.07825 -0.08948 0.07974 C -0.09048 0.08036 -0.09148 0.08073 -0.09242 0.0816 C -0.09349 0.08271 -0.09429 0.08457 -0.09536 0.08544 C -0.09723 0.08705 -0.0995 0.08705 -0.10123 0.08916 C -0.10317 0.09189 -0.10491 0.09548 -0.10704 0.09685 C -0.10905 0.09821 -0.11125 0.09858 -0.11292 0.10069 C -0.11392 0.10193 -0.11486 0.10367 -0.11586 0.10454 C -0.12026 0.10813 -0.11893 0.10466 -0.12267 0.10826 C -0.1238 0.10937 -0.1246 0.11123 -0.12561 0.1121 C -0.12661 0.11309 -0.12761 0.11359 -0.12854 0.11409 C -0.13121 0.11545 -0.13395 0.11595 -0.13636 0.11781 C -0.14257 0.12277 -0.13963 0.12091 -0.14517 0.12363 L -0.15105 0.1312 C -0.15198 0.13256 -0.15285 0.1343 -0.15392 0.13504 C -0.15492 0.13579 -0.15599 0.13616 -0.15686 0.1369 C -0.1612 0.14124 -0.15859 0.14124 -0.16373 0.14459 C -0.16534 0.14571 -0.16701 0.14571 -0.16861 0.14645 C -0.17475 0.14943 -0.16834 0.14695 -0.17448 0.15216 C -0.17869 0.15588 -0.18023 0.15575 -0.18423 0.15798 C -0.18523 0.15848 -0.18617 0.15935 -0.18717 0.15984 C -0.18851 0.16059 -0.18984 0.16108 -0.19104 0.1617 C -0.19278 0.16294 -0.19432 0.16456 -0.19592 0.16555 C -0.19725 0.16642 -0.19859 0.16679 -0.19986 0.16753 C -0.20186 0.16865 -0.20373 0.17014 -0.20573 0.17125 L -0.21154 0.1751 L -0.21448 0.17708 C -0.21548 0.1777 -0.21648 0.17845 -0.21742 0.17894 C -0.2233 0.18179 -0.22002 0.18043 -0.22717 0.18279 C -0.22944 0.18452 -0.23578 0.18973 -0.23792 0.19035 C -0.23992 0.19109 -0.24193 0.19147 -0.24379 0.19233 C -0.2458 0.19333 -0.24773 0.19494 -0.24967 0.19606 L -0.25261 0.19804 C -0.25354 0.19878 -0.25455 0.19953 -0.25555 0.1999 C -0.25715 0.20064 -0.25882 0.20102 -0.26042 0.20188 C -0.26242 0.20288 -0.26423 0.20498 -0.26623 0.2056 C -0.26897 0.20672 -0.27745 0.20994 -0.27898 0.21143 C -0.28306 0.2154 -0.28393 0.21676 -0.28873 0.219 L -0.29655 0.22284 C -0.29855 0.22396 -0.30142 0.22507 -0.30336 0.22669 C -0.30903 0.2314 -0.30609 0.23078 -0.31317 0.23425 C -0.31578 0.23561 -0.31858 0.23586 -0.32098 0.23809 C -0.32786 0.24491 -0.32205 0.23971 -0.3278 0.2438 C -0.32947 0.24516 -0.331 0.24653 -0.33267 0.24764 C -0.33394 0.24851 -0.33534 0.24876 -0.33661 0.2495 C -0.33801 0.25062 -0.33915 0.25248 -0.34048 0.25335 C -0.34175 0.25434 -0.34309 0.25459 -0.34442 0.25533 C -0.34542 0.25583 -0.34636 0.25669 -0.34729 0.25719 C -0.3487 0.25794 -0.34996 0.25868 -0.35123 0.25905 C -0.3529 0.2598 -0.35451 0.26017 -0.35611 0.26104 C -0.35784 0.26203 -0.35938 0.26401 -0.36098 0.26488 C -0.36292 0.26587 -0.36499 0.26587 -0.36686 0.26674 C -0.36793 0.26724 -0.36879 0.26823 -0.3698 0.2686 C -0.37113 0.26934 -0.3724 0.26984 -0.37367 0.27058 C -0.37574 0.2717 -0.37761 0.27319 -0.37955 0.27443 C -0.38055 0.27505 -0.38148 0.27579 -0.38248 0.27629 C -0.38843 0.27926 -0.38515 0.2774 -0.39223 0.28199 C -0.39323 0.28274 -0.39424 0.28311 -0.39517 0.28398 C -0.39651 0.28522 -0.39777 0.2867 -0.39911 0.2877 C -0.40165 0.28993 -0.40318 0.29005 -0.40592 0.29154 C -0.40792 0.29278 -0.40986 0.29439 -0.4118 0.29539 C -0.415 0.297 -0.41841 0.29762 -0.42155 0.29923 C -0.42963 0.30307 -0.42976 0.30345 -0.44205 0.30679 C -0.44438 0.30754 -0.44665 0.30828 -0.44892 0.30878 C -0.45253 0.30952 -0.45607 0.30989 -0.45961 0.31064 C -0.46168 0.31113 -0.46355 0.312 -0.46548 0.3125 C -0.46782 0.31324 -0.47009 0.31399 -0.47236 0.31448 C -0.47597 0.31535 -0.47951 0.31572 -0.48304 0.31634 C -0.48605 0.31696 -0.48892 0.3182 -0.49186 0.31833 L -0.57586 0.32205 C -0.58187 0.32416 -0.58234 0.3244 -0.58855 0.32589 C -0.59115 0.32664 -0.59382 0.32763 -0.59636 0.32788 C -0.5987 0.32812 -0.60097 0.32788 -0.60317 0.32788 " pathEditMode="relative" rAng="0" ptsTypes="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97" y="15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18 0.0284 C -0.03185 0.04849 -0.02611 0.02802 -0.03506 0.04563 C -0.03612 0.04787 -0.03626 0.05109 -0.03726 0.05345 C -0.0386 0.05642 -0.0404 0.05853 -0.04173 0.06126 C -0.04841 0.0744 -0.04147 0.06423 -0.04955 0.07478 C -0.05355 0.08879 -0.04935 0.07763 -0.05736 0.08842 C -0.05903 0.09065 -0.06023 0.094 -0.0619 0.0961 C -0.06397 0.09908 -0.06651 0.10094 -0.06851 0.10392 C -0.07058 0.10677 -0.07212 0.11074 -0.07412 0.11359 C -0.07692 0.11781 -0.08006 0.1214 -0.083 0.12525 C -0.08454 0.12723 -0.0862 0.12884 -0.08747 0.13107 L -0.09756 0.14856 L -0.10096 0.15439 C -0.10196 0.15625 -0.10297 0.1586 -0.10423 0.16022 C -0.11171 0.16989 -0.10744 0.16381 -0.11659 0.17956 L -0.1266 0.19705 C -0.12807 0.19978 -0.12927 0.20288 -0.13108 0.20486 C -0.13215 0.2061 -0.13341 0.20722 -0.13435 0.2087 C -0.13675 0.2123 -0.13882 0.21652 -0.14103 0.22036 C -0.14216 0.22234 -0.1431 0.22482 -0.14443 0.22619 C -0.1463 0.22805 -0.1483 0.22966 -0.14997 0.23202 C -0.15251 0.23549 -0.15411 0.24057 -0.15665 0.24367 C -0.16486 0.2531 -0.16867 0.25856 -0.17788 0.265 C -0.18156 0.26748 -0.18703 0.27108 -0.19017 0.27468 C -0.19151 0.27629 -0.19224 0.27889 -0.19351 0.2805 C -0.19725 0.28509 -0.19772 0.2836 -0.20132 0.28633 C -0.20286 0.28757 -0.20426 0.28906 -0.2058 0.29018 C -0.208 0.29179 -0.21054 0.29191 -0.21247 0.29415 C -0.21741 0.29985 -0.21461 0.29762 -0.22142 0.29997 C -0.23211 0.30927 -0.22917 0.30692 -0.2482 0.31932 C -0.24967 0.32031 -0.2512 0.32056 -0.25267 0.3213 C -0.25494 0.32242 -0.25708 0.3244 -0.25935 0.32515 C -0.26122 0.32589 -0.26315 0.32614 -0.26496 0.32713 C -0.26689 0.32812 -0.26863 0.32986 -0.2705 0.33098 C -0.27197 0.33184 -0.2735 0.33222 -0.27497 0.33296 C -0.27731 0.33408 -0.27938 0.33606 -0.28172 0.3368 C -0.28359 0.33755 -0.28546 0.33792 -0.28726 0.33879 C -0.2896 0.33978 -0.29167 0.34189 -0.29394 0.34263 L -0.29955 0.34449 C -0.30175 0.34524 -0.30409 0.34548 -0.30622 0.34648 C -0.30856 0.34747 -0.3107 0.3492 -0.31297 0.35032 C -0.31404 0.35107 -0.31517 0.35181 -0.31631 0.35231 C -0.31784 0.35305 -0.31931 0.35355 -0.32078 0.35429 C -0.32192 0.35491 -0.32298 0.35565 -0.32412 0.35615 C -0.32779 0.35764 -0.33166 0.35851 -0.33527 0.36012 C -0.33827 0.36136 -0.34121 0.36309 -0.34422 0.36396 C -0.34642 0.36471 -0.34869 0.36508 -0.3509 0.36595 C -0.35744 0.36843 -0.3511 0.3688 -0.36091 0.36979 C -0.37139 0.37091 -0.38181 0.37115 -0.39216 0.37177 L -0.40111 0.37363 C -0.40525 0.37438 -0.40932 0.37487 -0.4134 0.37562 C -0.42581 0.37797 -0.41667 0.3776 -0.42675 0.3776 " pathEditMode="relative" rAng="0" ptsTypes="AAAAAAAAAAAAAAAAAAAAAAAAAAAAAAAAAAAAAAAAAAAAAAAAAAAA">
                                      <p:cBhvr>
                                        <p:cTn id="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9" y="174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3504E-6 1.46825E-6 C -0.0004 0.00918 -0.00054 0.01848 -0.00107 0.02765 C -0.00127 0.03001 -0.00254 0.03906 -0.00307 0.04167 C -0.00374 0.04439 -0.00461 0.04687 -0.00514 0.0496 C -0.00668 0.05766 -0.00728 0.06609 -0.00915 0.07354 C -0.01022 0.07763 -0.01135 0.0816 -0.01222 0.08556 C -0.01443 0.09499 -0.01603 0.10466 -0.0183 0.11359 C -0.02003 0.12029 -0.02184 0.12686 -0.02337 0.13356 C -0.02778 0.15302 -0.03159 0.172 -0.03553 0.19147 L -0.0376 0.20139 C -0.03826 0.20486 -0.03886 0.20833 -0.03953 0.21143 C -0.04334 0.22619 -0.04494 0.24392 -0.05075 0.25533 C -0.05242 0.25868 -0.05442 0.26166 -0.05576 0.26538 C -0.05776 0.27034 -0.0587 0.27666 -0.0609 0.28125 C -0.06831 0.29725 -0.07853 0.31622 -0.08821 0.32924 C -0.09489 0.33817 -0.1019 0.3461 -0.10851 0.35516 C -0.11826 0.3688 -0.1214 0.37388 -0.13282 0.38517 C -0.13415 0.38653 -0.13549 0.38802 -0.13682 0.38914 C -0.13789 0.39 -0.13896 0.39038 -0.13989 0.39112 C -0.14103 0.39224 -0.14176 0.39434 -0.1429 0.39521 C -0.1449 0.39645 -0.14704 0.39645 -0.14897 0.3972 C -0.15071 0.39782 -0.15245 0.39831 -0.15412 0.39918 C -0.15645 0.4003 -0.15872 0.40253 -0.16119 0.40302 C -0.16593 0.40451 -0.17068 0.40439 -0.17535 0.40501 C -0.17882 0.40575 -0.18209 0.4065 -0.1855 0.40712 C -0.19031 0.41034 -0.18864 0.4096 -0.19558 0.41108 C -0.20707 0.41357 -0.20526 0.41245 -0.21588 0.41505 C -0.23004 0.4189 -0.21461 0.4153 -0.22703 0.41915 C -0.22977 0.41989 -0.23251 0.42014 -0.23511 0.42113 C -0.23651 0.42163 -0.23785 0.42249 -0.23919 0.42311 C -0.24092 0.42386 -0.24259 0.42435 -0.24426 0.4251 C -0.2496 0.42745 -0.24666 0.42721 -0.25027 0.42721 " pathEditMode="relative" rAng="0" ptsTypes="AAAAAAAAAAAAAAAAAAAAAAAAAAAAAAAA">
                                      <p:cBhvr>
                                        <p:cTn id="1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13" y="213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94 0.0284 C 0.04601 0.02889 0.04708 0.04129 0.04801 0.0434 C 0.04968 0.04737 0.05516 0.05717 0.0583 0.06039 C 0.05923 0.06138 0.06043 0.06138 0.06137 0.06225 C 0.06351 0.06448 0.06518 0.06845 0.06758 0.06982 C 0.06858 0.07056 0.06965 0.07093 0.07065 0.07168 C 0.08093 0.08135 0.06518 0.06932 0.07786 0.07924 C 0.0788 0.08011 0.08 0.08023 0.08093 0.08122 L 0.09022 0.09251 C 0.09122 0.09387 0.09242 0.09474 0.09329 0.09635 C 0.09723 0.10367 0.09516 0.10057 0.09943 0.10578 C 0.10203 0.12004 0.0985 0.10243 0.10257 0.11719 C 0.10297 0.11905 0.10304 0.12103 0.10357 0.12277 C 0.1041 0.125 0.10504 0.12649 0.10564 0.12847 C 0.10611 0.13033 0.10611 0.13256 0.10664 0.13418 C 0.10784 0.13814 0.10965 0.14149 0.11078 0.14546 C 0.11145 0.14806 0.11205 0.15067 0.11285 0.15315 C 0.11339 0.15513 0.11432 0.15674 0.11492 0.15873 C 0.11532 0.16071 0.11559 0.16257 0.11592 0.16443 C 0.11666 0.16952 0.11726 0.1746 0.11799 0.17956 L 0.11899 0.18713 C 0.11933 0.20114 0.11973 0.2149 0.12006 0.22879 C 0.12133 0.28484 0.12013 0.25942 0.12213 0.29501 C 0.12173 0.31386 0.12167 0.33284 0.12106 0.35169 C 0.121 0.35367 0.11986 0.36421 0.11899 0.36694 C 0.11879 0.36743 0.11299 0.38393 0.11178 0.38579 C 0.10991 0.38889 0.10771 0.39087 0.10564 0.39335 L 0.09943 0.40092 C 0.09843 0.40228 0.09756 0.40402 0.09636 0.40476 C 0.09536 0.40538 0.09422 0.40575 0.09329 0.40662 C 0.09215 0.40774 0.09128 0.40947 0.09022 0.41034 C 0.08821 0.41208 0.08608 0.41294 0.08401 0.41419 L 0.08093 0.41605 C 0.07993 0.41679 0.07873 0.41691 0.07786 0.41791 C 0.06871 0.42907 0.08327 0.41208 0.06858 0.42559 C 0.0613 0.43217 0.06745 0.42708 0.06137 0.43117 C 0.05963 0.43241 0.05796 0.4339 0.05623 0.43502 C 0.05489 0.43576 0.05349 0.43626 0.05215 0.43688 C 0.04614 0.44419 0.05202 0.43775 0.04287 0.44444 C 0.0414 0.44556 0.04014 0.4473 0.03873 0.44829 C 0.0374 0.44916 0.036 0.4494 0.03466 0.45015 C 0.03145 0.45188 0.02832 0.45362 0.02538 0.45585 C 0.01636 0.46242 0.02378 0.45746 0.01202 0.46342 C 0.01089 0.46391 0.00995 0.46478 0.00889 0.46528 C 0.00748 0.46602 0.00608 0.46627 0.00481 0.46714 C 0.00301 0.46825 0.00141 0.47011 -0.00033 0.47098 C -0.00374 0.47259 -0.00727 0.47334 -0.01061 0.4747 C -0.01175 0.4752 -0.01268 0.47631 -0.01375 0.47656 C -0.01609 0.47755 -0.01856 0.47793 -0.02096 0.47855 L -0.03739 0.48227 C -0.07291 0.48041 -0.06417 0.49566 -0.07338 0.47855 " pathEditMode="relative" rAng="0" ptsTypes="AAAAAAAAAAAAAAAAAAAAAAAAAAAAAAAAAAAAAAAAAAAAAAAAAAA">
                                      <p:cBhvr>
                                        <p:cTn id="1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7" y="2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03 0.02641 C -0.0571 0.031 -0.05723 0.03559 -0.05723 0.0403 C -0.05723 0.04328 -0.0571 0.04601 -0.05703 0.04873 C -0.0565 0.06051 -0.05616 0.05989 -0.05496 0.06845 C -0.05469 0.07044 -0.05449 0.07304 -0.05422 0.07416 C -0.05396 0.07515 -0.05369 0.07552 -0.05349 0.07701 C -0.05296 0.08036 -0.05249 0.08618 -0.05195 0.08829 C -0.05142 0.09028 -0.05089 0.09077 -0.05042 0.09387 C -0.04988 0.09784 -0.04948 0.10317 -0.04895 0.10528 C -0.04868 0.10627 -0.04835 0.10677 -0.04808 0.10801 C -0.04781 0.10975 -0.04761 0.11247 -0.04735 0.11371 C -0.04688 0.11619 -0.04635 0.11619 -0.04581 0.11929 C -0.04534 0.12326 -0.04488 0.12859 -0.04434 0.1307 C -0.04381 0.13269 -0.04321 0.13318 -0.04281 0.13641 C -0.04254 0.13814 -0.04234 0.14075 -0.04207 0.14199 C -0.04087 0.14732 -0.0412 0.14224 -0.04027 0.14757 C -0.04 0.14918 -0.0398 0.15191 -0.03947 0.15327 C -0.0392 0.15476 -0.03893 0.1555 -0.03873 0.15612 C -0.03807 0.15823 -0.03733 0.15898 -0.03666 0.1617 C -0.03513 0.16902 -0.03586 0.16629 -0.03439 0.17039 L -0.03292 0.18155 C -0.03259 0.18353 -0.03239 0.18613 -0.03212 0.18725 C -0.03186 0.18837 -0.03159 0.18886 -0.03139 0.18998 C -0.03019 0.19643 -0.03092 0.19643 -0.02959 0.20139 C -0.02918 0.203 -0.02872 0.203 -0.02825 0.20412 C -0.02671 0.20858 -0.02832 0.20486 -0.02678 0.21255 C -0.02565 0.21813 -0.02525 0.21788 -0.02424 0.22123 C -0.02404 0.22197 -0.02371 0.22321 -0.02344 0.22396 C -0.02311 0.22507 -0.02277 0.22582 -0.02251 0.22669 C -0.02204 0.22855 -0.02157 0.2309 -0.02117 0.23239 C -0.02084 0.23363 -0.0205 0.23425 -0.02017 0.23537 C -0.0197 0.23698 -0.01917 0.23921 -0.01863 0.24082 L -0.0171 0.24653 L -0.01636 0.2495 C -0.0161 0.25037 -0.01583 0.25149 -0.01563 0.25223 C -0.01409 0.25645 -0.0149 0.25446 -0.01309 0.25794 C -0.01242 0.26054 -0.01082 0.26823 -0.01022 0.2691 C -0.00975 0.27021 -0.00922 0.27083 -0.00875 0.27207 C -0.00815 0.27356 -0.00762 0.27592 -0.00708 0.27753 L -0.00648 0.2805 C -0.00615 0.28162 -0.00595 0.28274 -0.00568 0.28323 C -0.00528 0.28435 -0.00481 0.28497 -0.00435 0.28621 C -0.00368 0.2877 -0.00341 0.2908 -0.00288 0.29167 C -0.00207 0.2934 0.00013 0.29811 0.0004 0.30035 C 0.00146 0.30617 0.0018 0.30828 0.003 0.31151 L 0.005 0.31721 C 0.00554 0.31895 0.00627 0.32056 0.00681 0.32292 C 0.00821 0.32986 0.00747 0.32899 0.00928 0.33408 C 0.01014 0.33618 0.01075 0.33656 0.01135 0.33978 C 0.01315 0.34995 0.01168 0.34226 0.01308 0.34821 C 0.01355 0.35032 0.01402 0.35231 0.01442 0.35392 C 0.01475 0.35528 0.01509 0.35565 0.01542 0.35677 C 0.01575 0.35838 0.01609 0.36111 0.01642 0.36235 C 0.01676 0.36384 0.01709 0.36421 0.01742 0.36533 C 0.01769 0.36607 0.01796 0.36731 0.01816 0.36805 C 0.01856 0.36917 0.01889 0.37029 0.01923 0.37091 C 0.01963 0.37202 0.02003 0.37252 0.02049 0.37376 C 0.02096 0.37525 0.02136 0.37822 0.02176 0.37946 C 0.02223 0.38095 0.02283 0.38095 0.0233 0.38219 C 0.02357 0.38294 0.02377 0.38442 0.02403 0.38504 C 0.02437 0.38616 0.0247 0.38678 0.0251 0.3879 C 0.02564 0.38963 0.0261 0.39174 0.02657 0.3936 C 0.02684 0.39459 0.02704 0.39571 0.02737 0.39633 C 0.02891 0.40079 0.02804 0.39806 0.02991 0.40488 C 0.03018 0.40588 0.03044 0.4065 0.03064 0.40774 C 0.03098 0.4096 0.03131 0.41183 0.03171 0.41332 C 0.03238 0.41654 0.03271 0.41679 0.03345 0.41902 C 0.03398 0.42076 0.03452 0.42324 0.03498 0.42473 C 0.03579 0.42708 0.03672 0.42795 0.03752 0.43031 C 0.03959 0.43601 0.03966 0.43663 0.04286 0.44159 C 0.04346 0.44271 0.04407 0.44382 0.0446 0.44444 C 0.0456 0.44556 0.04647 0.44618 0.04747 0.4473 C 0.04801 0.44804 0.04847 0.44928 0.04894 0.45002 C 0.04961 0.45114 0.05014 0.45226 0.05074 0.453 C 0.05174 0.45424 0.05261 0.45474 0.05348 0.45573 C 0.05435 0.4566 0.05508 0.45846 0.05582 0.45858 L 0.07765 0.46416 C 0.07926 0.46726 0.07939 0.46763 0.08099 0.46986 C 0.08166 0.47098 0.08233 0.47247 0.08306 0.47284 C 0.08366 0.47309 0.0842 0.47284 0.08486 0.47284 " pathEditMode="relative" rAng="0" ptsTypes="AAAAAAAAAAAAA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5" y="22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18 0.0284 C -0.02404 0.05084 -0.02811 0.02778 -0.02163 0.04774 C -0.02103 0.05022 -0.02077 0.05382 -0.02017 0.05642 C -0.01923 0.05977 -0.01776 0.06213 -0.01689 0.06523 C -0.01209 0.08011 -0.01716 0.0687 -0.01122 0.08048 C -0.00835 0.09623 -0.01122 0.08358 -0.00568 0.09586 C -0.00447 0.09834 -0.00354 0.10206 -0.0024 0.10441 C -0.00087 0.10776 0.00087 0.10987 0.0024 0.11322 C 0.00387 0.11644 0.00507 0.12091 0.00654 0.12413 C 0.00861 0.12884 0.01095 0.13294 0.01302 0.13715 C 0.01389 0.13951 0.01542 0.14124 0.01629 0.14385 L 0.02344 0.16344 L 0.02577 0.16989 C 0.02671 0.17212 0.02724 0.17473 0.02811 0.17659 C 0.03379 0.1875 0.03052 0.18055 0.03706 0.19829 L 0.04447 0.218 C 0.04527 0.2211 0.04647 0.22458 0.04768 0.22681 C 0.04828 0.22817 0.04914 0.22941 0.05001 0.23103 C 0.05182 0.23512 0.05328 0.23995 0.05482 0.24417 C 0.05569 0.2464 0.05629 0.24925 0.05716 0.25087 C 0.05869 0.25297 0.06016 0.25471 0.06136 0.25732 C 0.06303 0.26128 0.06424 0.26699 0.06604 0.27046 C 0.07198 0.281 0.07465 0.2872 0.0814 0.29439 C 0.08407 0.29725 0.08794 0.30134 0.09034 0.30531 C 0.09121 0.30717 0.09181 0.31014 0.09268 0.31188 C 0.09542 0.31709 0.09569 0.31535 0.09836 0.31845 C 0.09949 0.31994 0.10036 0.32155 0.10156 0.32279 C 0.10303 0.32453 0.10483 0.32465 0.1063 0.32726 C 0.10991 0.3337 0.10777 0.33122 0.11285 0.33383 C 0.12053 0.34424 0.11846 0.34164 0.13214 0.35553 C 0.13328 0.35665 0.13448 0.35689 0.13535 0.35776 C 0.13709 0.359 0.13855 0.36123 0.14009 0.3621 C 0.14156 0.36297 0.14303 0.36322 0.14423 0.36433 C 0.1457 0.36545 0.1469 0.36731 0.14837 0.36867 C 0.14931 0.36967 0.15051 0.37004 0.15164 0.37091 C 0.15311 0.37215 0.15458 0.37438 0.15638 0.37525 C 0.15785 0.37611 0.15905 0.37649 0.16019 0.37748 C 0.16199 0.37859 0.16346 0.38095 0.16526 0.38182 L 0.16914 0.38393 C 0.17094 0.38467 0.17234 0.38504 0.17414 0.38604 C 0.17561 0.38728 0.17742 0.38926 0.17889 0.39038 C 0.17975 0.39124 0.18069 0.39211 0.18129 0.39273 C 0.18242 0.39348 0.18363 0.39397 0.18449 0.39496 C 0.18543 0.39558 0.1863 0.39645 0.1869 0.39695 C 0.1895 0.39868 0.19251 0.39955 0.19518 0.40141 C 0.19725 0.4029 0.19932 0.40476 0.20139 0.40575 C 0.20319 0.40662 0.20466 0.40699 0.20646 0.40811 C 0.21114 0.41084 0.20646 0.41121 0.21354 0.41232 C 0.22129 0.41369 0.22863 0.41394 0.23604 0.41456 L 0.24259 0.41667 C 0.24553 0.41753 0.24846 0.41803 0.25147 0.4189 C 0.26035 0.42163 0.25381 0.42125 0.26128 0.42125 " pathEditMode="relative" rAng="0" ptsTypes="AAAAAAAAAAAAAAAAAAAAAAAAAAAAAAAAAAAAAAAAAAAAAAAAAAAA">
                                      <p:cBhvr>
                                        <p:cTn id="2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23" y="196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7 0.00062 C 0.00033 0.00831 0.0006 0.01637 0.00147 0.0243 C 0.00187 0.02641 0.00407 0.03422 0.00501 0.03633 C 0.00621 0.03881 0.00774 0.04092 0.00861 0.04328 C 0.01128 0.05022 0.01242 0.05754 0.01569 0.06399 C 0.01756 0.06758 0.01943 0.07093 0.0211 0.0744 C 0.02484 0.08246 0.02757 0.0909 0.03165 0.09858 C 0.03465 0.10441 0.03779 0.11012 0.04053 0.11582 C 0.04821 0.13269 0.05489 0.14893 0.06183 0.1658 L 0.06544 0.17448 C 0.06657 0.17745 0.06757 0.18031 0.06871 0.18303 C 0.07538 0.19581 0.07826 0.21118 0.08847 0.2211 C 0.09134 0.22383 0.09488 0.22644 0.09715 0.22954 C 0.10062 0.23388 0.10229 0.23933 0.10617 0.2433 C 0.11919 0.25719 0.13708 0.27356 0.15404 0.28484 C 0.16573 0.29266 0.17788 0.29948 0.1895 0.30717 C 0.20659 0.31895 0.212 0.32341 0.23204 0.33321 C 0.23444 0.33432 0.23671 0.33556 0.23911 0.33668 C 0.24098 0.3373 0.24285 0.33767 0.24446 0.33829 C 0.24653 0.33928 0.24773 0.34114 0.2498 0.34189 C 0.25314 0.343 0.25694 0.343 0.26035 0.3435 C 0.26335 0.34412 0.26636 0.34462 0.26936 0.34524 C 0.27343 0.34623 0.27744 0.34821 0.28171 0.34871 C 0.28999 0.34995 0.29827 0.34982 0.30649 0.35032 C 0.3125 0.35094 0.31831 0.35169 0.32418 0.35218 C 0.33266 0.35491 0.32979 0.35441 0.34201 0.35565 C 0.36198 0.35776 0.35884 0.35677 0.37747 0.359 C 0.40224 0.36235 0.3752 0.35925 0.3969 0.3626 C 0.40171 0.36322 0.40651 0.36347 0.41112 0.36421 C 0.41353 0.36471 0.41593 0.36545 0.4182 0.36595 C 0.4212 0.36669 0.42421 0.36706 0.42708 0.36768 C 0.43643 0.36967 0.43122 0.36967 0.43776 0.36967 " pathEditMode="relative" rAng="0" ptsTypes="AAAAAAAAAAAAAAAAAAAAAAAAAAAAAAAA">
                                      <p:cBhvr>
                                        <p:cTn id="2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184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06E-6 1.42857E-6 C -0.00053 0.00012 -0.00614 0.00893 -0.01088 0.01029 C -0.01936 0.01327 -0.04767 0.02021 -0.06377 0.02257 C -0.06837 0.02319 -0.07472 0.02319 -0.07959 0.02381 C -0.09081 0.02542 -0.09929 0.02827 -0.11144 0.02939 C -0.11665 0.02988 -0.12233 0.03013 -0.12753 0.0305 C -0.18042 0.03745 -0.09929 0.02889 -0.16459 0.03596 C -0.16947 0.0367 -0.17574 0.03683 -0.18042 0.03745 L -0.22809 0.04551 C -0.23324 0.04638 -0.23958 0.04725 -0.24412 0.04836 C -0.26449 0.05345 -0.25354 0.05134 -0.27557 0.05506 C -0.28906 0.06523 -0.27076 0.05245 -0.2918 0.06312 C -0.29373 0.06436 -0.294 0.06597 -0.29714 0.06721 C -0.29961 0.06895 -0.30435 0.06982 -0.30789 0.07118 C -0.31009 0.07254 -0.31009 0.07403 -0.31256 0.07515 C -0.31884 0.07812 -0.32826 0.0806 -0.33413 0.08346 C -0.33727 0.08519 -0.34081 0.08705 -0.34495 0.08879 C -0.34769 0.09028 -0.35243 0.09139 -0.3553 0.09288 C -0.3575 0.09437 -0.3591 0.09561 -0.36051 0.0971 C -0.36431 0.10045 -0.36745 0.10429 -0.37132 0.10764 L -0.37647 0.11309 C -0.37854 0.12314 -0.38014 0.13281 -0.38221 0.14286 C -0.38848 0.18303 -0.38234 0.16481 -0.39222 0.19023 C -0.39069 0.20374 -0.39015 0.21726 -0.38728 0.2309 C -0.38688 0.23214 -0.38101 0.23983 -0.37647 0.24169 C -0.3754 0.24206 -0.34575 0.25372 -0.33934 0.25508 C -0.32979 0.25744 -0.31831 0.25868 -0.30789 0.26066 L -0.27557 0.26575 C -0.27023 0.26699 -0.26596 0.26823 -0.25981 0.2686 C -0.25467 0.2691 -0.24879 0.26934 -0.24412 0.27009 C -0.23804 0.27096 -0.2337 0.27207 -0.22809 0.27269 C -0.21808 0.27393 -0.20693 0.27468 -0.19611 0.27542 L -0.18042 0.27666 C -0.17534 0.2774 -0.16907 0.2774 -0.16459 0.27815 C -0.11745 0.28608 -0.19244 0.27393 -0.11665 0.28373 C -0.07919 0.28832 -0.11077 0.28472 -0.07959 0.28745 C -0.07058 0.28857 -0.0621 0.28956 -0.05322 0.2903 C -0.046 0.29092 -0.03919 0.29117 -0.03191 0.29167 C -0.00133 0.29687 -0.03138 0.29241 0.01576 0.29712 C 0.02324 0.29774 0.02978 0.29911 0.03706 0.29985 C 0.04401 0.30035 0.05122 0.30059 0.0581 0.30121 C 0.07432 0.30245 0.09075 0.30357 0.10617 0.30506 C 0.15245 0.31002 0.11419 0.30642 0.17475 0.31064 C 0.18076 0.31089 0.18537 0.31163 0.19111 0.31188 C 0.19819 0.31237 0.2052 0.3125 0.21188 0.31337 C 0.22129 0.31423 0.22937 0.31523 0.23812 0.31597 C 0.25601 0.31721 0.27431 0.31771 0.29134 0.3187 C 0.29721 0.31907 0.30189 0.31969 0.30763 0.31982 C 0.31951 0.32081 0.33234 0.32106 0.34462 0.32155 L 0.42949 0.32416 C 0.61252 0.32267 0.56758 0.33358 0.61525 0.32155 " pathEditMode="relative" rAng="0" ptsTypes="AAAAAA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1" y="163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6" grpId="0" animBg="1"/>
      <p:bldP spid="87" grpId="0" animBg="1"/>
      <p:bldP spid="90" grpId="0" animBg="1"/>
      <p:bldP spid="9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endianness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E8950120-8196-E846-8DAA-026E71DEE1E1}"/>
              </a:ext>
            </a:extLst>
          </p:cNvPr>
          <p:cNvSpPr txBox="1">
            <a:spLocks/>
          </p:cNvSpPr>
          <p:nvPr/>
        </p:nvSpPr>
        <p:spPr>
          <a:xfrm>
            <a:off x="3244602" y="2296660"/>
            <a:ext cx="17774147" cy="10961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Endianness is the byte order in memory</a:t>
            </a:r>
          </a:p>
        </p:txBody>
      </p:sp>
      <p:sp>
        <p:nvSpPr>
          <p:cNvPr id="104" name="Text Placeholder 1">
            <a:extLst>
              <a:ext uri="{FF2B5EF4-FFF2-40B4-BE49-F238E27FC236}">
                <a16:creationId xmlns:a16="http://schemas.microsoft.com/office/drawing/2014/main" id="{82ED679A-1A2D-4640-AC45-2DCCAC3B3364}"/>
              </a:ext>
            </a:extLst>
          </p:cNvPr>
          <p:cNvSpPr txBox="1">
            <a:spLocks/>
          </p:cNvSpPr>
          <p:nvPr/>
        </p:nvSpPr>
        <p:spPr>
          <a:xfrm>
            <a:off x="1969072" y="6712026"/>
            <a:ext cx="4159440" cy="685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5400" dirty="0">
                <a:latin typeface="Calibri" panose="020F0502020204030204" pitchFamily="34" charset="0"/>
              </a:rPr>
              <a:t>Little Endian</a:t>
            </a:r>
          </a:p>
        </p:txBody>
      </p:sp>
      <p:sp>
        <p:nvSpPr>
          <p:cNvPr id="108" name="Straight Connector 107">
            <a:extLst>
              <a:ext uri="{FF2B5EF4-FFF2-40B4-BE49-F238E27FC236}">
                <a16:creationId xmlns:a16="http://schemas.microsoft.com/office/drawing/2014/main" id="{2FE33104-209C-4A43-BBEA-1B9F014F0CCC}"/>
              </a:ext>
            </a:extLst>
          </p:cNvPr>
          <p:cNvSpPr/>
          <p:nvPr/>
        </p:nvSpPr>
        <p:spPr>
          <a:xfrm>
            <a:off x="1930304" y="7644848"/>
            <a:ext cx="0" cy="3801047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09" name="Straight Connector 108">
            <a:extLst>
              <a:ext uri="{FF2B5EF4-FFF2-40B4-BE49-F238E27FC236}">
                <a16:creationId xmlns:a16="http://schemas.microsoft.com/office/drawing/2014/main" id="{DEE98BD6-0EA6-D94F-895F-5488AE615281}"/>
              </a:ext>
            </a:extLst>
          </p:cNvPr>
          <p:cNvSpPr/>
          <p:nvPr/>
        </p:nvSpPr>
        <p:spPr>
          <a:xfrm flipH="1">
            <a:off x="6148804" y="7644848"/>
            <a:ext cx="20595" cy="3801047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FF0505-F103-834F-B48D-08B40D3173E7}"/>
              </a:ext>
            </a:extLst>
          </p:cNvPr>
          <p:cNvSpPr txBox="1"/>
          <p:nvPr/>
        </p:nvSpPr>
        <p:spPr>
          <a:xfrm>
            <a:off x="-457734" y="8627348"/>
            <a:ext cx="2268358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 + 1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AAA98AA-B073-454B-912D-692CEDA07930}"/>
              </a:ext>
            </a:extLst>
          </p:cNvPr>
          <p:cNvSpPr txBox="1"/>
          <p:nvPr/>
        </p:nvSpPr>
        <p:spPr>
          <a:xfrm>
            <a:off x="1240279" y="7894261"/>
            <a:ext cx="307080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F6ECDD-32F5-CE44-8793-338A8654F078}"/>
              </a:ext>
            </a:extLst>
          </p:cNvPr>
          <p:cNvSpPr txBox="1"/>
          <p:nvPr/>
        </p:nvSpPr>
        <p:spPr>
          <a:xfrm>
            <a:off x="16326364" y="3784446"/>
            <a:ext cx="420624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Low Low Order Byte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BF96BC-BDF0-CE4E-B7FA-B20EAB0A5EE9}"/>
              </a:ext>
            </a:extLst>
          </p:cNvPr>
          <p:cNvSpPr txBox="1"/>
          <p:nvPr/>
        </p:nvSpPr>
        <p:spPr>
          <a:xfrm>
            <a:off x="12131676" y="3784446"/>
            <a:ext cx="420624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High Low Order Byte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701BBF-BFE9-A141-B3B7-08FABCF7A9DD}"/>
              </a:ext>
            </a:extLst>
          </p:cNvPr>
          <p:cNvSpPr txBox="1"/>
          <p:nvPr/>
        </p:nvSpPr>
        <p:spPr>
          <a:xfrm>
            <a:off x="7936988" y="3784446"/>
            <a:ext cx="420624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Low High Order Byte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FC496F-4466-3648-811A-C39810B7AA92}"/>
              </a:ext>
            </a:extLst>
          </p:cNvPr>
          <p:cNvSpPr txBox="1"/>
          <p:nvPr/>
        </p:nvSpPr>
        <p:spPr>
          <a:xfrm>
            <a:off x="3730748" y="3784446"/>
            <a:ext cx="42062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High High Order Byte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F7D31C-AFF9-8F49-8AC2-AC1F517E12E9}"/>
              </a:ext>
            </a:extLst>
          </p:cNvPr>
          <p:cNvSpPr txBox="1"/>
          <p:nvPr/>
        </p:nvSpPr>
        <p:spPr>
          <a:xfrm>
            <a:off x="-457734" y="9265901"/>
            <a:ext cx="2268358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 + 2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69FDA6-B446-8945-B674-F59C1CEA8DBD}"/>
              </a:ext>
            </a:extLst>
          </p:cNvPr>
          <p:cNvSpPr txBox="1"/>
          <p:nvPr/>
        </p:nvSpPr>
        <p:spPr>
          <a:xfrm>
            <a:off x="-457734" y="9951169"/>
            <a:ext cx="2268358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 + 3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166F42-48C1-4441-B2F4-8E7D14578D49}"/>
              </a:ext>
            </a:extLst>
          </p:cNvPr>
          <p:cNvSpPr txBox="1"/>
          <p:nvPr/>
        </p:nvSpPr>
        <p:spPr>
          <a:xfrm>
            <a:off x="1945672" y="7874369"/>
            <a:ext cx="420624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Low Low Order Byte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2E3762-C07E-4A42-8939-816202D1127B}"/>
              </a:ext>
            </a:extLst>
          </p:cNvPr>
          <p:cNvSpPr txBox="1"/>
          <p:nvPr/>
        </p:nvSpPr>
        <p:spPr>
          <a:xfrm>
            <a:off x="1945672" y="8539790"/>
            <a:ext cx="420624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High Low Order Byte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F5C2E9-955C-024F-BDAD-DEBDFC95376C}"/>
              </a:ext>
            </a:extLst>
          </p:cNvPr>
          <p:cNvSpPr txBox="1"/>
          <p:nvPr/>
        </p:nvSpPr>
        <p:spPr>
          <a:xfrm>
            <a:off x="1945672" y="9212223"/>
            <a:ext cx="420624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Low High Order Byte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C6D83A-8FAE-6E41-9B89-1252E68A7316}"/>
              </a:ext>
            </a:extLst>
          </p:cNvPr>
          <p:cNvSpPr txBox="1"/>
          <p:nvPr/>
        </p:nvSpPr>
        <p:spPr>
          <a:xfrm>
            <a:off x="1945672" y="9855889"/>
            <a:ext cx="42062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High High Order Byte</a:t>
            </a:r>
          </a:p>
        </p:txBody>
      </p:sp>
      <p:sp>
        <p:nvSpPr>
          <p:cNvPr id="65" name="Text Placeholder 1">
            <a:extLst>
              <a:ext uri="{FF2B5EF4-FFF2-40B4-BE49-F238E27FC236}">
                <a16:creationId xmlns:a16="http://schemas.microsoft.com/office/drawing/2014/main" id="{C012BE38-EB5A-1247-9A0B-E5F3BD40A4ED}"/>
              </a:ext>
            </a:extLst>
          </p:cNvPr>
          <p:cNvSpPr txBox="1">
            <a:spLocks/>
          </p:cNvSpPr>
          <p:nvPr/>
        </p:nvSpPr>
        <p:spPr>
          <a:xfrm>
            <a:off x="18351281" y="6637954"/>
            <a:ext cx="4159440" cy="685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5400" dirty="0">
                <a:latin typeface="Calibri" panose="020F0502020204030204" pitchFamily="34" charset="0"/>
              </a:rPr>
              <a:t>Big Endian</a:t>
            </a:r>
          </a:p>
        </p:txBody>
      </p:sp>
      <p:sp>
        <p:nvSpPr>
          <p:cNvPr id="66" name="Straight Connector 65">
            <a:extLst>
              <a:ext uri="{FF2B5EF4-FFF2-40B4-BE49-F238E27FC236}">
                <a16:creationId xmlns:a16="http://schemas.microsoft.com/office/drawing/2014/main" id="{1A44CA22-C9E6-C941-B2C2-44C02A1010B0}"/>
              </a:ext>
            </a:extLst>
          </p:cNvPr>
          <p:cNvSpPr/>
          <p:nvPr/>
        </p:nvSpPr>
        <p:spPr>
          <a:xfrm>
            <a:off x="18312513" y="7570776"/>
            <a:ext cx="0" cy="3801047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95F6EF-F570-D244-AE3D-A92A9D2441E3}"/>
              </a:ext>
            </a:extLst>
          </p:cNvPr>
          <p:cNvSpPr txBox="1"/>
          <p:nvPr/>
        </p:nvSpPr>
        <p:spPr>
          <a:xfrm>
            <a:off x="15924475" y="8553276"/>
            <a:ext cx="2268358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 + 1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83707D5-05AC-D24F-AC72-72F50A3A7A20}"/>
              </a:ext>
            </a:extLst>
          </p:cNvPr>
          <p:cNvSpPr txBox="1"/>
          <p:nvPr/>
        </p:nvSpPr>
        <p:spPr>
          <a:xfrm>
            <a:off x="17749488" y="7820189"/>
            <a:ext cx="307080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30F3A6-14A3-D342-AE2C-DF438270137B}"/>
              </a:ext>
            </a:extLst>
          </p:cNvPr>
          <p:cNvSpPr txBox="1"/>
          <p:nvPr/>
        </p:nvSpPr>
        <p:spPr>
          <a:xfrm>
            <a:off x="15924475" y="9191829"/>
            <a:ext cx="2268358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 + 2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D01E09-61F0-0B49-B873-88247C950B2C}"/>
              </a:ext>
            </a:extLst>
          </p:cNvPr>
          <p:cNvSpPr txBox="1"/>
          <p:nvPr/>
        </p:nvSpPr>
        <p:spPr>
          <a:xfrm>
            <a:off x="15924475" y="9877097"/>
            <a:ext cx="2268358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n + 3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7B4D11-4A8B-A54C-B87D-B7FAA2BF8547}"/>
              </a:ext>
            </a:extLst>
          </p:cNvPr>
          <p:cNvSpPr txBox="1"/>
          <p:nvPr/>
        </p:nvSpPr>
        <p:spPr>
          <a:xfrm>
            <a:off x="18330016" y="9855889"/>
            <a:ext cx="420624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Low Low Order Byte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F30D8C-C293-EF45-8434-62AA196E22A0}"/>
              </a:ext>
            </a:extLst>
          </p:cNvPr>
          <p:cNvSpPr txBox="1"/>
          <p:nvPr/>
        </p:nvSpPr>
        <p:spPr>
          <a:xfrm>
            <a:off x="18326328" y="9212223"/>
            <a:ext cx="420624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High Low Order Byte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0D2AB0-5E1F-894F-B7B4-C886DACE45E2}"/>
              </a:ext>
            </a:extLst>
          </p:cNvPr>
          <p:cNvSpPr txBox="1"/>
          <p:nvPr/>
        </p:nvSpPr>
        <p:spPr>
          <a:xfrm>
            <a:off x="18327881" y="8539790"/>
            <a:ext cx="420624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Low High Order Byte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214DCEC-2E09-0E49-9CBA-600DA228979B}"/>
              </a:ext>
            </a:extLst>
          </p:cNvPr>
          <p:cNvSpPr txBox="1"/>
          <p:nvPr/>
        </p:nvSpPr>
        <p:spPr>
          <a:xfrm>
            <a:off x="18327881" y="7874369"/>
            <a:ext cx="42062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r>
              <a:rPr lang="en-US" sz="3600" dirty="0">
                <a:solidFill>
                  <a:srgbClr val="003D60"/>
                </a:solidFill>
              </a:rPr>
              <a:t>High High Order Byte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DE0C2-BA3D-7C4A-8EA4-F47EA813768B}"/>
              </a:ext>
            </a:extLst>
          </p:cNvPr>
          <p:cNvSpPr txBox="1"/>
          <p:nvPr/>
        </p:nvSpPr>
        <p:spPr>
          <a:xfrm>
            <a:off x="10394993" y="5096937"/>
            <a:ext cx="349647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X = 0x12345678</a:t>
            </a: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B991207E-52E5-4F45-AED5-3034C689E6C1}"/>
              </a:ext>
            </a:extLst>
          </p:cNvPr>
          <p:cNvSpPr/>
          <p:nvPr/>
        </p:nvSpPr>
        <p:spPr>
          <a:xfrm flipH="1">
            <a:off x="6780563" y="7570776"/>
            <a:ext cx="9426" cy="3875119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CA0341-EE6B-964A-83AF-4839632826EA}"/>
              </a:ext>
            </a:extLst>
          </p:cNvPr>
          <p:cNvSpPr txBox="1"/>
          <p:nvPr/>
        </p:nvSpPr>
        <p:spPr>
          <a:xfrm>
            <a:off x="6165833" y="7874369"/>
            <a:ext cx="600016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600" dirty="0">
                <a:solidFill>
                  <a:srgbClr val="003D60"/>
                </a:solidFill>
              </a:rPr>
              <a:t>78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5F2888-77A9-CE4E-BB59-15FD2C088A0E}"/>
              </a:ext>
            </a:extLst>
          </p:cNvPr>
          <p:cNvSpPr txBox="1"/>
          <p:nvPr/>
        </p:nvSpPr>
        <p:spPr>
          <a:xfrm>
            <a:off x="6177115" y="8539790"/>
            <a:ext cx="600016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600" dirty="0">
                <a:solidFill>
                  <a:srgbClr val="003D60"/>
                </a:solidFill>
              </a:rPr>
              <a:t>56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BC77E9-8354-7849-954A-05AA1D613864}"/>
              </a:ext>
            </a:extLst>
          </p:cNvPr>
          <p:cNvSpPr txBox="1"/>
          <p:nvPr/>
        </p:nvSpPr>
        <p:spPr>
          <a:xfrm>
            <a:off x="6162827" y="9212222"/>
            <a:ext cx="600016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600" dirty="0">
                <a:solidFill>
                  <a:srgbClr val="003D60"/>
                </a:solidFill>
              </a:rPr>
              <a:t>34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977A9F-C8A6-C440-B611-3F46E8562284}"/>
              </a:ext>
            </a:extLst>
          </p:cNvPr>
          <p:cNvSpPr txBox="1"/>
          <p:nvPr/>
        </p:nvSpPr>
        <p:spPr>
          <a:xfrm>
            <a:off x="6162827" y="9855889"/>
            <a:ext cx="600016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600" dirty="0">
                <a:solidFill>
                  <a:srgbClr val="003D60"/>
                </a:solidFill>
              </a:rPr>
              <a:t>12</a:t>
            </a:r>
          </a:p>
        </p:txBody>
      </p:sp>
      <p:sp>
        <p:nvSpPr>
          <p:cNvPr id="57" name="Straight Connector 56">
            <a:extLst>
              <a:ext uri="{FF2B5EF4-FFF2-40B4-BE49-F238E27FC236}">
                <a16:creationId xmlns:a16="http://schemas.microsoft.com/office/drawing/2014/main" id="{2C0F5C02-C514-CB40-B861-52BB43CDE2E3}"/>
              </a:ext>
            </a:extLst>
          </p:cNvPr>
          <p:cNvSpPr/>
          <p:nvPr/>
        </p:nvSpPr>
        <p:spPr>
          <a:xfrm flipH="1">
            <a:off x="22514893" y="7644848"/>
            <a:ext cx="20595" cy="3801047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58" name="Straight Connector 57">
            <a:extLst>
              <a:ext uri="{FF2B5EF4-FFF2-40B4-BE49-F238E27FC236}">
                <a16:creationId xmlns:a16="http://schemas.microsoft.com/office/drawing/2014/main" id="{78DC138C-62F8-A347-B0BA-EA3C10EFFAF0}"/>
              </a:ext>
            </a:extLst>
          </p:cNvPr>
          <p:cNvSpPr/>
          <p:nvPr/>
        </p:nvSpPr>
        <p:spPr>
          <a:xfrm>
            <a:off x="23135483" y="7570776"/>
            <a:ext cx="11169" cy="3875119"/>
          </a:xfrm>
          <a:prstGeom prst="line">
            <a:avLst/>
          </a:prstGeom>
          <a:noFill/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7043D-D262-4544-A56C-100D379F9B84}"/>
              </a:ext>
            </a:extLst>
          </p:cNvPr>
          <p:cNvSpPr txBox="1"/>
          <p:nvPr/>
        </p:nvSpPr>
        <p:spPr>
          <a:xfrm>
            <a:off x="22531922" y="7874369"/>
            <a:ext cx="600016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600" dirty="0">
                <a:solidFill>
                  <a:srgbClr val="003D60"/>
                </a:solidFill>
              </a:rPr>
              <a:t>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961DBE-86EB-1743-8764-092B3827D721}"/>
              </a:ext>
            </a:extLst>
          </p:cNvPr>
          <p:cNvSpPr txBox="1"/>
          <p:nvPr/>
        </p:nvSpPr>
        <p:spPr>
          <a:xfrm>
            <a:off x="22528916" y="8539790"/>
            <a:ext cx="600016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600" dirty="0">
                <a:solidFill>
                  <a:srgbClr val="003D60"/>
                </a:solidFill>
              </a:rPr>
              <a:t>34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3896FC-85EA-0946-A5D5-D57695AA45A3}"/>
              </a:ext>
            </a:extLst>
          </p:cNvPr>
          <p:cNvSpPr txBox="1"/>
          <p:nvPr/>
        </p:nvSpPr>
        <p:spPr>
          <a:xfrm>
            <a:off x="22528916" y="9212222"/>
            <a:ext cx="600016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600" dirty="0">
                <a:solidFill>
                  <a:srgbClr val="003D60"/>
                </a:solidFill>
              </a:rPr>
              <a:t>56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DD2434-F463-1A41-B8E8-56D52875A37E}"/>
              </a:ext>
            </a:extLst>
          </p:cNvPr>
          <p:cNvSpPr txBox="1"/>
          <p:nvPr/>
        </p:nvSpPr>
        <p:spPr>
          <a:xfrm>
            <a:off x="22528916" y="9855889"/>
            <a:ext cx="600016" cy="646331"/>
          </a:xfrm>
          <a:prstGeom prst="rect">
            <a:avLst/>
          </a:prstGeom>
          <a:noFill/>
          <a:ln w="38100">
            <a:solidFill>
              <a:srgbClr val="003D6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600" dirty="0">
                <a:solidFill>
                  <a:srgbClr val="003D60"/>
                </a:solidFill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3799423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long and unsigned long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30D7325-461D-D24F-B205-84C632086C9A}"/>
              </a:ext>
            </a:extLst>
          </p:cNvPr>
          <p:cNvSpPr txBox="1">
            <a:spLocks/>
          </p:cNvSpPr>
          <p:nvPr/>
        </p:nvSpPr>
        <p:spPr>
          <a:xfrm>
            <a:off x="5446643" y="3541295"/>
            <a:ext cx="13472139" cy="7624010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rgbClr val="003D60"/>
                </a:solidFill>
              </a:rPr>
              <a:t>On 32-bit CPU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7200" dirty="0" err="1">
                <a:solidFill>
                  <a:srgbClr val="003D60"/>
                </a:solidFill>
              </a:rPr>
              <a:t>sizeof</a:t>
            </a:r>
            <a:r>
              <a:rPr lang="en-US" sz="7200" dirty="0">
                <a:solidFill>
                  <a:srgbClr val="003D60"/>
                </a:solidFill>
              </a:rPr>
              <a:t>(long) == 4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7200" dirty="0" err="1">
                <a:solidFill>
                  <a:srgbClr val="003D60"/>
                </a:solidFill>
              </a:rPr>
              <a:t>sizeof</a:t>
            </a:r>
            <a:r>
              <a:rPr lang="en-US" sz="7200" dirty="0">
                <a:solidFill>
                  <a:srgbClr val="003D60"/>
                </a:solidFill>
              </a:rPr>
              <a:t>(unsigned long) == 4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rgbClr val="003D60"/>
                </a:solidFill>
              </a:rPr>
              <a:t>On 64-bit CPU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7200" dirty="0" err="1">
                <a:solidFill>
                  <a:srgbClr val="003D60"/>
                </a:solidFill>
              </a:rPr>
              <a:t>sizeof</a:t>
            </a:r>
            <a:r>
              <a:rPr lang="en-US" sz="7200" dirty="0">
                <a:solidFill>
                  <a:srgbClr val="003D60"/>
                </a:solidFill>
              </a:rPr>
              <a:t>(long) == 8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7200" dirty="0" err="1">
                <a:solidFill>
                  <a:srgbClr val="003D60"/>
                </a:solidFill>
              </a:rPr>
              <a:t>sizeof</a:t>
            </a:r>
            <a:r>
              <a:rPr lang="en-US" sz="7200" dirty="0">
                <a:solidFill>
                  <a:srgbClr val="003D60"/>
                </a:solidFill>
              </a:rPr>
              <a:t>(unsigned long) == 8</a:t>
            </a:r>
          </a:p>
          <a:p>
            <a:pPr algn="ctr">
              <a:buFont typeface="Arial" panose="020B0604020202020204" pitchFamily="34" charset="0"/>
              <a:buNone/>
            </a:pPr>
            <a:endParaRPr lang="en-US" sz="7200" b="1" dirty="0">
              <a:solidFill>
                <a:srgbClr val="003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71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long and unsigned long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8B4E84C-694E-D248-A026-78C57F83264C}"/>
              </a:ext>
            </a:extLst>
          </p:cNvPr>
          <p:cNvSpPr txBox="1">
            <a:spLocks/>
          </p:cNvSpPr>
          <p:nvPr/>
        </p:nvSpPr>
        <p:spPr>
          <a:xfrm>
            <a:off x="3271961" y="2479539"/>
            <a:ext cx="19627796" cy="10322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can also be expressed as:</a:t>
            </a: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long int</a:t>
            </a:r>
          </a:p>
          <a:p>
            <a:pPr lvl="1" hangingPunct="0">
              <a:spcBef>
                <a:spcPts val="1417"/>
              </a:spcBef>
            </a:pPr>
            <a:r>
              <a:rPr lang="en-US" sz="7200" dirty="0">
                <a:solidFill>
                  <a:srgbClr val="003D60"/>
                </a:solidFill>
                <a:latin typeface="Calibri" panose="020F0502020204030204" pitchFamily="34" charset="0"/>
              </a:rPr>
              <a:t>(it’s just a long)</a:t>
            </a:r>
          </a:p>
          <a:p>
            <a:pPr lvl="1" hangingPunct="0">
              <a:spcBef>
                <a:spcPts val="1417"/>
              </a:spcBef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unsigned long int</a:t>
            </a:r>
          </a:p>
          <a:p>
            <a:pPr lvl="1" hangingPunct="0">
              <a:spcBef>
                <a:spcPts val="1417"/>
              </a:spcBef>
            </a:pPr>
            <a:r>
              <a:rPr lang="en-US" sz="7200" dirty="0">
                <a:solidFill>
                  <a:srgbClr val="003D60"/>
                </a:solidFill>
                <a:latin typeface="Calibri" panose="020F0502020204030204" pitchFamily="34" charset="0"/>
              </a:rPr>
              <a:t>(it’s just an unsigned long)</a:t>
            </a:r>
          </a:p>
        </p:txBody>
      </p:sp>
    </p:spTree>
    <p:extLst>
      <p:ext uri="{BB962C8B-B14F-4D97-AF65-F5344CB8AC3E}">
        <p14:creationId xmlns:p14="http://schemas.microsoft.com/office/powerpoint/2010/main" val="3287277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long long and unsigned long long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4940790-28FA-3648-9E4A-9258786163F2}"/>
              </a:ext>
            </a:extLst>
          </p:cNvPr>
          <p:cNvSpPr txBox="1">
            <a:spLocks/>
          </p:cNvSpPr>
          <p:nvPr/>
        </p:nvSpPr>
        <p:spPr>
          <a:xfrm>
            <a:off x="4267408" y="4560073"/>
            <a:ext cx="15239584" cy="5030839"/>
          </a:xfrm>
          <a:prstGeom prst="rect">
            <a:avLst/>
          </a:prstGeom>
        </p:spPr>
        <p:txBody>
          <a:bodyPr vert="horz" lIns="91440" tIns="45720" rIns="91440" bIns="45720" rtlCol="0" anchorCtr="1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8000" dirty="0" err="1">
                <a:solidFill>
                  <a:srgbClr val="003D60"/>
                </a:solidFill>
              </a:rPr>
              <a:t>sizeof</a:t>
            </a:r>
            <a:r>
              <a:rPr lang="en-US" sz="8000" dirty="0">
                <a:solidFill>
                  <a:srgbClr val="003D60"/>
                </a:solidFill>
              </a:rPr>
              <a:t>(long long) == 8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8000" dirty="0" err="1">
                <a:solidFill>
                  <a:srgbClr val="003D60"/>
                </a:solidFill>
              </a:rPr>
              <a:t>sizeof</a:t>
            </a:r>
            <a:r>
              <a:rPr lang="en-US" sz="8000" dirty="0">
                <a:solidFill>
                  <a:srgbClr val="003D60"/>
                </a:solidFill>
              </a:rPr>
              <a:t>(unsigned long long) == 8</a:t>
            </a:r>
          </a:p>
        </p:txBody>
      </p:sp>
    </p:spTree>
    <p:extLst>
      <p:ext uri="{BB962C8B-B14F-4D97-AF65-F5344CB8AC3E}">
        <p14:creationId xmlns:p14="http://schemas.microsoft.com/office/powerpoint/2010/main" val="25580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Hexadecimal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82DFA-C533-8740-A2CB-FFDB1363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757" y="2613346"/>
            <a:ext cx="22792461" cy="8551959"/>
          </a:xfrm>
        </p:spPr>
        <p:txBody>
          <a:bodyPr>
            <a:normAutofit/>
          </a:bodyPr>
          <a:lstStyle/>
          <a:p>
            <a:pPr marL="1710705" lvl="1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rgbClr val="003D60"/>
                </a:solidFill>
              </a:rPr>
              <a:t>We learn our numbers using a Base 10 number system</a:t>
            </a:r>
          </a:p>
          <a:p>
            <a:pPr marL="1710705" lvl="1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rgbClr val="003D60"/>
                </a:solidFill>
              </a:rPr>
              <a:t>Programmers look at data in Base 16 or Hexadecimal</a:t>
            </a:r>
          </a:p>
          <a:p>
            <a:pPr marL="1710705" lvl="1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rgbClr val="003D60"/>
                </a:solidFill>
              </a:rPr>
              <a:t>Base 10 Digits:</a:t>
            </a:r>
          </a:p>
          <a:p>
            <a:pPr lvl="3"/>
            <a:r>
              <a:rPr lang="en-US" sz="6454" b="1" dirty="0">
                <a:solidFill>
                  <a:srgbClr val="CE092A"/>
                </a:solidFill>
              </a:rPr>
              <a:t>0, 1, 2, 3, 4, 5, 6, 7, 8, 9</a:t>
            </a:r>
            <a:endParaRPr lang="en-US" sz="7200" b="1" dirty="0"/>
          </a:p>
          <a:p>
            <a:pPr marL="1710705" lvl="1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rgbClr val="003D60"/>
                </a:solidFill>
              </a:rPr>
              <a:t>Base 16 Digits:</a:t>
            </a:r>
          </a:p>
          <a:p>
            <a:pPr lvl="3"/>
            <a:r>
              <a:rPr lang="en-US" sz="6454" b="1" dirty="0">
                <a:solidFill>
                  <a:srgbClr val="CE092A"/>
                </a:solidFill>
              </a:rPr>
              <a:t>0, 1, 2, 3, 4, 5, 6, 7, 8, 9, A, B, C, D, E, F</a:t>
            </a:r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73BE1-8BCD-004A-A851-516AFE08C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0" t="40088"/>
          <a:stretch/>
        </p:blipFill>
        <p:spPr>
          <a:xfrm>
            <a:off x="5234955" y="9058940"/>
            <a:ext cx="14495329" cy="35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31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float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C0CE3F-3A69-0F43-B447-91E7494A5F8A}"/>
              </a:ext>
            </a:extLst>
          </p:cNvPr>
          <p:cNvSpPr txBox="1">
            <a:spLocks/>
          </p:cNvSpPr>
          <p:nvPr/>
        </p:nvSpPr>
        <p:spPr>
          <a:xfrm>
            <a:off x="2076487" y="4238814"/>
            <a:ext cx="19906674" cy="2549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Size: 4 bytes</a:t>
            </a:r>
          </a:p>
          <a:p>
            <a:pPr algn="ctr">
              <a:buNone/>
            </a:pPr>
            <a:r>
              <a:rPr lang="en-US" sz="6000" dirty="0">
                <a:solidFill>
                  <a:srgbClr val="003D60"/>
                </a:solidFill>
              </a:rPr>
              <a:t>Range: positive/negative 24 bits mantissa with 8 bit exponent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DB414-1691-144F-A617-E697AE178DBB}"/>
              </a:ext>
            </a:extLst>
          </p:cNvPr>
          <p:cNvSpPr txBox="1"/>
          <p:nvPr/>
        </p:nvSpPr>
        <p:spPr>
          <a:xfrm>
            <a:off x="-878210" y="8323088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float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7ECC98-55BB-1A4F-92C1-551EC7F35452}"/>
              </a:ext>
            </a:extLst>
          </p:cNvPr>
          <p:cNvSpPr txBox="1"/>
          <p:nvPr/>
        </p:nvSpPr>
        <p:spPr>
          <a:xfrm>
            <a:off x="1069824" y="7473098"/>
            <a:ext cx="722776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bit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7D10AE4-20B6-2741-9850-04118003D2F8}"/>
              </a:ext>
            </a:extLst>
          </p:cNvPr>
          <p:cNvSpPr/>
          <p:nvPr/>
        </p:nvSpPr>
        <p:spPr>
          <a:xfrm>
            <a:off x="183544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31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D527AC95-302A-C440-9396-CEBB890AC4CB}"/>
              </a:ext>
            </a:extLst>
          </p:cNvPr>
          <p:cNvSpPr/>
          <p:nvPr/>
        </p:nvSpPr>
        <p:spPr>
          <a:xfrm>
            <a:off x="2498567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30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556C9FB7-9C7D-0A4D-B30D-6BC2BD4D00DA}"/>
              </a:ext>
            </a:extLst>
          </p:cNvPr>
          <p:cNvSpPr/>
          <p:nvPr/>
        </p:nvSpPr>
        <p:spPr>
          <a:xfrm>
            <a:off x="3161686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29</a:t>
            </a: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7CD75910-330C-1A46-990D-3B40DABF9A64}"/>
              </a:ext>
            </a:extLst>
          </p:cNvPr>
          <p:cNvSpPr/>
          <p:nvPr/>
        </p:nvSpPr>
        <p:spPr>
          <a:xfrm>
            <a:off x="5151043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26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FD1D2E3-3804-D44A-9269-C39E1130C0EC}"/>
              </a:ext>
            </a:extLst>
          </p:cNvPr>
          <p:cNvSpPr/>
          <p:nvPr/>
        </p:nvSpPr>
        <p:spPr>
          <a:xfrm>
            <a:off x="3824805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28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B05E5436-CDBB-5743-9506-88E48A039CF7}"/>
              </a:ext>
            </a:extLst>
          </p:cNvPr>
          <p:cNvSpPr/>
          <p:nvPr/>
        </p:nvSpPr>
        <p:spPr>
          <a:xfrm>
            <a:off x="647728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24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8D89F7D-3188-1646-B5CC-542283EFC2AC}"/>
              </a:ext>
            </a:extLst>
          </p:cNvPr>
          <p:cNvSpPr/>
          <p:nvPr/>
        </p:nvSpPr>
        <p:spPr>
          <a:xfrm>
            <a:off x="9129757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20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64AF036B-DB2D-EF44-880E-F883BEC8CECE}"/>
              </a:ext>
            </a:extLst>
          </p:cNvPr>
          <p:cNvSpPr/>
          <p:nvPr/>
        </p:nvSpPr>
        <p:spPr>
          <a:xfrm>
            <a:off x="7803519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22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E8950120-8196-E846-8DAA-026E71DEE1E1}"/>
              </a:ext>
            </a:extLst>
          </p:cNvPr>
          <p:cNvSpPr txBox="1">
            <a:spLocks/>
          </p:cNvSpPr>
          <p:nvPr/>
        </p:nvSpPr>
        <p:spPr>
          <a:xfrm>
            <a:off x="1925618" y="3272590"/>
            <a:ext cx="19772733" cy="10961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6000" dirty="0">
                <a:solidFill>
                  <a:srgbClr val="003D60"/>
                </a:solidFill>
              </a:rPr>
              <a:t>float x;        /</a:t>
            </a:r>
            <a:r>
              <a:rPr lang="en-US" sz="6000" i="1" dirty="0">
                <a:solidFill>
                  <a:srgbClr val="003D60"/>
                </a:solidFill>
              </a:rPr>
              <a:t>* A single precision floating point number*</a:t>
            </a:r>
            <a:r>
              <a:rPr lang="en-US" sz="6000" dirty="0">
                <a:solidFill>
                  <a:srgbClr val="003D60"/>
                </a:solidFill>
              </a:rPr>
              <a:t>/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26F30482-F002-5049-AD00-0AB505C3F2AB}"/>
              </a:ext>
            </a:extLst>
          </p:cNvPr>
          <p:cNvSpPr/>
          <p:nvPr/>
        </p:nvSpPr>
        <p:spPr>
          <a:xfrm>
            <a:off x="9792876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19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5758F4C-02FF-4E45-81BA-16E78AEFEAF8}"/>
              </a:ext>
            </a:extLst>
          </p:cNvPr>
          <p:cNvSpPr/>
          <p:nvPr/>
        </p:nvSpPr>
        <p:spPr>
          <a:xfrm>
            <a:off x="11119114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17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8093C16B-FB72-B945-9B5E-16AA27A65C48}"/>
              </a:ext>
            </a:extLst>
          </p:cNvPr>
          <p:cNvSpPr/>
          <p:nvPr/>
        </p:nvSpPr>
        <p:spPr>
          <a:xfrm>
            <a:off x="12445352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15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9987AD7C-63AA-2A47-8258-E71B4CFDAD2A}"/>
              </a:ext>
            </a:extLst>
          </p:cNvPr>
          <p:cNvSpPr/>
          <p:nvPr/>
        </p:nvSpPr>
        <p:spPr>
          <a:xfrm>
            <a:off x="15760947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10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34428D7-5BA6-044A-AB8E-D8D5C31E37D1}"/>
              </a:ext>
            </a:extLst>
          </p:cNvPr>
          <p:cNvSpPr/>
          <p:nvPr/>
        </p:nvSpPr>
        <p:spPr>
          <a:xfrm>
            <a:off x="13771590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13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4089E950-CA95-F04C-939D-4E1F568B084F}"/>
              </a:ext>
            </a:extLst>
          </p:cNvPr>
          <p:cNvSpPr/>
          <p:nvPr/>
        </p:nvSpPr>
        <p:spPr>
          <a:xfrm>
            <a:off x="17087185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8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017A292A-3F71-4944-92B7-D45B68A014F3}"/>
              </a:ext>
            </a:extLst>
          </p:cNvPr>
          <p:cNvSpPr/>
          <p:nvPr/>
        </p:nvSpPr>
        <p:spPr>
          <a:xfrm>
            <a:off x="1973966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4</a:t>
            </a: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940DF6C0-4261-6C4A-867B-BB381AF022CC}"/>
              </a:ext>
            </a:extLst>
          </p:cNvPr>
          <p:cNvSpPr/>
          <p:nvPr/>
        </p:nvSpPr>
        <p:spPr>
          <a:xfrm>
            <a:off x="18413423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6</a:t>
            </a: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B53DB1C6-099D-114D-B555-950A23B7915E}"/>
              </a:ext>
            </a:extLst>
          </p:cNvPr>
          <p:cNvSpPr/>
          <p:nvPr/>
        </p:nvSpPr>
        <p:spPr>
          <a:xfrm>
            <a:off x="4487924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27</a:t>
            </a: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AE90D64-A29F-9645-A5C8-885ECF86DE9B}"/>
              </a:ext>
            </a:extLst>
          </p:cNvPr>
          <p:cNvSpPr/>
          <p:nvPr/>
        </p:nvSpPr>
        <p:spPr>
          <a:xfrm>
            <a:off x="5814162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25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BE68D3A9-C52F-FC44-820F-D4B346CCC8EA}"/>
              </a:ext>
            </a:extLst>
          </p:cNvPr>
          <p:cNvSpPr/>
          <p:nvPr/>
        </p:nvSpPr>
        <p:spPr>
          <a:xfrm>
            <a:off x="7140400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23</a:t>
            </a: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C9962C72-E257-F146-B4F1-4E7C6247CF90}"/>
              </a:ext>
            </a:extLst>
          </p:cNvPr>
          <p:cNvSpPr/>
          <p:nvPr/>
        </p:nvSpPr>
        <p:spPr>
          <a:xfrm>
            <a:off x="10455995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18</a:t>
            </a: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9D02723F-75CD-624C-9554-C0ADF9FBE6A4}"/>
              </a:ext>
            </a:extLst>
          </p:cNvPr>
          <p:cNvSpPr/>
          <p:nvPr/>
        </p:nvSpPr>
        <p:spPr>
          <a:xfrm>
            <a:off x="846663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21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3F499874-357E-4A42-A180-5AEB527E8861}"/>
              </a:ext>
            </a:extLst>
          </p:cNvPr>
          <p:cNvSpPr/>
          <p:nvPr/>
        </p:nvSpPr>
        <p:spPr>
          <a:xfrm>
            <a:off x="11782233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16</a:t>
            </a:r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D4D3C6DF-1A2B-9148-9262-FA2670DC4911}"/>
              </a:ext>
            </a:extLst>
          </p:cNvPr>
          <p:cNvSpPr/>
          <p:nvPr/>
        </p:nvSpPr>
        <p:spPr>
          <a:xfrm>
            <a:off x="14434709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12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12EB4710-0E9F-3C46-991D-6E2365EA61E9}"/>
              </a:ext>
            </a:extLst>
          </p:cNvPr>
          <p:cNvSpPr/>
          <p:nvPr/>
        </p:nvSpPr>
        <p:spPr>
          <a:xfrm>
            <a:off x="1310847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14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9FDDE92D-D7F2-C146-B5DA-D63033D6C38A}"/>
              </a:ext>
            </a:extLst>
          </p:cNvPr>
          <p:cNvSpPr/>
          <p:nvPr/>
        </p:nvSpPr>
        <p:spPr>
          <a:xfrm>
            <a:off x="1509782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11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9F99A66-1353-CE41-8809-FD3FE3A4165B}"/>
              </a:ext>
            </a:extLst>
          </p:cNvPr>
          <p:cNvSpPr/>
          <p:nvPr/>
        </p:nvSpPr>
        <p:spPr>
          <a:xfrm>
            <a:off x="16424066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9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8B90F7AD-9BA9-154B-A514-6FB1A7BF7D0F}"/>
              </a:ext>
            </a:extLst>
          </p:cNvPr>
          <p:cNvSpPr/>
          <p:nvPr/>
        </p:nvSpPr>
        <p:spPr>
          <a:xfrm>
            <a:off x="17750304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7</a:t>
            </a:r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DFA0FD1F-FC26-C94B-9DCB-569712964DDF}"/>
              </a:ext>
            </a:extLst>
          </p:cNvPr>
          <p:cNvSpPr/>
          <p:nvPr/>
        </p:nvSpPr>
        <p:spPr>
          <a:xfrm>
            <a:off x="20402780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3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2674748C-7A70-CB4A-B1FC-42FBBD2418E2}"/>
              </a:ext>
            </a:extLst>
          </p:cNvPr>
          <p:cNvSpPr/>
          <p:nvPr/>
        </p:nvSpPr>
        <p:spPr>
          <a:xfrm>
            <a:off x="19076542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5</a:t>
            </a:r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E79110C8-E41C-6843-92E0-E5725870CD4F}"/>
              </a:ext>
            </a:extLst>
          </p:cNvPr>
          <p:cNvSpPr/>
          <p:nvPr/>
        </p:nvSpPr>
        <p:spPr>
          <a:xfrm>
            <a:off x="21065899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2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38F08F1E-06B6-0740-B8DE-6E13B3ED2AF2}"/>
              </a:ext>
            </a:extLst>
          </p:cNvPr>
          <p:cNvSpPr/>
          <p:nvPr/>
        </p:nvSpPr>
        <p:spPr>
          <a:xfrm>
            <a:off x="2239214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F4BFCF28-2919-E741-A753-172FE51772A4}"/>
              </a:ext>
            </a:extLst>
          </p:cNvPr>
          <p:cNvSpPr/>
          <p:nvPr/>
        </p:nvSpPr>
        <p:spPr>
          <a:xfrm>
            <a:off x="2172901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1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7800791-7BDE-3C4F-8E6D-CD086EE468A7}"/>
              </a:ext>
            </a:extLst>
          </p:cNvPr>
          <p:cNvSpPr/>
          <p:nvPr/>
        </p:nvSpPr>
        <p:spPr>
          <a:xfrm>
            <a:off x="21715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B797FC84-AF2E-9546-A1D4-9CA57CDC8EAF}"/>
              </a:ext>
            </a:extLst>
          </p:cNvPr>
          <p:cNvSpPr/>
          <p:nvPr/>
        </p:nvSpPr>
        <p:spPr>
          <a:xfrm>
            <a:off x="28287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		</a:t>
            </a: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3F95BD9C-3CF8-A949-ACB0-715521806226}"/>
              </a:ext>
            </a:extLst>
          </p:cNvPr>
          <p:cNvSpPr/>
          <p:nvPr/>
        </p:nvSpPr>
        <p:spPr>
          <a:xfrm>
            <a:off x="34859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2443BA0D-C41A-A142-A11F-846D2EA0D8F5}"/>
              </a:ext>
            </a:extLst>
          </p:cNvPr>
          <p:cNvSpPr/>
          <p:nvPr/>
        </p:nvSpPr>
        <p:spPr>
          <a:xfrm>
            <a:off x="54576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AE31E4E1-B123-0043-AE2A-93E429CE897C}"/>
              </a:ext>
            </a:extLst>
          </p:cNvPr>
          <p:cNvSpPr/>
          <p:nvPr/>
        </p:nvSpPr>
        <p:spPr>
          <a:xfrm>
            <a:off x="41431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84389B82-D08B-BD4B-81CB-31FA3FE46CCA}"/>
              </a:ext>
            </a:extLst>
          </p:cNvPr>
          <p:cNvSpPr/>
          <p:nvPr/>
        </p:nvSpPr>
        <p:spPr>
          <a:xfrm>
            <a:off x="67720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ECC117F6-50AE-C642-B61E-B74CE470CEFA}"/>
              </a:ext>
            </a:extLst>
          </p:cNvPr>
          <p:cNvSpPr/>
          <p:nvPr/>
        </p:nvSpPr>
        <p:spPr>
          <a:xfrm>
            <a:off x="94009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AA17E31-0217-CE48-A663-16978308C309}"/>
              </a:ext>
            </a:extLst>
          </p:cNvPr>
          <p:cNvSpPr/>
          <p:nvPr/>
        </p:nvSpPr>
        <p:spPr>
          <a:xfrm>
            <a:off x="80865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CF20661F-E16E-764F-93DD-5B6A11B40CBA}"/>
              </a:ext>
            </a:extLst>
          </p:cNvPr>
          <p:cNvSpPr/>
          <p:nvPr/>
        </p:nvSpPr>
        <p:spPr>
          <a:xfrm>
            <a:off x="107153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ACED1977-5D4C-5C44-9F00-8BC76CBD9A49}"/>
              </a:ext>
            </a:extLst>
          </p:cNvPr>
          <p:cNvSpPr/>
          <p:nvPr/>
        </p:nvSpPr>
        <p:spPr>
          <a:xfrm>
            <a:off x="120298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4CDC5322-F53B-AC4E-A854-631B7C64431B}"/>
              </a:ext>
            </a:extLst>
          </p:cNvPr>
          <p:cNvSpPr/>
          <p:nvPr/>
        </p:nvSpPr>
        <p:spPr>
          <a:xfrm>
            <a:off x="133442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12F17B64-AEA6-0C4D-A8C3-EB095ADD07B6}"/>
              </a:ext>
            </a:extLst>
          </p:cNvPr>
          <p:cNvSpPr/>
          <p:nvPr/>
        </p:nvSpPr>
        <p:spPr>
          <a:xfrm>
            <a:off x="159731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AB47B147-C64F-4149-A5D9-D2B2D6D356E2}"/>
              </a:ext>
            </a:extLst>
          </p:cNvPr>
          <p:cNvSpPr/>
          <p:nvPr/>
        </p:nvSpPr>
        <p:spPr>
          <a:xfrm>
            <a:off x="146587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B59728CA-CEF8-D04A-956C-F5C91C8353AE}"/>
              </a:ext>
            </a:extLst>
          </p:cNvPr>
          <p:cNvSpPr/>
          <p:nvPr/>
        </p:nvSpPr>
        <p:spPr>
          <a:xfrm>
            <a:off x="172875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78DC802B-AD28-4744-BFEC-364D2EC5032C}"/>
              </a:ext>
            </a:extLst>
          </p:cNvPr>
          <p:cNvSpPr/>
          <p:nvPr/>
        </p:nvSpPr>
        <p:spPr>
          <a:xfrm>
            <a:off x="199164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FF84A30B-9CE2-D64E-89FC-96C790355EDB}"/>
              </a:ext>
            </a:extLst>
          </p:cNvPr>
          <p:cNvSpPr/>
          <p:nvPr/>
        </p:nvSpPr>
        <p:spPr>
          <a:xfrm>
            <a:off x="186020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469A20FB-7961-B148-87F1-FB2F41663CD0}"/>
              </a:ext>
            </a:extLst>
          </p:cNvPr>
          <p:cNvSpPr/>
          <p:nvPr/>
        </p:nvSpPr>
        <p:spPr>
          <a:xfrm>
            <a:off x="48004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83F984D6-B4CA-3242-B75E-0DC403C90BCC}"/>
              </a:ext>
            </a:extLst>
          </p:cNvPr>
          <p:cNvSpPr/>
          <p:nvPr/>
        </p:nvSpPr>
        <p:spPr>
          <a:xfrm>
            <a:off x="61148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40157A98-21EA-AF43-98E6-AB3E5158501C}"/>
              </a:ext>
            </a:extLst>
          </p:cNvPr>
          <p:cNvSpPr/>
          <p:nvPr/>
        </p:nvSpPr>
        <p:spPr>
          <a:xfrm>
            <a:off x="74292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BB7F653E-B55A-E842-9451-538DD27182D4}"/>
              </a:ext>
            </a:extLst>
          </p:cNvPr>
          <p:cNvSpPr/>
          <p:nvPr/>
        </p:nvSpPr>
        <p:spPr>
          <a:xfrm>
            <a:off x="100581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1B85CC50-C3DF-5E4E-88A9-EF0E3C6AF428}"/>
              </a:ext>
            </a:extLst>
          </p:cNvPr>
          <p:cNvSpPr/>
          <p:nvPr/>
        </p:nvSpPr>
        <p:spPr>
          <a:xfrm>
            <a:off x="87437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2E6EAB46-0A54-1C4B-9F4B-8A17AB28F8DD}"/>
              </a:ext>
            </a:extLst>
          </p:cNvPr>
          <p:cNvSpPr/>
          <p:nvPr/>
        </p:nvSpPr>
        <p:spPr>
          <a:xfrm>
            <a:off x="113726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D743C9CF-7F96-CE4A-A6FA-6A4273E4ABBD}"/>
              </a:ext>
            </a:extLst>
          </p:cNvPr>
          <p:cNvSpPr/>
          <p:nvPr/>
        </p:nvSpPr>
        <p:spPr>
          <a:xfrm>
            <a:off x="140014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57BF2054-E6C0-E046-A277-42FFF55E0E17}"/>
              </a:ext>
            </a:extLst>
          </p:cNvPr>
          <p:cNvSpPr/>
          <p:nvPr/>
        </p:nvSpPr>
        <p:spPr>
          <a:xfrm>
            <a:off x="126870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E5EDFF05-F51B-244E-A3CC-5FEB7D8216BF}"/>
              </a:ext>
            </a:extLst>
          </p:cNvPr>
          <p:cNvSpPr/>
          <p:nvPr/>
        </p:nvSpPr>
        <p:spPr>
          <a:xfrm>
            <a:off x="153159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99405E9B-89B2-A944-B06A-2EC1CE05E631}"/>
              </a:ext>
            </a:extLst>
          </p:cNvPr>
          <p:cNvSpPr/>
          <p:nvPr/>
        </p:nvSpPr>
        <p:spPr>
          <a:xfrm>
            <a:off x="166303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5167D471-CF95-5D4E-A0DB-CEF3E41D9433}"/>
              </a:ext>
            </a:extLst>
          </p:cNvPr>
          <p:cNvSpPr/>
          <p:nvPr/>
        </p:nvSpPr>
        <p:spPr>
          <a:xfrm>
            <a:off x="179448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6EC1AE6F-AFE4-1B49-8C35-0AB99BCE1767}"/>
              </a:ext>
            </a:extLst>
          </p:cNvPr>
          <p:cNvSpPr/>
          <p:nvPr/>
        </p:nvSpPr>
        <p:spPr>
          <a:xfrm>
            <a:off x="205736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13AC82BE-F164-C147-A345-0256E72428F4}"/>
              </a:ext>
            </a:extLst>
          </p:cNvPr>
          <p:cNvSpPr/>
          <p:nvPr/>
        </p:nvSpPr>
        <p:spPr>
          <a:xfrm>
            <a:off x="192592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E281B5EF-1EE1-1749-8C04-F5127023F240}"/>
              </a:ext>
            </a:extLst>
          </p:cNvPr>
          <p:cNvSpPr/>
          <p:nvPr/>
        </p:nvSpPr>
        <p:spPr>
          <a:xfrm>
            <a:off x="212309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7" name="Freeform 146">
            <a:extLst>
              <a:ext uri="{FF2B5EF4-FFF2-40B4-BE49-F238E27FC236}">
                <a16:creationId xmlns:a16="http://schemas.microsoft.com/office/drawing/2014/main" id="{7440C357-BB1E-F74B-A5B5-76D3D15593FA}"/>
              </a:ext>
            </a:extLst>
          </p:cNvPr>
          <p:cNvSpPr/>
          <p:nvPr/>
        </p:nvSpPr>
        <p:spPr>
          <a:xfrm>
            <a:off x="22545337" y="8044440"/>
            <a:ext cx="658368" cy="10789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8" name="Freeform 147">
            <a:extLst>
              <a:ext uri="{FF2B5EF4-FFF2-40B4-BE49-F238E27FC236}">
                <a16:creationId xmlns:a16="http://schemas.microsoft.com/office/drawing/2014/main" id="{934E7E0F-0B82-C845-84D9-7AB2B73FA5E9}"/>
              </a:ext>
            </a:extLst>
          </p:cNvPr>
          <p:cNvSpPr/>
          <p:nvPr/>
        </p:nvSpPr>
        <p:spPr>
          <a:xfrm>
            <a:off x="218881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0514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float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Placeholder 1">
            <a:extLst>
              <a:ext uri="{FF2B5EF4-FFF2-40B4-BE49-F238E27FC236}">
                <a16:creationId xmlns:a16="http://schemas.microsoft.com/office/drawing/2014/main" id="{19DC4702-F1AA-D549-971E-D39BBE1D62CD}"/>
              </a:ext>
            </a:extLst>
          </p:cNvPr>
          <p:cNvSpPr txBox="1">
            <a:spLocks/>
          </p:cNvSpPr>
          <p:nvPr/>
        </p:nvSpPr>
        <p:spPr>
          <a:xfrm>
            <a:off x="1577872" y="2651759"/>
            <a:ext cx="19942426" cy="8767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Exponent specified in excess-127 notation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Exponent has 127 automatically added into it in its representation.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Thus whatever is in exponent location, subtract 127 to understand it.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50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float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Placeholder 1">
            <a:extLst>
              <a:ext uri="{FF2B5EF4-FFF2-40B4-BE49-F238E27FC236}">
                <a16:creationId xmlns:a16="http://schemas.microsoft.com/office/drawing/2014/main" id="{19DC4702-F1AA-D549-971E-D39BBE1D62CD}"/>
              </a:ext>
            </a:extLst>
          </p:cNvPr>
          <p:cNvSpPr txBox="1">
            <a:spLocks/>
          </p:cNvSpPr>
          <p:nvPr/>
        </p:nvSpPr>
        <p:spPr>
          <a:xfrm>
            <a:off x="1577872" y="2651759"/>
            <a:ext cx="19942426" cy="8767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Very similar to a base 2 scientific notation</a:t>
            </a: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3.125 == 1.5625 x 2</a:t>
            </a:r>
            <a:r>
              <a:rPr lang="en-US" sz="6000" baseline="30000" dirty="0">
                <a:solidFill>
                  <a:srgbClr val="003D60"/>
                </a:solidFill>
                <a:latin typeface="Calibri" panose="020F0502020204030204" pitchFamily="34" charset="0"/>
              </a:rPr>
              <a:t>1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Exponent has 127 automatically added into it in its representation.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Thus whatever is in exponent location, subtract 127 to understand it.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19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float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Placeholder 1">
            <a:extLst>
              <a:ext uri="{FF2B5EF4-FFF2-40B4-BE49-F238E27FC236}">
                <a16:creationId xmlns:a16="http://schemas.microsoft.com/office/drawing/2014/main" id="{19DC4702-F1AA-D549-971E-D39BBE1D62CD}"/>
              </a:ext>
            </a:extLst>
          </p:cNvPr>
          <p:cNvSpPr txBox="1">
            <a:spLocks/>
          </p:cNvSpPr>
          <p:nvPr/>
        </p:nvSpPr>
        <p:spPr>
          <a:xfrm>
            <a:off x="1577872" y="2651759"/>
            <a:ext cx="19942426" cy="8767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The mantissa 24</a:t>
            </a:r>
            <a:r>
              <a:rPr lang="en-US" sz="6000" baseline="30000" dirty="0">
                <a:solidFill>
                  <a:srgbClr val="003D60"/>
                </a:solidFill>
                <a:latin typeface="Calibri" panose="020F0502020204030204" pitchFamily="34" charset="0"/>
              </a:rPr>
              <a:t>th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 bit is always presumed to be 1.</a:t>
            </a: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Only 23 bits of the twenty-four mantissa bits are stored.</a:t>
            </a: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Bits, left to right start out at 0.5, 0.25, 0.125 ….</a:t>
            </a: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833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float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E078F12-DFC7-B54D-A407-85F02F5C7367}"/>
              </a:ext>
            </a:extLst>
          </p:cNvPr>
          <p:cNvSpPr txBox="1">
            <a:spLocks/>
          </p:cNvSpPr>
          <p:nvPr/>
        </p:nvSpPr>
        <p:spPr>
          <a:xfrm>
            <a:off x="2708120" y="2922813"/>
            <a:ext cx="18358159" cy="8625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float a = 1.0;</a:t>
            </a: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0x3F800000</a:t>
            </a: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Exponent = 0x7F =&gt; 127</a:t>
            </a: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Mantissa  = 0x000000</a:t>
            </a:r>
          </a:p>
        </p:txBody>
      </p:sp>
    </p:spTree>
    <p:extLst>
      <p:ext uri="{BB962C8B-B14F-4D97-AF65-F5344CB8AC3E}">
        <p14:creationId xmlns:p14="http://schemas.microsoft.com/office/powerpoint/2010/main" val="1172252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float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E078F12-DFC7-B54D-A407-85F02F5C7367}"/>
              </a:ext>
            </a:extLst>
          </p:cNvPr>
          <p:cNvSpPr txBox="1">
            <a:spLocks/>
          </p:cNvSpPr>
          <p:nvPr/>
        </p:nvSpPr>
        <p:spPr>
          <a:xfrm>
            <a:off x="3906417" y="2751363"/>
            <a:ext cx="18358159" cy="8625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float a = 0.5;</a:t>
            </a: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0x3F000000</a:t>
            </a: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Exponent = 0x7E =&gt; 126</a:t>
            </a: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Mantissa  = 0x000000</a:t>
            </a:r>
          </a:p>
        </p:txBody>
      </p:sp>
    </p:spTree>
    <p:extLst>
      <p:ext uri="{BB962C8B-B14F-4D97-AF65-F5344CB8AC3E}">
        <p14:creationId xmlns:p14="http://schemas.microsoft.com/office/powerpoint/2010/main" val="1174463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double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C0CE3F-3A69-0F43-B447-91E7494A5F8A}"/>
              </a:ext>
            </a:extLst>
          </p:cNvPr>
          <p:cNvSpPr txBox="1">
            <a:spLocks/>
          </p:cNvSpPr>
          <p:nvPr/>
        </p:nvSpPr>
        <p:spPr>
          <a:xfrm>
            <a:off x="2076487" y="4238814"/>
            <a:ext cx="19906674" cy="2549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</a:rPr>
              <a:t>Size: 8 bytes</a:t>
            </a:r>
          </a:p>
          <a:p>
            <a:pPr algn="ctr">
              <a:buNone/>
            </a:pPr>
            <a:r>
              <a:rPr lang="en-US" sz="6000" dirty="0">
                <a:solidFill>
                  <a:srgbClr val="003D60"/>
                </a:solidFill>
              </a:rPr>
              <a:t>Range: positive/negative 53 bits mantissa with 11 bit exponent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DB414-1691-144F-A617-E697AE178DBB}"/>
              </a:ext>
            </a:extLst>
          </p:cNvPr>
          <p:cNvSpPr txBox="1"/>
          <p:nvPr/>
        </p:nvSpPr>
        <p:spPr>
          <a:xfrm>
            <a:off x="-878210" y="8323088"/>
            <a:ext cx="2670810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double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7ECC98-55BB-1A4F-92C1-551EC7F35452}"/>
              </a:ext>
            </a:extLst>
          </p:cNvPr>
          <p:cNvSpPr txBox="1"/>
          <p:nvPr/>
        </p:nvSpPr>
        <p:spPr>
          <a:xfrm>
            <a:off x="1069824" y="7473098"/>
            <a:ext cx="722776" cy="5291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u="none" strike="noStrike" kern="1200" cap="none" spc="0" baseline="0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DejaVu Sans" pitchFamily="2"/>
                <a:cs typeface="DejaVu Sans" pitchFamily="2"/>
              </a:rPr>
              <a:t>bit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7D10AE4-20B6-2741-9850-04118003D2F8}"/>
              </a:ext>
            </a:extLst>
          </p:cNvPr>
          <p:cNvSpPr/>
          <p:nvPr/>
        </p:nvSpPr>
        <p:spPr>
          <a:xfrm>
            <a:off x="1835448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63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D527AC95-302A-C440-9396-CEBB890AC4CB}"/>
              </a:ext>
            </a:extLst>
          </p:cNvPr>
          <p:cNvSpPr/>
          <p:nvPr/>
        </p:nvSpPr>
        <p:spPr>
          <a:xfrm>
            <a:off x="2498567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62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E8950120-8196-E846-8DAA-026E71DEE1E1}"/>
              </a:ext>
            </a:extLst>
          </p:cNvPr>
          <p:cNvSpPr txBox="1">
            <a:spLocks/>
          </p:cNvSpPr>
          <p:nvPr/>
        </p:nvSpPr>
        <p:spPr>
          <a:xfrm>
            <a:off x="1925618" y="3272590"/>
            <a:ext cx="19772733" cy="109612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6000" dirty="0">
                <a:solidFill>
                  <a:srgbClr val="003D60"/>
                </a:solidFill>
              </a:rPr>
              <a:t>double x;        /</a:t>
            </a:r>
            <a:r>
              <a:rPr lang="en-US" sz="6000" i="1" dirty="0">
                <a:solidFill>
                  <a:srgbClr val="003D60"/>
                </a:solidFill>
              </a:rPr>
              <a:t>* A double precision floating point number*</a:t>
            </a:r>
            <a:r>
              <a:rPr lang="en-US" sz="6000" dirty="0">
                <a:solidFill>
                  <a:srgbClr val="003D60"/>
                </a:solidFill>
              </a:rPr>
              <a:t>/</a:t>
            </a: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38F08F1E-06B6-0740-B8DE-6E13B3ED2AF2}"/>
              </a:ext>
            </a:extLst>
          </p:cNvPr>
          <p:cNvSpPr/>
          <p:nvPr/>
        </p:nvSpPr>
        <p:spPr>
          <a:xfrm>
            <a:off x="22392141" y="7245630"/>
            <a:ext cx="1084259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 cap="flat">
            <a:noFill/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0</a:t>
            </a:r>
            <a:endParaRPr lang="en-US" sz="24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7800791-7BDE-3C4F-8E6D-CD086EE468A7}"/>
              </a:ext>
            </a:extLst>
          </p:cNvPr>
          <p:cNvSpPr/>
          <p:nvPr/>
        </p:nvSpPr>
        <p:spPr>
          <a:xfrm>
            <a:off x="21715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B797FC84-AF2E-9546-A1D4-9CA57CDC8EAF}"/>
              </a:ext>
            </a:extLst>
          </p:cNvPr>
          <p:cNvSpPr/>
          <p:nvPr/>
        </p:nvSpPr>
        <p:spPr>
          <a:xfrm>
            <a:off x="2828743" y="8044440"/>
            <a:ext cx="5251857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		</a:t>
            </a: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ECC117F6-50AE-C642-B61E-B74CE470CEFA}"/>
              </a:ext>
            </a:extLst>
          </p:cNvPr>
          <p:cNvSpPr/>
          <p:nvPr/>
        </p:nvSpPr>
        <p:spPr>
          <a:xfrm>
            <a:off x="94009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CF20661F-E16E-764F-93DD-5B6A11B40CBA}"/>
              </a:ext>
            </a:extLst>
          </p:cNvPr>
          <p:cNvSpPr/>
          <p:nvPr/>
        </p:nvSpPr>
        <p:spPr>
          <a:xfrm>
            <a:off x="107153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ACED1977-5D4C-5C44-9F00-8BC76CBD9A49}"/>
              </a:ext>
            </a:extLst>
          </p:cNvPr>
          <p:cNvSpPr/>
          <p:nvPr/>
        </p:nvSpPr>
        <p:spPr>
          <a:xfrm>
            <a:off x="120298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4CDC5322-F53B-AC4E-A854-631B7C64431B}"/>
              </a:ext>
            </a:extLst>
          </p:cNvPr>
          <p:cNvSpPr/>
          <p:nvPr/>
        </p:nvSpPr>
        <p:spPr>
          <a:xfrm>
            <a:off x="133442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12F17B64-AEA6-0C4D-A8C3-EB095ADD07B6}"/>
              </a:ext>
            </a:extLst>
          </p:cNvPr>
          <p:cNvSpPr/>
          <p:nvPr/>
        </p:nvSpPr>
        <p:spPr>
          <a:xfrm>
            <a:off x="159731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AB47B147-C64F-4149-A5D9-D2B2D6D356E2}"/>
              </a:ext>
            </a:extLst>
          </p:cNvPr>
          <p:cNvSpPr/>
          <p:nvPr/>
        </p:nvSpPr>
        <p:spPr>
          <a:xfrm>
            <a:off x="146587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B59728CA-CEF8-D04A-956C-F5C91C8353AE}"/>
              </a:ext>
            </a:extLst>
          </p:cNvPr>
          <p:cNvSpPr/>
          <p:nvPr/>
        </p:nvSpPr>
        <p:spPr>
          <a:xfrm>
            <a:off x="172875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78DC802B-AD28-4744-BFEC-364D2EC5032C}"/>
              </a:ext>
            </a:extLst>
          </p:cNvPr>
          <p:cNvSpPr/>
          <p:nvPr/>
        </p:nvSpPr>
        <p:spPr>
          <a:xfrm>
            <a:off x="199164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FF84A30B-9CE2-D64E-89FC-96C790355EDB}"/>
              </a:ext>
            </a:extLst>
          </p:cNvPr>
          <p:cNvSpPr/>
          <p:nvPr/>
        </p:nvSpPr>
        <p:spPr>
          <a:xfrm>
            <a:off x="186020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BB7F653E-B55A-E842-9451-538DD27182D4}"/>
              </a:ext>
            </a:extLst>
          </p:cNvPr>
          <p:cNvSpPr/>
          <p:nvPr/>
        </p:nvSpPr>
        <p:spPr>
          <a:xfrm>
            <a:off x="100581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1B85CC50-C3DF-5E4E-88A9-EF0E3C6AF428}"/>
              </a:ext>
            </a:extLst>
          </p:cNvPr>
          <p:cNvSpPr/>
          <p:nvPr/>
        </p:nvSpPr>
        <p:spPr>
          <a:xfrm>
            <a:off x="87437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2E6EAB46-0A54-1C4B-9F4B-8A17AB28F8DD}"/>
              </a:ext>
            </a:extLst>
          </p:cNvPr>
          <p:cNvSpPr/>
          <p:nvPr/>
        </p:nvSpPr>
        <p:spPr>
          <a:xfrm>
            <a:off x="113726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D743C9CF-7F96-CE4A-A6FA-6A4273E4ABBD}"/>
              </a:ext>
            </a:extLst>
          </p:cNvPr>
          <p:cNvSpPr/>
          <p:nvPr/>
        </p:nvSpPr>
        <p:spPr>
          <a:xfrm>
            <a:off x="140014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57BF2054-E6C0-E046-A277-42FFF55E0E17}"/>
              </a:ext>
            </a:extLst>
          </p:cNvPr>
          <p:cNvSpPr/>
          <p:nvPr/>
        </p:nvSpPr>
        <p:spPr>
          <a:xfrm>
            <a:off x="126870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E5EDFF05-F51B-244E-A3CC-5FEB7D8216BF}"/>
              </a:ext>
            </a:extLst>
          </p:cNvPr>
          <p:cNvSpPr/>
          <p:nvPr/>
        </p:nvSpPr>
        <p:spPr>
          <a:xfrm>
            <a:off x="153159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99405E9B-89B2-A944-B06A-2EC1CE05E631}"/>
              </a:ext>
            </a:extLst>
          </p:cNvPr>
          <p:cNvSpPr/>
          <p:nvPr/>
        </p:nvSpPr>
        <p:spPr>
          <a:xfrm>
            <a:off x="1663036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5167D471-CF95-5D4E-A0DB-CEF3E41D9433}"/>
              </a:ext>
            </a:extLst>
          </p:cNvPr>
          <p:cNvSpPr/>
          <p:nvPr/>
        </p:nvSpPr>
        <p:spPr>
          <a:xfrm>
            <a:off x="179448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6EC1AE6F-AFE4-1B49-8C35-0AB99BCE1767}"/>
              </a:ext>
            </a:extLst>
          </p:cNvPr>
          <p:cNvSpPr/>
          <p:nvPr/>
        </p:nvSpPr>
        <p:spPr>
          <a:xfrm>
            <a:off x="2057368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13AC82BE-F164-C147-A345-0256E72428F4}"/>
              </a:ext>
            </a:extLst>
          </p:cNvPr>
          <p:cNvSpPr/>
          <p:nvPr/>
        </p:nvSpPr>
        <p:spPr>
          <a:xfrm>
            <a:off x="1925924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E281B5EF-1EE1-1749-8C04-F5127023F240}"/>
              </a:ext>
            </a:extLst>
          </p:cNvPr>
          <p:cNvSpPr/>
          <p:nvPr/>
        </p:nvSpPr>
        <p:spPr>
          <a:xfrm>
            <a:off x="2123090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7" name="Freeform 146">
            <a:extLst>
              <a:ext uri="{FF2B5EF4-FFF2-40B4-BE49-F238E27FC236}">
                <a16:creationId xmlns:a16="http://schemas.microsoft.com/office/drawing/2014/main" id="{7440C357-BB1E-F74B-A5B5-76D3D15593FA}"/>
              </a:ext>
            </a:extLst>
          </p:cNvPr>
          <p:cNvSpPr/>
          <p:nvPr/>
        </p:nvSpPr>
        <p:spPr>
          <a:xfrm>
            <a:off x="22545337" y="8044440"/>
            <a:ext cx="658368" cy="10789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148" name="Freeform 147">
            <a:extLst>
              <a:ext uri="{FF2B5EF4-FFF2-40B4-BE49-F238E27FC236}">
                <a16:creationId xmlns:a16="http://schemas.microsoft.com/office/drawing/2014/main" id="{934E7E0F-0B82-C845-84D9-7AB2B73FA5E9}"/>
              </a:ext>
            </a:extLst>
          </p:cNvPr>
          <p:cNvSpPr/>
          <p:nvPr/>
        </p:nvSpPr>
        <p:spPr>
          <a:xfrm>
            <a:off x="21888124" y="8044440"/>
            <a:ext cx="658368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AA17E31-0217-CE48-A663-16978308C309}"/>
              </a:ext>
            </a:extLst>
          </p:cNvPr>
          <p:cNvSpPr/>
          <p:nvPr/>
        </p:nvSpPr>
        <p:spPr>
          <a:xfrm>
            <a:off x="8086503" y="8044440"/>
            <a:ext cx="15117201" cy="107745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A6A6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7238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double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449FDBE-0AFF-5F40-8E21-A65C60B32BCA}"/>
              </a:ext>
            </a:extLst>
          </p:cNvPr>
          <p:cNvSpPr txBox="1">
            <a:spLocks/>
          </p:cNvSpPr>
          <p:nvPr/>
        </p:nvSpPr>
        <p:spPr>
          <a:xfrm>
            <a:off x="2609245" y="2877823"/>
            <a:ext cx="18932317" cy="909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7200" dirty="0">
                <a:solidFill>
                  <a:srgbClr val="003D60"/>
                </a:solidFill>
              </a:rPr>
              <a:t>Exponent has 1023 automatically added into it in its representation.</a:t>
            </a:r>
          </a:p>
          <a:p>
            <a:pPr algn="ctr">
              <a:buFont typeface="Arial" panose="020B0604020202020204" pitchFamily="34" charset="0"/>
              <a:buNone/>
            </a:pPr>
            <a:endParaRPr lang="en-US" sz="72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7200" dirty="0">
                <a:solidFill>
                  <a:srgbClr val="003D60"/>
                </a:solidFill>
              </a:rPr>
              <a:t>Thus, whatever is in exponent location, subtract 1023 to understand it.</a:t>
            </a:r>
          </a:p>
          <a:p>
            <a:pPr algn="ctr">
              <a:buFont typeface="Arial" panose="020B0604020202020204" pitchFamily="34" charset="0"/>
              <a:buNone/>
            </a:pPr>
            <a:endParaRPr lang="en-US" sz="72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72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7200" dirty="0">
              <a:solidFill>
                <a:srgbClr val="003D6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7200" dirty="0">
              <a:solidFill>
                <a:srgbClr val="003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88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double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891E3BB-F838-6445-ACB0-C47EDC8AA19D}"/>
              </a:ext>
            </a:extLst>
          </p:cNvPr>
          <p:cNvSpPr txBox="1">
            <a:spLocks/>
          </p:cNvSpPr>
          <p:nvPr/>
        </p:nvSpPr>
        <p:spPr>
          <a:xfrm>
            <a:off x="2126510" y="3030279"/>
            <a:ext cx="19242804" cy="9473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The mantissa 53</a:t>
            </a:r>
            <a:r>
              <a:rPr lang="en-US" sz="6600" baseline="30000" dirty="0">
                <a:solidFill>
                  <a:srgbClr val="003D60"/>
                </a:solidFill>
                <a:latin typeface="Calibri" panose="020F0502020204030204" pitchFamily="34" charset="0"/>
              </a:rPr>
              <a:t>rd</a:t>
            </a: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 bit is always presumed to be 1.</a:t>
            </a: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Only 52 bits of the twenty-four mantissa bits are stored.</a:t>
            </a: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Bits, left to right start out at 0.5, 0.25, 0.125 ….</a:t>
            </a:r>
          </a:p>
        </p:txBody>
      </p:sp>
    </p:spTree>
    <p:extLst>
      <p:ext uri="{BB962C8B-B14F-4D97-AF65-F5344CB8AC3E}">
        <p14:creationId xmlns:p14="http://schemas.microsoft.com/office/powerpoint/2010/main" val="3105803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float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891E3BB-F838-6445-ACB0-C47EDC8AA19D}"/>
              </a:ext>
            </a:extLst>
          </p:cNvPr>
          <p:cNvSpPr txBox="1">
            <a:spLocks/>
          </p:cNvSpPr>
          <p:nvPr/>
        </p:nvSpPr>
        <p:spPr>
          <a:xfrm>
            <a:off x="2126510" y="3030279"/>
            <a:ext cx="19242804" cy="9473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IEEE-754 Floating Point Converter:</a:t>
            </a: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  <a:hlinkClick r:id="rId2"/>
              </a:rPr>
              <a:t>https://www.h-schmidt.net/FloatConverter/IEEE754.html</a:t>
            </a: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307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Hexadecimal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82DFA-C533-8740-A2CB-FFDB1363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758" y="2613346"/>
            <a:ext cx="21885592" cy="8551959"/>
          </a:xfrm>
        </p:spPr>
        <p:txBody>
          <a:bodyPr>
            <a:normAutofit/>
          </a:bodyPr>
          <a:lstStyle/>
          <a:p>
            <a:pPr marL="1710705" lvl="1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rgbClr val="003D60"/>
                </a:solidFill>
              </a:rPr>
              <a:t>Why do we use Hexadecimal</a:t>
            </a:r>
          </a:p>
          <a:p>
            <a:pPr marL="2564160" lvl="2" indent="-857250">
              <a:buFont typeface="Arial" panose="020B0604020202020204" pitchFamily="34" charset="0"/>
              <a:buChar char="•"/>
            </a:pPr>
            <a:r>
              <a:rPr lang="en-US" sz="6827" b="1" dirty="0">
                <a:solidFill>
                  <a:srgbClr val="003D60"/>
                </a:solidFill>
              </a:rPr>
              <a:t>Each nibble contains four bits, which has 16 possible values</a:t>
            </a:r>
          </a:p>
          <a:p>
            <a:pPr marL="2564160" lvl="2" indent="-857250">
              <a:buFont typeface="Arial" panose="020B0604020202020204" pitchFamily="34" charset="0"/>
              <a:buChar char="•"/>
            </a:pPr>
            <a:r>
              <a:rPr lang="en-US" sz="6454" b="1" dirty="0">
                <a:solidFill>
                  <a:srgbClr val="003D60"/>
                </a:solidFill>
              </a:rPr>
              <a:t>Therefore:</a:t>
            </a:r>
          </a:p>
          <a:p>
            <a:pPr marL="2564160" lvl="2" indent="-857250">
              <a:buFont typeface="Arial" panose="020B0604020202020204" pitchFamily="34" charset="0"/>
              <a:buChar char="•"/>
            </a:pPr>
            <a:endParaRPr lang="en-US" sz="6454" b="1" dirty="0"/>
          </a:p>
          <a:p>
            <a:pPr marL="2564160" lvl="2" indent="-857250">
              <a:buFont typeface="Arial" panose="020B0604020202020204" pitchFamily="34" charset="0"/>
              <a:buChar char="•"/>
            </a:pPr>
            <a:endParaRPr lang="en-US" sz="6454" b="1" dirty="0"/>
          </a:p>
          <a:p>
            <a:pPr marL="2564160" lvl="2" indent="-857250">
              <a:buFont typeface="Arial" panose="020B0604020202020204" pitchFamily="34" charset="0"/>
              <a:buChar char="•"/>
            </a:pPr>
            <a:r>
              <a:rPr lang="en-US" sz="6454" b="1" dirty="0">
                <a:solidFill>
                  <a:srgbClr val="003D60"/>
                </a:solidFill>
              </a:rPr>
              <a:t>And:</a:t>
            </a:r>
          </a:p>
          <a:p>
            <a:pPr lvl="2"/>
            <a:endParaRPr lang="en-US" sz="6827" b="1" dirty="0"/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467C5-5EC4-D946-82B7-002F84ED28CA}"/>
              </a:ext>
            </a:extLst>
          </p:cNvPr>
          <p:cNvSpPr txBox="1"/>
          <p:nvPr/>
        </p:nvSpPr>
        <p:spPr>
          <a:xfrm>
            <a:off x="3181350" y="6889267"/>
            <a:ext cx="16287749" cy="11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en-US" sz="6827" b="1" dirty="0">
                <a:solidFill>
                  <a:srgbClr val="CE092A"/>
                </a:solidFill>
              </a:rPr>
              <a:t>One Hexadecimal Digit = 4 bits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7BFEE-968C-A94D-9366-6F50D1E8BB66}"/>
              </a:ext>
            </a:extLst>
          </p:cNvPr>
          <p:cNvSpPr txBox="1"/>
          <p:nvPr/>
        </p:nvSpPr>
        <p:spPr>
          <a:xfrm>
            <a:off x="3181350" y="10188254"/>
            <a:ext cx="16287749" cy="11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en-US" sz="6827" b="1" dirty="0">
                <a:solidFill>
                  <a:srgbClr val="CE092A"/>
                </a:solidFill>
              </a:rPr>
              <a:t>Two Hexadecimal Digits = 8 bits of Data</a:t>
            </a:r>
          </a:p>
        </p:txBody>
      </p:sp>
    </p:spTree>
    <p:extLst>
      <p:ext uri="{BB962C8B-B14F-4D97-AF65-F5344CB8AC3E}">
        <p14:creationId xmlns:p14="http://schemas.microsoft.com/office/powerpoint/2010/main" val="1888923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typedef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283CAF6-E542-3145-8D8A-C48215A7BA49}"/>
              </a:ext>
            </a:extLst>
          </p:cNvPr>
          <p:cNvSpPr txBox="1">
            <a:spLocks/>
          </p:cNvSpPr>
          <p:nvPr/>
        </p:nvSpPr>
        <p:spPr>
          <a:xfrm>
            <a:off x="2250837" y="2884314"/>
            <a:ext cx="19272725" cy="9300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8800" dirty="0">
                <a:solidFill>
                  <a:srgbClr val="003D60"/>
                </a:solidFill>
                <a:latin typeface="Calibri" panose="020F0502020204030204" pitchFamily="34" charset="0"/>
              </a:rPr>
              <a:t>Syntax: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8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8800" dirty="0">
                <a:solidFill>
                  <a:srgbClr val="003D60"/>
                </a:solidFill>
                <a:latin typeface="Calibri" panose="020F0502020204030204" pitchFamily="34" charset="0"/>
              </a:rPr>
              <a:t>typedef &lt;existing type&gt; &lt;new type&gt;;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8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8800" dirty="0">
                <a:solidFill>
                  <a:srgbClr val="003D60"/>
                </a:solidFill>
                <a:latin typeface="Calibri" panose="020F0502020204030204" pitchFamily="34" charset="0"/>
              </a:rPr>
              <a:t>Used to alias an existing data type</a:t>
            </a:r>
          </a:p>
        </p:txBody>
      </p:sp>
    </p:spTree>
    <p:extLst>
      <p:ext uri="{BB962C8B-B14F-4D97-AF65-F5344CB8AC3E}">
        <p14:creationId xmlns:p14="http://schemas.microsoft.com/office/powerpoint/2010/main" val="643665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typedef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283CAF6-E542-3145-8D8A-C48215A7BA49}"/>
              </a:ext>
            </a:extLst>
          </p:cNvPr>
          <p:cNvSpPr txBox="1">
            <a:spLocks/>
          </p:cNvSpPr>
          <p:nvPr/>
        </p:nvSpPr>
        <p:spPr>
          <a:xfrm>
            <a:off x="2250837" y="2884314"/>
            <a:ext cx="19272725" cy="93005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8800" dirty="0">
                <a:solidFill>
                  <a:srgbClr val="003D60"/>
                </a:solidFill>
                <a:latin typeface="Calibri" panose="020F0502020204030204" pitchFamily="34" charset="0"/>
              </a:rPr>
              <a:t>typedef char INT8;</a:t>
            </a:r>
          </a:p>
          <a:p>
            <a:pPr>
              <a:spcBef>
                <a:spcPts val="1417"/>
              </a:spcBef>
              <a:buNone/>
            </a:pPr>
            <a:endParaRPr lang="en-US" sz="8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8800" dirty="0">
                <a:solidFill>
                  <a:srgbClr val="003D60"/>
                </a:solidFill>
                <a:latin typeface="Calibri" panose="020F0502020204030204" pitchFamily="34" charset="0"/>
              </a:rPr>
              <a:t>typedef unsigned char UINT8;</a:t>
            </a:r>
          </a:p>
          <a:p>
            <a:pPr>
              <a:spcBef>
                <a:spcPts val="1417"/>
              </a:spcBef>
              <a:buNone/>
            </a:pPr>
            <a:endParaRPr lang="en-US" sz="8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8800" dirty="0">
                <a:solidFill>
                  <a:srgbClr val="003D60"/>
                </a:solidFill>
                <a:latin typeface="Calibri" panose="020F0502020204030204" pitchFamily="34" charset="0"/>
              </a:rPr>
              <a:t>typedef short  INT16;</a:t>
            </a:r>
          </a:p>
          <a:p>
            <a:pPr>
              <a:spcBef>
                <a:spcPts val="1417"/>
              </a:spcBef>
              <a:buNone/>
            </a:pPr>
            <a:endParaRPr lang="en-US" sz="8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8800" dirty="0">
                <a:solidFill>
                  <a:srgbClr val="003D60"/>
                </a:solidFill>
                <a:latin typeface="Calibri" panose="020F0502020204030204" pitchFamily="34" charset="0"/>
              </a:rPr>
              <a:t>typedef unsigned short UINT16;</a:t>
            </a:r>
          </a:p>
          <a:p>
            <a:pPr>
              <a:spcBef>
                <a:spcPts val="1417"/>
              </a:spcBef>
              <a:buNone/>
            </a:pPr>
            <a:endParaRPr lang="en-US" sz="8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8800" dirty="0">
                <a:solidFill>
                  <a:srgbClr val="003D60"/>
                </a:solidFill>
                <a:latin typeface="Calibri" panose="020F0502020204030204" pitchFamily="34" charset="0"/>
              </a:rPr>
              <a:t>typedef int INT32;</a:t>
            </a:r>
          </a:p>
          <a:p>
            <a:pPr>
              <a:spcBef>
                <a:spcPts val="1417"/>
              </a:spcBef>
              <a:buNone/>
            </a:pPr>
            <a:endParaRPr lang="en-US" sz="8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8800" dirty="0">
                <a:solidFill>
                  <a:srgbClr val="003D60"/>
                </a:solidFill>
                <a:latin typeface="Calibri" panose="020F0502020204030204" pitchFamily="34" charset="0"/>
              </a:rPr>
              <a:t>typedef unsigned int UINT32;</a:t>
            </a:r>
          </a:p>
          <a:p>
            <a:pPr>
              <a:spcBef>
                <a:spcPts val="1417"/>
              </a:spcBef>
              <a:buNone/>
            </a:pPr>
            <a:endParaRPr lang="en-US" sz="8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88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03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typedef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38B12DD-E4D1-7642-A718-52095926B70B}"/>
              </a:ext>
            </a:extLst>
          </p:cNvPr>
          <p:cNvSpPr txBox="1">
            <a:spLocks/>
          </p:cNvSpPr>
          <p:nvPr/>
        </p:nvSpPr>
        <p:spPr>
          <a:xfrm>
            <a:off x="723014" y="4350498"/>
            <a:ext cx="11395975" cy="743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char    	=&gt; 	INT8		</a:t>
            </a: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short  	=&gt; 	INT16</a:t>
            </a: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int      	=&gt; 	INT32		</a:t>
            </a: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long   	=&gt; 	INT64</a:t>
            </a: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float  	=&gt; 	SINGLE		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EBC1E1-44CB-1949-A04C-CF9F78E6EFBB}"/>
              </a:ext>
            </a:extLst>
          </p:cNvPr>
          <p:cNvSpPr txBox="1">
            <a:spLocks/>
          </p:cNvSpPr>
          <p:nvPr/>
        </p:nvSpPr>
        <p:spPr>
          <a:xfrm>
            <a:off x="10951535" y="4350498"/>
            <a:ext cx="12399335" cy="644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unsigned char    	=&gt; 	UINT8</a:t>
            </a: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unsigned short   	=&gt; 	UINT16</a:t>
            </a: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unsigned int       	=&gt; 	UINT32</a:t>
            </a: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unsigned long    	=&gt; 	UINT64	</a:t>
            </a:r>
          </a:p>
          <a:p>
            <a:pPr>
              <a:spcBef>
                <a:spcPts val="1417"/>
              </a:spcBef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double                	=&gt; 	DOUBLE	</a:t>
            </a:r>
          </a:p>
        </p:txBody>
      </p:sp>
    </p:spTree>
    <p:extLst>
      <p:ext uri="{BB962C8B-B14F-4D97-AF65-F5344CB8AC3E}">
        <p14:creationId xmlns:p14="http://schemas.microsoft.com/office/powerpoint/2010/main" val="571713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typedef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B71AECD-9F98-AD42-83FC-C7BE18C33F3D}"/>
              </a:ext>
            </a:extLst>
          </p:cNvPr>
          <p:cNvSpPr txBox="1">
            <a:spLocks/>
          </p:cNvSpPr>
          <p:nvPr/>
        </p:nvSpPr>
        <p:spPr>
          <a:xfrm>
            <a:off x="5531057" y="2943109"/>
            <a:ext cx="18753706" cy="9263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alibri" panose="020F0502020204030204" pitchFamily="34" charset="0"/>
              </a:rPr>
              <a:t>#</a:t>
            </a:r>
            <a:r>
              <a:rPr lang="en-US" sz="3200" dirty="0" err="1">
                <a:solidFill>
                  <a:srgbClr val="003D60"/>
                </a:solidFill>
                <a:latin typeface="Calibri" panose="020F0502020204030204" pitchFamily="34" charset="0"/>
              </a:rPr>
              <a:t>ifndef</a:t>
            </a:r>
            <a:r>
              <a:rPr lang="en-US" sz="3200" dirty="0">
                <a:solidFill>
                  <a:srgbClr val="003D60"/>
                </a:solidFill>
                <a:latin typeface="Calibri" panose="020F0502020204030204" pitchFamily="34" charset="0"/>
              </a:rPr>
              <a:t> CLASS_TYPES_H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alibri" panose="020F0502020204030204" pitchFamily="34" charset="0"/>
              </a:rPr>
              <a:t>#define CLASS_TYPES_H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alibri" panose="020F0502020204030204" pitchFamily="34" charset="0"/>
              </a:rPr>
              <a:t>typedef char INT8;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alibri" panose="020F0502020204030204" pitchFamily="34" charset="0"/>
              </a:rPr>
              <a:t>typedef unsigned char UINT8;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alibri" panose="020F0502020204030204" pitchFamily="34" charset="0"/>
              </a:rPr>
              <a:t>typedef short  INT16;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alibri" panose="020F0502020204030204" pitchFamily="34" charset="0"/>
              </a:rPr>
              <a:t>typedef unsigned short UINT16;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alibri" panose="020F0502020204030204" pitchFamily="34" charset="0"/>
              </a:rPr>
              <a:t>typedef int INT32;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alibri" panose="020F0502020204030204" pitchFamily="34" charset="0"/>
              </a:rPr>
              <a:t>typedef unsigned int UINT32;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alibri" panose="020F0502020204030204" pitchFamily="34" charset="0"/>
              </a:rPr>
              <a:t>typedef long INT64;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alibri" panose="020F0502020204030204" pitchFamily="34" charset="0"/>
              </a:rPr>
              <a:t>typedef unsigned long UINT64;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alibri" panose="020F0502020204030204" pitchFamily="34" charset="0"/>
              </a:rPr>
              <a:t>typedef float SINGLE;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alibri" panose="020F0502020204030204" pitchFamily="34" charset="0"/>
              </a:rPr>
              <a:t>typedef double DOUBLE;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alibri" panose="020F0502020204030204" pitchFamily="34" charset="0"/>
              </a:rPr>
              <a:t>#endif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1ACE6-546A-6440-A4E8-F13242A1F6D5}"/>
              </a:ext>
            </a:extLst>
          </p:cNvPr>
          <p:cNvSpPr txBox="1"/>
          <p:nvPr/>
        </p:nvSpPr>
        <p:spPr>
          <a:xfrm>
            <a:off x="1540171" y="2961693"/>
            <a:ext cx="3374197" cy="654366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u="none" strike="noStrike" kern="1200" cap="none" dirty="0" err="1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class_types.h</a:t>
            </a:r>
            <a:endParaRPr lang="en-US" sz="36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82F8C4-10F0-DC4D-84DB-A0D0889B8099}"/>
              </a:ext>
            </a:extLst>
          </p:cNvPr>
          <p:cNvCxnSpPr>
            <a:cxnSpLocks/>
          </p:cNvCxnSpPr>
          <p:nvPr/>
        </p:nvCxnSpPr>
        <p:spPr>
          <a:xfrm>
            <a:off x="4914368" y="2211572"/>
            <a:ext cx="0" cy="9994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84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typedef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283CAF6-E542-3145-8D8A-C48215A7BA49}"/>
              </a:ext>
            </a:extLst>
          </p:cNvPr>
          <p:cNvSpPr txBox="1">
            <a:spLocks/>
          </p:cNvSpPr>
          <p:nvPr/>
        </p:nvSpPr>
        <p:spPr>
          <a:xfrm>
            <a:off x="2250837" y="2884314"/>
            <a:ext cx="19272725" cy="93005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8800" dirty="0">
                <a:solidFill>
                  <a:srgbClr val="003D60"/>
                </a:solidFill>
                <a:latin typeface="Calibri" panose="020F0502020204030204" pitchFamily="34" charset="0"/>
              </a:rPr>
              <a:t>Many programmers avoid the use of native types (int, char, long, </a:t>
            </a:r>
            <a:r>
              <a:rPr lang="en-US" sz="8800" dirty="0" err="1">
                <a:solidFill>
                  <a:srgbClr val="003D60"/>
                </a:solidFill>
                <a:latin typeface="Calibri" panose="020F0502020204030204" pitchFamily="34" charset="0"/>
              </a:rPr>
              <a:t>etc</a:t>
            </a:r>
            <a:r>
              <a:rPr lang="en-US" sz="8800" dirty="0">
                <a:solidFill>
                  <a:srgbClr val="003D60"/>
                </a:solidFill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1417"/>
              </a:spcBef>
              <a:buNone/>
            </a:pPr>
            <a:endParaRPr lang="en-US" sz="8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8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8800" dirty="0">
                <a:solidFill>
                  <a:srgbClr val="003D60"/>
                </a:solidFill>
                <a:latin typeface="Calibri" panose="020F0502020204030204" pitchFamily="34" charset="0"/>
              </a:rPr>
              <a:t>The typedef version allows for consistency between platforms</a:t>
            </a:r>
          </a:p>
          <a:p>
            <a:pPr>
              <a:spcBef>
                <a:spcPts val="1417"/>
              </a:spcBef>
              <a:buNone/>
            </a:pPr>
            <a:endParaRPr lang="en-US" sz="8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8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8800" dirty="0">
                <a:solidFill>
                  <a:srgbClr val="003D60"/>
                </a:solidFill>
                <a:latin typeface="Calibri" panose="020F0502020204030204" pitchFamily="34" charset="0"/>
              </a:rPr>
              <a:t>Preserves the sizes and functional integrity of your code</a:t>
            </a:r>
          </a:p>
          <a:p>
            <a:pPr>
              <a:spcBef>
                <a:spcPts val="1417"/>
              </a:spcBef>
              <a:buNone/>
            </a:pPr>
            <a:endParaRPr lang="en-US" sz="8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88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498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typedef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EBC1E1-44CB-1949-A04C-CF9F78E6EFBB}"/>
              </a:ext>
            </a:extLst>
          </p:cNvPr>
          <p:cNvSpPr txBox="1">
            <a:spLocks/>
          </p:cNvSpPr>
          <p:nvPr/>
        </p:nvSpPr>
        <p:spPr>
          <a:xfrm>
            <a:off x="2117651" y="5753374"/>
            <a:ext cx="5273749" cy="644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17"/>
              </a:spcBef>
              <a:buNone/>
            </a:pPr>
            <a:r>
              <a:rPr lang="en-US" sz="6600" dirty="0">
                <a:solidFill>
                  <a:srgbClr val="003D60"/>
                </a:solidFill>
                <a:latin typeface="Courier" pitchFamily="2" charset="0"/>
              </a:rPr>
              <a:t>int8_t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en-US" sz="6600" dirty="0">
                <a:solidFill>
                  <a:srgbClr val="003D60"/>
                </a:solidFill>
                <a:latin typeface="Courier" pitchFamily="2" charset="0"/>
              </a:rPr>
              <a:t>int16_t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en-US" sz="6600" dirty="0">
                <a:solidFill>
                  <a:srgbClr val="003D60"/>
                </a:solidFill>
                <a:latin typeface="Courier" pitchFamily="2" charset="0"/>
              </a:rPr>
              <a:t>int32_t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en-US" sz="6600" dirty="0">
                <a:solidFill>
                  <a:srgbClr val="003D60"/>
                </a:solidFill>
                <a:latin typeface="Courier" pitchFamily="2" charset="0"/>
              </a:rPr>
              <a:t>int64_t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en-US" sz="6600" dirty="0">
                <a:solidFill>
                  <a:srgbClr val="003D60"/>
                </a:solidFill>
                <a:latin typeface="Courier" pitchFamily="2" charset="0"/>
              </a:rPr>
              <a:t>uint8_t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en-US" sz="6600" dirty="0">
                <a:solidFill>
                  <a:srgbClr val="003D60"/>
                </a:solidFill>
                <a:latin typeface="Courier" pitchFamily="2" charset="0"/>
              </a:rPr>
              <a:t>uint16_t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en-US" sz="6600" dirty="0">
                <a:solidFill>
                  <a:srgbClr val="003D60"/>
                </a:solidFill>
                <a:latin typeface="Courier" pitchFamily="2" charset="0"/>
              </a:rPr>
              <a:t>uint32_t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en-US" sz="6600" dirty="0">
                <a:solidFill>
                  <a:srgbClr val="003D60"/>
                </a:solidFill>
                <a:latin typeface="Courier" pitchFamily="2" charset="0"/>
              </a:rPr>
              <a:t>uint64_t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E2D86D5-4264-4047-B59C-72BD2742EFF7}"/>
              </a:ext>
            </a:extLst>
          </p:cNvPr>
          <p:cNvSpPr txBox="1">
            <a:spLocks/>
          </p:cNvSpPr>
          <p:nvPr/>
        </p:nvSpPr>
        <p:spPr>
          <a:xfrm>
            <a:off x="1088065" y="2219061"/>
            <a:ext cx="20049461" cy="644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17"/>
              </a:spcBef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A more standardized way to guarantee int size: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spcBef>
                <a:spcPts val="1417"/>
              </a:spcBef>
              <a:buNone/>
            </a:pPr>
            <a:r>
              <a:rPr lang="en-US" sz="5400" dirty="0">
                <a:solidFill>
                  <a:srgbClr val="003D60"/>
                </a:solidFill>
                <a:latin typeface="Courier" pitchFamily="2" charset="0"/>
              </a:rPr>
              <a:t>#include &lt;</a:t>
            </a:r>
            <a:r>
              <a:rPr lang="en-US" sz="5400" dirty="0" err="1">
                <a:solidFill>
                  <a:srgbClr val="003D60"/>
                </a:solidFill>
                <a:latin typeface="Courier" pitchFamily="2" charset="0"/>
              </a:rPr>
              <a:t>inttypes.h</a:t>
            </a:r>
            <a:r>
              <a:rPr lang="en-US" sz="5400" dirty="0">
                <a:solidFill>
                  <a:srgbClr val="003D60"/>
                </a:solidFill>
                <a:latin typeface="Courier" pitchFamily="2" charset="0"/>
              </a:rPr>
              <a:t>&gt;</a:t>
            </a:r>
            <a:r>
              <a:rPr lang="en-US" sz="6600" dirty="0">
                <a:solidFill>
                  <a:srgbClr val="003D60"/>
                </a:solidFill>
                <a:latin typeface="Courier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587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201627-6102-914E-AD14-B038595AD1F7}"/>
              </a:ext>
            </a:extLst>
          </p:cNvPr>
          <p:cNvSpPr/>
          <p:nvPr/>
        </p:nvSpPr>
        <p:spPr>
          <a:xfrm>
            <a:off x="5943600" y="3272590"/>
            <a:ext cx="11887200" cy="21185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Basic Structure of a C Program</a:t>
            </a:r>
          </a:p>
          <a:p>
            <a:pPr lvl="0" algn="ctr">
              <a:spcBef>
                <a:spcPts val="1417"/>
              </a:spcBef>
              <a:spcAft>
                <a:spcPts val="0"/>
              </a:spcAft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15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 Basics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201627-6102-914E-AD14-B038595AD1F7}"/>
              </a:ext>
            </a:extLst>
          </p:cNvPr>
          <p:cNvSpPr/>
          <p:nvPr/>
        </p:nvSpPr>
        <p:spPr>
          <a:xfrm>
            <a:off x="889812" y="2789807"/>
            <a:ext cx="11887200" cy="15029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</a:rPr>
              <a:t>Every C program starts with a main() function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4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82B15-29A5-DE43-A07E-61C911144B64}"/>
              </a:ext>
            </a:extLst>
          </p:cNvPr>
          <p:cNvSpPr/>
          <p:nvPr/>
        </p:nvSpPr>
        <p:spPr>
          <a:xfrm>
            <a:off x="5943600" y="4782743"/>
            <a:ext cx="11887200" cy="54271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int main(void)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{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	…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	return 0;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0771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 Basics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201627-6102-914E-AD14-B038595AD1F7}"/>
              </a:ext>
            </a:extLst>
          </p:cNvPr>
          <p:cNvSpPr/>
          <p:nvPr/>
        </p:nvSpPr>
        <p:spPr>
          <a:xfrm>
            <a:off x="889812" y="2789807"/>
            <a:ext cx="11887200" cy="15029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</a:rPr>
              <a:t>Every C program starts with a main() function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4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82B15-29A5-DE43-A07E-61C911144B64}"/>
              </a:ext>
            </a:extLst>
          </p:cNvPr>
          <p:cNvSpPr/>
          <p:nvPr/>
        </p:nvSpPr>
        <p:spPr>
          <a:xfrm>
            <a:off x="8294914" y="4584666"/>
            <a:ext cx="11887200" cy="54271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C00000"/>
                </a:solidFill>
                <a:latin typeface="Calibri" panose="020F0502020204030204" pitchFamily="34" charset="0"/>
              </a:rPr>
              <a:t>int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 main(void)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{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	…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	return 0;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0AD2F-B4E5-E041-82BE-49D8E9A0C2D1}"/>
              </a:ext>
            </a:extLst>
          </p:cNvPr>
          <p:cNvSpPr txBox="1"/>
          <p:nvPr/>
        </p:nvSpPr>
        <p:spPr>
          <a:xfrm>
            <a:off x="1802789" y="4648665"/>
            <a:ext cx="3578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Return Type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C168E-42CD-3944-8CF1-A4C2BB02432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381782" y="5110330"/>
            <a:ext cx="2913132" cy="86507"/>
          </a:xfrm>
          <a:prstGeom prst="straightConnector1">
            <a:avLst/>
          </a:prstGeom>
          <a:ln w="57150">
            <a:solidFill>
              <a:srgbClr val="003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622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 Basics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201627-6102-914E-AD14-B038595AD1F7}"/>
              </a:ext>
            </a:extLst>
          </p:cNvPr>
          <p:cNvSpPr/>
          <p:nvPr/>
        </p:nvSpPr>
        <p:spPr>
          <a:xfrm>
            <a:off x="889812" y="2789807"/>
            <a:ext cx="11887200" cy="15029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</a:rPr>
              <a:t>Every C program starts with a main() routine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4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82B15-29A5-DE43-A07E-61C911144B64}"/>
              </a:ext>
            </a:extLst>
          </p:cNvPr>
          <p:cNvSpPr/>
          <p:nvPr/>
        </p:nvSpPr>
        <p:spPr>
          <a:xfrm>
            <a:off x="8294914" y="4584666"/>
            <a:ext cx="11887200" cy="54271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int </a:t>
            </a:r>
            <a:r>
              <a:rPr lang="en-US" sz="6000" dirty="0">
                <a:solidFill>
                  <a:srgbClr val="C00000"/>
                </a:solidFill>
                <a:latin typeface="Calibri" panose="020F0502020204030204" pitchFamily="34" charset="0"/>
              </a:rPr>
              <a:t>main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(void)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{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	…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	return 0;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0AD2F-B4E5-E041-82BE-49D8E9A0C2D1}"/>
              </a:ext>
            </a:extLst>
          </p:cNvPr>
          <p:cNvSpPr txBox="1"/>
          <p:nvPr/>
        </p:nvSpPr>
        <p:spPr>
          <a:xfrm>
            <a:off x="12777012" y="3053730"/>
            <a:ext cx="4477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Function 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C168E-42CD-3944-8CF1-A4C2BB02432F}"/>
              </a:ext>
            </a:extLst>
          </p:cNvPr>
          <p:cNvCxnSpPr>
            <a:cxnSpLocks/>
          </p:cNvCxnSpPr>
          <p:nvPr/>
        </p:nvCxnSpPr>
        <p:spPr>
          <a:xfrm flipH="1">
            <a:off x="10145360" y="3977060"/>
            <a:ext cx="4746297" cy="873844"/>
          </a:xfrm>
          <a:prstGeom prst="straightConnector1">
            <a:avLst/>
          </a:prstGeom>
          <a:ln w="57150">
            <a:solidFill>
              <a:srgbClr val="003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34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Hexadecimal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82DFA-C533-8740-A2CB-FFDB1363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758" y="2613346"/>
            <a:ext cx="21885592" cy="8551959"/>
          </a:xfrm>
        </p:spPr>
        <p:txBody>
          <a:bodyPr>
            <a:normAutofit/>
          </a:bodyPr>
          <a:lstStyle/>
          <a:p>
            <a:pPr marL="1710705" lvl="1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rgbClr val="003D60"/>
                </a:solidFill>
              </a:rPr>
              <a:t>Hexadecimal numbers are preceded with 0x when referred to in code</a:t>
            </a:r>
          </a:p>
          <a:p>
            <a:pPr lvl="1"/>
            <a:endParaRPr lang="en-US" sz="7200" b="1" dirty="0"/>
          </a:p>
          <a:p>
            <a:pPr lvl="1" algn="ctr"/>
            <a:r>
              <a:rPr lang="en-US" sz="7200" b="1" dirty="0">
                <a:solidFill>
                  <a:srgbClr val="CE092A"/>
                </a:solidFill>
              </a:rPr>
              <a:t>0x00, 0x01, 0x02….0xfe, 0xff</a:t>
            </a:r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33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 Basics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201627-6102-914E-AD14-B038595AD1F7}"/>
              </a:ext>
            </a:extLst>
          </p:cNvPr>
          <p:cNvSpPr/>
          <p:nvPr/>
        </p:nvSpPr>
        <p:spPr>
          <a:xfrm>
            <a:off x="889812" y="2789807"/>
            <a:ext cx="11887200" cy="15029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</a:rPr>
              <a:t>Every C program starts with a main() function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4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82B15-29A5-DE43-A07E-61C911144B64}"/>
              </a:ext>
            </a:extLst>
          </p:cNvPr>
          <p:cNvSpPr/>
          <p:nvPr/>
        </p:nvSpPr>
        <p:spPr>
          <a:xfrm>
            <a:off x="8294914" y="4584666"/>
            <a:ext cx="11887200" cy="54271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int main</a:t>
            </a:r>
            <a:r>
              <a:rPr lang="en-US" sz="6000" dirty="0">
                <a:solidFill>
                  <a:srgbClr val="C00000"/>
                </a:solidFill>
                <a:latin typeface="Calibri" panose="020F0502020204030204" pitchFamily="34" charset="0"/>
              </a:rPr>
              <a:t>(void)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{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	…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	return 0;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0AD2F-B4E5-E041-82BE-49D8E9A0C2D1}"/>
              </a:ext>
            </a:extLst>
          </p:cNvPr>
          <p:cNvSpPr txBox="1"/>
          <p:nvPr/>
        </p:nvSpPr>
        <p:spPr>
          <a:xfrm>
            <a:off x="11722653" y="2849059"/>
            <a:ext cx="1155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Function Parameters (void OR </a:t>
            </a:r>
            <a:r>
              <a:rPr lang="en-US" sz="5400" dirty="0" err="1">
                <a:solidFill>
                  <a:srgbClr val="C00000"/>
                </a:solidFill>
              </a:rPr>
              <a:t>argc</a:t>
            </a:r>
            <a:r>
              <a:rPr lang="en-US" sz="5400" dirty="0">
                <a:solidFill>
                  <a:srgbClr val="C00000"/>
                </a:solidFill>
              </a:rPr>
              <a:t>/</a:t>
            </a:r>
            <a:r>
              <a:rPr lang="en-US" sz="5400" dirty="0" err="1">
                <a:solidFill>
                  <a:srgbClr val="C00000"/>
                </a:solidFill>
              </a:rPr>
              <a:t>argv</a:t>
            </a:r>
            <a:r>
              <a:rPr lang="en-US" sz="54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C168E-42CD-3944-8CF1-A4C2BB02432F}"/>
              </a:ext>
            </a:extLst>
          </p:cNvPr>
          <p:cNvCxnSpPr>
            <a:cxnSpLocks/>
          </p:cNvCxnSpPr>
          <p:nvPr/>
        </p:nvCxnSpPr>
        <p:spPr>
          <a:xfrm flipH="1">
            <a:off x="12879649" y="3976953"/>
            <a:ext cx="3363687" cy="1215426"/>
          </a:xfrm>
          <a:prstGeom prst="straightConnector1">
            <a:avLst/>
          </a:prstGeom>
          <a:ln w="57150">
            <a:solidFill>
              <a:srgbClr val="003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072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 Basics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201627-6102-914E-AD14-B038595AD1F7}"/>
              </a:ext>
            </a:extLst>
          </p:cNvPr>
          <p:cNvSpPr/>
          <p:nvPr/>
        </p:nvSpPr>
        <p:spPr>
          <a:xfrm>
            <a:off x="889812" y="2789807"/>
            <a:ext cx="11887200" cy="15029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3D60"/>
                </a:solidFill>
                <a:latin typeface="Calibri" panose="020F0502020204030204" pitchFamily="34" charset="0"/>
              </a:rPr>
              <a:t>Every C program starts with a main() function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endParaRPr lang="en-US" sz="4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82B15-29A5-DE43-A07E-61C911144B64}"/>
              </a:ext>
            </a:extLst>
          </p:cNvPr>
          <p:cNvSpPr/>
          <p:nvPr/>
        </p:nvSpPr>
        <p:spPr>
          <a:xfrm>
            <a:off x="8294914" y="4584666"/>
            <a:ext cx="11887200" cy="54271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int main(void)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C00000"/>
                </a:solidFill>
                <a:latin typeface="Calibri" panose="020F0502020204030204" pitchFamily="34" charset="0"/>
              </a:rPr>
              <a:t>{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	…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	return 0;</a:t>
            </a:r>
          </a:p>
          <a:p>
            <a:pPr lv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C00000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0AD2F-B4E5-E041-82BE-49D8E9A0C2D1}"/>
              </a:ext>
            </a:extLst>
          </p:cNvPr>
          <p:cNvSpPr txBox="1"/>
          <p:nvPr/>
        </p:nvSpPr>
        <p:spPr>
          <a:xfrm>
            <a:off x="1806895" y="7306664"/>
            <a:ext cx="43338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Curly Braces</a:t>
            </a:r>
          </a:p>
          <a:p>
            <a:pPr algn="ctr"/>
            <a:r>
              <a:rPr lang="en-US" sz="5400" dirty="0">
                <a:solidFill>
                  <a:srgbClr val="C00000"/>
                </a:solidFill>
              </a:rPr>
              <a:t>denote a block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C168E-42CD-3944-8CF1-A4C2BB02432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140710" y="6250806"/>
            <a:ext cx="2115241" cy="1933021"/>
          </a:xfrm>
          <a:prstGeom prst="straightConnector1">
            <a:avLst/>
          </a:prstGeom>
          <a:ln w="57150">
            <a:solidFill>
              <a:srgbClr val="003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C8E965-BB89-B646-BE27-B98A4C0169C8}"/>
              </a:ext>
            </a:extLst>
          </p:cNvPr>
          <p:cNvCxnSpPr>
            <a:cxnSpLocks/>
          </p:cNvCxnSpPr>
          <p:nvPr/>
        </p:nvCxnSpPr>
        <p:spPr>
          <a:xfrm>
            <a:off x="6210932" y="8145208"/>
            <a:ext cx="2083982" cy="1240325"/>
          </a:xfrm>
          <a:prstGeom prst="straightConnector1">
            <a:avLst/>
          </a:prstGeom>
          <a:ln w="57150">
            <a:solidFill>
              <a:srgbClr val="003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51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 Basics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1FF1389-46D0-9B42-9DBF-86A007EEB554}"/>
              </a:ext>
            </a:extLst>
          </p:cNvPr>
          <p:cNvSpPr txBox="1">
            <a:spLocks/>
          </p:cNvSpPr>
          <p:nvPr/>
        </p:nvSpPr>
        <p:spPr>
          <a:xfrm>
            <a:off x="7762831" y="4458060"/>
            <a:ext cx="11582444" cy="714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  <a:latin typeface="Calibri" panose="020F0502020204030204" pitchFamily="34" charset="0"/>
              </a:rPr>
              <a:t>COMMENTS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  <a:latin typeface="Calibri" panose="020F0502020204030204" pitchFamily="34" charset="0"/>
              </a:rPr>
              <a:t>#INCLUDES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  <a:latin typeface="Calibri" panose="020F0502020204030204" pitchFamily="34" charset="0"/>
              </a:rPr>
              <a:t>#DEFINES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  <a:latin typeface="Calibri" panose="020F0502020204030204" pitchFamily="34" charset="0"/>
              </a:rPr>
              <a:t>TYPEDEFS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  <a:latin typeface="Calibri" panose="020F0502020204030204" pitchFamily="34" charset="0"/>
              </a:rPr>
              <a:t>GLOBAL VARIABLES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  <a:latin typeface="Calibri" panose="020F0502020204030204" pitchFamily="34" charset="0"/>
              </a:rPr>
              <a:t>PROTOTYPES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  <a:latin typeface="Calibri" panose="020F0502020204030204" pitchFamily="34" charset="0"/>
              </a:rPr>
              <a:t>FUNCTIONS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003D60"/>
                </a:solidFill>
                <a:latin typeface="Calibri" panose="020F0502020204030204" pitchFamily="34" charset="0"/>
              </a:rPr>
              <a:t>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069FF-B39F-4341-9CD8-00C967CF0F07}"/>
              </a:ext>
            </a:extLst>
          </p:cNvPr>
          <p:cNvSpPr txBox="1"/>
          <p:nvPr/>
        </p:nvSpPr>
        <p:spPr>
          <a:xfrm>
            <a:off x="1173835" y="3099430"/>
            <a:ext cx="5445996" cy="779594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u="none" strike="noStrike" kern="1200" cap="none" dirty="0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TYPICAL MAIN.C</a:t>
            </a:r>
          </a:p>
        </p:txBody>
      </p:sp>
    </p:spTree>
    <p:extLst>
      <p:ext uri="{BB962C8B-B14F-4D97-AF65-F5344CB8AC3E}">
        <p14:creationId xmlns:p14="http://schemas.microsoft.com/office/powerpoint/2010/main" val="37525785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 Basics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0BBC870-D633-0B44-8CA9-8DAB29ED020F}"/>
              </a:ext>
            </a:extLst>
          </p:cNvPr>
          <p:cNvSpPr txBox="1">
            <a:spLocks/>
          </p:cNvSpPr>
          <p:nvPr/>
        </p:nvSpPr>
        <p:spPr>
          <a:xfrm>
            <a:off x="6826103" y="2921482"/>
            <a:ext cx="15247088" cy="9008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/* A Program to demonstrate the use of 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scanf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and a simple function */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#include &lt;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stdio.h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&gt;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40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unsigned int 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years_to_months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(unsigned int year)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return 12 * year;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32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int main()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unsigned int age;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printf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("How old are you? ");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scanf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("%u", &amp;age);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32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printf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("You are %u months old\n", 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years_to_months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(age));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return 0;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32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FFF17-5A22-6547-89A7-FCE96F8AE83E}"/>
              </a:ext>
            </a:extLst>
          </p:cNvPr>
          <p:cNvSpPr txBox="1"/>
          <p:nvPr/>
        </p:nvSpPr>
        <p:spPr>
          <a:xfrm>
            <a:off x="1701209" y="2939770"/>
            <a:ext cx="3227686" cy="591722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u="none" strike="noStrike" kern="1200" cap="none" dirty="0" err="1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main.c</a:t>
            </a:r>
            <a:endParaRPr lang="en-US" sz="32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843481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 Basics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0BBC870-D633-0B44-8CA9-8DAB29ED020F}"/>
              </a:ext>
            </a:extLst>
          </p:cNvPr>
          <p:cNvSpPr txBox="1">
            <a:spLocks/>
          </p:cNvSpPr>
          <p:nvPr/>
        </p:nvSpPr>
        <p:spPr>
          <a:xfrm>
            <a:off x="6826102" y="2921482"/>
            <a:ext cx="17204329" cy="9008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/* A simple program that your teacher made you examine. */</a:t>
            </a: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#include &lt;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stdio.h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&gt;</a:t>
            </a:r>
          </a:p>
          <a:p>
            <a:pPr>
              <a:spcBef>
                <a:spcPts val="1417"/>
              </a:spcBef>
              <a:buNone/>
            </a:pPr>
            <a:endParaRPr lang="en-US" sz="32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char *reason()</a:t>
            </a: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  return "fun";</a:t>
            </a: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pPr>
              <a:spcBef>
                <a:spcPts val="1417"/>
              </a:spcBef>
              <a:buNone/>
            </a:pPr>
            <a:endParaRPr lang="en-US" sz="32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int main(int 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argc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, char *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argv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[])</a:t>
            </a: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  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printf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("Hello All, ");</a:t>
            </a:r>
          </a:p>
          <a:p>
            <a:pPr>
              <a:spcBef>
                <a:spcPts val="1417"/>
              </a:spcBef>
              <a:buNone/>
            </a:pPr>
            <a:endParaRPr lang="en-US" sz="32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  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printf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("Welcome to the world of C programming!\n");</a:t>
            </a:r>
          </a:p>
          <a:p>
            <a:pPr>
              <a:spcBef>
                <a:spcPts val="1417"/>
              </a:spcBef>
              <a:buNone/>
            </a:pPr>
            <a:endParaRPr lang="en-US" sz="32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  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printf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("We like to program in C because it is %s.\n", reason());</a:t>
            </a:r>
          </a:p>
          <a:p>
            <a:pPr>
              <a:spcBef>
                <a:spcPts val="1417"/>
              </a:spcBef>
              <a:buNone/>
            </a:pPr>
            <a:endParaRPr lang="en-US" sz="32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  return 0;</a:t>
            </a: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FFF17-5A22-6547-89A7-FCE96F8AE83E}"/>
              </a:ext>
            </a:extLst>
          </p:cNvPr>
          <p:cNvSpPr txBox="1"/>
          <p:nvPr/>
        </p:nvSpPr>
        <p:spPr>
          <a:xfrm>
            <a:off x="1701209" y="2939770"/>
            <a:ext cx="3227686" cy="591722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u="none" strike="noStrike" kern="1200" cap="none" dirty="0" err="1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main.c</a:t>
            </a:r>
            <a:endParaRPr lang="en-US" sz="32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460074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C Basics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0BBC870-D633-0B44-8CA9-8DAB29ED020F}"/>
              </a:ext>
            </a:extLst>
          </p:cNvPr>
          <p:cNvSpPr txBox="1">
            <a:spLocks/>
          </p:cNvSpPr>
          <p:nvPr/>
        </p:nvSpPr>
        <p:spPr>
          <a:xfrm>
            <a:off x="6826102" y="2921482"/>
            <a:ext cx="17204329" cy="9008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/* A simple program that your teacher made you examine. */</a:t>
            </a: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#include &lt;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stdio.h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&gt;</a:t>
            </a:r>
          </a:p>
          <a:p>
            <a:pPr>
              <a:spcBef>
                <a:spcPts val="1417"/>
              </a:spcBef>
              <a:buNone/>
            </a:pPr>
            <a:endParaRPr lang="en-US" sz="32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char *reason();</a:t>
            </a:r>
          </a:p>
          <a:p>
            <a:pPr>
              <a:spcBef>
                <a:spcPts val="1417"/>
              </a:spcBef>
              <a:buNone/>
            </a:pPr>
            <a:endParaRPr lang="en-US" sz="32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int main(int 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argc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, char *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argv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[])</a:t>
            </a: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  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printf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("Hello All, ");</a:t>
            </a:r>
          </a:p>
          <a:p>
            <a:pPr>
              <a:spcBef>
                <a:spcPts val="1417"/>
              </a:spcBef>
              <a:buNone/>
            </a:pPr>
            <a:endParaRPr lang="en-US" sz="32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  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printf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("Welcome to the world of C programming!\n");</a:t>
            </a:r>
          </a:p>
          <a:p>
            <a:pPr>
              <a:spcBef>
                <a:spcPts val="1417"/>
              </a:spcBef>
              <a:buNone/>
            </a:pPr>
            <a:endParaRPr lang="en-US" sz="32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  </a:t>
            </a:r>
            <a:r>
              <a:rPr lang="en-US" sz="3200" dirty="0" err="1">
                <a:solidFill>
                  <a:srgbClr val="003D60"/>
                </a:solidFill>
                <a:latin typeface="Courier" pitchFamily="2" charset="0"/>
              </a:rPr>
              <a:t>printf</a:t>
            </a: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("We like to program in C because it is %s.\n", reason());</a:t>
            </a:r>
          </a:p>
          <a:p>
            <a:pPr>
              <a:spcBef>
                <a:spcPts val="1417"/>
              </a:spcBef>
              <a:buNone/>
            </a:pPr>
            <a:endParaRPr lang="en-US" sz="32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  return 0;</a:t>
            </a: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pPr>
              <a:spcBef>
                <a:spcPts val="1417"/>
              </a:spcBef>
              <a:buNone/>
            </a:pPr>
            <a:endParaRPr lang="en-US" sz="32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char *reason()</a:t>
            </a: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    return "fun";</a:t>
            </a:r>
          </a:p>
          <a:p>
            <a:pPr>
              <a:spcBef>
                <a:spcPts val="1417"/>
              </a:spcBef>
              <a:buNone/>
            </a:pPr>
            <a:r>
              <a:rPr lang="en-US" sz="32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pPr>
              <a:spcBef>
                <a:spcPts val="1417"/>
              </a:spcBef>
              <a:buNone/>
            </a:pPr>
            <a:endParaRPr lang="en-US" sz="3200" dirty="0">
              <a:solidFill>
                <a:srgbClr val="003D60"/>
              </a:solidFill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FFF17-5A22-6547-89A7-FCE96F8AE83E}"/>
              </a:ext>
            </a:extLst>
          </p:cNvPr>
          <p:cNvSpPr txBox="1"/>
          <p:nvPr/>
        </p:nvSpPr>
        <p:spPr>
          <a:xfrm>
            <a:off x="1701209" y="2939770"/>
            <a:ext cx="3227686" cy="591722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u="none" strike="noStrike" kern="1200" cap="none" dirty="0" err="1">
                <a:ln>
                  <a:noFill/>
                </a:ln>
                <a:solidFill>
                  <a:srgbClr val="003D60"/>
                </a:solidFill>
                <a:latin typeface="Calibri" panose="020F0502020204030204" pitchFamily="34" charset="0"/>
                <a:ea typeface="Noto Sans CJK SC Regular" pitchFamily="2"/>
                <a:cs typeface="Lohit Devanagari" pitchFamily="2"/>
              </a:rPr>
              <a:t>main.c</a:t>
            </a:r>
            <a:endParaRPr lang="en-US" sz="3200" u="none" strike="noStrike" kern="1200" cap="none" dirty="0">
              <a:ln>
                <a:noFill/>
              </a:ln>
              <a:solidFill>
                <a:srgbClr val="003D60"/>
              </a:solidFill>
              <a:latin typeface="Calibri" panose="020F0502020204030204" pitchFamily="34" charset="0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991387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D6CCF-CF35-8E4B-9B57-188600DAA08F}"/>
              </a:ext>
            </a:extLst>
          </p:cNvPr>
          <p:cNvSpPr txBox="1"/>
          <p:nvPr/>
        </p:nvSpPr>
        <p:spPr>
          <a:xfrm>
            <a:off x="6880348" y="6039293"/>
            <a:ext cx="100137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rgbClr val="003D60"/>
                </a:solidFill>
              </a:rPr>
              <a:t>Decision Control</a:t>
            </a:r>
          </a:p>
        </p:txBody>
      </p:sp>
    </p:spTree>
    <p:extLst>
      <p:ext uri="{BB962C8B-B14F-4D97-AF65-F5344CB8AC3E}">
        <p14:creationId xmlns:p14="http://schemas.microsoft.com/office/powerpoint/2010/main" val="4063726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Operators and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D2A450-CAA0-4B44-9516-E9DA3B42640C}"/>
              </a:ext>
            </a:extLst>
          </p:cNvPr>
          <p:cNvSpPr txBox="1">
            <a:spLocks/>
          </p:cNvSpPr>
          <p:nvPr/>
        </p:nvSpPr>
        <p:spPr>
          <a:xfrm>
            <a:off x="4523089" y="2762226"/>
            <a:ext cx="15912687" cy="7892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7200" dirty="0">
                <a:solidFill>
                  <a:srgbClr val="003D60"/>
                </a:solidFill>
                <a:latin typeface="Calibri" panose="020F0502020204030204" pitchFamily="34" charset="0"/>
              </a:rPr>
              <a:t>Operators</a:t>
            </a:r>
          </a:p>
          <a:p>
            <a:pPr>
              <a:spcBef>
                <a:spcPts val="1417"/>
              </a:spcBef>
            </a:pPr>
            <a:r>
              <a:rPr lang="en-US" sz="7200" dirty="0">
                <a:solidFill>
                  <a:srgbClr val="003D60"/>
                </a:solidFill>
                <a:latin typeface="Calibri" panose="020F0502020204030204" pitchFamily="34" charset="0"/>
              </a:rPr>
              <a:t>Assignment Operator</a:t>
            </a:r>
          </a:p>
          <a:p>
            <a:pPr>
              <a:spcBef>
                <a:spcPts val="1417"/>
              </a:spcBef>
            </a:pPr>
            <a:r>
              <a:rPr lang="en-US" sz="7200" dirty="0">
                <a:solidFill>
                  <a:srgbClr val="003D60"/>
                </a:solidFill>
                <a:latin typeface="Calibri" panose="020F0502020204030204" pitchFamily="34" charset="0"/>
              </a:rPr>
              <a:t>Increment/Decrement Operator</a:t>
            </a:r>
          </a:p>
          <a:p>
            <a:pPr>
              <a:spcBef>
                <a:spcPts val="1417"/>
              </a:spcBef>
            </a:pPr>
            <a:r>
              <a:rPr lang="en-US" sz="7200" dirty="0">
                <a:solidFill>
                  <a:srgbClr val="003D60"/>
                </a:solidFill>
                <a:latin typeface="Calibri" panose="020F0502020204030204" pitchFamily="34" charset="0"/>
              </a:rPr>
              <a:t>Comparison Operator</a:t>
            </a:r>
          </a:p>
          <a:p>
            <a:pPr>
              <a:spcBef>
                <a:spcPts val="1417"/>
              </a:spcBef>
            </a:pPr>
            <a:r>
              <a:rPr lang="en-US" sz="7200" dirty="0">
                <a:solidFill>
                  <a:srgbClr val="003D60"/>
                </a:solidFill>
                <a:latin typeface="Calibri" panose="020F0502020204030204" pitchFamily="34" charset="0"/>
              </a:rPr>
              <a:t>if/else</a:t>
            </a:r>
          </a:p>
          <a:p>
            <a:pPr>
              <a:spcBef>
                <a:spcPts val="1417"/>
              </a:spcBef>
            </a:pPr>
            <a:r>
              <a:rPr lang="en-US" sz="7200" dirty="0">
                <a:solidFill>
                  <a:srgbClr val="003D60"/>
                </a:solidFill>
                <a:latin typeface="Calibri" panose="020F0502020204030204" pitchFamily="34" charset="0"/>
              </a:rPr>
              <a:t>while loop</a:t>
            </a:r>
          </a:p>
          <a:p>
            <a:pPr>
              <a:spcBef>
                <a:spcPts val="1417"/>
              </a:spcBef>
            </a:pPr>
            <a:r>
              <a:rPr lang="en-US" sz="7200" dirty="0">
                <a:solidFill>
                  <a:srgbClr val="003D60"/>
                </a:solidFill>
                <a:latin typeface="Calibri" panose="020F0502020204030204" pitchFamily="34" charset="0"/>
              </a:rPr>
              <a:t>for loop</a:t>
            </a:r>
          </a:p>
          <a:p>
            <a:pPr>
              <a:spcBef>
                <a:spcPts val="1417"/>
              </a:spcBef>
            </a:pPr>
            <a:r>
              <a:rPr lang="en-US" sz="7200" dirty="0">
                <a:solidFill>
                  <a:srgbClr val="003D60"/>
                </a:solidFill>
                <a:latin typeface="Calibri" panose="020F0502020204030204" pitchFamily="34" charset="0"/>
              </a:rPr>
              <a:t>switch</a:t>
            </a:r>
          </a:p>
          <a:p>
            <a:pPr>
              <a:spcBef>
                <a:spcPts val="1417"/>
              </a:spcBef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55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b="1" dirty="0">
                <a:solidFill>
                  <a:srgbClr val="003D60"/>
                </a:solidFill>
                <a:latin typeface="Calibri" panose="020F0502020204030204" pitchFamily="34" charset="0"/>
              </a:rPr>
              <a:t>Assignment Operator</a:t>
            </a:r>
          </a:p>
          <a:p>
            <a:pPr>
              <a:spcBef>
                <a:spcPts val="1417"/>
              </a:spcBef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Operators have a </a:t>
            </a:r>
            <a:r>
              <a:rPr lang="en-US" sz="6000" i="1" dirty="0" err="1">
                <a:solidFill>
                  <a:srgbClr val="003D60"/>
                </a:solidFill>
                <a:latin typeface="Calibri" panose="020F0502020204030204" pitchFamily="34" charset="0"/>
              </a:rPr>
              <a:t>lvalue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 (left value) and a </a:t>
            </a:r>
            <a:r>
              <a:rPr lang="en-US" sz="6000" i="1" dirty="0" err="1">
                <a:solidFill>
                  <a:srgbClr val="003D60"/>
                </a:solidFill>
                <a:latin typeface="Calibri" panose="020F0502020204030204" pitchFamily="34" charset="0"/>
              </a:rPr>
              <a:t>rvalue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 (right value)</a:t>
            </a:r>
          </a:p>
          <a:p>
            <a:pPr>
              <a:spcBef>
                <a:spcPts val="1417"/>
              </a:spcBef>
            </a:pPr>
            <a:r>
              <a:rPr lang="en-US" sz="6000" i="1" dirty="0" err="1">
                <a:solidFill>
                  <a:srgbClr val="003D60"/>
                </a:solidFill>
                <a:latin typeface="Calibri" panose="020F0502020204030204" pitchFamily="34" charset="0"/>
              </a:rPr>
              <a:t>lvalue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 must specify a place to receive data</a:t>
            </a:r>
          </a:p>
          <a:p>
            <a:pPr marL="0" indent="0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7E46A-D9FE-EC4C-B985-263B05CDD6DD}"/>
              </a:ext>
            </a:extLst>
          </p:cNvPr>
          <p:cNvSpPr txBox="1"/>
          <p:nvPr/>
        </p:nvSpPr>
        <p:spPr>
          <a:xfrm>
            <a:off x="9462512" y="8815685"/>
            <a:ext cx="46889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3">
              <a:spcBef>
                <a:spcPts val="1417"/>
              </a:spcBef>
              <a:buNone/>
            </a:pPr>
            <a:r>
              <a:rPr lang="en-US" sz="5400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a = 5;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C8488-F02D-A641-90DB-0294031A7C3E}"/>
              </a:ext>
            </a:extLst>
          </p:cNvPr>
          <p:cNvSpPr txBox="1"/>
          <p:nvPr/>
        </p:nvSpPr>
        <p:spPr>
          <a:xfrm>
            <a:off x="6469447" y="7080806"/>
            <a:ext cx="17012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i="1" dirty="0" err="1"/>
              <a:t>lvalue</a:t>
            </a:r>
            <a:endParaRPr lang="en-US" sz="4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9AC2D-0005-9D4D-9DC6-F38BAE808433}"/>
              </a:ext>
            </a:extLst>
          </p:cNvPr>
          <p:cNvSpPr txBox="1"/>
          <p:nvPr/>
        </p:nvSpPr>
        <p:spPr>
          <a:xfrm>
            <a:off x="15596341" y="7080806"/>
            <a:ext cx="17012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i="1" dirty="0" err="1"/>
              <a:t>rvalue</a:t>
            </a:r>
            <a:endParaRPr lang="en-US" sz="4000" i="1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ECFD863-FBA7-3C48-A845-99EDB0C27D71}"/>
              </a:ext>
            </a:extLst>
          </p:cNvPr>
          <p:cNvSpPr/>
          <p:nvPr/>
        </p:nvSpPr>
        <p:spPr>
          <a:xfrm rot="4657569">
            <a:off x="8778936" y="6639182"/>
            <a:ext cx="2211300" cy="3000805"/>
          </a:xfrm>
          <a:custGeom>
            <a:avLst/>
            <a:gdLst>
              <a:gd name="connsiteX0" fmla="*/ 0 w 2503443"/>
              <a:gd name="connsiteY0" fmla="*/ 376772 h 1507086"/>
              <a:gd name="connsiteX1" fmla="*/ 1749900 w 2503443"/>
              <a:gd name="connsiteY1" fmla="*/ 376772 h 1507086"/>
              <a:gd name="connsiteX2" fmla="*/ 1749900 w 2503443"/>
              <a:gd name="connsiteY2" fmla="*/ 0 h 1507086"/>
              <a:gd name="connsiteX3" fmla="*/ 2503443 w 2503443"/>
              <a:gd name="connsiteY3" fmla="*/ 753543 h 1507086"/>
              <a:gd name="connsiteX4" fmla="*/ 1749900 w 2503443"/>
              <a:gd name="connsiteY4" fmla="*/ 1507086 h 1507086"/>
              <a:gd name="connsiteX5" fmla="*/ 1749900 w 2503443"/>
              <a:gd name="connsiteY5" fmla="*/ 1130315 h 1507086"/>
              <a:gd name="connsiteX6" fmla="*/ 0 w 2503443"/>
              <a:gd name="connsiteY6" fmla="*/ 1130315 h 1507086"/>
              <a:gd name="connsiteX7" fmla="*/ 0 w 2503443"/>
              <a:gd name="connsiteY7" fmla="*/ 376772 h 1507086"/>
              <a:gd name="connsiteX0" fmla="*/ 0 w 2503443"/>
              <a:gd name="connsiteY0" fmla="*/ 376772 h 3039139"/>
              <a:gd name="connsiteX1" fmla="*/ 1749900 w 2503443"/>
              <a:gd name="connsiteY1" fmla="*/ 376772 h 3039139"/>
              <a:gd name="connsiteX2" fmla="*/ 1749900 w 2503443"/>
              <a:gd name="connsiteY2" fmla="*/ 0 h 3039139"/>
              <a:gd name="connsiteX3" fmla="*/ 2503443 w 2503443"/>
              <a:gd name="connsiteY3" fmla="*/ 753543 h 3039139"/>
              <a:gd name="connsiteX4" fmla="*/ 1749900 w 2503443"/>
              <a:gd name="connsiteY4" fmla="*/ 1507086 h 3039139"/>
              <a:gd name="connsiteX5" fmla="*/ 1749900 w 2503443"/>
              <a:gd name="connsiteY5" fmla="*/ 1130315 h 3039139"/>
              <a:gd name="connsiteX6" fmla="*/ 364981 w 2503443"/>
              <a:gd name="connsiteY6" fmla="*/ 3039139 h 3039139"/>
              <a:gd name="connsiteX7" fmla="*/ 0 w 2503443"/>
              <a:gd name="connsiteY7" fmla="*/ 376772 h 3039139"/>
              <a:gd name="connsiteX0" fmla="*/ 0 w 2189540"/>
              <a:gd name="connsiteY0" fmla="*/ 3014596 h 3039139"/>
              <a:gd name="connsiteX1" fmla="*/ 1435997 w 2189540"/>
              <a:gd name="connsiteY1" fmla="*/ 376772 h 3039139"/>
              <a:gd name="connsiteX2" fmla="*/ 1435997 w 2189540"/>
              <a:gd name="connsiteY2" fmla="*/ 0 h 3039139"/>
              <a:gd name="connsiteX3" fmla="*/ 2189540 w 2189540"/>
              <a:gd name="connsiteY3" fmla="*/ 753543 h 3039139"/>
              <a:gd name="connsiteX4" fmla="*/ 1435997 w 2189540"/>
              <a:gd name="connsiteY4" fmla="*/ 1507086 h 3039139"/>
              <a:gd name="connsiteX5" fmla="*/ 1435997 w 2189540"/>
              <a:gd name="connsiteY5" fmla="*/ 1130315 h 3039139"/>
              <a:gd name="connsiteX6" fmla="*/ 51078 w 2189540"/>
              <a:gd name="connsiteY6" fmla="*/ 3039139 h 3039139"/>
              <a:gd name="connsiteX7" fmla="*/ 0 w 2189540"/>
              <a:gd name="connsiteY7" fmla="*/ 3014596 h 3039139"/>
              <a:gd name="connsiteX0" fmla="*/ 0 w 2189540"/>
              <a:gd name="connsiteY0" fmla="*/ 3014596 h 3039139"/>
              <a:gd name="connsiteX1" fmla="*/ 1435997 w 2189540"/>
              <a:gd name="connsiteY1" fmla="*/ 376772 h 3039139"/>
              <a:gd name="connsiteX2" fmla="*/ 1435997 w 2189540"/>
              <a:gd name="connsiteY2" fmla="*/ 0 h 3039139"/>
              <a:gd name="connsiteX3" fmla="*/ 2189540 w 2189540"/>
              <a:gd name="connsiteY3" fmla="*/ 753543 h 3039139"/>
              <a:gd name="connsiteX4" fmla="*/ 1435997 w 2189540"/>
              <a:gd name="connsiteY4" fmla="*/ 1507086 h 3039139"/>
              <a:gd name="connsiteX5" fmla="*/ 1435997 w 2189540"/>
              <a:gd name="connsiteY5" fmla="*/ 1130315 h 3039139"/>
              <a:gd name="connsiteX6" fmla="*/ 51078 w 2189540"/>
              <a:gd name="connsiteY6" fmla="*/ 3039139 h 3039139"/>
              <a:gd name="connsiteX7" fmla="*/ 0 w 2189540"/>
              <a:gd name="connsiteY7" fmla="*/ 3014596 h 3039139"/>
              <a:gd name="connsiteX0" fmla="*/ 0 w 2189540"/>
              <a:gd name="connsiteY0" fmla="*/ 3014596 h 3039139"/>
              <a:gd name="connsiteX1" fmla="*/ 1435997 w 2189540"/>
              <a:gd name="connsiteY1" fmla="*/ 376772 h 3039139"/>
              <a:gd name="connsiteX2" fmla="*/ 1435997 w 2189540"/>
              <a:gd name="connsiteY2" fmla="*/ 0 h 3039139"/>
              <a:gd name="connsiteX3" fmla="*/ 2189540 w 2189540"/>
              <a:gd name="connsiteY3" fmla="*/ 753543 h 3039139"/>
              <a:gd name="connsiteX4" fmla="*/ 1435997 w 2189540"/>
              <a:gd name="connsiteY4" fmla="*/ 1507086 h 3039139"/>
              <a:gd name="connsiteX5" fmla="*/ 1435997 w 2189540"/>
              <a:gd name="connsiteY5" fmla="*/ 1130315 h 3039139"/>
              <a:gd name="connsiteX6" fmla="*/ 51078 w 2189540"/>
              <a:gd name="connsiteY6" fmla="*/ 3039139 h 3039139"/>
              <a:gd name="connsiteX7" fmla="*/ 0 w 2189540"/>
              <a:gd name="connsiteY7" fmla="*/ 3014596 h 3039139"/>
              <a:gd name="connsiteX0" fmla="*/ 0 w 2189540"/>
              <a:gd name="connsiteY0" fmla="*/ 3014596 h 3039139"/>
              <a:gd name="connsiteX1" fmla="*/ 1435997 w 2189540"/>
              <a:gd name="connsiteY1" fmla="*/ 376772 h 3039139"/>
              <a:gd name="connsiteX2" fmla="*/ 1435997 w 2189540"/>
              <a:gd name="connsiteY2" fmla="*/ 0 h 3039139"/>
              <a:gd name="connsiteX3" fmla="*/ 2189540 w 2189540"/>
              <a:gd name="connsiteY3" fmla="*/ 753543 h 3039139"/>
              <a:gd name="connsiteX4" fmla="*/ 1435997 w 2189540"/>
              <a:gd name="connsiteY4" fmla="*/ 1507086 h 3039139"/>
              <a:gd name="connsiteX5" fmla="*/ 1435997 w 2189540"/>
              <a:gd name="connsiteY5" fmla="*/ 1130315 h 3039139"/>
              <a:gd name="connsiteX6" fmla="*/ 51078 w 2189540"/>
              <a:gd name="connsiteY6" fmla="*/ 3039139 h 3039139"/>
              <a:gd name="connsiteX7" fmla="*/ 0 w 2189540"/>
              <a:gd name="connsiteY7" fmla="*/ 3014596 h 3039139"/>
              <a:gd name="connsiteX0" fmla="*/ 0 w 2189540"/>
              <a:gd name="connsiteY0" fmla="*/ 3014596 h 3039139"/>
              <a:gd name="connsiteX1" fmla="*/ 1435997 w 2189540"/>
              <a:gd name="connsiteY1" fmla="*/ 376772 h 3039139"/>
              <a:gd name="connsiteX2" fmla="*/ 1435997 w 2189540"/>
              <a:gd name="connsiteY2" fmla="*/ 0 h 3039139"/>
              <a:gd name="connsiteX3" fmla="*/ 2189540 w 2189540"/>
              <a:gd name="connsiteY3" fmla="*/ 753543 h 3039139"/>
              <a:gd name="connsiteX4" fmla="*/ 1435997 w 2189540"/>
              <a:gd name="connsiteY4" fmla="*/ 1507086 h 3039139"/>
              <a:gd name="connsiteX5" fmla="*/ 1435997 w 2189540"/>
              <a:gd name="connsiteY5" fmla="*/ 1130315 h 3039139"/>
              <a:gd name="connsiteX6" fmla="*/ 51078 w 2189540"/>
              <a:gd name="connsiteY6" fmla="*/ 3039139 h 3039139"/>
              <a:gd name="connsiteX7" fmla="*/ 0 w 2189540"/>
              <a:gd name="connsiteY7" fmla="*/ 3014596 h 3039139"/>
              <a:gd name="connsiteX0" fmla="*/ 0 w 2209958"/>
              <a:gd name="connsiteY0" fmla="*/ 3014596 h 3039139"/>
              <a:gd name="connsiteX1" fmla="*/ 1435997 w 2209958"/>
              <a:gd name="connsiteY1" fmla="*/ 376772 h 3039139"/>
              <a:gd name="connsiteX2" fmla="*/ 1435997 w 2209958"/>
              <a:gd name="connsiteY2" fmla="*/ 0 h 3039139"/>
              <a:gd name="connsiteX3" fmla="*/ 2209958 w 2209958"/>
              <a:gd name="connsiteY3" fmla="*/ 627398 h 3039139"/>
              <a:gd name="connsiteX4" fmla="*/ 1435997 w 2209958"/>
              <a:gd name="connsiteY4" fmla="*/ 1507086 h 3039139"/>
              <a:gd name="connsiteX5" fmla="*/ 1435997 w 2209958"/>
              <a:gd name="connsiteY5" fmla="*/ 1130315 h 3039139"/>
              <a:gd name="connsiteX6" fmla="*/ 51078 w 2209958"/>
              <a:gd name="connsiteY6" fmla="*/ 3039139 h 3039139"/>
              <a:gd name="connsiteX7" fmla="*/ 0 w 2209958"/>
              <a:gd name="connsiteY7" fmla="*/ 3014596 h 3039139"/>
              <a:gd name="connsiteX0" fmla="*/ 0 w 2209958"/>
              <a:gd name="connsiteY0" fmla="*/ 3037204 h 3061747"/>
              <a:gd name="connsiteX1" fmla="*/ 1435997 w 2209958"/>
              <a:gd name="connsiteY1" fmla="*/ 399380 h 3061747"/>
              <a:gd name="connsiteX2" fmla="*/ 1266790 w 2209958"/>
              <a:gd name="connsiteY2" fmla="*/ 0 h 3061747"/>
              <a:gd name="connsiteX3" fmla="*/ 2209958 w 2209958"/>
              <a:gd name="connsiteY3" fmla="*/ 650006 h 3061747"/>
              <a:gd name="connsiteX4" fmla="*/ 1435997 w 2209958"/>
              <a:gd name="connsiteY4" fmla="*/ 1529694 h 3061747"/>
              <a:gd name="connsiteX5" fmla="*/ 1435997 w 2209958"/>
              <a:gd name="connsiteY5" fmla="*/ 1152923 h 3061747"/>
              <a:gd name="connsiteX6" fmla="*/ 51078 w 2209958"/>
              <a:gd name="connsiteY6" fmla="*/ 3061747 h 3061747"/>
              <a:gd name="connsiteX7" fmla="*/ 0 w 2209958"/>
              <a:gd name="connsiteY7" fmla="*/ 3037204 h 3061747"/>
              <a:gd name="connsiteX0" fmla="*/ 0 w 2209958"/>
              <a:gd name="connsiteY0" fmla="*/ 3037204 h 3061747"/>
              <a:gd name="connsiteX1" fmla="*/ 1435997 w 2209958"/>
              <a:gd name="connsiteY1" fmla="*/ 399380 h 3061747"/>
              <a:gd name="connsiteX2" fmla="*/ 1266790 w 2209958"/>
              <a:gd name="connsiteY2" fmla="*/ 0 h 3061747"/>
              <a:gd name="connsiteX3" fmla="*/ 2209958 w 2209958"/>
              <a:gd name="connsiteY3" fmla="*/ 650006 h 3061747"/>
              <a:gd name="connsiteX4" fmla="*/ 1435997 w 2209958"/>
              <a:gd name="connsiteY4" fmla="*/ 1529694 h 3061747"/>
              <a:gd name="connsiteX5" fmla="*/ 1435997 w 2209958"/>
              <a:gd name="connsiteY5" fmla="*/ 1152923 h 3061747"/>
              <a:gd name="connsiteX6" fmla="*/ 51078 w 2209958"/>
              <a:gd name="connsiteY6" fmla="*/ 3061747 h 3061747"/>
              <a:gd name="connsiteX7" fmla="*/ 0 w 2209958"/>
              <a:gd name="connsiteY7" fmla="*/ 3037204 h 3061747"/>
              <a:gd name="connsiteX0" fmla="*/ 0 w 2209958"/>
              <a:gd name="connsiteY0" fmla="*/ 3037204 h 3061747"/>
              <a:gd name="connsiteX1" fmla="*/ 1435997 w 2209958"/>
              <a:gd name="connsiteY1" fmla="*/ 399380 h 3061747"/>
              <a:gd name="connsiteX2" fmla="*/ 1266790 w 2209958"/>
              <a:gd name="connsiteY2" fmla="*/ 0 h 3061747"/>
              <a:gd name="connsiteX3" fmla="*/ 2209958 w 2209958"/>
              <a:gd name="connsiteY3" fmla="*/ 650006 h 3061747"/>
              <a:gd name="connsiteX4" fmla="*/ 1373012 w 2209958"/>
              <a:gd name="connsiteY4" fmla="*/ 1552161 h 3061747"/>
              <a:gd name="connsiteX5" fmla="*/ 1435997 w 2209958"/>
              <a:gd name="connsiteY5" fmla="*/ 1152923 h 3061747"/>
              <a:gd name="connsiteX6" fmla="*/ 51078 w 2209958"/>
              <a:gd name="connsiteY6" fmla="*/ 3061747 h 3061747"/>
              <a:gd name="connsiteX7" fmla="*/ 0 w 2209958"/>
              <a:gd name="connsiteY7" fmla="*/ 3037204 h 3061747"/>
              <a:gd name="connsiteX0" fmla="*/ 0 w 2209958"/>
              <a:gd name="connsiteY0" fmla="*/ 3037204 h 3061747"/>
              <a:gd name="connsiteX1" fmla="*/ 1435997 w 2209958"/>
              <a:gd name="connsiteY1" fmla="*/ 399380 h 3061747"/>
              <a:gd name="connsiteX2" fmla="*/ 1266790 w 2209958"/>
              <a:gd name="connsiteY2" fmla="*/ 0 h 3061747"/>
              <a:gd name="connsiteX3" fmla="*/ 2209958 w 2209958"/>
              <a:gd name="connsiteY3" fmla="*/ 650006 h 3061747"/>
              <a:gd name="connsiteX4" fmla="*/ 1373012 w 2209958"/>
              <a:gd name="connsiteY4" fmla="*/ 1552161 h 3061747"/>
              <a:gd name="connsiteX5" fmla="*/ 1435997 w 2209958"/>
              <a:gd name="connsiteY5" fmla="*/ 1152923 h 3061747"/>
              <a:gd name="connsiteX6" fmla="*/ 51078 w 2209958"/>
              <a:gd name="connsiteY6" fmla="*/ 3061747 h 3061747"/>
              <a:gd name="connsiteX7" fmla="*/ 0 w 2209958"/>
              <a:gd name="connsiteY7" fmla="*/ 3037204 h 3061747"/>
              <a:gd name="connsiteX0" fmla="*/ 0 w 2209958"/>
              <a:gd name="connsiteY0" fmla="*/ 3037204 h 3061747"/>
              <a:gd name="connsiteX1" fmla="*/ 1435997 w 2209958"/>
              <a:gd name="connsiteY1" fmla="*/ 399380 h 3061747"/>
              <a:gd name="connsiteX2" fmla="*/ 1266790 w 2209958"/>
              <a:gd name="connsiteY2" fmla="*/ 0 h 3061747"/>
              <a:gd name="connsiteX3" fmla="*/ 2209958 w 2209958"/>
              <a:gd name="connsiteY3" fmla="*/ 650006 h 3061747"/>
              <a:gd name="connsiteX4" fmla="*/ 1373012 w 2209958"/>
              <a:gd name="connsiteY4" fmla="*/ 1552161 h 3061747"/>
              <a:gd name="connsiteX5" fmla="*/ 1435997 w 2209958"/>
              <a:gd name="connsiteY5" fmla="*/ 1152923 h 3061747"/>
              <a:gd name="connsiteX6" fmla="*/ 51078 w 2209958"/>
              <a:gd name="connsiteY6" fmla="*/ 3061747 h 3061747"/>
              <a:gd name="connsiteX7" fmla="*/ 0 w 2209958"/>
              <a:gd name="connsiteY7" fmla="*/ 3037204 h 3061747"/>
              <a:gd name="connsiteX0" fmla="*/ 0 w 2209958"/>
              <a:gd name="connsiteY0" fmla="*/ 3037204 h 3116466"/>
              <a:gd name="connsiteX1" fmla="*/ 1435997 w 2209958"/>
              <a:gd name="connsiteY1" fmla="*/ 399380 h 3116466"/>
              <a:gd name="connsiteX2" fmla="*/ 1266790 w 2209958"/>
              <a:gd name="connsiteY2" fmla="*/ 0 h 3116466"/>
              <a:gd name="connsiteX3" fmla="*/ 2209958 w 2209958"/>
              <a:gd name="connsiteY3" fmla="*/ 650006 h 3116466"/>
              <a:gd name="connsiteX4" fmla="*/ 1373012 w 2209958"/>
              <a:gd name="connsiteY4" fmla="*/ 1552161 h 3116466"/>
              <a:gd name="connsiteX5" fmla="*/ 1435997 w 2209958"/>
              <a:gd name="connsiteY5" fmla="*/ 1152923 h 3116466"/>
              <a:gd name="connsiteX6" fmla="*/ 2789 w 2209958"/>
              <a:gd name="connsiteY6" fmla="*/ 3116466 h 3116466"/>
              <a:gd name="connsiteX7" fmla="*/ 0 w 2209958"/>
              <a:gd name="connsiteY7" fmla="*/ 3037204 h 3116466"/>
              <a:gd name="connsiteX0" fmla="*/ 0 w 2211300"/>
              <a:gd name="connsiteY0" fmla="*/ 3109480 h 3116466"/>
              <a:gd name="connsiteX1" fmla="*/ 1437339 w 2211300"/>
              <a:gd name="connsiteY1" fmla="*/ 399380 h 3116466"/>
              <a:gd name="connsiteX2" fmla="*/ 1268132 w 2211300"/>
              <a:gd name="connsiteY2" fmla="*/ 0 h 3116466"/>
              <a:gd name="connsiteX3" fmla="*/ 2211300 w 2211300"/>
              <a:gd name="connsiteY3" fmla="*/ 650006 h 3116466"/>
              <a:gd name="connsiteX4" fmla="*/ 1374354 w 2211300"/>
              <a:gd name="connsiteY4" fmla="*/ 1552161 h 3116466"/>
              <a:gd name="connsiteX5" fmla="*/ 1437339 w 2211300"/>
              <a:gd name="connsiteY5" fmla="*/ 1152923 h 3116466"/>
              <a:gd name="connsiteX6" fmla="*/ 4131 w 2211300"/>
              <a:gd name="connsiteY6" fmla="*/ 3116466 h 3116466"/>
              <a:gd name="connsiteX7" fmla="*/ 0 w 2211300"/>
              <a:gd name="connsiteY7" fmla="*/ 3109480 h 3116466"/>
              <a:gd name="connsiteX0" fmla="*/ 0 w 2211300"/>
              <a:gd name="connsiteY0" fmla="*/ 3109480 h 3116466"/>
              <a:gd name="connsiteX1" fmla="*/ 1437339 w 2211300"/>
              <a:gd name="connsiteY1" fmla="*/ 399380 h 3116466"/>
              <a:gd name="connsiteX2" fmla="*/ 1268132 w 2211300"/>
              <a:gd name="connsiteY2" fmla="*/ 0 h 3116466"/>
              <a:gd name="connsiteX3" fmla="*/ 2211300 w 2211300"/>
              <a:gd name="connsiteY3" fmla="*/ 650006 h 3116466"/>
              <a:gd name="connsiteX4" fmla="*/ 1271048 w 2211300"/>
              <a:gd name="connsiteY4" fmla="*/ 1539148 h 3116466"/>
              <a:gd name="connsiteX5" fmla="*/ 1437339 w 2211300"/>
              <a:gd name="connsiteY5" fmla="*/ 1152923 h 3116466"/>
              <a:gd name="connsiteX6" fmla="*/ 4131 w 2211300"/>
              <a:gd name="connsiteY6" fmla="*/ 3116466 h 3116466"/>
              <a:gd name="connsiteX7" fmla="*/ 0 w 2211300"/>
              <a:gd name="connsiteY7" fmla="*/ 3109480 h 3116466"/>
              <a:gd name="connsiteX0" fmla="*/ 0 w 2211300"/>
              <a:gd name="connsiteY0" fmla="*/ 2993819 h 3000805"/>
              <a:gd name="connsiteX1" fmla="*/ 1437339 w 2211300"/>
              <a:gd name="connsiteY1" fmla="*/ 283719 h 3000805"/>
              <a:gd name="connsiteX2" fmla="*/ 1223457 w 2211300"/>
              <a:gd name="connsiteY2" fmla="*/ 0 h 3000805"/>
              <a:gd name="connsiteX3" fmla="*/ 2211300 w 2211300"/>
              <a:gd name="connsiteY3" fmla="*/ 534345 h 3000805"/>
              <a:gd name="connsiteX4" fmla="*/ 1271048 w 2211300"/>
              <a:gd name="connsiteY4" fmla="*/ 1423487 h 3000805"/>
              <a:gd name="connsiteX5" fmla="*/ 1437339 w 2211300"/>
              <a:gd name="connsiteY5" fmla="*/ 1037262 h 3000805"/>
              <a:gd name="connsiteX6" fmla="*/ 4131 w 2211300"/>
              <a:gd name="connsiteY6" fmla="*/ 3000805 h 3000805"/>
              <a:gd name="connsiteX7" fmla="*/ 0 w 2211300"/>
              <a:gd name="connsiteY7" fmla="*/ 2993819 h 3000805"/>
              <a:gd name="connsiteX0" fmla="*/ 0 w 2211300"/>
              <a:gd name="connsiteY0" fmla="*/ 2993819 h 3000805"/>
              <a:gd name="connsiteX1" fmla="*/ 1437339 w 2211300"/>
              <a:gd name="connsiteY1" fmla="*/ 283719 h 3000805"/>
              <a:gd name="connsiteX2" fmla="*/ 1223457 w 2211300"/>
              <a:gd name="connsiteY2" fmla="*/ 0 h 3000805"/>
              <a:gd name="connsiteX3" fmla="*/ 2211300 w 2211300"/>
              <a:gd name="connsiteY3" fmla="*/ 534345 h 3000805"/>
              <a:gd name="connsiteX4" fmla="*/ 1271048 w 2211300"/>
              <a:gd name="connsiteY4" fmla="*/ 1423487 h 3000805"/>
              <a:gd name="connsiteX5" fmla="*/ 1437339 w 2211300"/>
              <a:gd name="connsiteY5" fmla="*/ 1037262 h 3000805"/>
              <a:gd name="connsiteX6" fmla="*/ 4131 w 2211300"/>
              <a:gd name="connsiteY6" fmla="*/ 3000805 h 3000805"/>
              <a:gd name="connsiteX7" fmla="*/ 0 w 2211300"/>
              <a:gd name="connsiteY7" fmla="*/ 2993819 h 3000805"/>
              <a:gd name="connsiteX0" fmla="*/ 0 w 2211300"/>
              <a:gd name="connsiteY0" fmla="*/ 2993819 h 3000805"/>
              <a:gd name="connsiteX1" fmla="*/ 1437339 w 2211300"/>
              <a:gd name="connsiteY1" fmla="*/ 283719 h 3000805"/>
              <a:gd name="connsiteX2" fmla="*/ 1223457 w 2211300"/>
              <a:gd name="connsiteY2" fmla="*/ 0 h 3000805"/>
              <a:gd name="connsiteX3" fmla="*/ 2211300 w 2211300"/>
              <a:gd name="connsiteY3" fmla="*/ 534345 h 3000805"/>
              <a:gd name="connsiteX4" fmla="*/ 1271048 w 2211300"/>
              <a:gd name="connsiteY4" fmla="*/ 1423487 h 3000805"/>
              <a:gd name="connsiteX5" fmla="*/ 1437339 w 2211300"/>
              <a:gd name="connsiteY5" fmla="*/ 1037262 h 3000805"/>
              <a:gd name="connsiteX6" fmla="*/ 4131 w 2211300"/>
              <a:gd name="connsiteY6" fmla="*/ 3000805 h 3000805"/>
              <a:gd name="connsiteX7" fmla="*/ 0 w 2211300"/>
              <a:gd name="connsiteY7" fmla="*/ 2993819 h 3000805"/>
              <a:gd name="connsiteX0" fmla="*/ 0 w 2211300"/>
              <a:gd name="connsiteY0" fmla="*/ 2993819 h 3000805"/>
              <a:gd name="connsiteX1" fmla="*/ 1437339 w 2211300"/>
              <a:gd name="connsiteY1" fmla="*/ 283719 h 3000805"/>
              <a:gd name="connsiteX2" fmla="*/ 1223457 w 2211300"/>
              <a:gd name="connsiteY2" fmla="*/ 0 h 3000805"/>
              <a:gd name="connsiteX3" fmla="*/ 2211300 w 2211300"/>
              <a:gd name="connsiteY3" fmla="*/ 534345 h 3000805"/>
              <a:gd name="connsiteX4" fmla="*/ 1271048 w 2211300"/>
              <a:gd name="connsiteY4" fmla="*/ 1423487 h 3000805"/>
              <a:gd name="connsiteX5" fmla="*/ 1437339 w 2211300"/>
              <a:gd name="connsiteY5" fmla="*/ 1037262 h 3000805"/>
              <a:gd name="connsiteX6" fmla="*/ 4131 w 2211300"/>
              <a:gd name="connsiteY6" fmla="*/ 3000805 h 3000805"/>
              <a:gd name="connsiteX7" fmla="*/ 0 w 2211300"/>
              <a:gd name="connsiteY7" fmla="*/ 2993819 h 3000805"/>
              <a:gd name="connsiteX0" fmla="*/ 0 w 2211300"/>
              <a:gd name="connsiteY0" fmla="*/ 2993819 h 3000805"/>
              <a:gd name="connsiteX1" fmla="*/ 1437339 w 2211300"/>
              <a:gd name="connsiteY1" fmla="*/ 283719 h 3000805"/>
              <a:gd name="connsiteX2" fmla="*/ 1223457 w 2211300"/>
              <a:gd name="connsiteY2" fmla="*/ 0 h 3000805"/>
              <a:gd name="connsiteX3" fmla="*/ 2211300 w 2211300"/>
              <a:gd name="connsiteY3" fmla="*/ 534345 h 3000805"/>
              <a:gd name="connsiteX4" fmla="*/ 1271048 w 2211300"/>
              <a:gd name="connsiteY4" fmla="*/ 1423487 h 3000805"/>
              <a:gd name="connsiteX5" fmla="*/ 1437339 w 2211300"/>
              <a:gd name="connsiteY5" fmla="*/ 1037262 h 3000805"/>
              <a:gd name="connsiteX6" fmla="*/ 4131 w 2211300"/>
              <a:gd name="connsiteY6" fmla="*/ 3000805 h 3000805"/>
              <a:gd name="connsiteX7" fmla="*/ 0 w 2211300"/>
              <a:gd name="connsiteY7" fmla="*/ 2993819 h 3000805"/>
              <a:gd name="connsiteX0" fmla="*/ 0 w 2211300"/>
              <a:gd name="connsiteY0" fmla="*/ 2993819 h 3000805"/>
              <a:gd name="connsiteX1" fmla="*/ 1437339 w 2211300"/>
              <a:gd name="connsiteY1" fmla="*/ 283719 h 3000805"/>
              <a:gd name="connsiteX2" fmla="*/ 1223457 w 2211300"/>
              <a:gd name="connsiteY2" fmla="*/ 0 h 3000805"/>
              <a:gd name="connsiteX3" fmla="*/ 2211300 w 2211300"/>
              <a:gd name="connsiteY3" fmla="*/ 534345 h 3000805"/>
              <a:gd name="connsiteX4" fmla="*/ 1271048 w 2211300"/>
              <a:gd name="connsiteY4" fmla="*/ 1423487 h 3000805"/>
              <a:gd name="connsiteX5" fmla="*/ 1481795 w 2211300"/>
              <a:gd name="connsiteY5" fmla="*/ 930876 h 3000805"/>
              <a:gd name="connsiteX6" fmla="*/ 4131 w 2211300"/>
              <a:gd name="connsiteY6" fmla="*/ 3000805 h 3000805"/>
              <a:gd name="connsiteX7" fmla="*/ 0 w 2211300"/>
              <a:gd name="connsiteY7" fmla="*/ 2993819 h 3000805"/>
              <a:gd name="connsiteX0" fmla="*/ 0 w 2211300"/>
              <a:gd name="connsiteY0" fmla="*/ 2993819 h 3000805"/>
              <a:gd name="connsiteX1" fmla="*/ 1494918 w 2211300"/>
              <a:gd name="connsiteY1" fmla="*/ 342102 h 3000805"/>
              <a:gd name="connsiteX2" fmla="*/ 1223457 w 2211300"/>
              <a:gd name="connsiteY2" fmla="*/ 0 h 3000805"/>
              <a:gd name="connsiteX3" fmla="*/ 2211300 w 2211300"/>
              <a:gd name="connsiteY3" fmla="*/ 534345 h 3000805"/>
              <a:gd name="connsiteX4" fmla="*/ 1271048 w 2211300"/>
              <a:gd name="connsiteY4" fmla="*/ 1423487 h 3000805"/>
              <a:gd name="connsiteX5" fmla="*/ 1481795 w 2211300"/>
              <a:gd name="connsiteY5" fmla="*/ 930876 h 3000805"/>
              <a:gd name="connsiteX6" fmla="*/ 4131 w 2211300"/>
              <a:gd name="connsiteY6" fmla="*/ 3000805 h 3000805"/>
              <a:gd name="connsiteX7" fmla="*/ 0 w 2211300"/>
              <a:gd name="connsiteY7" fmla="*/ 2993819 h 300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1300" h="3000805">
                <a:moveTo>
                  <a:pt x="0" y="2993819"/>
                </a:moveTo>
                <a:cubicBezTo>
                  <a:pt x="566093" y="326744"/>
                  <a:pt x="1295284" y="346446"/>
                  <a:pt x="1494918" y="342102"/>
                </a:cubicBezTo>
                <a:cubicBezTo>
                  <a:pt x="1456286" y="202097"/>
                  <a:pt x="1396160" y="130269"/>
                  <a:pt x="1223457" y="0"/>
                </a:cubicBezTo>
                <a:lnTo>
                  <a:pt x="2211300" y="534345"/>
                </a:lnTo>
                <a:lnTo>
                  <a:pt x="1271048" y="1423487"/>
                </a:lnTo>
                <a:cubicBezTo>
                  <a:pt x="1406685" y="1217016"/>
                  <a:pt x="1449895" y="1026368"/>
                  <a:pt x="1481795" y="930876"/>
                </a:cubicBezTo>
                <a:cubicBezTo>
                  <a:pt x="1220340" y="820061"/>
                  <a:pt x="717742" y="1149843"/>
                  <a:pt x="4131" y="3000805"/>
                </a:cubicBezTo>
                <a:lnTo>
                  <a:pt x="0" y="299381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107956CF-9772-9D4E-B11A-6E1E12F6A925}"/>
              </a:ext>
            </a:extLst>
          </p:cNvPr>
          <p:cNvSpPr/>
          <p:nvPr/>
        </p:nvSpPr>
        <p:spPr>
          <a:xfrm rot="16942431" flipH="1">
            <a:off x="12788213" y="6631452"/>
            <a:ext cx="2211300" cy="3000805"/>
          </a:xfrm>
          <a:custGeom>
            <a:avLst/>
            <a:gdLst>
              <a:gd name="connsiteX0" fmla="*/ 0 w 2503443"/>
              <a:gd name="connsiteY0" fmla="*/ 376772 h 1507086"/>
              <a:gd name="connsiteX1" fmla="*/ 1749900 w 2503443"/>
              <a:gd name="connsiteY1" fmla="*/ 376772 h 1507086"/>
              <a:gd name="connsiteX2" fmla="*/ 1749900 w 2503443"/>
              <a:gd name="connsiteY2" fmla="*/ 0 h 1507086"/>
              <a:gd name="connsiteX3" fmla="*/ 2503443 w 2503443"/>
              <a:gd name="connsiteY3" fmla="*/ 753543 h 1507086"/>
              <a:gd name="connsiteX4" fmla="*/ 1749900 w 2503443"/>
              <a:gd name="connsiteY4" fmla="*/ 1507086 h 1507086"/>
              <a:gd name="connsiteX5" fmla="*/ 1749900 w 2503443"/>
              <a:gd name="connsiteY5" fmla="*/ 1130315 h 1507086"/>
              <a:gd name="connsiteX6" fmla="*/ 0 w 2503443"/>
              <a:gd name="connsiteY6" fmla="*/ 1130315 h 1507086"/>
              <a:gd name="connsiteX7" fmla="*/ 0 w 2503443"/>
              <a:gd name="connsiteY7" fmla="*/ 376772 h 1507086"/>
              <a:gd name="connsiteX0" fmla="*/ 0 w 2503443"/>
              <a:gd name="connsiteY0" fmla="*/ 376772 h 3039139"/>
              <a:gd name="connsiteX1" fmla="*/ 1749900 w 2503443"/>
              <a:gd name="connsiteY1" fmla="*/ 376772 h 3039139"/>
              <a:gd name="connsiteX2" fmla="*/ 1749900 w 2503443"/>
              <a:gd name="connsiteY2" fmla="*/ 0 h 3039139"/>
              <a:gd name="connsiteX3" fmla="*/ 2503443 w 2503443"/>
              <a:gd name="connsiteY3" fmla="*/ 753543 h 3039139"/>
              <a:gd name="connsiteX4" fmla="*/ 1749900 w 2503443"/>
              <a:gd name="connsiteY4" fmla="*/ 1507086 h 3039139"/>
              <a:gd name="connsiteX5" fmla="*/ 1749900 w 2503443"/>
              <a:gd name="connsiteY5" fmla="*/ 1130315 h 3039139"/>
              <a:gd name="connsiteX6" fmla="*/ 364981 w 2503443"/>
              <a:gd name="connsiteY6" fmla="*/ 3039139 h 3039139"/>
              <a:gd name="connsiteX7" fmla="*/ 0 w 2503443"/>
              <a:gd name="connsiteY7" fmla="*/ 376772 h 3039139"/>
              <a:gd name="connsiteX0" fmla="*/ 0 w 2189540"/>
              <a:gd name="connsiteY0" fmla="*/ 3014596 h 3039139"/>
              <a:gd name="connsiteX1" fmla="*/ 1435997 w 2189540"/>
              <a:gd name="connsiteY1" fmla="*/ 376772 h 3039139"/>
              <a:gd name="connsiteX2" fmla="*/ 1435997 w 2189540"/>
              <a:gd name="connsiteY2" fmla="*/ 0 h 3039139"/>
              <a:gd name="connsiteX3" fmla="*/ 2189540 w 2189540"/>
              <a:gd name="connsiteY3" fmla="*/ 753543 h 3039139"/>
              <a:gd name="connsiteX4" fmla="*/ 1435997 w 2189540"/>
              <a:gd name="connsiteY4" fmla="*/ 1507086 h 3039139"/>
              <a:gd name="connsiteX5" fmla="*/ 1435997 w 2189540"/>
              <a:gd name="connsiteY5" fmla="*/ 1130315 h 3039139"/>
              <a:gd name="connsiteX6" fmla="*/ 51078 w 2189540"/>
              <a:gd name="connsiteY6" fmla="*/ 3039139 h 3039139"/>
              <a:gd name="connsiteX7" fmla="*/ 0 w 2189540"/>
              <a:gd name="connsiteY7" fmla="*/ 3014596 h 3039139"/>
              <a:gd name="connsiteX0" fmla="*/ 0 w 2189540"/>
              <a:gd name="connsiteY0" fmla="*/ 3014596 h 3039139"/>
              <a:gd name="connsiteX1" fmla="*/ 1435997 w 2189540"/>
              <a:gd name="connsiteY1" fmla="*/ 376772 h 3039139"/>
              <a:gd name="connsiteX2" fmla="*/ 1435997 w 2189540"/>
              <a:gd name="connsiteY2" fmla="*/ 0 h 3039139"/>
              <a:gd name="connsiteX3" fmla="*/ 2189540 w 2189540"/>
              <a:gd name="connsiteY3" fmla="*/ 753543 h 3039139"/>
              <a:gd name="connsiteX4" fmla="*/ 1435997 w 2189540"/>
              <a:gd name="connsiteY4" fmla="*/ 1507086 h 3039139"/>
              <a:gd name="connsiteX5" fmla="*/ 1435997 w 2189540"/>
              <a:gd name="connsiteY5" fmla="*/ 1130315 h 3039139"/>
              <a:gd name="connsiteX6" fmla="*/ 51078 w 2189540"/>
              <a:gd name="connsiteY6" fmla="*/ 3039139 h 3039139"/>
              <a:gd name="connsiteX7" fmla="*/ 0 w 2189540"/>
              <a:gd name="connsiteY7" fmla="*/ 3014596 h 3039139"/>
              <a:gd name="connsiteX0" fmla="*/ 0 w 2189540"/>
              <a:gd name="connsiteY0" fmla="*/ 3014596 h 3039139"/>
              <a:gd name="connsiteX1" fmla="*/ 1435997 w 2189540"/>
              <a:gd name="connsiteY1" fmla="*/ 376772 h 3039139"/>
              <a:gd name="connsiteX2" fmla="*/ 1435997 w 2189540"/>
              <a:gd name="connsiteY2" fmla="*/ 0 h 3039139"/>
              <a:gd name="connsiteX3" fmla="*/ 2189540 w 2189540"/>
              <a:gd name="connsiteY3" fmla="*/ 753543 h 3039139"/>
              <a:gd name="connsiteX4" fmla="*/ 1435997 w 2189540"/>
              <a:gd name="connsiteY4" fmla="*/ 1507086 h 3039139"/>
              <a:gd name="connsiteX5" fmla="*/ 1435997 w 2189540"/>
              <a:gd name="connsiteY5" fmla="*/ 1130315 h 3039139"/>
              <a:gd name="connsiteX6" fmla="*/ 51078 w 2189540"/>
              <a:gd name="connsiteY6" fmla="*/ 3039139 h 3039139"/>
              <a:gd name="connsiteX7" fmla="*/ 0 w 2189540"/>
              <a:gd name="connsiteY7" fmla="*/ 3014596 h 3039139"/>
              <a:gd name="connsiteX0" fmla="*/ 0 w 2189540"/>
              <a:gd name="connsiteY0" fmla="*/ 3014596 h 3039139"/>
              <a:gd name="connsiteX1" fmla="*/ 1435997 w 2189540"/>
              <a:gd name="connsiteY1" fmla="*/ 376772 h 3039139"/>
              <a:gd name="connsiteX2" fmla="*/ 1435997 w 2189540"/>
              <a:gd name="connsiteY2" fmla="*/ 0 h 3039139"/>
              <a:gd name="connsiteX3" fmla="*/ 2189540 w 2189540"/>
              <a:gd name="connsiteY3" fmla="*/ 753543 h 3039139"/>
              <a:gd name="connsiteX4" fmla="*/ 1435997 w 2189540"/>
              <a:gd name="connsiteY4" fmla="*/ 1507086 h 3039139"/>
              <a:gd name="connsiteX5" fmla="*/ 1435997 w 2189540"/>
              <a:gd name="connsiteY5" fmla="*/ 1130315 h 3039139"/>
              <a:gd name="connsiteX6" fmla="*/ 51078 w 2189540"/>
              <a:gd name="connsiteY6" fmla="*/ 3039139 h 3039139"/>
              <a:gd name="connsiteX7" fmla="*/ 0 w 2189540"/>
              <a:gd name="connsiteY7" fmla="*/ 3014596 h 3039139"/>
              <a:gd name="connsiteX0" fmla="*/ 0 w 2189540"/>
              <a:gd name="connsiteY0" fmla="*/ 3014596 h 3039139"/>
              <a:gd name="connsiteX1" fmla="*/ 1435997 w 2189540"/>
              <a:gd name="connsiteY1" fmla="*/ 376772 h 3039139"/>
              <a:gd name="connsiteX2" fmla="*/ 1435997 w 2189540"/>
              <a:gd name="connsiteY2" fmla="*/ 0 h 3039139"/>
              <a:gd name="connsiteX3" fmla="*/ 2189540 w 2189540"/>
              <a:gd name="connsiteY3" fmla="*/ 753543 h 3039139"/>
              <a:gd name="connsiteX4" fmla="*/ 1435997 w 2189540"/>
              <a:gd name="connsiteY4" fmla="*/ 1507086 h 3039139"/>
              <a:gd name="connsiteX5" fmla="*/ 1435997 w 2189540"/>
              <a:gd name="connsiteY5" fmla="*/ 1130315 h 3039139"/>
              <a:gd name="connsiteX6" fmla="*/ 51078 w 2189540"/>
              <a:gd name="connsiteY6" fmla="*/ 3039139 h 3039139"/>
              <a:gd name="connsiteX7" fmla="*/ 0 w 2189540"/>
              <a:gd name="connsiteY7" fmla="*/ 3014596 h 3039139"/>
              <a:gd name="connsiteX0" fmla="*/ 0 w 2209958"/>
              <a:gd name="connsiteY0" fmla="*/ 3014596 h 3039139"/>
              <a:gd name="connsiteX1" fmla="*/ 1435997 w 2209958"/>
              <a:gd name="connsiteY1" fmla="*/ 376772 h 3039139"/>
              <a:gd name="connsiteX2" fmla="*/ 1435997 w 2209958"/>
              <a:gd name="connsiteY2" fmla="*/ 0 h 3039139"/>
              <a:gd name="connsiteX3" fmla="*/ 2209958 w 2209958"/>
              <a:gd name="connsiteY3" fmla="*/ 627398 h 3039139"/>
              <a:gd name="connsiteX4" fmla="*/ 1435997 w 2209958"/>
              <a:gd name="connsiteY4" fmla="*/ 1507086 h 3039139"/>
              <a:gd name="connsiteX5" fmla="*/ 1435997 w 2209958"/>
              <a:gd name="connsiteY5" fmla="*/ 1130315 h 3039139"/>
              <a:gd name="connsiteX6" fmla="*/ 51078 w 2209958"/>
              <a:gd name="connsiteY6" fmla="*/ 3039139 h 3039139"/>
              <a:gd name="connsiteX7" fmla="*/ 0 w 2209958"/>
              <a:gd name="connsiteY7" fmla="*/ 3014596 h 3039139"/>
              <a:gd name="connsiteX0" fmla="*/ 0 w 2209958"/>
              <a:gd name="connsiteY0" fmla="*/ 3037204 h 3061747"/>
              <a:gd name="connsiteX1" fmla="*/ 1435997 w 2209958"/>
              <a:gd name="connsiteY1" fmla="*/ 399380 h 3061747"/>
              <a:gd name="connsiteX2" fmla="*/ 1266790 w 2209958"/>
              <a:gd name="connsiteY2" fmla="*/ 0 h 3061747"/>
              <a:gd name="connsiteX3" fmla="*/ 2209958 w 2209958"/>
              <a:gd name="connsiteY3" fmla="*/ 650006 h 3061747"/>
              <a:gd name="connsiteX4" fmla="*/ 1435997 w 2209958"/>
              <a:gd name="connsiteY4" fmla="*/ 1529694 h 3061747"/>
              <a:gd name="connsiteX5" fmla="*/ 1435997 w 2209958"/>
              <a:gd name="connsiteY5" fmla="*/ 1152923 h 3061747"/>
              <a:gd name="connsiteX6" fmla="*/ 51078 w 2209958"/>
              <a:gd name="connsiteY6" fmla="*/ 3061747 h 3061747"/>
              <a:gd name="connsiteX7" fmla="*/ 0 w 2209958"/>
              <a:gd name="connsiteY7" fmla="*/ 3037204 h 3061747"/>
              <a:gd name="connsiteX0" fmla="*/ 0 w 2209958"/>
              <a:gd name="connsiteY0" fmla="*/ 3037204 h 3061747"/>
              <a:gd name="connsiteX1" fmla="*/ 1435997 w 2209958"/>
              <a:gd name="connsiteY1" fmla="*/ 399380 h 3061747"/>
              <a:gd name="connsiteX2" fmla="*/ 1266790 w 2209958"/>
              <a:gd name="connsiteY2" fmla="*/ 0 h 3061747"/>
              <a:gd name="connsiteX3" fmla="*/ 2209958 w 2209958"/>
              <a:gd name="connsiteY3" fmla="*/ 650006 h 3061747"/>
              <a:gd name="connsiteX4" fmla="*/ 1435997 w 2209958"/>
              <a:gd name="connsiteY4" fmla="*/ 1529694 h 3061747"/>
              <a:gd name="connsiteX5" fmla="*/ 1435997 w 2209958"/>
              <a:gd name="connsiteY5" fmla="*/ 1152923 h 3061747"/>
              <a:gd name="connsiteX6" fmla="*/ 51078 w 2209958"/>
              <a:gd name="connsiteY6" fmla="*/ 3061747 h 3061747"/>
              <a:gd name="connsiteX7" fmla="*/ 0 w 2209958"/>
              <a:gd name="connsiteY7" fmla="*/ 3037204 h 3061747"/>
              <a:gd name="connsiteX0" fmla="*/ 0 w 2209958"/>
              <a:gd name="connsiteY0" fmla="*/ 3037204 h 3061747"/>
              <a:gd name="connsiteX1" fmla="*/ 1435997 w 2209958"/>
              <a:gd name="connsiteY1" fmla="*/ 399380 h 3061747"/>
              <a:gd name="connsiteX2" fmla="*/ 1266790 w 2209958"/>
              <a:gd name="connsiteY2" fmla="*/ 0 h 3061747"/>
              <a:gd name="connsiteX3" fmla="*/ 2209958 w 2209958"/>
              <a:gd name="connsiteY3" fmla="*/ 650006 h 3061747"/>
              <a:gd name="connsiteX4" fmla="*/ 1373012 w 2209958"/>
              <a:gd name="connsiteY4" fmla="*/ 1552161 h 3061747"/>
              <a:gd name="connsiteX5" fmla="*/ 1435997 w 2209958"/>
              <a:gd name="connsiteY5" fmla="*/ 1152923 h 3061747"/>
              <a:gd name="connsiteX6" fmla="*/ 51078 w 2209958"/>
              <a:gd name="connsiteY6" fmla="*/ 3061747 h 3061747"/>
              <a:gd name="connsiteX7" fmla="*/ 0 w 2209958"/>
              <a:gd name="connsiteY7" fmla="*/ 3037204 h 3061747"/>
              <a:gd name="connsiteX0" fmla="*/ 0 w 2209958"/>
              <a:gd name="connsiteY0" fmla="*/ 3037204 h 3061747"/>
              <a:gd name="connsiteX1" fmla="*/ 1435997 w 2209958"/>
              <a:gd name="connsiteY1" fmla="*/ 399380 h 3061747"/>
              <a:gd name="connsiteX2" fmla="*/ 1266790 w 2209958"/>
              <a:gd name="connsiteY2" fmla="*/ 0 h 3061747"/>
              <a:gd name="connsiteX3" fmla="*/ 2209958 w 2209958"/>
              <a:gd name="connsiteY3" fmla="*/ 650006 h 3061747"/>
              <a:gd name="connsiteX4" fmla="*/ 1373012 w 2209958"/>
              <a:gd name="connsiteY4" fmla="*/ 1552161 h 3061747"/>
              <a:gd name="connsiteX5" fmla="*/ 1435997 w 2209958"/>
              <a:gd name="connsiteY5" fmla="*/ 1152923 h 3061747"/>
              <a:gd name="connsiteX6" fmla="*/ 51078 w 2209958"/>
              <a:gd name="connsiteY6" fmla="*/ 3061747 h 3061747"/>
              <a:gd name="connsiteX7" fmla="*/ 0 w 2209958"/>
              <a:gd name="connsiteY7" fmla="*/ 3037204 h 3061747"/>
              <a:gd name="connsiteX0" fmla="*/ 0 w 2209958"/>
              <a:gd name="connsiteY0" fmla="*/ 3037204 h 3061747"/>
              <a:gd name="connsiteX1" fmla="*/ 1435997 w 2209958"/>
              <a:gd name="connsiteY1" fmla="*/ 399380 h 3061747"/>
              <a:gd name="connsiteX2" fmla="*/ 1266790 w 2209958"/>
              <a:gd name="connsiteY2" fmla="*/ 0 h 3061747"/>
              <a:gd name="connsiteX3" fmla="*/ 2209958 w 2209958"/>
              <a:gd name="connsiteY3" fmla="*/ 650006 h 3061747"/>
              <a:gd name="connsiteX4" fmla="*/ 1373012 w 2209958"/>
              <a:gd name="connsiteY4" fmla="*/ 1552161 h 3061747"/>
              <a:gd name="connsiteX5" fmla="*/ 1435997 w 2209958"/>
              <a:gd name="connsiteY5" fmla="*/ 1152923 h 3061747"/>
              <a:gd name="connsiteX6" fmla="*/ 51078 w 2209958"/>
              <a:gd name="connsiteY6" fmla="*/ 3061747 h 3061747"/>
              <a:gd name="connsiteX7" fmla="*/ 0 w 2209958"/>
              <a:gd name="connsiteY7" fmla="*/ 3037204 h 3061747"/>
              <a:gd name="connsiteX0" fmla="*/ 0 w 2209958"/>
              <a:gd name="connsiteY0" fmla="*/ 3037204 h 3116466"/>
              <a:gd name="connsiteX1" fmla="*/ 1435997 w 2209958"/>
              <a:gd name="connsiteY1" fmla="*/ 399380 h 3116466"/>
              <a:gd name="connsiteX2" fmla="*/ 1266790 w 2209958"/>
              <a:gd name="connsiteY2" fmla="*/ 0 h 3116466"/>
              <a:gd name="connsiteX3" fmla="*/ 2209958 w 2209958"/>
              <a:gd name="connsiteY3" fmla="*/ 650006 h 3116466"/>
              <a:gd name="connsiteX4" fmla="*/ 1373012 w 2209958"/>
              <a:gd name="connsiteY4" fmla="*/ 1552161 h 3116466"/>
              <a:gd name="connsiteX5" fmla="*/ 1435997 w 2209958"/>
              <a:gd name="connsiteY5" fmla="*/ 1152923 h 3116466"/>
              <a:gd name="connsiteX6" fmla="*/ 2789 w 2209958"/>
              <a:gd name="connsiteY6" fmla="*/ 3116466 h 3116466"/>
              <a:gd name="connsiteX7" fmla="*/ 0 w 2209958"/>
              <a:gd name="connsiteY7" fmla="*/ 3037204 h 3116466"/>
              <a:gd name="connsiteX0" fmla="*/ 0 w 2211300"/>
              <a:gd name="connsiteY0" fmla="*/ 3109480 h 3116466"/>
              <a:gd name="connsiteX1" fmla="*/ 1437339 w 2211300"/>
              <a:gd name="connsiteY1" fmla="*/ 399380 h 3116466"/>
              <a:gd name="connsiteX2" fmla="*/ 1268132 w 2211300"/>
              <a:gd name="connsiteY2" fmla="*/ 0 h 3116466"/>
              <a:gd name="connsiteX3" fmla="*/ 2211300 w 2211300"/>
              <a:gd name="connsiteY3" fmla="*/ 650006 h 3116466"/>
              <a:gd name="connsiteX4" fmla="*/ 1374354 w 2211300"/>
              <a:gd name="connsiteY4" fmla="*/ 1552161 h 3116466"/>
              <a:gd name="connsiteX5" fmla="*/ 1437339 w 2211300"/>
              <a:gd name="connsiteY5" fmla="*/ 1152923 h 3116466"/>
              <a:gd name="connsiteX6" fmla="*/ 4131 w 2211300"/>
              <a:gd name="connsiteY6" fmla="*/ 3116466 h 3116466"/>
              <a:gd name="connsiteX7" fmla="*/ 0 w 2211300"/>
              <a:gd name="connsiteY7" fmla="*/ 3109480 h 3116466"/>
              <a:gd name="connsiteX0" fmla="*/ 0 w 2211300"/>
              <a:gd name="connsiteY0" fmla="*/ 3109480 h 3116466"/>
              <a:gd name="connsiteX1" fmla="*/ 1437339 w 2211300"/>
              <a:gd name="connsiteY1" fmla="*/ 399380 h 3116466"/>
              <a:gd name="connsiteX2" fmla="*/ 1268132 w 2211300"/>
              <a:gd name="connsiteY2" fmla="*/ 0 h 3116466"/>
              <a:gd name="connsiteX3" fmla="*/ 2211300 w 2211300"/>
              <a:gd name="connsiteY3" fmla="*/ 650006 h 3116466"/>
              <a:gd name="connsiteX4" fmla="*/ 1271048 w 2211300"/>
              <a:gd name="connsiteY4" fmla="*/ 1539148 h 3116466"/>
              <a:gd name="connsiteX5" fmla="*/ 1437339 w 2211300"/>
              <a:gd name="connsiteY5" fmla="*/ 1152923 h 3116466"/>
              <a:gd name="connsiteX6" fmla="*/ 4131 w 2211300"/>
              <a:gd name="connsiteY6" fmla="*/ 3116466 h 3116466"/>
              <a:gd name="connsiteX7" fmla="*/ 0 w 2211300"/>
              <a:gd name="connsiteY7" fmla="*/ 3109480 h 3116466"/>
              <a:gd name="connsiteX0" fmla="*/ 0 w 2211300"/>
              <a:gd name="connsiteY0" fmla="*/ 2993819 h 3000805"/>
              <a:gd name="connsiteX1" fmla="*/ 1437339 w 2211300"/>
              <a:gd name="connsiteY1" fmla="*/ 283719 h 3000805"/>
              <a:gd name="connsiteX2" fmla="*/ 1223457 w 2211300"/>
              <a:gd name="connsiteY2" fmla="*/ 0 h 3000805"/>
              <a:gd name="connsiteX3" fmla="*/ 2211300 w 2211300"/>
              <a:gd name="connsiteY3" fmla="*/ 534345 h 3000805"/>
              <a:gd name="connsiteX4" fmla="*/ 1271048 w 2211300"/>
              <a:gd name="connsiteY4" fmla="*/ 1423487 h 3000805"/>
              <a:gd name="connsiteX5" fmla="*/ 1437339 w 2211300"/>
              <a:gd name="connsiteY5" fmla="*/ 1037262 h 3000805"/>
              <a:gd name="connsiteX6" fmla="*/ 4131 w 2211300"/>
              <a:gd name="connsiteY6" fmla="*/ 3000805 h 3000805"/>
              <a:gd name="connsiteX7" fmla="*/ 0 w 2211300"/>
              <a:gd name="connsiteY7" fmla="*/ 2993819 h 3000805"/>
              <a:gd name="connsiteX0" fmla="*/ 0 w 2211300"/>
              <a:gd name="connsiteY0" fmla="*/ 2993819 h 3000805"/>
              <a:gd name="connsiteX1" fmla="*/ 1437339 w 2211300"/>
              <a:gd name="connsiteY1" fmla="*/ 283719 h 3000805"/>
              <a:gd name="connsiteX2" fmla="*/ 1223457 w 2211300"/>
              <a:gd name="connsiteY2" fmla="*/ 0 h 3000805"/>
              <a:gd name="connsiteX3" fmla="*/ 2211300 w 2211300"/>
              <a:gd name="connsiteY3" fmla="*/ 534345 h 3000805"/>
              <a:gd name="connsiteX4" fmla="*/ 1271048 w 2211300"/>
              <a:gd name="connsiteY4" fmla="*/ 1423487 h 3000805"/>
              <a:gd name="connsiteX5" fmla="*/ 1437339 w 2211300"/>
              <a:gd name="connsiteY5" fmla="*/ 1037262 h 3000805"/>
              <a:gd name="connsiteX6" fmla="*/ 4131 w 2211300"/>
              <a:gd name="connsiteY6" fmla="*/ 3000805 h 3000805"/>
              <a:gd name="connsiteX7" fmla="*/ 0 w 2211300"/>
              <a:gd name="connsiteY7" fmla="*/ 2993819 h 3000805"/>
              <a:gd name="connsiteX0" fmla="*/ 0 w 2211300"/>
              <a:gd name="connsiteY0" fmla="*/ 2993819 h 3000805"/>
              <a:gd name="connsiteX1" fmla="*/ 1437339 w 2211300"/>
              <a:gd name="connsiteY1" fmla="*/ 283719 h 3000805"/>
              <a:gd name="connsiteX2" fmla="*/ 1223457 w 2211300"/>
              <a:gd name="connsiteY2" fmla="*/ 0 h 3000805"/>
              <a:gd name="connsiteX3" fmla="*/ 2211300 w 2211300"/>
              <a:gd name="connsiteY3" fmla="*/ 534345 h 3000805"/>
              <a:gd name="connsiteX4" fmla="*/ 1271048 w 2211300"/>
              <a:gd name="connsiteY4" fmla="*/ 1423487 h 3000805"/>
              <a:gd name="connsiteX5" fmla="*/ 1437339 w 2211300"/>
              <a:gd name="connsiteY5" fmla="*/ 1037262 h 3000805"/>
              <a:gd name="connsiteX6" fmla="*/ 4131 w 2211300"/>
              <a:gd name="connsiteY6" fmla="*/ 3000805 h 3000805"/>
              <a:gd name="connsiteX7" fmla="*/ 0 w 2211300"/>
              <a:gd name="connsiteY7" fmla="*/ 2993819 h 3000805"/>
              <a:gd name="connsiteX0" fmla="*/ 0 w 2211300"/>
              <a:gd name="connsiteY0" fmla="*/ 2993819 h 3000805"/>
              <a:gd name="connsiteX1" fmla="*/ 1437339 w 2211300"/>
              <a:gd name="connsiteY1" fmla="*/ 283719 h 3000805"/>
              <a:gd name="connsiteX2" fmla="*/ 1223457 w 2211300"/>
              <a:gd name="connsiteY2" fmla="*/ 0 h 3000805"/>
              <a:gd name="connsiteX3" fmla="*/ 2211300 w 2211300"/>
              <a:gd name="connsiteY3" fmla="*/ 534345 h 3000805"/>
              <a:gd name="connsiteX4" fmla="*/ 1271048 w 2211300"/>
              <a:gd name="connsiteY4" fmla="*/ 1423487 h 3000805"/>
              <a:gd name="connsiteX5" fmla="*/ 1437339 w 2211300"/>
              <a:gd name="connsiteY5" fmla="*/ 1037262 h 3000805"/>
              <a:gd name="connsiteX6" fmla="*/ 4131 w 2211300"/>
              <a:gd name="connsiteY6" fmla="*/ 3000805 h 3000805"/>
              <a:gd name="connsiteX7" fmla="*/ 0 w 2211300"/>
              <a:gd name="connsiteY7" fmla="*/ 2993819 h 3000805"/>
              <a:gd name="connsiteX0" fmla="*/ 0 w 2211300"/>
              <a:gd name="connsiteY0" fmla="*/ 2993819 h 3000805"/>
              <a:gd name="connsiteX1" fmla="*/ 1437339 w 2211300"/>
              <a:gd name="connsiteY1" fmla="*/ 283719 h 3000805"/>
              <a:gd name="connsiteX2" fmla="*/ 1223457 w 2211300"/>
              <a:gd name="connsiteY2" fmla="*/ 0 h 3000805"/>
              <a:gd name="connsiteX3" fmla="*/ 2211300 w 2211300"/>
              <a:gd name="connsiteY3" fmla="*/ 534345 h 3000805"/>
              <a:gd name="connsiteX4" fmla="*/ 1271048 w 2211300"/>
              <a:gd name="connsiteY4" fmla="*/ 1423487 h 3000805"/>
              <a:gd name="connsiteX5" fmla="*/ 1437339 w 2211300"/>
              <a:gd name="connsiteY5" fmla="*/ 1037262 h 3000805"/>
              <a:gd name="connsiteX6" fmla="*/ 4131 w 2211300"/>
              <a:gd name="connsiteY6" fmla="*/ 3000805 h 3000805"/>
              <a:gd name="connsiteX7" fmla="*/ 0 w 2211300"/>
              <a:gd name="connsiteY7" fmla="*/ 2993819 h 3000805"/>
              <a:gd name="connsiteX0" fmla="*/ 0 w 2211300"/>
              <a:gd name="connsiteY0" fmla="*/ 2993819 h 3000805"/>
              <a:gd name="connsiteX1" fmla="*/ 1437339 w 2211300"/>
              <a:gd name="connsiteY1" fmla="*/ 283719 h 3000805"/>
              <a:gd name="connsiteX2" fmla="*/ 1223457 w 2211300"/>
              <a:gd name="connsiteY2" fmla="*/ 0 h 3000805"/>
              <a:gd name="connsiteX3" fmla="*/ 2211300 w 2211300"/>
              <a:gd name="connsiteY3" fmla="*/ 534345 h 3000805"/>
              <a:gd name="connsiteX4" fmla="*/ 1271048 w 2211300"/>
              <a:gd name="connsiteY4" fmla="*/ 1423487 h 3000805"/>
              <a:gd name="connsiteX5" fmla="*/ 1481795 w 2211300"/>
              <a:gd name="connsiteY5" fmla="*/ 930876 h 3000805"/>
              <a:gd name="connsiteX6" fmla="*/ 4131 w 2211300"/>
              <a:gd name="connsiteY6" fmla="*/ 3000805 h 3000805"/>
              <a:gd name="connsiteX7" fmla="*/ 0 w 2211300"/>
              <a:gd name="connsiteY7" fmla="*/ 2993819 h 3000805"/>
              <a:gd name="connsiteX0" fmla="*/ 0 w 2211300"/>
              <a:gd name="connsiteY0" fmla="*/ 2993819 h 3000805"/>
              <a:gd name="connsiteX1" fmla="*/ 1494918 w 2211300"/>
              <a:gd name="connsiteY1" fmla="*/ 342102 h 3000805"/>
              <a:gd name="connsiteX2" fmla="*/ 1223457 w 2211300"/>
              <a:gd name="connsiteY2" fmla="*/ 0 h 3000805"/>
              <a:gd name="connsiteX3" fmla="*/ 2211300 w 2211300"/>
              <a:gd name="connsiteY3" fmla="*/ 534345 h 3000805"/>
              <a:gd name="connsiteX4" fmla="*/ 1271048 w 2211300"/>
              <a:gd name="connsiteY4" fmla="*/ 1423487 h 3000805"/>
              <a:gd name="connsiteX5" fmla="*/ 1481795 w 2211300"/>
              <a:gd name="connsiteY5" fmla="*/ 930876 h 3000805"/>
              <a:gd name="connsiteX6" fmla="*/ 4131 w 2211300"/>
              <a:gd name="connsiteY6" fmla="*/ 3000805 h 3000805"/>
              <a:gd name="connsiteX7" fmla="*/ 0 w 2211300"/>
              <a:gd name="connsiteY7" fmla="*/ 2993819 h 300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1300" h="3000805">
                <a:moveTo>
                  <a:pt x="0" y="2993819"/>
                </a:moveTo>
                <a:cubicBezTo>
                  <a:pt x="566093" y="326744"/>
                  <a:pt x="1295284" y="346446"/>
                  <a:pt x="1494918" y="342102"/>
                </a:cubicBezTo>
                <a:cubicBezTo>
                  <a:pt x="1456286" y="202097"/>
                  <a:pt x="1396160" y="130269"/>
                  <a:pt x="1223457" y="0"/>
                </a:cubicBezTo>
                <a:lnTo>
                  <a:pt x="2211300" y="534345"/>
                </a:lnTo>
                <a:lnTo>
                  <a:pt x="1271048" y="1423487"/>
                </a:lnTo>
                <a:cubicBezTo>
                  <a:pt x="1406685" y="1217016"/>
                  <a:pt x="1449895" y="1026368"/>
                  <a:pt x="1481795" y="930876"/>
                </a:cubicBezTo>
                <a:cubicBezTo>
                  <a:pt x="1220340" y="820061"/>
                  <a:pt x="717742" y="1149843"/>
                  <a:pt x="4131" y="3000805"/>
                </a:cubicBezTo>
                <a:lnTo>
                  <a:pt x="0" y="299381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98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6000" b="1" dirty="0">
                <a:solidFill>
                  <a:srgbClr val="003D60"/>
                </a:solidFill>
                <a:latin typeface="Calibri" panose="020F0502020204030204" pitchFamily="34" charset="0"/>
              </a:rPr>
              <a:t>Increment Operator</a:t>
            </a: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Increment a variable by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1DD94-8BE4-A84B-99F9-10E761A3FD81}"/>
              </a:ext>
            </a:extLst>
          </p:cNvPr>
          <p:cNvSpPr txBox="1"/>
          <p:nvPr/>
        </p:nvSpPr>
        <p:spPr>
          <a:xfrm>
            <a:off x="6507126" y="5200254"/>
            <a:ext cx="8357190" cy="4382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2">
              <a:spcBef>
                <a:spcPts val="1417"/>
              </a:spcBef>
              <a:buNone/>
            </a:pPr>
            <a:r>
              <a:rPr lang="en-US" sz="4506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{</a:t>
            </a:r>
          </a:p>
          <a:p>
            <a:pPr lvl="3">
              <a:spcBef>
                <a:spcPts val="1417"/>
              </a:spcBef>
              <a:buNone/>
            </a:pPr>
            <a:r>
              <a:rPr lang="en-US" sz="4133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int a = 5;</a:t>
            </a:r>
          </a:p>
          <a:p>
            <a:pPr lvl="3">
              <a:spcBef>
                <a:spcPts val="1417"/>
              </a:spcBef>
              <a:buNone/>
            </a:pPr>
            <a:r>
              <a:rPr lang="en-US" sz="4133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a++;  /* a == 6 */</a:t>
            </a:r>
          </a:p>
          <a:p>
            <a:pPr lvl="3">
              <a:spcBef>
                <a:spcPts val="1417"/>
              </a:spcBef>
              <a:buNone/>
            </a:pPr>
            <a:r>
              <a:rPr lang="en-US" sz="4133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++a;  /* a == 7 */</a:t>
            </a:r>
          </a:p>
          <a:p>
            <a:pPr lvl="2">
              <a:spcBef>
                <a:spcPts val="1417"/>
              </a:spcBef>
              <a:buNone/>
            </a:pPr>
            <a:r>
              <a:rPr lang="en-US" sz="4506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5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Hexadecimal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82DFA-C533-8740-A2CB-FFDB1363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758" y="2613346"/>
            <a:ext cx="21885592" cy="8551959"/>
          </a:xfrm>
        </p:spPr>
        <p:txBody>
          <a:bodyPr>
            <a:normAutofit/>
          </a:bodyPr>
          <a:lstStyle/>
          <a:p>
            <a:pPr marL="1710705" lvl="1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rgbClr val="003D60"/>
                </a:solidFill>
              </a:rPr>
              <a:t>More Examples:</a:t>
            </a:r>
          </a:p>
          <a:p>
            <a:pPr lvl="1"/>
            <a:endParaRPr lang="en-US" sz="7200" b="1" dirty="0"/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E7B4C63-ECAD-A44B-A08D-E588491F133F}"/>
              </a:ext>
            </a:extLst>
          </p:cNvPr>
          <p:cNvSpPr txBox="1">
            <a:spLocks/>
          </p:cNvSpPr>
          <p:nvPr/>
        </p:nvSpPr>
        <p:spPr>
          <a:xfrm>
            <a:off x="2313748" y="4054050"/>
            <a:ext cx="9118765" cy="634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dirty="0">
              <a:solidFill>
                <a:srgbClr val="CE092A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CE092A"/>
                </a:solidFill>
              </a:rPr>
              <a:t>1024 	== 0x0400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CE092A"/>
                </a:solidFill>
              </a:rPr>
              <a:t>-3      	== 0xFD or 0xFFFD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CE092A"/>
                </a:solidFill>
              </a:rPr>
              <a:t>255   	== 0xFF or 0x00FF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CE092A"/>
                </a:solidFill>
              </a:rPr>
              <a:t>128   	== 0x80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CE092A"/>
                </a:solidFill>
              </a:rPr>
              <a:t>-255  	== 0xFF01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220F640-6B21-D34A-B6C3-E9019543142A}"/>
              </a:ext>
            </a:extLst>
          </p:cNvPr>
          <p:cNvSpPr txBox="1">
            <a:spLocks/>
          </p:cNvSpPr>
          <p:nvPr/>
        </p:nvSpPr>
        <p:spPr>
          <a:xfrm>
            <a:off x="11277452" y="3552581"/>
            <a:ext cx="10183200" cy="634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dirty="0">
              <a:solidFill>
                <a:srgbClr val="CE092A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>
              <a:solidFill>
                <a:srgbClr val="CE092A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CE092A"/>
                </a:solidFill>
              </a:rPr>
              <a:t>41023            	== 0xA03F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CE092A"/>
                </a:solidFill>
              </a:rPr>
              <a:t>1000000        	== 0x000F4240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CE092A"/>
                </a:solidFill>
              </a:rPr>
              <a:t>10                  		== 0x0A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CE092A"/>
                </a:solidFill>
              </a:rPr>
              <a:t>-10                 	== 0xF6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CE092A"/>
                </a:solidFill>
              </a:rPr>
              <a:t> 4294967295 	== 0xFFFFFFFF</a:t>
            </a:r>
          </a:p>
        </p:txBody>
      </p:sp>
    </p:spTree>
    <p:extLst>
      <p:ext uri="{BB962C8B-B14F-4D97-AF65-F5344CB8AC3E}">
        <p14:creationId xmlns:p14="http://schemas.microsoft.com/office/powerpoint/2010/main" val="33865821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6000" b="1" dirty="0">
                <a:solidFill>
                  <a:srgbClr val="003D60"/>
                </a:solidFill>
                <a:latin typeface="Calibri" panose="020F0502020204030204" pitchFamily="34" charset="0"/>
              </a:rPr>
              <a:t>Decrement Operator</a:t>
            </a: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Decrement a variable by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0E39D-FF5D-6E4A-849C-A5138950FDA9}"/>
              </a:ext>
            </a:extLst>
          </p:cNvPr>
          <p:cNvSpPr txBox="1"/>
          <p:nvPr/>
        </p:nvSpPr>
        <p:spPr>
          <a:xfrm>
            <a:off x="6698512" y="5391641"/>
            <a:ext cx="8357190" cy="4382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2">
              <a:spcBef>
                <a:spcPts val="1417"/>
              </a:spcBef>
              <a:buNone/>
            </a:pPr>
            <a:r>
              <a:rPr lang="en-US" sz="4506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{</a:t>
            </a:r>
          </a:p>
          <a:p>
            <a:pPr lvl="3">
              <a:spcBef>
                <a:spcPts val="1417"/>
              </a:spcBef>
              <a:buNone/>
            </a:pPr>
            <a:r>
              <a:rPr lang="en-US" sz="4133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int a = 5;</a:t>
            </a:r>
          </a:p>
          <a:p>
            <a:pPr lvl="3">
              <a:spcBef>
                <a:spcPts val="1417"/>
              </a:spcBef>
              <a:buNone/>
            </a:pPr>
            <a:r>
              <a:rPr lang="en-US" sz="4133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a--;  /* a == 4 */</a:t>
            </a:r>
          </a:p>
          <a:p>
            <a:pPr lvl="3">
              <a:spcBef>
                <a:spcPts val="1417"/>
              </a:spcBef>
              <a:buNone/>
            </a:pPr>
            <a:r>
              <a:rPr lang="en-US" sz="4133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--a;  /* a == 3 */</a:t>
            </a:r>
          </a:p>
          <a:p>
            <a:pPr lvl="2">
              <a:spcBef>
                <a:spcPts val="1417"/>
              </a:spcBef>
              <a:buNone/>
            </a:pPr>
            <a:r>
              <a:rPr lang="en-US" sz="4506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76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Prefix and Postfix:</a:t>
            </a:r>
          </a:p>
          <a:p>
            <a:pPr>
              <a:spcBef>
                <a:spcPts val="1417"/>
              </a:spcBef>
              <a:buNone/>
            </a:pPr>
            <a:endParaRPr lang="en-US" sz="3547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endParaRPr lang="en-US" sz="3547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endParaRPr lang="en-US" sz="3547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endParaRPr lang="en-US" sz="3547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endParaRPr lang="en-US" sz="3547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endParaRPr lang="en-US" sz="3547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endParaRPr lang="en-US" sz="3547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endParaRPr lang="en-US" sz="3547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endParaRPr lang="en-US" sz="3547" dirty="0">
              <a:solidFill>
                <a:srgbClr val="003D60"/>
              </a:solidFill>
              <a:latin typeface="Courier" pitchFamily="2" charset="0"/>
            </a:endParaRPr>
          </a:p>
          <a:p>
            <a:pPr lvl="1">
              <a:spcBef>
                <a:spcPts val="1417"/>
              </a:spcBef>
            </a:pPr>
            <a:r>
              <a:rPr lang="en-US" sz="5253" dirty="0">
                <a:solidFill>
                  <a:srgbClr val="003D60"/>
                </a:solidFill>
                <a:latin typeface="Calibri" panose="020F0502020204030204" pitchFamily="34" charset="0"/>
              </a:rPr>
              <a:t>Determines when the operation takes place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8AEEE-FEB0-E64D-9685-140DD991E495}"/>
              </a:ext>
            </a:extLst>
          </p:cNvPr>
          <p:cNvSpPr txBox="1"/>
          <p:nvPr/>
        </p:nvSpPr>
        <p:spPr>
          <a:xfrm>
            <a:off x="6762308" y="5200255"/>
            <a:ext cx="8357190" cy="446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>
              <a:spcBef>
                <a:spcPts val="1417"/>
              </a:spcBef>
              <a:buNone/>
            </a:pPr>
            <a:r>
              <a:rPr lang="en-US" sz="28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 lvl="1">
              <a:spcBef>
                <a:spcPts val="1417"/>
              </a:spcBef>
              <a:buNone/>
            </a:pPr>
            <a:r>
              <a:rPr lang="en-US" sz="2800" dirty="0">
                <a:solidFill>
                  <a:srgbClr val="003D60"/>
                </a:solidFill>
                <a:latin typeface="Courier" pitchFamily="2" charset="0"/>
              </a:rPr>
              <a:t>    int a = 5;</a:t>
            </a:r>
          </a:p>
          <a:p>
            <a:pPr lvl="1">
              <a:spcBef>
                <a:spcPts val="1417"/>
              </a:spcBef>
              <a:buNone/>
            </a:pPr>
            <a:r>
              <a:rPr lang="en-US" sz="2800" dirty="0">
                <a:solidFill>
                  <a:srgbClr val="003D60"/>
                </a:solidFill>
                <a:latin typeface="Courier" pitchFamily="2" charset="0"/>
              </a:rPr>
              <a:t>    if (a++ == 5)</a:t>
            </a:r>
          </a:p>
          <a:p>
            <a:pPr lvl="1">
              <a:spcBef>
                <a:spcPts val="1417"/>
              </a:spcBef>
              <a:buNone/>
            </a:pPr>
            <a:r>
              <a:rPr lang="en-US" sz="2800" dirty="0">
                <a:solidFill>
                  <a:srgbClr val="003D60"/>
                </a:solidFill>
                <a:latin typeface="Courier" pitchFamily="2" charset="0"/>
              </a:rPr>
              <a:t>    {</a:t>
            </a:r>
          </a:p>
          <a:p>
            <a:pPr lvl="1">
              <a:spcBef>
                <a:spcPts val="1417"/>
              </a:spcBef>
              <a:buNone/>
            </a:pPr>
            <a:r>
              <a:rPr lang="en-US" sz="2800" dirty="0">
                <a:solidFill>
                  <a:srgbClr val="003D60"/>
                </a:solidFill>
                <a:latin typeface="Courier" pitchFamily="2" charset="0"/>
              </a:rPr>
              <a:t>        </a:t>
            </a:r>
            <a:r>
              <a:rPr lang="en-US" sz="2800" dirty="0" err="1">
                <a:solidFill>
                  <a:srgbClr val="003D60"/>
                </a:solidFill>
                <a:latin typeface="Courier" pitchFamily="2" charset="0"/>
              </a:rPr>
              <a:t>printf</a:t>
            </a:r>
            <a:r>
              <a:rPr lang="en-US" sz="2800" dirty="0">
                <a:solidFill>
                  <a:srgbClr val="003D60"/>
                </a:solidFill>
                <a:latin typeface="Courier" pitchFamily="2" charset="0"/>
              </a:rPr>
              <a:t>("%d", --a);</a:t>
            </a:r>
          </a:p>
          <a:p>
            <a:pPr lvl="1">
              <a:spcBef>
                <a:spcPts val="1417"/>
              </a:spcBef>
              <a:buNone/>
            </a:pPr>
            <a:r>
              <a:rPr lang="en-US" sz="2800" dirty="0">
                <a:solidFill>
                  <a:srgbClr val="003D60"/>
                </a:solidFill>
                <a:latin typeface="Courier" pitchFamily="2" charset="0"/>
              </a:rPr>
              <a:t>    }</a:t>
            </a:r>
          </a:p>
          <a:p>
            <a:pPr lvl="1">
              <a:spcBef>
                <a:spcPts val="1417"/>
              </a:spcBef>
              <a:buNone/>
            </a:pPr>
            <a:r>
              <a:rPr lang="en-US" sz="28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952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r>
              <a:rPr lang="en-US" sz="6000" b="1" dirty="0">
                <a:solidFill>
                  <a:srgbClr val="003D60"/>
                </a:solidFill>
                <a:latin typeface="Calibri" panose="020F0502020204030204" pitchFamily="34" charset="0"/>
              </a:rPr>
              <a:t>Equality Operators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==</a:t>
            </a: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!=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55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2990788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r>
              <a:rPr lang="en-US" sz="6000" b="1" dirty="0">
                <a:solidFill>
                  <a:srgbClr val="003D60"/>
                </a:solidFill>
                <a:latin typeface="Calibri" panose="020F0502020204030204" pitchFamily="34" charset="0"/>
              </a:rPr>
              <a:t>Equal Equality Operator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a == 5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Determines if the right side and left side of the statement are equal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Has a value of 1 if true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Has a value of 0 if false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878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( 0 == 0 )  has a value of  1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( 0 == 1 )  has a value of  0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39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Be careful !!!!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= vs ==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299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B80A451-B7B7-4C4A-9FC2-25346DC94DD6}"/>
              </a:ext>
            </a:extLst>
          </p:cNvPr>
          <p:cNvSpPr txBox="1">
            <a:spLocks/>
          </p:cNvSpPr>
          <p:nvPr/>
        </p:nvSpPr>
        <p:spPr>
          <a:xfrm>
            <a:off x="1775637" y="309342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r>
              <a:rPr lang="en-US" sz="6000" b="1" dirty="0">
                <a:solidFill>
                  <a:srgbClr val="003D60"/>
                </a:solidFill>
                <a:latin typeface="Calibri" panose="020F0502020204030204" pitchFamily="34" charset="0"/>
              </a:rPr>
              <a:t>Not Equal Equality Operator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a != 5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Determines if the right side and left side of the statement are not equal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Has a value of 1 if true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Has a value of 0 if false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957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( 0 != 0 )  has a value of 0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( 0 != 1 )  has a value of 1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312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6092455" y="3541295"/>
            <a:ext cx="12939823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&lt;			less than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&gt;			greater than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&lt;=		less than or equal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&gt;=		greater than or equal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313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B40070C-C65F-274B-8992-8ED7256E2E18}"/>
              </a:ext>
            </a:extLst>
          </p:cNvPr>
          <p:cNvSpPr txBox="1">
            <a:spLocks/>
          </p:cNvSpPr>
          <p:nvPr/>
        </p:nvSpPr>
        <p:spPr>
          <a:xfrm>
            <a:off x="1679943" y="2424240"/>
            <a:ext cx="9760689" cy="859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( 0 &lt; 0 )  	has a value of 0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( 0 &lt; 1 )   	has a value of 1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( 0 &lt;= 0 ) 	has a value of 1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( 0 &gt;= 0 ) 	has a value of 1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5490EF1-308C-9E49-B041-289C6CB8B55C}"/>
              </a:ext>
            </a:extLst>
          </p:cNvPr>
          <p:cNvSpPr txBox="1">
            <a:spLocks/>
          </p:cNvSpPr>
          <p:nvPr/>
        </p:nvSpPr>
        <p:spPr>
          <a:xfrm>
            <a:off x="11887200" y="2424239"/>
            <a:ext cx="10398642" cy="95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( 1 &gt; 0 )   	has a value of 1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( 0 &gt; 1 )    	has a value of 0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( 0 &lt;= 0 )  	has a value of 1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( 0 &gt;= 0 )  	has a value of 1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Two’s Compliment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82DFA-C533-8740-A2CB-FFDB1363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758" y="2613346"/>
            <a:ext cx="21885592" cy="8551959"/>
          </a:xfrm>
        </p:spPr>
        <p:txBody>
          <a:bodyPr>
            <a:normAutofit fontScale="92500" lnSpcReduction="10000"/>
          </a:bodyPr>
          <a:lstStyle/>
          <a:p>
            <a:pPr marL="1710705" lvl="1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rgbClr val="003D60"/>
                </a:solidFill>
              </a:rPr>
              <a:t>Signed numbers are represented with the Most Significant Bit set to 1</a:t>
            </a:r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>
              <a:solidFill>
                <a:srgbClr val="003D60"/>
              </a:solidFill>
            </a:endParaRPr>
          </a:p>
          <a:p>
            <a:pPr marL="1710705" lvl="1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rgbClr val="003D60"/>
                </a:solidFill>
              </a:rPr>
              <a:t>Negative numbers are represented in Two’s Compliment form</a:t>
            </a:r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>
              <a:solidFill>
                <a:srgbClr val="003D60"/>
              </a:solidFill>
            </a:endParaRPr>
          </a:p>
          <a:p>
            <a:pPr marL="1710705" lvl="1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rgbClr val="003D60"/>
                </a:solidFill>
              </a:rPr>
              <a:t>Two’s Compliment Rule:</a:t>
            </a:r>
          </a:p>
          <a:p>
            <a:pPr marL="2564160" lvl="2" indent="-857250">
              <a:buFont typeface="Arial" panose="020B0604020202020204" pitchFamily="34" charset="0"/>
              <a:buChar char="•"/>
            </a:pPr>
            <a:r>
              <a:rPr lang="en-US" sz="6827" b="1" dirty="0">
                <a:solidFill>
                  <a:srgbClr val="003D60"/>
                </a:solidFill>
              </a:rPr>
              <a:t>Invert and Add One</a:t>
            </a:r>
          </a:p>
          <a:p>
            <a:pPr marL="2564160" lvl="2" indent="-857250">
              <a:buFont typeface="Arial" panose="020B0604020202020204" pitchFamily="34" charset="0"/>
              <a:buChar char="•"/>
            </a:pPr>
            <a:r>
              <a:rPr lang="en-US" sz="6827" b="1" dirty="0">
                <a:solidFill>
                  <a:srgbClr val="003D60"/>
                </a:solidFill>
              </a:rPr>
              <a:t>~x + 1</a:t>
            </a:r>
          </a:p>
          <a:p>
            <a:pPr marL="2564160" lvl="2" indent="-857250">
              <a:buFont typeface="Arial" panose="020B0604020202020204" pitchFamily="34" charset="0"/>
              <a:buChar char="•"/>
            </a:pPr>
            <a:endParaRPr lang="en-US" sz="6827" b="1" dirty="0">
              <a:solidFill>
                <a:srgbClr val="003D60"/>
              </a:solidFill>
            </a:endParaRPr>
          </a:p>
          <a:p>
            <a:pPr lvl="1"/>
            <a:endParaRPr lang="en-US" sz="7200" b="1" dirty="0"/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9B28F-F464-3D4B-B122-EBF819F7243D}"/>
              </a:ext>
            </a:extLst>
          </p:cNvPr>
          <p:cNvSpPr txBox="1"/>
          <p:nvPr/>
        </p:nvSpPr>
        <p:spPr>
          <a:xfrm>
            <a:off x="574159" y="12143500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Demonstrate</a:t>
            </a:r>
          </a:p>
        </p:txBody>
      </p:sp>
    </p:spTree>
    <p:extLst>
      <p:ext uri="{BB962C8B-B14F-4D97-AF65-F5344CB8AC3E}">
        <p14:creationId xmlns:p14="http://schemas.microsoft.com/office/powerpoint/2010/main" val="34225081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if / else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142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Syntax: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if (expression) statement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if (expression) statement else statement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19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block statement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C00000"/>
                </a:solidFill>
                <a:latin typeface="Calibri" panose="020F0502020204030204" pitchFamily="34" charset="0"/>
              </a:rPr>
              <a:t>{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 [declaration list] [statement-list] </a:t>
            </a:r>
            <a:r>
              <a:rPr lang="en-US" sz="6000" dirty="0">
                <a:solidFill>
                  <a:srgbClr val="C00000"/>
                </a:solidFill>
                <a:latin typeface="Calibri" panose="020F0502020204030204" pitchFamily="34" charset="0"/>
              </a:rPr>
              <a:t>}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Connects related lines of code into one statement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758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B347E01-B086-F54B-A797-64847FA6CE32}"/>
              </a:ext>
            </a:extLst>
          </p:cNvPr>
          <p:cNvSpPr txBox="1">
            <a:spLocks/>
          </p:cNvSpPr>
          <p:nvPr/>
        </p:nvSpPr>
        <p:spPr>
          <a:xfrm>
            <a:off x="2277543" y="2764440"/>
            <a:ext cx="6611275" cy="740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if( a &lt; 3 )</a:t>
            </a:r>
          </a:p>
          <a:p>
            <a:pPr lvl="1" hangingPunct="0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b = 2;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B0D4B92-81BB-3347-B6A8-6D71E3DBB024}"/>
              </a:ext>
            </a:extLst>
          </p:cNvPr>
          <p:cNvSpPr txBox="1">
            <a:spLocks/>
          </p:cNvSpPr>
          <p:nvPr/>
        </p:nvSpPr>
        <p:spPr>
          <a:xfrm>
            <a:off x="12661534" y="2764439"/>
            <a:ext cx="9475451" cy="871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if( a &lt; 3 )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C00000"/>
                </a:solidFill>
                <a:latin typeface="Courier" pitchFamily="2" charset="0"/>
              </a:rPr>
              <a:t>{</a:t>
            </a:r>
          </a:p>
          <a:p>
            <a:pPr lvl="1" hangingPunct="0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b = 2;</a:t>
            </a:r>
          </a:p>
          <a:p>
            <a:pPr lvl="1" hangingPunct="0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c = 3;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C00000"/>
                </a:solidFill>
                <a:latin typeface="Courier" pitchFamily="2" charset="0"/>
              </a:rPr>
              <a:t>}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359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B0D4B92-81BB-3347-B6A8-6D71E3DBB024}"/>
              </a:ext>
            </a:extLst>
          </p:cNvPr>
          <p:cNvSpPr txBox="1">
            <a:spLocks/>
          </p:cNvSpPr>
          <p:nvPr/>
        </p:nvSpPr>
        <p:spPr>
          <a:xfrm>
            <a:off x="5814166" y="2934560"/>
            <a:ext cx="9475451" cy="87187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if( a &lt; 3 )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	b = 2;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else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	c = 3;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808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B0D4B92-81BB-3347-B6A8-6D71E3DBB024}"/>
              </a:ext>
            </a:extLst>
          </p:cNvPr>
          <p:cNvSpPr txBox="1">
            <a:spLocks/>
          </p:cNvSpPr>
          <p:nvPr/>
        </p:nvSpPr>
        <p:spPr>
          <a:xfrm>
            <a:off x="5814166" y="2934560"/>
            <a:ext cx="9475451" cy="8718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if( a &lt; 3 )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	b = 2;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else if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	c = 3;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else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	d = 4;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302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B347E01-B086-F54B-A797-64847FA6CE32}"/>
              </a:ext>
            </a:extLst>
          </p:cNvPr>
          <p:cNvSpPr txBox="1">
            <a:spLocks/>
          </p:cNvSpPr>
          <p:nvPr/>
        </p:nvSpPr>
        <p:spPr>
          <a:xfrm>
            <a:off x="2571457" y="4071458"/>
            <a:ext cx="6611275" cy="740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if( a &lt; 3 )</a:t>
            </a:r>
          </a:p>
          <a:p>
            <a:pPr lvl="1" hangingPunct="0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b = 2;</a:t>
            </a:r>
          </a:p>
          <a:p>
            <a:pPr lvl="1" hangingPunct="0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c = 3;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B0D4B92-81BB-3347-B6A8-6D71E3DBB024}"/>
              </a:ext>
            </a:extLst>
          </p:cNvPr>
          <p:cNvSpPr txBox="1">
            <a:spLocks/>
          </p:cNvSpPr>
          <p:nvPr/>
        </p:nvSpPr>
        <p:spPr>
          <a:xfrm>
            <a:off x="14591670" y="3541295"/>
            <a:ext cx="9475451" cy="871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if( a &lt; 3 )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 lvl="1" hangingPunct="0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b = 2;</a:t>
            </a:r>
          </a:p>
          <a:p>
            <a:pPr lvl="1" hangingPunct="0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c = 3;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A30F6-A40A-6446-9E99-451CA7BB5699}"/>
              </a:ext>
            </a:extLst>
          </p:cNvPr>
          <p:cNvSpPr txBox="1"/>
          <p:nvPr/>
        </p:nvSpPr>
        <p:spPr>
          <a:xfrm>
            <a:off x="9862457" y="5323114"/>
            <a:ext cx="228620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rgbClr val="C00000"/>
                </a:solidFill>
              </a:rPr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36122955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while loop</a:t>
            </a: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363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62560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Syntax:</a:t>
            </a: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while ( expression ) statement;</a:t>
            </a: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while expression is non-zero loop</a:t>
            </a:r>
          </a:p>
          <a:p>
            <a:pPr algn="ctr">
              <a:spcBef>
                <a:spcPts val="1417"/>
              </a:spcBef>
              <a:buNone/>
            </a:pPr>
            <a:r>
              <a:rPr lang="en-US" sz="6600" dirty="0">
                <a:solidFill>
                  <a:srgbClr val="003D60"/>
                </a:solidFill>
                <a:latin typeface="Calibri" panose="020F0502020204030204" pitchFamily="34" charset="0"/>
              </a:rPr>
              <a:t>(repeats if condition is true/non-zero)</a:t>
            </a: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66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658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B0D4B92-81BB-3347-B6A8-6D71E3DBB024}"/>
              </a:ext>
            </a:extLst>
          </p:cNvPr>
          <p:cNvSpPr txBox="1">
            <a:spLocks/>
          </p:cNvSpPr>
          <p:nvPr/>
        </p:nvSpPr>
        <p:spPr>
          <a:xfrm>
            <a:off x="5814166" y="2934560"/>
            <a:ext cx="14153778" cy="871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int a = 0;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while( a &lt; 3 )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	</a:t>
            </a:r>
            <a:r>
              <a:rPr lang="en-US" sz="6000" dirty="0" err="1">
                <a:solidFill>
                  <a:srgbClr val="003D60"/>
                </a:solidFill>
                <a:latin typeface="Courier" pitchFamily="2" charset="0"/>
              </a:rPr>
              <a:t>printf</a:t>
            </a: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(“a = %d\n”, a);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	a++;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82DFA-C533-8740-A2CB-FFDB1363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758" y="2613346"/>
            <a:ext cx="21885592" cy="8551959"/>
          </a:xfrm>
        </p:spPr>
        <p:txBody>
          <a:bodyPr>
            <a:normAutofit/>
          </a:bodyPr>
          <a:lstStyle/>
          <a:p>
            <a:pPr marL="1710705" lvl="1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rgbClr val="003D60"/>
                </a:solidFill>
              </a:rPr>
              <a:t>What is a Variable</a:t>
            </a:r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  <a:p>
            <a:pPr lvl="2"/>
            <a:r>
              <a:rPr lang="en-US" sz="6827" b="1" dirty="0">
                <a:solidFill>
                  <a:srgbClr val="CE092A"/>
                </a:solidFill>
              </a:rPr>
              <a:t>A named storage location that is used to store and reference information</a:t>
            </a:r>
          </a:p>
          <a:p>
            <a:pPr lvl="2"/>
            <a:endParaRPr lang="en-US" sz="6827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 algn="ctr"/>
            <a:r>
              <a:rPr lang="en-US" sz="7200" b="1" dirty="0"/>
              <a:t>	</a:t>
            </a:r>
            <a:endParaRPr lang="en-US" sz="7200" b="1" dirty="0">
              <a:solidFill>
                <a:srgbClr val="003D60"/>
              </a:solidFill>
              <a:latin typeface="Courier" pitchFamily="2" charset="0"/>
              <a:cs typeface="Times New Roman" panose="02020603050405020304" pitchFamily="18" charset="0"/>
            </a:endParaRPr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  <a:p>
            <a:pPr marL="1710705" lvl="1" indent="-857250">
              <a:buFont typeface="Arial" panose="020B0604020202020204" pitchFamily="34" charset="0"/>
              <a:buChar char="•"/>
            </a:pPr>
            <a:endParaRPr lang="en-US" sz="7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7DE6A-F767-2747-A5FA-F834837C6526}"/>
              </a:ext>
            </a:extLst>
          </p:cNvPr>
          <p:cNvSpPr txBox="1"/>
          <p:nvPr/>
        </p:nvSpPr>
        <p:spPr>
          <a:xfrm>
            <a:off x="10052765" y="8612372"/>
            <a:ext cx="3233578" cy="11079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3D60"/>
                </a:solidFill>
                <a:latin typeface="Courier" pitchFamily="2" charset="0"/>
                <a:cs typeface="Times New Roman" panose="02020603050405020304" pitchFamily="18" charset="0"/>
              </a:rPr>
              <a:t>x = 5;</a:t>
            </a:r>
            <a:endParaRPr lang="en-US" sz="6600" dirty="0">
              <a:solidFill>
                <a:srgbClr val="003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287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B0D4B92-81BB-3347-B6A8-6D71E3DBB024}"/>
              </a:ext>
            </a:extLst>
          </p:cNvPr>
          <p:cNvSpPr txBox="1">
            <a:spLocks/>
          </p:cNvSpPr>
          <p:nvPr/>
        </p:nvSpPr>
        <p:spPr>
          <a:xfrm>
            <a:off x="5814166" y="2934560"/>
            <a:ext cx="14153778" cy="871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int a = 0;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while( a++ &lt; 3 )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	</a:t>
            </a:r>
            <a:r>
              <a:rPr lang="en-US" sz="6000" dirty="0" err="1">
                <a:solidFill>
                  <a:srgbClr val="003D60"/>
                </a:solidFill>
                <a:latin typeface="Courier" pitchFamily="2" charset="0"/>
              </a:rPr>
              <a:t>printf</a:t>
            </a: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(“a = %d\n”, a);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985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r>
              <a:rPr lang="en-US" sz="13800" dirty="0">
                <a:solidFill>
                  <a:srgbClr val="003D60"/>
                </a:solidFill>
                <a:latin typeface="Calibri" panose="020F0502020204030204" pitchFamily="34" charset="0"/>
              </a:rPr>
              <a:t>for loop</a:t>
            </a: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138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078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018781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Syntax:</a:t>
            </a: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for ( </a:t>
            </a:r>
            <a:r>
              <a:rPr lang="en-US" sz="5400" i="1" dirty="0">
                <a:solidFill>
                  <a:srgbClr val="003D60"/>
                </a:solidFill>
                <a:latin typeface="Calibri" panose="020F0502020204030204" pitchFamily="34" charset="0"/>
              </a:rPr>
              <a:t>expr1</a:t>
            </a: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; </a:t>
            </a:r>
            <a:r>
              <a:rPr lang="en-US" sz="5400" i="1" dirty="0">
                <a:solidFill>
                  <a:srgbClr val="003D60"/>
                </a:solidFill>
                <a:latin typeface="Calibri" panose="020F0502020204030204" pitchFamily="34" charset="0"/>
              </a:rPr>
              <a:t>expr2</a:t>
            </a: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; </a:t>
            </a:r>
            <a:r>
              <a:rPr lang="en-US" sz="5400" i="1" dirty="0">
                <a:solidFill>
                  <a:srgbClr val="003D60"/>
                </a:solidFill>
                <a:latin typeface="Calibri" panose="020F0502020204030204" pitchFamily="34" charset="0"/>
              </a:rPr>
              <a:t>expr3</a:t>
            </a:r>
            <a:r>
              <a:rPr lang="en-US" sz="5400" dirty="0">
                <a:solidFill>
                  <a:srgbClr val="003D60"/>
                </a:solidFill>
                <a:latin typeface="Calibri" panose="020F0502020204030204" pitchFamily="34" charset="0"/>
              </a:rPr>
              <a:t> ) statement;</a:t>
            </a: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7">
              <a:spcBef>
                <a:spcPts val="1417"/>
              </a:spcBef>
            </a:pPr>
            <a:r>
              <a:rPr lang="en-US" sz="5800" dirty="0">
                <a:solidFill>
                  <a:srgbClr val="003D60"/>
                </a:solidFill>
                <a:latin typeface="Calibri" panose="020F0502020204030204" pitchFamily="34" charset="0"/>
              </a:rPr>
              <a:t>do </a:t>
            </a:r>
            <a:r>
              <a:rPr lang="en-US" sz="5800" i="1" dirty="0">
                <a:solidFill>
                  <a:srgbClr val="003D60"/>
                </a:solidFill>
                <a:latin typeface="Calibri" panose="020F0502020204030204" pitchFamily="34" charset="0"/>
              </a:rPr>
              <a:t>expr1</a:t>
            </a:r>
            <a:r>
              <a:rPr lang="en-US" sz="5800" dirty="0">
                <a:solidFill>
                  <a:srgbClr val="003D60"/>
                </a:solidFill>
                <a:latin typeface="Calibri" panose="020F0502020204030204" pitchFamily="34" charset="0"/>
              </a:rPr>
              <a:t> once at the start of the loop</a:t>
            </a:r>
          </a:p>
          <a:p>
            <a:pPr lvl="7">
              <a:spcBef>
                <a:spcPts val="1417"/>
              </a:spcBef>
            </a:pPr>
            <a:endParaRPr lang="en-US" sz="5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7">
              <a:spcBef>
                <a:spcPts val="1417"/>
              </a:spcBef>
            </a:pPr>
            <a:r>
              <a:rPr lang="en-US" sz="5800" dirty="0">
                <a:solidFill>
                  <a:srgbClr val="003D60"/>
                </a:solidFill>
                <a:latin typeface="Calibri" panose="020F0502020204030204" pitchFamily="34" charset="0"/>
              </a:rPr>
              <a:t>while </a:t>
            </a:r>
            <a:r>
              <a:rPr lang="en-US" sz="5800" i="1" dirty="0">
                <a:solidFill>
                  <a:srgbClr val="003D60"/>
                </a:solidFill>
                <a:latin typeface="Calibri" panose="020F0502020204030204" pitchFamily="34" charset="0"/>
              </a:rPr>
              <a:t>expr2</a:t>
            </a:r>
            <a:r>
              <a:rPr lang="en-US" sz="5800" dirty="0">
                <a:solidFill>
                  <a:srgbClr val="003D60"/>
                </a:solidFill>
                <a:latin typeface="Calibri" panose="020F0502020204030204" pitchFamily="34" charset="0"/>
              </a:rPr>
              <a:t> is true</a:t>
            </a:r>
          </a:p>
          <a:p>
            <a:pPr lvl="7">
              <a:spcBef>
                <a:spcPts val="1417"/>
              </a:spcBef>
            </a:pPr>
            <a:endParaRPr lang="en-US" sz="58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7">
              <a:spcBef>
                <a:spcPts val="1417"/>
              </a:spcBef>
            </a:pPr>
            <a:r>
              <a:rPr lang="en-US" sz="5800" dirty="0">
                <a:solidFill>
                  <a:srgbClr val="003D60"/>
                </a:solidFill>
                <a:latin typeface="Calibri" panose="020F0502020204030204" pitchFamily="34" charset="0"/>
              </a:rPr>
              <a:t>do </a:t>
            </a:r>
            <a:r>
              <a:rPr lang="en-US" sz="5800" i="1" dirty="0">
                <a:solidFill>
                  <a:srgbClr val="003D60"/>
                </a:solidFill>
                <a:latin typeface="Calibri" panose="020F0502020204030204" pitchFamily="34" charset="0"/>
              </a:rPr>
              <a:t>expr3</a:t>
            </a:r>
            <a:r>
              <a:rPr lang="en-US" sz="5800" dirty="0">
                <a:solidFill>
                  <a:srgbClr val="003D60"/>
                </a:solidFill>
                <a:latin typeface="Calibri" panose="020F0502020204030204" pitchFamily="34" charset="0"/>
              </a:rPr>
              <a:t> at end of each loop</a:t>
            </a: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54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0797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E13A3-2EB1-6F42-808D-9878E40274F6}"/>
              </a:ext>
            </a:extLst>
          </p:cNvPr>
          <p:cNvSpPr txBox="1"/>
          <p:nvPr/>
        </p:nvSpPr>
        <p:spPr>
          <a:xfrm>
            <a:off x="14949378" y="3735967"/>
            <a:ext cx="4933506" cy="61606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417"/>
              </a:spcBef>
              <a:buNone/>
            </a:pPr>
            <a:r>
              <a:rPr lang="en-US" sz="4800" i="1" dirty="0">
                <a:solidFill>
                  <a:srgbClr val="003D60"/>
                </a:solidFill>
                <a:latin typeface="Calibri" panose="020F0502020204030204" pitchFamily="34" charset="0"/>
              </a:rPr>
              <a:t>expr1</a:t>
            </a: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;</a:t>
            </a:r>
          </a:p>
          <a:p>
            <a:pPr>
              <a:spcBef>
                <a:spcPts val="1417"/>
              </a:spcBef>
              <a:buNone/>
            </a:pP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while (</a:t>
            </a:r>
            <a:r>
              <a:rPr lang="en-US" sz="4800" i="1" dirty="0">
                <a:solidFill>
                  <a:srgbClr val="003D60"/>
                </a:solidFill>
                <a:latin typeface="Calibri" panose="020F0502020204030204" pitchFamily="34" charset="0"/>
              </a:rPr>
              <a:t>expr2</a:t>
            </a: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) </a:t>
            </a:r>
          </a:p>
          <a:p>
            <a:pPr>
              <a:spcBef>
                <a:spcPts val="1417"/>
              </a:spcBef>
              <a:buNone/>
            </a:pP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{</a:t>
            </a:r>
          </a:p>
          <a:p>
            <a:pPr>
              <a:spcBef>
                <a:spcPts val="1417"/>
              </a:spcBef>
              <a:buNone/>
            </a:pP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		statement;</a:t>
            </a:r>
          </a:p>
          <a:p>
            <a:pPr>
              <a:spcBef>
                <a:spcPts val="1417"/>
              </a:spcBef>
              <a:buNone/>
            </a:pP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		</a:t>
            </a:r>
            <a:r>
              <a:rPr lang="en-US" sz="4800" i="1" dirty="0">
                <a:solidFill>
                  <a:srgbClr val="003D60"/>
                </a:solidFill>
                <a:latin typeface="Calibri" panose="020F0502020204030204" pitchFamily="34" charset="0"/>
              </a:rPr>
              <a:t>expr3</a:t>
            </a: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;</a:t>
            </a:r>
          </a:p>
          <a:p>
            <a:pPr>
              <a:spcBef>
                <a:spcPts val="1417"/>
              </a:spcBef>
              <a:buNone/>
            </a:pP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}</a:t>
            </a:r>
          </a:p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E0BEB-63F2-7948-9D36-4CA58854AA56}"/>
              </a:ext>
            </a:extLst>
          </p:cNvPr>
          <p:cNvSpPr txBox="1"/>
          <p:nvPr/>
        </p:nvSpPr>
        <p:spPr>
          <a:xfrm>
            <a:off x="1936590" y="6057444"/>
            <a:ext cx="9815957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417"/>
              </a:spcBef>
              <a:buNone/>
            </a:pP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for ( </a:t>
            </a:r>
            <a:r>
              <a:rPr lang="en-US" sz="4800" i="1" dirty="0">
                <a:solidFill>
                  <a:srgbClr val="003D60"/>
                </a:solidFill>
                <a:latin typeface="Calibri" panose="020F0502020204030204" pitchFamily="34" charset="0"/>
              </a:rPr>
              <a:t>expr1</a:t>
            </a: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; </a:t>
            </a:r>
            <a:r>
              <a:rPr lang="en-US" sz="4800" i="1" dirty="0">
                <a:solidFill>
                  <a:srgbClr val="003D60"/>
                </a:solidFill>
                <a:latin typeface="Calibri" panose="020F0502020204030204" pitchFamily="34" charset="0"/>
              </a:rPr>
              <a:t>expr2</a:t>
            </a: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; </a:t>
            </a:r>
            <a:r>
              <a:rPr lang="en-US" sz="4800" i="1" dirty="0">
                <a:solidFill>
                  <a:srgbClr val="003D60"/>
                </a:solidFill>
                <a:latin typeface="Calibri" panose="020F0502020204030204" pitchFamily="34" charset="0"/>
              </a:rPr>
              <a:t>expr3</a:t>
            </a:r>
            <a:r>
              <a:rPr lang="en-US" sz="4800" dirty="0">
                <a:solidFill>
                  <a:srgbClr val="003D60"/>
                </a:solidFill>
                <a:latin typeface="Calibri" panose="020F0502020204030204" pitchFamily="34" charset="0"/>
              </a:rPr>
              <a:t> ) statement;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85739-C663-BE4C-967D-F3A886A47C29}"/>
              </a:ext>
            </a:extLst>
          </p:cNvPr>
          <p:cNvSpPr txBox="1"/>
          <p:nvPr/>
        </p:nvSpPr>
        <p:spPr>
          <a:xfrm>
            <a:off x="12890660" y="6057445"/>
            <a:ext cx="797013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417"/>
              </a:spcBef>
              <a:buNone/>
            </a:pPr>
            <a:r>
              <a:rPr lang="en-US" sz="4800" dirty="0">
                <a:solidFill>
                  <a:srgbClr val="CE092A"/>
                </a:solidFill>
                <a:latin typeface="Calibri" panose="020F0502020204030204" pitchFamily="34" charset="0"/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41986081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B0D4B92-81BB-3347-B6A8-6D71E3DBB024}"/>
              </a:ext>
            </a:extLst>
          </p:cNvPr>
          <p:cNvSpPr txBox="1">
            <a:spLocks/>
          </p:cNvSpPr>
          <p:nvPr/>
        </p:nvSpPr>
        <p:spPr>
          <a:xfrm>
            <a:off x="5814166" y="2934560"/>
            <a:ext cx="14153778" cy="871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Typical</a:t>
            </a:r>
            <a:r>
              <a:rPr lang="en-US" sz="8000" dirty="0">
                <a:solidFill>
                  <a:srgbClr val="003D60"/>
                </a:solidFill>
                <a:latin typeface="Courier" pitchFamily="2" charset="0"/>
              </a:rPr>
              <a:t> 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usage: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789B5-6C3E-A84F-AA30-D7C4354B8BF4}"/>
              </a:ext>
            </a:extLst>
          </p:cNvPr>
          <p:cNvSpPr txBox="1"/>
          <p:nvPr/>
        </p:nvSpPr>
        <p:spPr>
          <a:xfrm>
            <a:off x="8409936" y="5674913"/>
            <a:ext cx="7879080" cy="4503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1417"/>
              </a:spcBef>
              <a:buNone/>
            </a:pPr>
            <a:r>
              <a:rPr lang="en-US" sz="4000" dirty="0">
                <a:solidFill>
                  <a:srgbClr val="003D60"/>
                </a:solidFill>
                <a:latin typeface="Courier" pitchFamily="2" charset="0"/>
              </a:rPr>
              <a:t>unsigned int </a:t>
            </a:r>
            <a:r>
              <a:rPr lang="en-US" sz="4000" dirty="0" err="1">
                <a:solidFill>
                  <a:srgbClr val="003D60"/>
                </a:solidFill>
                <a:latin typeface="Courier" pitchFamily="2" charset="0"/>
              </a:rPr>
              <a:t>i</a:t>
            </a:r>
            <a:r>
              <a:rPr lang="en-US" sz="4000" dirty="0">
                <a:solidFill>
                  <a:srgbClr val="003D60"/>
                </a:solidFill>
                <a:latin typeface="Courier" pitchFamily="2" charset="0"/>
              </a:rPr>
              <a:t>;</a:t>
            </a:r>
          </a:p>
          <a:p>
            <a:pPr>
              <a:spcBef>
                <a:spcPts val="1417"/>
              </a:spcBef>
              <a:buNone/>
            </a:pPr>
            <a:r>
              <a:rPr lang="en-US" sz="4000" dirty="0">
                <a:solidFill>
                  <a:srgbClr val="003D60"/>
                </a:solidFill>
                <a:latin typeface="Courier" pitchFamily="2" charset="0"/>
              </a:rPr>
              <a:t>for(</a:t>
            </a:r>
            <a:r>
              <a:rPr lang="en-US" sz="4000" dirty="0" err="1">
                <a:solidFill>
                  <a:srgbClr val="003D60"/>
                </a:solidFill>
                <a:latin typeface="Courier" pitchFamily="2" charset="0"/>
              </a:rPr>
              <a:t>i</a:t>
            </a:r>
            <a:r>
              <a:rPr lang="en-US" sz="4000" dirty="0">
                <a:solidFill>
                  <a:srgbClr val="003D60"/>
                </a:solidFill>
                <a:latin typeface="Courier" pitchFamily="2" charset="0"/>
              </a:rPr>
              <a:t>=0; </a:t>
            </a:r>
            <a:r>
              <a:rPr lang="en-US" sz="4000" dirty="0" err="1">
                <a:solidFill>
                  <a:srgbClr val="003D60"/>
                </a:solidFill>
                <a:latin typeface="Courier" pitchFamily="2" charset="0"/>
              </a:rPr>
              <a:t>i</a:t>
            </a:r>
            <a:r>
              <a:rPr lang="en-US" sz="4000" dirty="0">
                <a:solidFill>
                  <a:srgbClr val="003D60"/>
                </a:solidFill>
                <a:latin typeface="Courier" pitchFamily="2" charset="0"/>
              </a:rPr>
              <a:t>&lt;100; </a:t>
            </a:r>
            <a:r>
              <a:rPr lang="en-US" sz="4000" dirty="0" err="1">
                <a:solidFill>
                  <a:srgbClr val="003D60"/>
                </a:solidFill>
                <a:latin typeface="Courier" pitchFamily="2" charset="0"/>
              </a:rPr>
              <a:t>i</a:t>
            </a:r>
            <a:r>
              <a:rPr lang="en-US" sz="4000" dirty="0">
                <a:solidFill>
                  <a:srgbClr val="003D60"/>
                </a:solidFill>
                <a:latin typeface="Courier" pitchFamily="2" charset="0"/>
              </a:rPr>
              <a:t>++)</a:t>
            </a:r>
          </a:p>
          <a:p>
            <a:pPr>
              <a:spcBef>
                <a:spcPts val="1417"/>
              </a:spcBef>
              <a:buNone/>
            </a:pPr>
            <a:r>
              <a:rPr lang="en-US" sz="40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ts val="1417"/>
              </a:spcBef>
              <a:buNone/>
            </a:pPr>
            <a:r>
              <a:rPr lang="en-US" sz="4000" dirty="0">
                <a:solidFill>
                  <a:srgbClr val="003D60"/>
                </a:solidFill>
                <a:latin typeface="Courier" pitchFamily="2" charset="0"/>
              </a:rPr>
              <a:t>		</a:t>
            </a:r>
            <a:r>
              <a:rPr lang="en-US" sz="4000" dirty="0" err="1">
                <a:solidFill>
                  <a:srgbClr val="003D60"/>
                </a:solidFill>
                <a:latin typeface="Courier" pitchFamily="2" charset="0"/>
              </a:rPr>
              <a:t>printf</a:t>
            </a:r>
            <a:r>
              <a:rPr lang="en-US" sz="4000" dirty="0">
                <a:solidFill>
                  <a:srgbClr val="003D60"/>
                </a:solidFill>
                <a:latin typeface="Courier" pitchFamily="2" charset="0"/>
              </a:rPr>
              <a:t>(“</a:t>
            </a:r>
            <a:r>
              <a:rPr lang="en-US" sz="4000" dirty="0" err="1">
                <a:solidFill>
                  <a:srgbClr val="003D60"/>
                </a:solidFill>
                <a:latin typeface="Courier" pitchFamily="2" charset="0"/>
              </a:rPr>
              <a:t>i</a:t>
            </a:r>
            <a:r>
              <a:rPr lang="en-US" sz="4000" dirty="0">
                <a:solidFill>
                  <a:srgbClr val="003D60"/>
                </a:solidFill>
                <a:latin typeface="Courier" pitchFamily="2" charset="0"/>
              </a:rPr>
              <a:t> = %u\n”, </a:t>
            </a:r>
            <a:r>
              <a:rPr lang="en-US" sz="4000" dirty="0" err="1">
                <a:solidFill>
                  <a:srgbClr val="003D60"/>
                </a:solidFill>
                <a:latin typeface="Courier" pitchFamily="2" charset="0"/>
              </a:rPr>
              <a:t>i</a:t>
            </a:r>
            <a:r>
              <a:rPr lang="en-US" sz="4000" dirty="0">
                <a:solidFill>
                  <a:srgbClr val="003D60"/>
                </a:solidFill>
                <a:latin typeface="Courier" pitchFamily="2" charset="0"/>
              </a:rPr>
              <a:t>);</a:t>
            </a:r>
          </a:p>
          <a:p>
            <a:pPr>
              <a:spcBef>
                <a:spcPts val="1417"/>
              </a:spcBef>
              <a:buNone/>
            </a:pPr>
            <a:r>
              <a:rPr lang="en-US" sz="40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45084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1775637" y="3541295"/>
            <a:ext cx="2022312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7"/>
              </a:spcBef>
              <a:buNone/>
            </a:pPr>
            <a:r>
              <a:rPr lang="en-US" sz="7200" b="1" dirty="0">
                <a:solidFill>
                  <a:srgbClr val="003D60"/>
                </a:solidFill>
                <a:latin typeface="Calibri" panose="020F0502020204030204" pitchFamily="34" charset="0"/>
              </a:rPr>
              <a:t>switch statement</a:t>
            </a:r>
          </a:p>
          <a:p>
            <a:pPr algn="ctr">
              <a:spcBef>
                <a:spcPts val="1417"/>
              </a:spcBef>
              <a:buNone/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algn="ctr">
              <a:spcBef>
                <a:spcPts val="1417"/>
              </a:spcBef>
              <a:buNone/>
            </a:pPr>
            <a:endParaRPr lang="en-US" sz="72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723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7176977" y="3541295"/>
            <a:ext cx="10664456" cy="8593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Syntax: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switch ( expression )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{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	case CONSTANT: statements;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	case CONSTANT: statements;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	default: statements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}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048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Decision 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B0D4B92-81BB-3347-B6A8-6D71E3DBB024}"/>
              </a:ext>
            </a:extLst>
          </p:cNvPr>
          <p:cNvSpPr txBox="1">
            <a:spLocks/>
          </p:cNvSpPr>
          <p:nvPr/>
        </p:nvSpPr>
        <p:spPr>
          <a:xfrm>
            <a:off x="5814166" y="2934560"/>
            <a:ext cx="14153778" cy="8718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switch (c) 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case '0': case '1': case '2': case '3': case '4’: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case '5': case '6': case '7': case '8': case '9’: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	</a:t>
            </a:r>
            <a:r>
              <a:rPr lang="en-US" sz="6000" dirty="0" err="1">
                <a:solidFill>
                  <a:srgbClr val="003D60"/>
                </a:solidFill>
                <a:latin typeface="Courier" pitchFamily="2" charset="0"/>
              </a:rPr>
              <a:t>ndigit</a:t>
            </a: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[c-'0']++;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	break;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case ' ‘: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case '\n’: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case '\t’: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	</a:t>
            </a:r>
            <a:r>
              <a:rPr lang="en-US" sz="6000" dirty="0" err="1">
                <a:solidFill>
                  <a:srgbClr val="003D60"/>
                </a:solidFill>
                <a:latin typeface="Courier" pitchFamily="2" charset="0"/>
              </a:rPr>
              <a:t>nwhite</a:t>
            </a: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++;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	break;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default: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	</a:t>
            </a:r>
            <a:r>
              <a:rPr lang="en-US" sz="6000" dirty="0" err="1">
                <a:solidFill>
                  <a:srgbClr val="003D60"/>
                </a:solidFill>
                <a:latin typeface="Courier" pitchFamily="2" charset="0"/>
              </a:rPr>
              <a:t>nother</a:t>
            </a: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++;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		break;</a:t>
            </a: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ourier" pitchFamily="2" charset="0"/>
              </a:rPr>
              <a:t>}</a:t>
            </a:r>
          </a:p>
          <a:p>
            <a:pPr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6000" dirty="0">
              <a:solidFill>
                <a:srgbClr val="003D6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304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7176977" y="3541295"/>
            <a:ext cx="10664456" cy="8593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Single Character I/O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1417"/>
              </a:spcBef>
              <a:buNone/>
            </a:pPr>
            <a:r>
              <a:rPr lang="en-US" sz="5253" dirty="0" err="1">
                <a:solidFill>
                  <a:srgbClr val="003D60"/>
                </a:solidFill>
                <a:latin typeface="Calibri" panose="020F0502020204030204" pitchFamily="34" charset="0"/>
              </a:rPr>
              <a:t>putchar</a:t>
            </a:r>
            <a:endParaRPr lang="en-US" sz="5253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1417"/>
              </a:spcBef>
              <a:buNone/>
            </a:pPr>
            <a:endParaRPr lang="en-US" sz="5253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1417"/>
              </a:spcBef>
              <a:buNone/>
            </a:pPr>
            <a:r>
              <a:rPr lang="en-US" sz="5253" dirty="0" err="1">
                <a:solidFill>
                  <a:srgbClr val="003D60"/>
                </a:solidFill>
                <a:latin typeface="Calibri" panose="020F0502020204030204" pitchFamily="34" charset="0"/>
              </a:rPr>
              <a:t>getchar</a:t>
            </a:r>
            <a:endParaRPr lang="en-US" sz="5253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Formatted I/O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1417"/>
              </a:spcBef>
              <a:buNone/>
            </a:pPr>
            <a:r>
              <a:rPr lang="en-US" sz="5253" dirty="0" err="1">
                <a:solidFill>
                  <a:srgbClr val="003D60"/>
                </a:solidFill>
                <a:latin typeface="Calibri" panose="020F0502020204030204" pitchFamily="34" charset="0"/>
              </a:rPr>
              <a:t>printf</a:t>
            </a:r>
            <a:endParaRPr lang="en-US" sz="5253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1417"/>
              </a:spcBef>
              <a:buNone/>
            </a:pPr>
            <a:endParaRPr lang="en-US" sz="5253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1417"/>
              </a:spcBef>
              <a:buNone/>
            </a:pPr>
            <a:r>
              <a:rPr lang="en-US" sz="5253" dirty="0" err="1">
                <a:solidFill>
                  <a:srgbClr val="003D60"/>
                </a:solidFill>
                <a:latin typeface="Calibri" panose="020F0502020204030204" pitchFamily="34" charset="0"/>
              </a:rPr>
              <a:t>scanf</a:t>
            </a:r>
            <a:endParaRPr lang="en-US" sz="5253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842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00956C-CFF3-3F48-9240-9EAA6776B59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3774399" cy="1636295"/>
          </a:xfrm>
          <a:prstGeom prst="rect">
            <a:avLst/>
          </a:prstGeom>
          <a:solidFill>
            <a:srgbClr val="091D3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17069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Week 2 – Input/Output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96ED-7F90-CE4D-AE4C-26E31275CB70}"/>
              </a:ext>
            </a:extLst>
          </p:cNvPr>
          <p:cNvSpPr/>
          <p:nvPr/>
        </p:nvSpPr>
        <p:spPr>
          <a:xfrm>
            <a:off x="0" y="1636295"/>
            <a:ext cx="23774400" cy="268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353ADB0-81E1-184B-A4E1-91220C1D3728}"/>
              </a:ext>
            </a:extLst>
          </p:cNvPr>
          <p:cNvSpPr txBox="1">
            <a:spLocks/>
          </p:cNvSpPr>
          <p:nvPr/>
        </p:nvSpPr>
        <p:spPr>
          <a:xfrm>
            <a:off x="7176977" y="3541295"/>
            <a:ext cx="10664456" cy="859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26728" indent="-426728" algn="l" defTabSz="1706910" rtl="0" eaLnBrk="1" latinLnBrk="0" hangingPunct="1">
              <a:lnSpc>
                <a:spcPct val="90000"/>
              </a:lnSpc>
              <a:spcBef>
                <a:spcPts val="1867"/>
              </a:spcBef>
              <a:buFont typeface="Arial" panose="020B0604020202020204" pitchFamily="34" charset="0"/>
              <a:buChar char="•"/>
              <a:defRPr sz="52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018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4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3638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87093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54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69400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47459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914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54370" indent="-426728" algn="l" defTabSz="1706910" rtl="0" eaLnBrk="1" latinLnBrk="0" hangingPunct="1">
              <a:lnSpc>
                <a:spcPct val="90000"/>
              </a:lnSpc>
              <a:spcBef>
                <a:spcPts val="933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PROTOTYPE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#include &lt;</a:t>
            </a: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stdio.h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&gt;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int </a:t>
            </a:r>
            <a:r>
              <a:rPr lang="en-US" sz="6000" dirty="0" err="1">
                <a:solidFill>
                  <a:srgbClr val="003D60"/>
                </a:solidFill>
                <a:latin typeface="Calibri" panose="020F0502020204030204" pitchFamily="34" charset="0"/>
              </a:rPr>
              <a:t>getchar</a:t>
            </a:r>
            <a:r>
              <a:rPr lang="en-US" sz="6000" dirty="0">
                <a:solidFill>
                  <a:srgbClr val="003D60"/>
                </a:solidFill>
                <a:latin typeface="Calibri" panose="020F0502020204030204" pitchFamily="34" charset="0"/>
              </a:rPr>
              <a:t>(void);</a:t>
            </a: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  <a:p>
            <a:pPr>
              <a:spcBef>
                <a:spcPts val="1417"/>
              </a:spcBef>
              <a:buNone/>
            </a:pPr>
            <a:endParaRPr lang="en-US" sz="6000" dirty="0">
              <a:solidFill>
                <a:srgbClr val="003D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3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28214</TotalTime>
  <Words>5075</Words>
  <Application>Microsoft Office PowerPoint</Application>
  <PresentationFormat>Custom</PresentationFormat>
  <Paragraphs>2012</Paragraphs>
  <Slides>120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7" baseType="lpstr">
      <vt:lpstr>Arial</vt:lpstr>
      <vt:lpstr>Calibri</vt:lpstr>
      <vt:lpstr>Calibri Light</vt:lpstr>
      <vt:lpstr>Consolas</vt:lpstr>
      <vt:lpstr>Courier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Duren</dc:creator>
  <cp:lastModifiedBy>Styles, Ryan A - (ryanstyles)</cp:lastModifiedBy>
  <cp:revision>118</cp:revision>
  <dcterms:created xsi:type="dcterms:W3CDTF">2020-07-09T01:13:04Z</dcterms:created>
  <dcterms:modified xsi:type="dcterms:W3CDTF">2023-08-28T03:50:22Z</dcterms:modified>
</cp:coreProperties>
</file>