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4" r:id="rId4"/>
    <p:sldId id="261" r:id="rId5"/>
    <p:sldId id="265" r:id="rId6"/>
    <p:sldId id="263" r:id="rId7"/>
    <p:sldId id="267" r:id="rId8"/>
    <p:sldId id="268" r:id="rId9"/>
    <p:sldId id="258" r:id="rId10"/>
    <p:sldId id="262" r:id="rId11"/>
    <p:sldId id="266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51D"/>
    <a:srgbClr val="00587C"/>
    <a:srgbClr val="424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94646"/>
  </p:normalViewPr>
  <p:slideViewPr>
    <p:cSldViewPr snapToGrid="0" snapToObjects="1">
      <p:cViewPr>
        <p:scale>
          <a:sx n="71" d="100"/>
          <a:sy n="71" d="100"/>
        </p:scale>
        <p:origin x="68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47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017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331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555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_trad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75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683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9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79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32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63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73D651-9149-7F49-B29D-C8FECEA5DE03}" type="datetimeFigureOut">
              <a:rPr lang="es-ES_tradnl" smtClean="0"/>
              <a:t>12/8/16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1A5989-C42D-9B43-A64B-8BBF5BC3E96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62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5216" y="2657345"/>
            <a:ext cx="5779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6000" dirty="0" smtClean="0">
                <a:solidFill>
                  <a:schemeClr val="bg1"/>
                </a:solidFill>
              </a:rPr>
              <a:t>Desarrollo Mobile</a:t>
            </a:r>
            <a:endParaRPr lang="es-ES_tradnl" sz="60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" y="4442146"/>
            <a:ext cx="8267700" cy="3048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77190" y="5080409"/>
            <a:ext cx="477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i="1" dirty="0" smtClean="0">
                <a:solidFill>
                  <a:schemeClr val="bg1"/>
                </a:solidFill>
              </a:rPr>
              <a:t>Presenta: Cristian Rivera</a:t>
            </a:r>
            <a:endParaRPr lang="es-ES_tradnl" sz="2200" b="1" i="1" dirty="0">
              <a:solidFill>
                <a:schemeClr val="bg1"/>
              </a:solidFill>
            </a:endParaRPr>
          </a:p>
          <a:p>
            <a:r>
              <a:rPr lang="es-ES_tradnl" sz="2200" b="1" i="1" dirty="0" smtClean="0">
                <a:solidFill>
                  <a:schemeClr val="bg1"/>
                </a:solidFill>
              </a:rPr>
              <a:t>Desarrollador IOS</a:t>
            </a:r>
            <a:endParaRPr lang="es-ES" sz="2200" b="1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-18288" y="519863"/>
            <a:ext cx="10844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>
                <a:solidFill>
                  <a:schemeClr val="bg1"/>
                </a:solidFill>
              </a:rPr>
              <a:t> </a:t>
            </a:r>
            <a:r>
              <a:rPr lang="es-ES_tradnl" sz="4000" dirty="0" smtClean="0">
                <a:solidFill>
                  <a:schemeClr val="bg1"/>
                </a:solidFill>
              </a:rPr>
              <a:t>Pasando los obstáculos </a:t>
            </a:r>
          </a:p>
          <a:p>
            <a:r>
              <a:rPr lang="es-ES_tradnl" sz="4000" dirty="0">
                <a:solidFill>
                  <a:schemeClr val="bg1"/>
                </a:solidFill>
              </a:rPr>
              <a:t>q</a:t>
            </a:r>
            <a:r>
              <a:rPr lang="es-ES_tradnl" sz="4000" dirty="0" smtClean="0">
                <a:solidFill>
                  <a:schemeClr val="bg1"/>
                </a:solidFill>
              </a:rPr>
              <a:t>ue nos espera?</a:t>
            </a:r>
            <a:endParaRPr lang="es-ES_tradnl" sz="14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302"/>
            <a:ext cx="5846064" cy="215523"/>
          </a:xfrm>
          <a:prstGeom prst="rect">
            <a:avLst/>
          </a:prstGeom>
        </p:spPr>
      </p:pic>
      <p:sp>
        <p:nvSpPr>
          <p:cNvPr id="4" name="Heptágono 3"/>
          <p:cNvSpPr/>
          <p:nvPr/>
        </p:nvSpPr>
        <p:spPr>
          <a:xfrm>
            <a:off x="731520" y="3166741"/>
            <a:ext cx="1975104" cy="19019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Trabajo</a:t>
            </a:r>
            <a:endParaRPr lang="es-ES_tradnl" dirty="0"/>
          </a:p>
        </p:txBody>
      </p:sp>
      <p:sp>
        <p:nvSpPr>
          <p:cNvPr id="9" name="Heptágono 8"/>
          <p:cNvSpPr/>
          <p:nvPr/>
        </p:nvSpPr>
        <p:spPr>
          <a:xfrm>
            <a:off x="3230880" y="3166741"/>
            <a:ext cx="1975104" cy="19019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Desafíos</a:t>
            </a:r>
            <a:endParaRPr lang="es-ES_tradnl" dirty="0"/>
          </a:p>
        </p:txBody>
      </p:sp>
      <p:sp>
        <p:nvSpPr>
          <p:cNvPr id="12" name="Heptágono 11"/>
          <p:cNvSpPr/>
          <p:nvPr/>
        </p:nvSpPr>
        <p:spPr>
          <a:xfrm>
            <a:off x="5736336" y="3166741"/>
            <a:ext cx="1975104" cy="19019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Una que otra sorpresa de Apple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62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" y="0"/>
            <a:ext cx="12192000" cy="6858000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60192" y="3201116"/>
            <a:ext cx="6181344" cy="22788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153379" y="2367724"/>
            <a:ext cx="1994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smtClean="0">
                <a:solidFill>
                  <a:schemeClr val="bg1"/>
                </a:solidFill>
              </a:rPr>
              <a:t>Gracias</a:t>
            </a:r>
            <a:endParaRPr lang="es-ES_trad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713232" y="519863"/>
            <a:ext cx="3968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 smtClean="0">
                <a:solidFill>
                  <a:schemeClr val="bg1"/>
                </a:solidFill>
              </a:rPr>
              <a:t>Agenda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41248" y="2231136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3200" dirty="0" smtClean="0">
                <a:solidFill>
                  <a:schemeClr val="bg1"/>
                </a:solidFill>
              </a:rPr>
              <a:t>Por qu</a:t>
            </a:r>
            <a:r>
              <a:rPr lang="es-ES" sz="3200" dirty="0" smtClean="0">
                <a:solidFill>
                  <a:schemeClr val="bg1"/>
                </a:solidFill>
              </a:rPr>
              <a:t>é</a:t>
            </a:r>
            <a:r>
              <a:rPr lang="es-ES_tradnl" sz="3200" dirty="0" smtClean="0">
                <a:solidFill>
                  <a:schemeClr val="bg1"/>
                </a:solidFill>
              </a:rPr>
              <a:t> </a:t>
            </a:r>
            <a:r>
              <a:rPr lang="es-ES_tradnl" sz="3200" dirty="0">
                <a:solidFill>
                  <a:schemeClr val="bg1"/>
                </a:solidFill>
              </a:rPr>
              <a:t>desarrollo Nativo, y no </a:t>
            </a:r>
            <a:r>
              <a:rPr lang="es-ES_tradnl" sz="3200" dirty="0" smtClean="0">
                <a:solidFill>
                  <a:schemeClr val="bg1"/>
                </a:solidFill>
              </a:rPr>
              <a:t>h</a:t>
            </a:r>
            <a:r>
              <a:rPr lang="es-ES" sz="3200" dirty="0" smtClean="0">
                <a:solidFill>
                  <a:schemeClr val="bg1"/>
                </a:solidFill>
              </a:rPr>
              <a:t>í</a:t>
            </a:r>
            <a:r>
              <a:rPr lang="es-ES_tradnl" sz="3200" dirty="0" smtClean="0">
                <a:solidFill>
                  <a:schemeClr val="bg1"/>
                </a:solidFill>
              </a:rPr>
              <a:t>brido</a:t>
            </a:r>
            <a:r>
              <a:rPr lang="es-ES_tradnl" sz="3200" dirty="0">
                <a:solidFill>
                  <a:schemeClr val="bg1"/>
                </a:solidFill>
              </a:rPr>
              <a:t>?</a:t>
            </a:r>
            <a:endParaRPr lang="es-ES_tradnl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3200" dirty="0">
                <a:solidFill>
                  <a:schemeClr val="bg1"/>
                </a:solidFill>
              </a:rPr>
              <a:t>Como Empezar</a:t>
            </a:r>
            <a:r>
              <a:rPr lang="es-ES_tradnl" sz="32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3200" dirty="0" smtClean="0">
                <a:solidFill>
                  <a:schemeClr val="bg1"/>
                </a:solidFill>
              </a:rPr>
              <a:t>La gran duda: Empiezo por </a:t>
            </a:r>
            <a:r>
              <a:rPr lang="es-ES_tradnl" sz="3200" dirty="0" err="1" smtClean="0">
                <a:solidFill>
                  <a:schemeClr val="bg1"/>
                </a:solidFill>
              </a:rPr>
              <a:t>objective</a:t>
            </a:r>
            <a:r>
              <a:rPr lang="es-ES_tradnl" sz="3200" dirty="0" smtClean="0">
                <a:solidFill>
                  <a:schemeClr val="bg1"/>
                </a:solidFill>
              </a:rPr>
              <a:t>-c o Swift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3200" dirty="0" smtClean="0">
                <a:solidFill>
                  <a:schemeClr val="bg1"/>
                </a:solidFill>
              </a:rPr>
              <a:t>Por qu</a:t>
            </a:r>
            <a:r>
              <a:rPr lang="es-ES" sz="3200" dirty="0" smtClean="0">
                <a:solidFill>
                  <a:schemeClr val="bg1"/>
                </a:solidFill>
              </a:rPr>
              <a:t>é</a:t>
            </a:r>
            <a:r>
              <a:rPr lang="es-ES_tradnl" sz="3200" dirty="0" smtClean="0">
                <a:solidFill>
                  <a:schemeClr val="bg1"/>
                </a:solidFill>
              </a:rPr>
              <a:t> desarrollar en 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3200" dirty="0" smtClean="0">
                <a:solidFill>
                  <a:schemeClr val="bg1"/>
                </a:solidFill>
              </a:rPr>
              <a:t>Qu</a:t>
            </a:r>
            <a:r>
              <a:rPr lang="es-ES" sz="3200" dirty="0" smtClean="0">
                <a:solidFill>
                  <a:schemeClr val="bg1"/>
                </a:solidFill>
              </a:rPr>
              <a:t>é</a:t>
            </a:r>
            <a:r>
              <a:rPr lang="es-ES_tradnl" sz="3200" dirty="0" smtClean="0">
                <a:solidFill>
                  <a:schemeClr val="bg1"/>
                </a:solidFill>
              </a:rPr>
              <a:t> se debe tomar en cuenta al desarrollar para IOS?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3200" dirty="0" smtClean="0">
                <a:solidFill>
                  <a:schemeClr val="bg1"/>
                </a:solidFill>
              </a:rPr>
              <a:t>Pasando los obstáculos que nos espera?</a:t>
            </a:r>
          </a:p>
          <a:p>
            <a:pPr marL="285750" indent="-285750">
              <a:buFont typeface="Arial" charset="0"/>
              <a:buChar char="•"/>
            </a:pPr>
            <a:endParaRPr lang="es-ES_tradnl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s-ES_tradnl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s-ES_tradnl" sz="32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6" y="1205484"/>
            <a:ext cx="8267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189634" y="557772"/>
            <a:ext cx="1086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</a:rPr>
              <a:t>Por qu</a:t>
            </a:r>
            <a:r>
              <a:rPr lang="es-ES" sz="3600" dirty="0" smtClean="0">
                <a:solidFill>
                  <a:schemeClr val="bg1"/>
                </a:solidFill>
              </a:rPr>
              <a:t>é</a:t>
            </a:r>
            <a:r>
              <a:rPr lang="es-ES_tradnl" sz="3600" dirty="0" smtClean="0">
                <a:solidFill>
                  <a:schemeClr val="bg1"/>
                </a:solidFill>
              </a:rPr>
              <a:t> desarrollo N</a:t>
            </a:r>
            <a:r>
              <a:rPr lang="es-ES" sz="3600" dirty="0">
                <a:solidFill>
                  <a:schemeClr val="bg1"/>
                </a:solidFill>
              </a:rPr>
              <a:t>a</a:t>
            </a:r>
            <a:r>
              <a:rPr lang="es-ES_tradnl" sz="3600" dirty="0" smtClean="0">
                <a:solidFill>
                  <a:schemeClr val="bg1"/>
                </a:solidFill>
              </a:rPr>
              <a:t>tivo y No H</a:t>
            </a:r>
            <a:r>
              <a:rPr lang="es-ES" sz="3600" dirty="0" smtClean="0">
                <a:solidFill>
                  <a:schemeClr val="bg1"/>
                </a:solidFill>
              </a:rPr>
              <a:t>í</a:t>
            </a:r>
            <a:r>
              <a:rPr lang="es-ES_tradnl" sz="3600" dirty="0" smtClean="0">
                <a:solidFill>
                  <a:schemeClr val="bg1"/>
                </a:solidFill>
              </a:rPr>
              <a:t>brido?</a:t>
            </a: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8" y="1226847"/>
            <a:ext cx="8714770" cy="32128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35" y="3429000"/>
            <a:ext cx="4911461" cy="28010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312" y="3467340"/>
            <a:ext cx="5397500" cy="279368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27014" y="2923210"/>
            <a:ext cx="4777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i="1" smtClean="0">
                <a:solidFill>
                  <a:schemeClr val="bg1"/>
                </a:solidFill>
              </a:rPr>
              <a:t>“Rápido </a:t>
            </a:r>
            <a:r>
              <a:rPr lang="es-ES" sz="2200" b="1" i="1" dirty="0" smtClean="0">
                <a:solidFill>
                  <a:schemeClr val="bg1"/>
                </a:solidFill>
              </a:rPr>
              <a:t>de hacer y a </a:t>
            </a:r>
            <a:r>
              <a:rPr lang="es-ES" sz="2200" b="1" i="1" smtClean="0">
                <a:solidFill>
                  <a:schemeClr val="bg1"/>
                </a:solidFill>
              </a:rPr>
              <a:t>corto plazo”</a:t>
            </a:r>
            <a:endParaRPr lang="es-ES_tradnl" sz="2200" b="1" i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99455" y="2961407"/>
            <a:ext cx="3754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i="1" dirty="0" smtClean="0">
                <a:solidFill>
                  <a:schemeClr val="bg1"/>
                </a:solidFill>
              </a:rPr>
              <a:t>“A largo plazo</a:t>
            </a:r>
            <a:r>
              <a:rPr lang="es-ES" sz="2200" b="1" i="1" dirty="0">
                <a:solidFill>
                  <a:schemeClr val="bg1"/>
                </a:solidFill>
              </a:rPr>
              <a:t> </a:t>
            </a:r>
            <a:r>
              <a:rPr lang="es-ES" sz="2200" b="1" i="1" dirty="0" smtClean="0">
                <a:solidFill>
                  <a:schemeClr val="bg1"/>
                </a:solidFill>
              </a:rPr>
              <a:t>y duradero”</a:t>
            </a:r>
            <a:endParaRPr lang="es-ES_tradnl" sz="2200" b="1" i="1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89634" y="1852151"/>
            <a:ext cx="5419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u="sng" smtClean="0">
                <a:solidFill>
                  <a:schemeClr val="bg1"/>
                </a:solidFill>
              </a:rPr>
              <a:t>Híbrido</a:t>
            </a:r>
            <a:endParaRPr lang="es-ES_tradnl" sz="3200" b="1" u="sng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631511" y="1852150"/>
            <a:ext cx="5419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u="sng" dirty="0" smtClean="0">
                <a:solidFill>
                  <a:schemeClr val="bg1"/>
                </a:solidFill>
              </a:rPr>
              <a:t>Nativo</a:t>
            </a:r>
            <a:endParaRPr lang="es-ES_tradnl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-18288" y="519863"/>
            <a:ext cx="1084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 smtClean="0">
                <a:solidFill>
                  <a:schemeClr val="bg1"/>
                </a:solidFill>
              </a:rPr>
              <a:t>C</a:t>
            </a:r>
            <a:r>
              <a:rPr lang="es-ES" sz="4000" dirty="0" err="1" smtClean="0">
                <a:solidFill>
                  <a:schemeClr val="bg1"/>
                </a:solidFill>
              </a:rPr>
              <a:t>ó</a:t>
            </a:r>
            <a:r>
              <a:rPr lang="es-ES_tradnl" sz="4000" dirty="0" smtClean="0">
                <a:solidFill>
                  <a:schemeClr val="bg1"/>
                </a:solidFill>
              </a:rPr>
              <a:t>mo empezar?</a:t>
            </a:r>
            <a:endParaRPr lang="es-ES_tradnl" sz="14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" y="1289304"/>
            <a:ext cx="5846064" cy="21552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0896" y="1920240"/>
            <a:ext cx="64373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2800" dirty="0" smtClean="0">
                <a:solidFill>
                  <a:schemeClr val="bg1"/>
                </a:solidFill>
              </a:rPr>
              <a:t>Conociendo su estilo de aprendizaje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2800" dirty="0" smtClean="0">
                <a:solidFill>
                  <a:schemeClr val="bg1"/>
                </a:solidFill>
              </a:rPr>
              <a:t>Cursos, tutoriales, </a:t>
            </a:r>
            <a:r>
              <a:rPr lang="es-ES_tradnl" sz="2800" dirty="0" err="1" smtClean="0">
                <a:solidFill>
                  <a:schemeClr val="bg1"/>
                </a:solidFill>
              </a:rPr>
              <a:t>etc</a:t>
            </a:r>
            <a:endParaRPr lang="es-ES_tradnl" sz="28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2800" dirty="0" smtClean="0">
                <a:solidFill>
                  <a:schemeClr val="bg1"/>
                </a:solidFill>
              </a:rPr>
              <a:t>Lo ideal: Tener una Mac o Virtualizar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2800" dirty="0" smtClean="0">
                <a:solidFill>
                  <a:schemeClr val="bg1"/>
                </a:solidFill>
              </a:rPr>
              <a:t>Cuenta de desarrollador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2800" dirty="0" smtClean="0">
                <a:solidFill>
                  <a:schemeClr val="bg1"/>
                </a:solidFill>
              </a:rPr>
              <a:t>Buscar una idea, y trabajar en ella</a:t>
            </a:r>
            <a:endParaRPr lang="es-ES_tradnl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s-ES_trad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79248" y="424557"/>
            <a:ext cx="782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</a:rPr>
              <a:t>La gran duda:</a:t>
            </a:r>
          </a:p>
          <a:p>
            <a:r>
              <a:rPr lang="es-ES_tradnl" sz="3600" dirty="0" smtClean="0">
                <a:solidFill>
                  <a:schemeClr val="bg1"/>
                </a:solidFill>
              </a:rPr>
              <a:t>Inicio con Objective-c o Swift?</a:t>
            </a: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" y="1819656"/>
            <a:ext cx="5846064" cy="21552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84" y="2531346"/>
            <a:ext cx="2921000" cy="2882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778" y="2531346"/>
            <a:ext cx="3111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-18288" y="519863"/>
            <a:ext cx="78272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</a:rPr>
              <a:t>Qu</a:t>
            </a:r>
            <a:r>
              <a:rPr lang="es-ES" sz="3600" dirty="0" smtClean="0">
                <a:solidFill>
                  <a:schemeClr val="bg1"/>
                </a:solidFill>
              </a:rPr>
              <a:t>é</a:t>
            </a:r>
            <a:r>
              <a:rPr lang="es-ES_tradnl" sz="3600" dirty="0" smtClean="0">
                <a:solidFill>
                  <a:schemeClr val="bg1"/>
                </a:solidFill>
              </a:rPr>
              <a:t> se debe tomar en </a:t>
            </a:r>
          </a:p>
          <a:p>
            <a:r>
              <a:rPr lang="es-ES_tradnl" sz="3600" dirty="0">
                <a:solidFill>
                  <a:schemeClr val="bg1"/>
                </a:solidFill>
              </a:rPr>
              <a:t>c</a:t>
            </a:r>
            <a:r>
              <a:rPr lang="es-ES_tradnl" sz="3600" dirty="0" smtClean="0">
                <a:solidFill>
                  <a:schemeClr val="bg1"/>
                </a:solidFill>
              </a:rPr>
              <a:t>uenta para</a:t>
            </a:r>
            <a:r>
              <a:rPr lang="es-ES_tradnl" sz="4000" dirty="0" smtClean="0">
                <a:solidFill>
                  <a:schemeClr val="bg1"/>
                </a:solidFill>
              </a:rPr>
              <a:t> </a:t>
            </a:r>
            <a:r>
              <a:rPr lang="es-ES_tradnl" sz="3600" dirty="0" smtClean="0">
                <a:solidFill>
                  <a:schemeClr val="bg1"/>
                </a:solidFill>
              </a:rPr>
              <a:t>desarrollar en IOS?</a:t>
            </a: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" y="1819656"/>
            <a:ext cx="5846064" cy="21552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184" y="2992235"/>
            <a:ext cx="3877056" cy="352663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89635" y="2301609"/>
            <a:ext cx="4272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Curva de aprendizaje alta, porqué?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Hay 1 desarrollador IOS de 10 de Android</a:t>
            </a:r>
          </a:p>
          <a:p>
            <a:pPr marL="285750" indent="-285750">
              <a:buFont typeface="Arial" charset="0"/>
              <a:buChar char="•"/>
            </a:pPr>
            <a:endParaRPr lang="es-ES_tradnl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014" y="2062655"/>
            <a:ext cx="6989972" cy="45398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15927" y="563715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smtClean="0">
                <a:solidFill>
                  <a:schemeClr val="bg1"/>
                </a:solidFill>
              </a:rPr>
              <a:t>Estadísticas</a:t>
            </a:r>
            <a:endParaRPr lang="es-ES_tradnl" sz="24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8104" y="1406607"/>
            <a:ext cx="778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chemeClr val="bg1"/>
                </a:solidFill>
              </a:rPr>
              <a:t>Junio 2016: 130 Billones de descarga</a:t>
            </a:r>
            <a:endParaRPr lang="es-ES_tradnl" sz="2400" b="1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7" y="996701"/>
            <a:ext cx="5846064" cy="2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/>
          <p:cNvSpPr txBox="1"/>
          <p:nvPr/>
        </p:nvSpPr>
        <p:spPr>
          <a:xfrm>
            <a:off x="815927" y="563715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smtClean="0">
                <a:solidFill>
                  <a:schemeClr val="bg1"/>
                </a:solidFill>
              </a:rPr>
              <a:t>Estadísticas</a:t>
            </a:r>
            <a:endParaRPr lang="es-ES_tradnl" sz="24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15927" y="1229711"/>
            <a:ext cx="741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smtClean="0">
                <a:solidFill>
                  <a:schemeClr val="bg1"/>
                </a:solidFill>
              </a:rPr>
              <a:t>Control del mercado del 2014 al 2020 (estimado)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7" y="996701"/>
            <a:ext cx="5846064" cy="2155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247" y="1691376"/>
            <a:ext cx="6963505" cy="49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713232" y="4101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</a:rPr>
              <a:t>Por qu</a:t>
            </a:r>
            <a:r>
              <a:rPr lang="es-ES" sz="3600" dirty="0" smtClean="0">
                <a:solidFill>
                  <a:schemeClr val="bg1"/>
                </a:solidFill>
              </a:rPr>
              <a:t>é</a:t>
            </a:r>
            <a:r>
              <a:rPr lang="es-ES_tradnl" sz="3600" dirty="0" smtClean="0">
                <a:solidFill>
                  <a:schemeClr val="bg1"/>
                </a:solidFill>
              </a:rPr>
              <a:t> desarrollar en IOS?</a:t>
            </a: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" y="1013794"/>
            <a:ext cx="8267700" cy="304800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713232" y="1618639"/>
            <a:ext cx="2408400" cy="13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Mercado que tiene una demanda</a:t>
            </a:r>
          </a:p>
        </p:txBody>
      </p:sp>
      <p:sp>
        <p:nvSpPr>
          <p:cNvPr id="11" name="Elipse 10"/>
          <p:cNvSpPr/>
          <p:nvPr/>
        </p:nvSpPr>
        <p:spPr>
          <a:xfrm>
            <a:off x="713232" y="3658586"/>
            <a:ext cx="2408400" cy="13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Usuarios exigentes</a:t>
            </a:r>
            <a:endParaRPr lang="es-ES_tradnl" dirty="0"/>
          </a:p>
        </p:txBody>
      </p:sp>
      <p:sp>
        <p:nvSpPr>
          <p:cNvPr id="12" name="Elipse 11"/>
          <p:cNvSpPr/>
          <p:nvPr/>
        </p:nvSpPr>
        <p:spPr>
          <a:xfrm>
            <a:off x="8272272" y="1619657"/>
            <a:ext cx="2407920" cy="1384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Mejoramiento Continuo</a:t>
            </a:r>
            <a:endParaRPr lang="es-ES_tradnl" dirty="0"/>
          </a:p>
        </p:txBody>
      </p:sp>
      <p:sp>
        <p:nvSpPr>
          <p:cNvPr id="13" name="Elipse 12"/>
          <p:cNvSpPr/>
          <p:nvPr/>
        </p:nvSpPr>
        <p:spPr>
          <a:xfrm>
            <a:off x="8272272" y="3659604"/>
            <a:ext cx="2407920" cy="1384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Fidelidad de Usuarios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43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215</Words>
  <Application>Microsoft Macintosh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44</cp:revision>
  <dcterms:created xsi:type="dcterms:W3CDTF">2016-08-09T01:48:05Z</dcterms:created>
  <dcterms:modified xsi:type="dcterms:W3CDTF">2016-08-13T01:35:52Z</dcterms:modified>
</cp:coreProperties>
</file>