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Roboto Condensed"/>
      <p:regular r:id="rId57"/>
      <p:bold r:id="rId58"/>
      <p:italic r:id="rId59"/>
      <p:boldItalic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6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Condensed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Condensed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Condensed-italic.fntdata"/><Relationship Id="rId14" Type="http://schemas.openxmlformats.org/officeDocument/2006/relationships/slide" Target="slides/slide10.xml"/><Relationship Id="rId58" Type="http://schemas.openxmlformats.org/officeDocument/2006/relationships/font" Target="fonts/RobotoCondense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Buenos dias primero que todo </a:t>
            </a:r>
            <a:r>
              <a:rPr lang="en"/>
              <a:t>agradecer</a:t>
            </a:r>
            <a:r>
              <a:rPr lang="en"/>
              <a:t> a los organizadores del evento….mi charla se llama micro serive on rails y vamos a ver un caso de uso en donde trabajo y compartirles como fue mi experiencia como desarrollador y que habilidades adquiri durante este proceso</a:t>
            </a:r>
            <a:r>
              <a:rPr lang="en"/>
              <a:t>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 archdialy nos preocupamos de que la publicidad que pagan las empresa sea </a:t>
            </a:r>
            <a:r>
              <a:rPr lang="en"/>
              <a:t>información</a:t>
            </a:r>
            <a:r>
              <a:rPr lang="en"/>
              <a:t> para nuestros usuarios.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¿Pero como </a:t>
            </a:r>
            <a:r>
              <a:rPr lang="en"/>
              <a:t>función</a:t>
            </a:r>
            <a:r>
              <a:rPr lang="en"/>
              <a:t> archdaily, cual es su modelo de negocios? ¿Alguna idea?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 modelo de negocios de ArchDaily es advertising/publicidad, el problema  pasa cuando queremos obtener estas métricas, de servicios como google dfp, google analytis, DFP, mailchimp tomaban demasiado tiempo y no es solo una métrica si no que un monton de datos que necesitabamos recolectar, para gerar reportes a nuestros clientes ya sea por parte del area comercial como las kam que son las encargadas de mantener feliz e informado a nuestros clientes.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 el equipo trabaja sobre el mismo </a:t>
            </a:r>
            <a:r>
              <a:rPr lang="en"/>
              <a:t>código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 modifico algo puedo pasar a llevar otras partes del </a:t>
            </a:r>
            <a:r>
              <a:rPr lang="en"/>
              <a:t>código</a:t>
            </a:r>
            <a:r>
              <a:rPr lang="en"/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 modelo de negocios de ArchDaily es advertising/publicidad, el problema  pasa cuando queremos obtener estas métricas, de servicios como google dfp, google analytis, DFP, mailchimp tomaban demasiado tiempo y no es solo una métrica si no que un monton de datos que necesitabamos recolectar, para gerar reportes a nuestros clientes ya sea por parte del area comercial como las kam que son las encargadas de mantener feliz e informado a nuestros clientes.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Pero antes de partir, Mi nombre es Felipe Barrios trabajo como backend developer en Archdaily y fundador de una plataforma de hacking llamada Backtrack Academy... actualmente trabajo y vivo en Santiago, nací en vallenar vivi 10 años en la serena, por motivos laborales parti en búsqueda de nuevas oportunidades y llegue archdaily.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 arquitectura basada en microservicios es un estilo de desarrollo en donde aplicaciones complejas se desglozan funcionalmente en aplicaciones mas sencillas mas facil de deployar y que pueden scalar de manera mas sencilla.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Cada microservicio hace una cosa , lo que tiene que hacer.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 mas facil tocar donde hay que tocar… es mas complicado trabajar con una aplicacion monolitica.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Escalado eficiente.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Escala el servicio pero no toda la aplicacion, menor consumo de hardware.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Cada micro servicio trabaja como quiere mientras tengamos una api, mediante protocolo http todo bien.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 tienes una maquiina que tiene que escalar solo va a escalar esa parte, por ejemplo un catalogo y no toda la aplicacion.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Cuando migrar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Cuando queramos tener aplicaciones con alta disponibilidad y rendimiento.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Centralizar funciones.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¿Pero de aca alguien conoce archdaily? No deberian XD??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Bueno archdaily o plataforma de arquitectura es es sitio web </a:t>
            </a:r>
            <a:r>
              <a:rPr lang="en"/>
              <a:t>más</a:t>
            </a:r>
            <a:r>
              <a:rPr lang="en"/>
              <a:t> grande de arquitectura a nivel mundial, es un lugar en donde un arquitecto puede encontrar </a:t>
            </a:r>
            <a:r>
              <a:rPr lang="en"/>
              <a:t>inspiración</a:t>
            </a:r>
            <a:r>
              <a:rPr lang="en"/>
              <a:t> al momento de estar </a:t>
            </a:r>
            <a:r>
              <a:rPr lang="en"/>
              <a:t>construyendo</a:t>
            </a:r>
            <a:r>
              <a:rPr lang="en"/>
              <a:t> alguna obra, mensualmente tenemos un </a:t>
            </a:r>
            <a:r>
              <a:rPr lang="en"/>
              <a:t>tráfico</a:t>
            </a:r>
            <a:r>
              <a:rPr lang="en"/>
              <a:t> de 10 de visitas y unos 100.000.000 de pageviews.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Archdaily basicamen es una fuente muy valiosa porq un arquitecto aparte de ver la obra arquitectonica puede saber con que poductos fuero construiros y poder generar redes de contacto con las empresas manofactureras.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Mensualmente tenemos mas de 169 millones de pageviews mensuales y se se suscriben 230 en un mes y yo creo que lo mejor es que es una empresa que el core esta en Chile.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continuacion vamos a ver un video que explica de mejor manera como  trabaja archdaily.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15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Archdaily fue fundado en el 2008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15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Cuando este dúo comenzó un sitio web especializado en arquitectura en el 2008, jamás imaginó que llegaría a ser la página más respetada en la materia a nivel mundial, ni que su labor los llevaría a conocer a </a:t>
            </a:r>
            <a:r>
              <a:rPr b="1" i="1" lang="en" sz="115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Barack Obama</a:t>
            </a:r>
            <a:r>
              <a:rPr i="1" lang="en" sz="115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y al </a:t>
            </a:r>
            <a:r>
              <a:rPr b="1" i="1" lang="en" sz="115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Rey Abdulah</a:t>
            </a:r>
            <a:r>
              <a:rPr i="1" lang="en" sz="115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Ésta es la (improbable) historia de ArchDaily.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Pero retomando la idea, archdaily es la fuente de </a:t>
            </a:r>
            <a:r>
              <a:rPr lang="en"/>
              <a:t>inspiración</a:t>
            </a:r>
            <a:r>
              <a:rPr lang="en"/>
              <a:t> de los arquitectos porque podemos encontrar proyectos y saber con que materiales fuerons contruidos y el poder ocuparlos en su obra. Y el modelo de negocios?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github.com/pacuna/partitionable" TargetMode="External"/><Relationship Id="rId5" Type="http://schemas.openxmlformats.org/officeDocument/2006/relationships/hyperlink" Target="https://github.com/pacuna/dckerize" TargetMode="External"/><Relationship Id="rId6" Type="http://schemas.openxmlformats.org/officeDocument/2006/relationships/hyperlink" Target="http://pacuna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hyperlink" Target="https://github.com/pacuna/partitionab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postgresql.org/docs/9.1/static/ddl-partitioning.html" TargetMode="External"/><Relationship Id="rId4" Type="http://schemas.openxmlformats.org/officeDocument/2006/relationships/hyperlink" Target="https://github.com/pacuna/partitionable" TargetMode="External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pacuna/dckeriz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0B8kD3pZhkqbsZ2RMVEVjRnZsSWc/view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3209600" y="2254300"/>
            <a:ext cx="41646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MICROSERVICES</a:t>
            </a:r>
            <a:r>
              <a:rPr b="0" lang="en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RAILS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50" y="1813249"/>
            <a:ext cx="602699" cy="7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37525" y="1583550"/>
            <a:ext cx="202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ARCHDAILY</a:t>
            </a:r>
          </a:p>
        </p:txBody>
      </p:sp>
      <p:sp>
        <p:nvSpPr>
          <p:cNvPr id="97" name="Shape 97"/>
          <p:cNvSpPr/>
          <p:nvPr/>
        </p:nvSpPr>
        <p:spPr>
          <a:xfrm>
            <a:off x="2332933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37525" y="2769150"/>
            <a:ext cx="2028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¿Qué es archdaily?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ArchDaily</a:t>
            </a:r>
            <a:r>
              <a:rPr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 es uno de los </a:t>
            </a:r>
            <a:r>
              <a:rPr b="1"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sitios web</a:t>
            </a:r>
            <a:r>
              <a:rPr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 de arquitectura más visitados del mundo.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GIF_ARCH (1).gif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327" y="849300"/>
            <a:ext cx="6507273" cy="3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2757000" y="2316900"/>
            <a:ext cx="36300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ADVERTISING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2412875" y="2316900"/>
            <a:ext cx="49743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LOVE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WHAT DO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825" y="2180649"/>
            <a:ext cx="602699" cy="7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CASO DE USO</a:t>
            </a:r>
          </a:p>
        </p:txBody>
      </p:sp>
      <p:sp>
        <p:nvSpPr>
          <p:cNvPr id="117" name="Shape 117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Necesitamos conocer las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métricas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 nuestros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clientes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07624" y="1952175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1</a:t>
            </a:r>
          </a:p>
        </p:txBody>
      </p:sp>
      <p:sp>
        <p:nvSpPr>
          <p:cNvPr id="124" name="Shape 124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kuna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600" y="1601650"/>
            <a:ext cx="1835600" cy="183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063705_10207273024561428_5910637785024423418_n-(1).jpg"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5574" y="1510375"/>
            <a:ext cx="1997800" cy="199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622372_440429296339904_7612117187614502634_n.png"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50" y="1499775"/>
            <a:ext cx="2019000" cy="20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137524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LEAD DEVELOPER</a:t>
            </a:r>
          </a:p>
        </p:txBody>
      </p:sp>
      <p:sp>
        <p:nvSpPr>
          <p:cNvPr id="133" name="Shape 133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kuna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000" y="1423950"/>
            <a:ext cx="2195400" cy="21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Pablo Acuña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807800" y="1630500"/>
            <a:ext cx="43773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https://github.com/pacuna/partitionable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https://github.com/pacuna/dckerize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http://pacuna.io/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8 a la(s) 19.15.16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6766"/>
            <a:ext cx="9143998" cy="3429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-business-tool-for-email-marketing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399" y="2583949"/>
            <a:ext cx="612776" cy="184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analytics_icon_horizontal_black_2x.pn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7275" y="1445974"/>
            <a:ext cx="745993" cy="240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analytics_icon_horizontal_black_2x.png"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475" y="1488853"/>
            <a:ext cx="612772" cy="19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1906650" y="2316900"/>
            <a:ext cx="53307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137525" y="1583550"/>
            <a:ext cx="202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ITERATION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2332933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137525" y="2769150"/>
            <a:ext cx="2028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Obtener  métricas de nuestros servicios, arquitectura monolítica.</a:t>
            </a:r>
          </a:p>
        </p:txBody>
      </p:sp>
      <p:pic>
        <p:nvPicPr>
          <p:cNvPr descr="server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187" y="2067293"/>
            <a:ext cx="699287" cy="8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Construimos una aplicación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RAILS API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llamada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neufert-api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Font typeface="Open Sans"/>
              <a:buChar char="●"/>
            </a:pP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Milestone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omunicar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procesar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métricas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 los servicios 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tiempo real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</a:t>
            </a:r>
          </a:p>
        </p:txBody>
      </p:sp>
      <p:sp>
        <p:nvSpPr>
          <p:cNvPr id="166" name="Shape 166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ubleclick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79" y="1196700"/>
            <a:ext cx="2506557" cy="74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-business-tool-for-email-marketing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096" y="3302174"/>
            <a:ext cx="2478505" cy="74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analytics_icon_horizontal_black_2x.png"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350" y="2024090"/>
            <a:ext cx="3068622" cy="98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0" y="2204250"/>
            <a:ext cx="4057500" cy="73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0" lang="en" sz="4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@fbarriosCL</a:t>
            </a:r>
          </a:p>
        </p:txBody>
      </p:sp>
      <p:pic>
        <p:nvPicPr>
          <p:cNvPr descr="12063705_10207273024561428_5910637785024423418_n-(1).jpg" id="41" name="Shape 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7775" y="1191675"/>
            <a:ext cx="2972549" cy="29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 obtener las métricas para un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cliente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entregaba un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timeout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sobre 2 +minutos.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Poco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eficiente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escalable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75" name="Shape 175"/>
          <p:cNvSpPr txBox="1"/>
          <p:nvPr>
            <p:ph type="ctrTitle"/>
          </p:nvPr>
        </p:nvSpPr>
        <p:spPr>
          <a:xfrm>
            <a:off x="137523" y="1507350"/>
            <a:ext cx="19230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</a:t>
            </a: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ITERATION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Arquitectura monolítica.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1471350" y="2316900"/>
            <a:ext cx="62013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ITERATION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1161300" y="2316900"/>
            <a:ext cx="68214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SERVICES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Una “</a:t>
            </a:r>
            <a:r>
              <a:rPr b="1" i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arquitectura de microservicios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 es un enfoque para desarrollar una aplicación software como una </a:t>
            </a:r>
            <a:r>
              <a:rPr b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serie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pequeños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que corresponden a un área de </a:t>
            </a:r>
            <a:r>
              <a:rPr b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negocio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de la aplicación, cada uno ejecutándose de forma </a:t>
            </a:r>
            <a:r>
              <a:rPr b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autónoma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y comunicándose mediante </a:t>
            </a:r>
            <a:r>
              <a:rPr b="1"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API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93" name="Shape 193"/>
          <p:cNvSpPr txBox="1"/>
          <p:nvPr>
            <p:ph type="ctrTitle"/>
          </p:nvPr>
        </p:nvSpPr>
        <p:spPr>
          <a:xfrm>
            <a:off x="137524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 SERVICES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Arquitectura micro servicios.</a:t>
            </a:r>
          </a:p>
        </p:txBody>
      </p:sp>
      <p:sp>
        <p:nvSpPr>
          <p:cNvPr id="195" name="Shape 195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Es un enfoque al momento de desarrollar una aplicación, como una serie de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pequeños servicios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Comunicación mediante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API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Independiente su codigo debe ser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despegado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sin afectar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resto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 las aplicaciones.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Pequeños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codigos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no debe tomar mas de dos semanas en escribir.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 pueden escribir 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múltiples lenguajes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 programación</a:t>
            </a:r>
          </a:p>
        </p:txBody>
      </p:sp>
      <p:sp>
        <p:nvSpPr>
          <p:cNvPr id="201" name="Shape 201"/>
          <p:cNvSpPr txBox="1"/>
          <p:nvPr>
            <p:ph type="ctrTitle"/>
          </p:nvPr>
        </p:nvSpPr>
        <p:spPr>
          <a:xfrm>
            <a:off x="137524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ADVANTAGE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 SERVICES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Arquitectura 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micro servicios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203" name="Shape 203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existen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reglas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ni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tamaño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Facil de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entender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Facilita la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gestión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 equipos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multifuncionales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independientes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Facil de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escalar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209" name="Shape 209"/>
          <p:cNvSpPr txBox="1"/>
          <p:nvPr>
            <p:ph type="ctrTitle"/>
          </p:nvPr>
        </p:nvSpPr>
        <p:spPr>
          <a:xfrm>
            <a:off x="137524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OTHERS ADVANTAGE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Arquitectura micro servicios.</a:t>
            </a:r>
          </a:p>
        </p:txBody>
      </p:sp>
      <p:sp>
        <p:nvSpPr>
          <p:cNvPr id="211" name="Shape 211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1471350" y="1045800"/>
            <a:ext cx="6201300" cy="305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“Tu arquitectura es reflejo de la organización de tu equipo y visceversa”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1471350" y="2316900"/>
            <a:ext cx="62013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 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137523" y="1507350"/>
            <a:ext cx="19230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ITERATION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First Step: store data</a:t>
            </a:r>
          </a:p>
        </p:txBody>
      </p:sp>
      <p:pic>
        <p:nvPicPr>
          <p:cNvPr descr="server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12" y="2008143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874" y="1991093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562" y="1985843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ubleclick.jpg"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625" y="1366150"/>
            <a:ext cx="1270251" cy="377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-business-tool-for-email-marketing.png"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4700" y="1316575"/>
            <a:ext cx="1431748" cy="430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analytics_icon_horizontal_black_2x.png" id="233" name="Shape 2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587" y="1185900"/>
            <a:ext cx="1672202" cy="5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297362" y="2943400"/>
            <a:ext cx="84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tore-dfp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498737" y="2943400"/>
            <a:ext cx="84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store-ga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486900" y="2997750"/>
            <a:ext cx="84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store-mc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065750" y="3483750"/>
            <a:ext cx="5709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Stack: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Rails 5 API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Postgresql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-"/>
            </a:pPr>
            <a:r>
              <a:rPr lang="en" sz="1200" u="sng"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https://github.com/pacuna/partitionable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Objetivos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Persistencia de datos.</a:t>
            </a:r>
          </a:p>
        </p:txBody>
      </p:sp>
      <p:sp>
        <p:nvSpPr>
          <p:cNvPr id="238" name="Shape 238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137525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PARTITIONABLE</a:t>
            </a: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Step: store data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427650" y="1762800"/>
            <a:ext cx="44280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PostgreSQL supports basic table partitioning. 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-"/>
            </a:pP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https://www.postgresql.org/docs/9.1/static/ddl-partitioning.html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-"/>
            </a:pPr>
            <a:r>
              <a:rPr lang="en" sz="1200" u="sng"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https://github.com/pacuna/partitionable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escarga (2).png" id="246" name="Shape 2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0577" y="1883025"/>
            <a:ext cx="1225050" cy="12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137525" y="1583550"/>
            <a:ext cx="202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ARCHDAILY</a:t>
            </a:r>
          </a:p>
        </p:txBody>
      </p:sp>
      <p:sp>
        <p:nvSpPr>
          <p:cNvPr id="47" name="Shape 47"/>
          <p:cNvSpPr/>
          <p:nvPr/>
        </p:nvSpPr>
        <p:spPr>
          <a:xfrm>
            <a:off x="2332933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137525" y="2769150"/>
            <a:ext cx="2028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¿Qué es archdaily?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ArchDaily</a:t>
            </a:r>
            <a:r>
              <a:rPr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 es el </a:t>
            </a:r>
            <a:r>
              <a:rPr b="1"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sitio web</a:t>
            </a:r>
            <a:r>
              <a:rPr lang="en" sz="1350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 de arquitectura más visitados del mundo.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137525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PARTITIONABLE</a:t>
            </a: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Step: store data</a:t>
            </a:r>
          </a:p>
        </p:txBody>
      </p:sp>
      <p:pic>
        <p:nvPicPr>
          <p:cNvPr descr="descarga (2)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24" y="681850"/>
            <a:ext cx="1364774" cy="1364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arga (3).png" id="255" name="Shape 255"/>
          <p:cNvPicPr preferRelativeResize="0"/>
          <p:nvPr/>
        </p:nvPicPr>
        <p:blipFill rotWithShape="1">
          <a:blip r:embed="rId4">
            <a:alphaModFix/>
          </a:blip>
          <a:srcRect b="0" l="0" r="33722" t="0"/>
          <a:stretch/>
        </p:blipFill>
        <p:spPr>
          <a:xfrm>
            <a:off x="5595850" y="585325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5639000" y="757175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  <p:pic>
        <p:nvPicPr>
          <p:cNvPr descr="descarga (3).png" id="257" name="Shape 257"/>
          <p:cNvPicPr preferRelativeResize="0"/>
          <p:nvPr/>
        </p:nvPicPr>
        <p:blipFill rotWithShape="1">
          <a:blip r:embed="rId4">
            <a:alphaModFix amt="40000"/>
          </a:blip>
          <a:srcRect b="0" l="0" r="33722" t="0"/>
          <a:stretch/>
        </p:blipFill>
        <p:spPr>
          <a:xfrm>
            <a:off x="4419800" y="2150225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462950" y="2322075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stats_012017</a:t>
            </a:r>
          </a:p>
        </p:txBody>
      </p:sp>
      <p:pic>
        <p:nvPicPr>
          <p:cNvPr descr="descarga (3).png" id="259" name="Shape 259"/>
          <p:cNvPicPr preferRelativeResize="0"/>
          <p:nvPr/>
        </p:nvPicPr>
        <p:blipFill rotWithShape="1">
          <a:blip r:embed="rId4">
            <a:alphaModFix amt="41000"/>
          </a:blip>
          <a:srcRect b="0" l="0" r="33722" t="0"/>
          <a:stretch/>
        </p:blipFill>
        <p:spPr>
          <a:xfrm>
            <a:off x="5562800" y="2150225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5605950" y="2322075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stats_022017</a:t>
            </a:r>
          </a:p>
        </p:txBody>
      </p:sp>
      <p:pic>
        <p:nvPicPr>
          <p:cNvPr descr="descarga (3).png" id="261" name="Shape 261"/>
          <p:cNvPicPr preferRelativeResize="0"/>
          <p:nvPr/>
        </p:nvPicPr>
        <p:blipFill rotWithShape="1">
          <a:blip r:embed="rId4">
            <a:alphaModFix amt="40000"/>
          </a:blip>
          <a:srcRect b="0" l="0" r="33722" t="0"/>
          <a:stretch/>
        </p:blipFill>
        <p:spPr>
          <a:xfrm>
            <a:off x="6705800" y="2150225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6748950" y="2322075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stats_032017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796300" y="3764825"/>
            <a:ext cx="59112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Particionable</a:t>
            </a:r>
            <a:r>
              <a:rPr lang="en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 asume que el modelo que desea particionar, y tiene un atributo de </a:t>
            </a:r>
            <a:r>
              <a:rPr b="1" lang="en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fecha</a:t>
            </a:r>
            <a:r>
              <a:rPr lang="en">
                <a:solidFill>
                  <a:srgbClr val="252525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264" name="Shape 264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x="137525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PARTITIONABLE</a:t>
            </a: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Store data</a:t>
            </a:r>
          </a:p>
        </p:txBody>
      </p:sp>
      <p:pic>
        <p:nvPicPr>
          <p:cNvPr descr="descarga (3).png" id="271" name="Shape 271"/>
          <p:cNvPicPr preferRelativeResize="0"/>
          <p:nvPr/>
        </p:nvPicPr>
        <p:blipFill rotWithShape="1">
          <a:blip r:embed="rId3">
            <a:alphaModFix/>
          </a:blip>
          <a:srcRect b="0" l="0" r="33722" t="0"/>
          <a:stretch/>
        </p:blipFill>
        <p:spPr>
          <a:xfrm>
            <a:off x="3389250" y="1281625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3432400" y="1453475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  <p:pic>
        <p:nvPicPr>
          <p:cNvPr descr="descarga (3).png" id="273" name="Shape 273"/>
          <p:cNvPicPr preferRelativeResize="0"/>
          <p:nvPr/>
        </p:nvPicPr>
        <p:blipFill rotWithShape="1">
          <a:blip r:embed="rId3">
            <a:alphaModFix amt="40000"/>
          </a:blip>
          <a:srcRect b="0" l="0" r="33722" t="0"/>
          <a:stretch/>
        </p:blipFill>
        <p:spPr>
          <a:xfrm>
            <a:off x="3346100" y="2839450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3389250" y="3011300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stats_062017</a:t>
            </a:r>
          </a:p>
        </p:txBody>
      </p:sp>
      <p:pic>
        <p:nvPicPr>
          <p:cNvPr descr="descarga (3).png" id="275" name="Shape 275"/>
          <p:cNvPicPr preferRelativeResize="0"/>
          <p:nvPr/>
        </p:nvPicPr>
        <p:blipFill rotWithShape="1">
          <a:blip r:embed="rId3">
            <a:alphaModFix/>
          </a:blip>
          <a:srcRect b="0" l="0" r="33722" t="0"/>
          <a:stretch/>
        </p:blipFill>
        <p:spPr>
          <a:xfrm>
            <a:off x="4489100" y="2839450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532250" y="3011300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stats_072017</a:t>
            </a:r>
          </a:p>
        </p:txBody>
      </p:sp>
      <p:pic>
        <p:nvPicPr>
          <p:cNvPr descr="descarga (3).png" id="277" name="Shape 277"/>
          <p:cNvPicPr preferRelativeResize="0"/>
          <p:nvPr/>
        </p:nvPicPr>
        <p:blipFill rotWithShape="1">
          <a:blip r:embed="rId3">
            <a:alphaModFix/>
          </a:blip>
          <a:srcRect b="0" l="0" r="33722" t="0"/>
          <a:stretch/>
        </p:blipFill>
        <p:spPr>
          <a:xfrm>
            <a:off x="5632100" y="2839450"/>
            <a:ext cx="1032500" cy="15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5675250" y="3011300"/>
            <a:ext cx="94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stats_082017</a:t>
            </a:r>
          </a:p>
        </p:txBody>
      </p:sp>
      <p:pic>
        <p:nvPicPr>
          <p:cNvPr descr="Captura de pantalla 2017-08-16 a la(s) 14.52.34.pn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250" y="624350"/>
            <a:ext cx="41814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137525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 MC</a:t>
            </a: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example...</a:t>
            </a:r>
          </a:p>
        </p:txBody>
      </p:sp>
      <p:sp>
        <p:nvSpPr>
          <p:cNvPr id="287" name="Shape 287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7 a la(s) 21.29.24.pn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183" y="903487"/>
            <a:ext cx="6340792" cy="333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137525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 MC</a:t>
            </a: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</p:txBody>
      </p:sp>
      <p:sp>
        <p:nvSpPr>
          <p:cNvPr id="294" name="Shape 294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7 a la(s) 21.26.28.png" id="295" name="Shape 295"/>
          <p:cNvPicPr preferRelativeResize="0"/>
          <p:nvPr/>
        </p:nvPicPr>
        <p:blipFill rotWithShape="1">
          <a:blip r:embed="rId3">
            <a:alphaModFix/>
          </a:blip>
          <a:srcRect b="0" l="1487" r="0" t="0"/>
          <a:stretch/>
        </p:blipFill>
        <p:spPr>
          <a:xfrm>
            <a:off x="2745150" y="152400"/>
            <a:ext cx="6246450" cy="47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137523" y="1507350"/>
            <a:ext cx="19230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 ITERATION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Second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 Step: process data</a:t>
            </a:r>
          </a:p>
        </p:txBody>
      </p:sp>
      <p:pic>
        <p:nvPicPr>
          <p:cNvPr descr="server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312" y="380768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662" y="1846068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62" y="3363043"/>
            <a:ext cx="699287" cy="8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3125850" y="1277625"/>
            <a:ext cx="88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store-dfp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125850" y="2766225"/>
            <a:ext cx="84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store-ga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125850" y="4230050"/>
            <a:ext cx="84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store-mc</a:t>
            </a:r>
          </a:p>
        </p:txBody>
      </p:sp>
      <p:pic>
        <p:nvPicPr>
          <p:cNvPr descr="server.pn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587" y="1846068"/>
            <a:ext cx="699287" cy="8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4328775" y="2766225"/>
            <a:ext cx="1338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stats-middleware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667375" y="517175"/>
            <a:ext cx="32673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Rails 5 API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S/N 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Procesar stats(datos) y transformar en información.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Entrega todas las stats listas para ser utilizadas REST.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 centralizados.</a:t>
            </a:r>
          </a:p>
        </p:txBody>
      </p:sp>
      <p:sp>
        <p:nvSpPr>
          <p:cNvPr id="311" name="Shape 311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ctrTitle"/>
          </p:nvPr>
        </p:nvSpPr>
        <p:spPr>
          <a:xfrm>
            <a:off x="137523" y="1507350"/>
            <a:ext cx="19230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 ITERATION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37524" y="2769150"/>
            <a:ext cx="1923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Third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 step: show data</a:t>
            </a:r>
          </a:p>
        </p:txBody>
      </p:sp>
      <p:pic>
        <p:nvPicPr>
          <p:cNvPr descr="server.png"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937" y="1846068"/>
            <a:ext cx="699287" cy="8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4846887" y="2766225"/>
            <a:ext cx="1363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stats-middleware</a:t>
            </a:r>
          </a:p>
        </p:txBody>
      </p:sp>
      <p:pic>
        <p:nvPicPr>
          <p:cNvPr descr="server.pn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437" y="380768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787" y="1846068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187" y="3363043"/>
            <a:ext cx="699287" cy="8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6418675" y="1277625"/>
            <a:ext cx="192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KET - Kam efficient Tools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783325" y="2766225"/>
            <a:ext cx="93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Dashboard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804975" y="4230050"/>
            <a:ext cx="293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APM - Account Performance Monitoring</a:t>
            </a:r>
          </a:p>
        </p:txBody>
      </p:sp>
      <p:sp>
        <p:nvSpPr>
          <p:cNvPr id="326" name="Shape 326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rver.png"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312" y="380768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662" y="1846068"/>
            <a:ext cx="699287" cy="86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62" y="3363043"/>
            <a:ext cx="699287" cy="8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3125850" y="1277625"/>
            <a:ext cx="88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store-dfp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125850" y="2766225"/>
            <a:ext cx="84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store-ga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125850" y="4230050"/>
            <a:ext cx="84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store-mc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ctrTitle"/>
          </p:nvPr>
        </p:nvSpPr>
        <p:spPr>
          <a:xfrm>
            <a:off x="137525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STATS MIDDLEWARE</a:t>
            </a:r>
          </a:p>
        </p:txBody>
      </p:sp>
      <p:sp>
        <p:nvSpPr>
          <p:cNvPr id="338" name="Shape 338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8 a la(s) 21.41.35.png"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649" y="838200"/>
            <a:ext cx="42957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ctrTitle"/>
          </p:nvPr>
        </p:nvSpPr>
        <p:spPr>
          <a:xfrm>
            <a:off x="137525" y="1507350"/>
            <a:ext cx="21954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STATS MIDDLEWARE</a:t>
            </a:r>
          </a:p>
        </p:txBody>
      </p:sp>
      <p:sp>
        <p:nvSpPr>
          <p:cNvPr id="345" name="Shape 345"/>
          <p:cNvSpPr/>
          <p:nvPr/>
        </p:nvSpPr>
        <p:spPr>
          <a:xfrm>
            <a:off x="2462708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8 a la(s) 21.40.28.png"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950" y="1077950"/>
            <a:ext cx="3787524" cy="29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17-08-18 a la(s) 21.43.23.png"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2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8 a la(s) 21.49.37.png"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10"/>
            <a:ext cx="9143998" cy="495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8 a la(s) 19.15.16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6766"/>
            <a:ext cx="9143998" cy="342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CONCLUSIÓN</a:t>
            </a:r>
          </a:p>
        </p:txBody>
      </p:sp>
      <p:sp>
        <p:nvSpPr>
          <p:cNvPr id="364" name="Shape 364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Fácil mantenimiento, códigos pequeños.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Difícil debugeo, encontrar un error vas de  endpoint en endpoint hasta encontrar el punto y coma.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ctrTitle"/>
          </p:nvPr>
        </p:nvSpPr>
        <p:spPr>
          <a:xfrm>
            <a:off x="3457150" y="2254300"/>
            <a:ext cx="36300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YOU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100" y="2118049"/>
            <a:ext cx="602699" cy="7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1161300" y="2316900"/>
            <a:ext cx="68214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SERVICES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0" y="2316900"/>
            <a:ext cx="91440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CREATE</a:t>
            </a:r>
            <a:r>
              <a:rPr b="0" lang="en" sz="3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DEVELOPMENT ENVIRONMENT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MICRO SERVICE</a:t>
            </a:r>
          </a:p>
        </p:txBody>
      </p:sp>
      <p:sp>
        <p:nvSpPr>
          <p:cNvPr id="391" name="Shape 391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rails new myapp --database=postgresql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MICRO SERVICE</a:t>
            </a:r>
          </a:p>
        </p:txBody>
      </p:sp>
      <p:sp>
        <p:nvSpPr>
          <p:cNvPr id="398" name="Shape 398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https://github.com/pacuna/dckerize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gem install dckerize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MICRO SERVICE</a:t>
            </a:r>
          </a:p>
        </p:txBody>
      </p:sp>
      <p:sp>
        <p:nvSpPr>
          <p:cNvPr id="405" name="Shape 405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username: myapp</a:t>
            </a:r>
            <a:b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password: mysecretpassword</a:t>
            </a:r>
            <a:b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host: myapp-db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cd myapp</a:t>
            </a:r>
          </a:p>
          <a:p>
            <a:pPr indent="-2286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dckerize up myapp</a:t>
            </a:r>
          </a:p>
        </p:txBody>
      </p:sp>
      <p:sp>
        <p:nvSpPr>
          <p:cNvPr id="413" name="Shape 413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MICRO SERVICE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3662075" y="1588200"/>
            <a:ext cx="46101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EFEFEF"/>
              </a:buClr>
              <a:buFont typeface="Open Sans"/>
              <a:buChar char="●"/>
            </a:pP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$ docker-compose build</a:t>
            </a:r>
            <a:b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$ docker-compose up</a:t>
            </a:r>
          </a:p>
        </p:txBody>
      </p:sp>
      <p:sp>
        <p:nvSpPr>
          <p:cNvPr id="420" name="Shape 420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MICRO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 title="ArchDaily - Spanish.mp4">
            <a:hlinkClick r:id="rId3"/>
          </p:cNvPr>
          <p:cNvSpPr/>
          <p:nvPr/>
        </p:nvSpPr>
        <p:spPr>
          <a:xfrm>
            <a:off x="1371600" y="0"/>
            <a:ext cx="6858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MICRO SERVICE</a:t>
            </a:r>
          </a:p>
        </p:txBody>
      </p:sp>
      <p:sp>
        <p:nvSpPr>
          <p:cNvPr id="426" name="Shape 426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8 a la(s) 20.03.53.png"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108" y="852487"/>
            <a:ext cx="46101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ctrTitle"/>
          </p:nvPr>
        </p:nvSpPr>
        <p:spPr>
          <a:xfrm>
            <a:off x="219908" y="1694700"/>
            <a:ext cx="2280600" cy="168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MICRO SERVICE</a:t>
            </a:r>
          </a:p>
        </p:txBody>
      </p:sp>
      <p:sp>
        <p:nvSpPr>
          <p:cNvPr id="433" name="Shape 433"/>
          <p:cNvSpPr/>
          <p:nvPr/>
        </p:nvSpPr>
        <p:spPr>
          <a:xfrm>
            <a:off x="2832358" y="1694700"/>
            <a:ext cx="35700" cy="175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pantalla 2017-08-18 a la(s) 20.07.54.png"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85" y="-35400"/>
            <a:ext cx="55021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ctrTitle"/>
          </p:nvPr>
        </p:nvSpPr>
        <p:spPr>
          <a:xfrm>
            <a:off x="3457150" y="2254300"/>
            <a:ext cx="3630000" cy="50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r>
              <a:rPr b="0" lang="en" sz="4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YOU</a:t>
            </a:r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100" y="2118049"/>
            <a:ext cx="602699" cy="7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37525" y="1583550"/>
            <a:ext cx="202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FOUNDERS</a:t>
            </a:r>
          </a:p>
        </p:txBody>
      </p:sp>
      <p:sp>
        <p:nvSpPr>
          <p:cNvPr id="67" name="Shape 67"/>
          <p:cNvSpPr/>
          <p:nvPr/>
        </p:nvSpPr>
        <p:spPr>
          <a:xfrm>
            <a:off x="2332933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37525" y="2769150"/>
            <a:ext cx="2028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 marzo de </a:t>
            </a:r>
            <a:r>
              <a:rPr b="1" i="1" lang="en" sz="120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2008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partimos a Nueva York para presentarlo y en </a:t>
            </a:r>
            <a:r>
              <a:rPr b="1" i="1" lang="en" sz="120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2009</a:t>
            </a:r>
            <a:r>
              <a:rPr i="1" lang="en" sz="1200">
                <a:solidFill>
                  <a:srgbClr val="11111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ya éramos el sitio más leído del mundo</a:t>
            </a:r>
          </a:p>
        </p:txBody>
      </p:sp>
      <p:pic>
        <p:nvPicPr>
          <p:cNvPr descr="10553615_10203239806929566_1719300709098203223_n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674" y="649300"/>
            <a:ext cx="6046351" cy="3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137525" y="1583550"/>
            <a:ext cx="202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DEVELOPER</a:t>
            </a:r>
          </a:p>
        </p:txBody>
      </p:sp>
      <p:sp>
        <p:nvSpPr>
          <p:cNvPr id="75" name="Shape 75"/>
          <p:cNvSpPr/>
          <p:nvPr/>
        </p:nvSpPr>
        <p:spPr>
          <a:xfrm>
            <a:off x="2332933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4063827_10153701586112343_1209151830000371136_n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425" y="939400"/>
            <a:ext cx="5803924" cy="32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37525" y="1583550"/>
            <a:ext cx="202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</a:t>
            </a:r>
          </a:p>
        </p:txBody>
      </p:sp>
      <p:sp>
        <p:nvSpPr>
          <p:cNvPr id="82" name="Shape 82"/>
          <p:cNvSpPr/>
          <p:nvPr/>
        </p:nvSpPr>
        <p:spPr>
          <a:xfrm>
            <a:off x="2332933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5876077_686394711534643_3659836036302766080_n.jp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283" y="756400"/>
            <a:ext cx="6470566" cy="363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37525" y="1583550"/>
            <a:ext cx="202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000">
                <a:solidFill>
                  <a:srgbClr val="0F6CB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ARCHDAILY</a:t>
            </a:r>
          </a:p>
        </p:txBody>
      </p:sp>
      <p:sp>
        <p:nvSpPr>
          <p:cNvPr id="89" name="Shape 89"/>
          <p:cNvSpPr/>
          <p:nvPr/>
        </p:nvSpPr>
        <p:spPr>
          <a:xfrm>
            <a:off x="2332933" y="1477650"/>
            <a:ext cx="35700" cy="218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37525" y="2769150"/>
            <a:ext cx="2028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¿Qué hacemos?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674" y="760162"/>
            <a:ext cx="4775999" cy="36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