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532859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3</a:t>
            </a:r>
            <a:r>
              <a:rPr lang="ru-RU" b="1" dirty="0" smtClean="0"/>
              <a:t> Концепция системы</a:t>
            </a:r>
            <a:br>
              <a:rPr lang="ru-RU" b="1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Часть 1</a:t>
            </a:r>
            <a:br>
              <a:rPr lang="ru-RU" sz="2000" b="1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А) Дерево страниц</a:t>
            </a:r>
            <a:r>
              <a:rPr lang="ru-RU" sz="2000" dirty="0" smtClean="0">
                <a:solidFill>
                  <a:srgbClr val="00B0F0"/>
                </a:solidFill>
              </a:rPr>
              <a:t>, типы страниц, шаблоны страниц, сетки страниц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Б) Содержимое страниц</a:t>
            </a:r>
            <a:r>
              <a:rPr lang="ru-RU" sz="2000" dirty="0" smtClean="0">
                <a:solidFill>
                  <a:srgbClr val="00B0F0"/>
                </a:solidFill>
              </a:rPr>
              <a:t> (сетки, </a:t>
            </a:r>
            <a:r>
              <a:rPr lang="ru-RU" sz="2000" dirty="0" err="1" smtClean="0">
                <a:solidFill>
                  <a:srgbClr val="00B0F0"/>
                </a:solidFill>
              </a:rPr>
              <a:t>контент</a:t>
            </a:r>
            <a:r>
              <a:rPr lang="ru-RU" sz="2000" dirty="0" smtClean="0">
                <a:solidFill>
                  <a:srgbClr val="00B0F0"/>
                </a:solidFill>
              </a:rPr>
              <a:t>, </a:t>
            </a:r>
            <a:r>
              <a:rPr lang="ru-RU" sz="2000" dirty="0" err="1" smtClean="0">
                <a:solidFill>
                  <a:srgbClr val="00B0F0"/>
                </a:solidFill>
              </a:rPr>
              <a:t>плагины</a:t>
            </a:r>
            <a:r>
              <a:rPr lang="ru-RU" sz="2000" dirty="0" smtClean="0">
                <a:solidFill>
                  <a:srgbClr val="00B0F0"/>
                </a:solidFill>
              </a:rPr>
              <a:t>) – набор стандартных элементов содержимого, добавляемые элементы</a:t>
            </a:r>
            <a:br>
              <a:rPr lang="ru-RU" sz="2000" dirty="0" smtClean="0">
                <a:solidFill>
                  <a:srgbClr val="00B0F0"/>
                </a:solidFill>
              </a:rPr>
            </a:br>
            <a:r>
              <a:rPr lang="ru-RU" sz="2000" dirty="0" smtClean="0">
                <a:solidFill>
                  <a:srgbClr val="00B0F0"/>
                </a:solidFill>
              </a:rPr>
              <a:t/>
            </a:r>
            <a:br>
              <a:rPr lang="ru-RU" sz="2000" dirty="0" smtClean="0">
                <a:solidFill>
                  <a:srgbClr val="00B0F0"/>
                </a:solidFill>
              </a:rPr>
            </a:br>
            <a:r>
              <a:rPr lang="ru-RU" sz="2000" dirty="0" smtClean="0"/>
              <a:t>В) Хранилище </a:t>
            </a:r>
            <a:r>
              <a:rPr lang="ru-RU" sz="2000" dirty="0" err="1" smtClean="0"/>
              <a:t>контента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B0F0"/>
                </a:solidFill>
              </a:rPr>
              <a:t>(модуль список, выборка записей для </a:t>
            </a:r>
            <a:r>
              <a:rPr lang="ru-RU" sz="2000" dirty="0" err="1" smtClean="0">
                <a:solidFill>
                  <a:srgbClr val="00B0F0"/>
                </a:solidFill>
              </a:rPr>
              <a:t>плагинов</a:t>
            </a:r>
            <a:r>
              <a:rPr lang="ru-RU" sz="2000" dirty="0" smtClean="0">
                <a:solidFill>
                  <a:srgbClr val="00B0F0"/>
                </a:solidFill>
              </a:rPr>
              <a:t>)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Г) Файлы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 </a:t>
            </a:r>
            <a:r>
              <a:rPr lang="ru-RU" sz="2000" b="1" dirty="0" smtClean="0"/>
              <a:t>Часть 2 </a:t>
            </a:r>
            <a:br>
              <a:rPr lang="ru-RU" sz="2000" b="1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А) </a:t>
            </a:r>
            <a:r>
              <a:rPr lang="en-US" sz="2000" dirty="0" err="1" smtClean="0"/>
              <a:t>Typoscript</a:t>
            </a:r>
            <a:r>
              <a:rPr lang="ru-RU" sz="2000" dirty="0" smtClean="0"/>
              <a:t>-шаблоны</a:t>
            </a:r>
            <a:r>
              <a:rPr lang="en-US" sz="2000" dirty="0" smtClean="0">
                <a:solidFill>
                  <a:srgbClr val="00B0F0"/>
                </a:solidFill>
              </a:rPr>
              <a:t> (</a:t>
            </a:r>
            <a:r>
              <a:rPr lang="ru-RU" sz="2000" dirty="0" smtClean="0">
                <a:solidFill>
                  <a:srgbClr val="00B0F0"/>
                </a:solidFill>
              </a:rPr>
              <a:t>основные объекты </a:t>
            </a:r>
            <a:r>
              <a:rPr lang="en-US" sz="2000" dirty="0" smtClean="0">
                <a:solidFill>
                  <a:srgbClr val="00B0F0"/>
                </a:solidFill>
              </a:rPr>
              <a:t>PAGE, TEXT, CONTENT, IMAGE, MENU)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Б) Кэширование, </a:t>
            </a:r>
            <a:r>
              <a:rPr lang="en-US" sz="2000" dirty="0" smtClean="0"/>
              <a:t>INT_</a:t>
            </a:r>
            <a:r>
              <a:rPr lang="ru-RU" sz="2000" dirty="0" smtClean="0"/>
              <a:t>объекты, </a:t>
            </a:r>
            <a:r>
              <a:rPr lang="en-US" sz="2000" dirty="0" err="1" smtClean="0"/>
              <a:t>cHash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В) Расширения</a:t>
            </a:r>
            <a:r>
              <a:rPr lang="ru-RU" sz="2000" dirty="0" smtClean="0">
                <a:solidFill>
                  <a:srgbClr val="00B0F0"/>
                </a:solidFill>
              </a:rPr>
              <a:t> (что можно добавить в </a:t>
            </a:r>
            <a:r>
              <a:rPr lang="en-US" sz="2000" dirty="0" smtClean="0">
                <a:solidFill>
                  <a:srgbClr val="00B0F0"/>
                </a:solidFill>
              </a:rPr>
              <a:t>Backend, Frontend</a:t>
            </a:r>
            <a:r>
              <a:rPr lang="ru-RU" sz="2000" dirty="0" smtClean="0">
                <a:solidFill>
                  <a:srgbClr val="00B0F0"/>
                </a:solidFill>
              </a:rPr>
              <a:t>)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5904656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3 Структура папок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- папка </a:t>
            </a:r>
            <a:r>
              <a:rPr lang="en-US" sz="2000" dirty="0" err="1" smtClean="0"/>
              <a:t>fileadmin</a:t>
            </a:r>
            <a:r>
              <a:rPr lang="en-US" sz="2000" dirty="0" smtClean="0"/>
              <a:t>/ </a:t>
            </a:r>
            <a:r>
              <a:rPr lang="en-US" sz="2000" dirty="0" smtClean="0">
                <a:solidFill>
                  <a:srgbClr val="00B0F0"/>
                </a:solidFill>
              </a:rPr>
              <a:t>config.FAL</a:t>
            </a:r>
            <a:r>
              <a:rPr lang="ru-RU" sz="2000" dirty="0" smtClean="0">
                <a:solidFill>
                  <a:srgbClr val="00B0F0"/>
                </a:solidFill>
              </a:rPr>
              <a:t> (различие между </a:t>
            </a:r>
            <a:r>
              <a:rPr lang="en-US" sz="2000" dirty="0" err="1" smtClean="0">
                <a:solidFill>
                  <a:srgbClr val="00B0F0"/>
                </a:solidFill>
              </a:rPr>
              <a:t>fileadmin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ru-RU" sz="2000" dirty="0" smtClean="0">
                <a:solidFill>
                  <a:srgbClr val="00B0F0"/>
                </a:solidFill>
              </a:rPr>
              <a:t>и </a:t>
            </a:r>
            <a:r>
              <a:rPr lang="en-US" sz="2000" dirty="0" smtClean="0">
                <a:solidFill>
                  <a:srgbClr val="00B0F0"/>
                </a:solidFill>
              </a:rPr>
              <a:t>uploads)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- папка </a:t>
            </a:r>
            <a:r>
              <a:rPr lang="en-US" sz="2000" dirty="0" smtClean="0"/>
              <a:t>uploads/</a:t>
            </a:r>
            <a:r>
              <a:rPr lang="ru-RU" sz="2000" dirty="0" smtClean="0"/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config.upload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ru-RU" sz="2000" dirty="0" smtClean="0"/>
              <a:t>папка </a:t>
            </a:r>
            <a:r>
              <a:rPr lang="en-US" sz="2000" dirty="0" smtClean="0"/>
              <a:t>typo3/ </a:t>
            </a:r>
            <a:r>
              <a:rPr lang="ru-RU" sz="2000" dirty="0" smtClean="0">
                <a:solidFill>
                  <a:srgbClr val="00B0F0"/>
                </a:solidFill>
              </a:rPr>
              <a:t>исподники системы</a:t>
            </a:r>
            <a:r>
              <a:rPr lang="en-US" sz="2000" dirty="0" smtClean="0">
                <a:solidFill>
                  <a:srgbClr val="00B0F0"/>
                </a:solidFill>
              </a:rPr>
              <a:t>, </a:t>
            </a:r>
            <a:r>
              <a:rPr lang="ru-RU" sz="2000" dirty="0" smtClean="0">
                <a:solidFill>
                  <a:srgbClr val="00B0F0"/>
                </a:solidFill>
              </a:rPr>
              <a:t>системные расширения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ru-RU" sz="2000" dirty="0" smtClean="0"/>
              <a:t>папка </a:t>
            </a:r>
            <a:r>
              <a:rPr lang="en-US" sz="2000" dirty="0" smtClean="0"/>
              <a:t>typo3conf/ext/&lt;</a:t>
            </a:r>
            <a:r>
              <a:rPr lang="ru-RU" sz="2000" dirty="0" smtClean="0"/>
              <a:t>расширение</a:t>
            </a:r>
            <a:r>
              <a:rPr lang="en-US" sz="2000" dirty="0" smtClean="0"/>
              <a:t>&gt;/ </a:t>
            </a:r>
            <a:r>
              <a:rPr lang="ru-RU" sz="2000" dirty="0" smtClean="0">
                <a:solidFill>
                  <a:srgbClr val="00B0F0"/>
                </a:solidFill>
              </a:rPr>
              <a:t>структура папок расширения зависит от того на чем оно разработано (</a:t>
            </a:r>
            <a:r>
              <a:rPr lang="en-US" sz="2000" dirty="0" err="1" smtClean="0">
                <a:solidFill>
                  <a:srgbClr val="00B0F0"/>
                </a:solidFill>
              </a:rPr>
              <a:t>kickstarter</a:t>
            </a:r>
            <a:r>
              <a:rPr lang="en-US" sz="2000" dirty="0" smtClean="0">
                <a:solidFill>
                  <a:srgbClr val="00B0F0"/>
                </a:solidFill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</a:rPr>
              <a:t>extbase</a:t>
            </a:r>
            <a:r>
              <a:rPr lang="en-US" sz="2000" dirty="0" smtClean="0">
                <a:solidFill>
                  <a:srgbClr val="00B0F0"/>
                </a:solidFill>
              </a:rPr>
              <a:t>, yii2)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ru-RU" sz="2000" dirty="0" smtClean="0"/>
              <a:t>файлы в папке </a:t>
            </a:r>
            <a:r>
              <a:rPr lang="en-US" sz="2000" dirty="0" smtClean="0"/>
              <a:t>typo3conf/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1600" b="1" dirty="0" smtClean="0"/>
              <a:t>файл </a:t>
            </a:r>
            <a:r>
              <a:rPr lang="en-US" sz="1600" b="1" dirty="0" smtClean="0"/>
              <a:t>LocalConfiguration.php </a:t>
            </a:r>
            <a:r>
              <a:rPr lang="ru-RU" sz="1600" dirty="0" smtClean="0"/>
              <a:t>(глобальные настройки системы – см. файл</a:t>
            </a:r>
            <a:r>
              <a:rPr lang="en-US" sz="1600" dirty="0" smtClean="0"/>
              <a:t> </a:t>
            </a:r>
            <a:r>
              <a:rPr lang="ru-RU" sz="1600" dirty="0" smtClean="0"/>
              <a:t>с описанием настроек </a:t>
            </a:r>
            <a:r>
              <a:rPr lang="en-US" sz="1600" dirty="0" smtClean="0"/>
              <a:t>[</a:t>
            </a:r>
            <a:r>
              <a:rPr lang="ru-RU" sz="1600" dirty="0" smtClean="0">
                <a:solidFill>
                  <a:srgbClr val="FF0000"/>
                </a:solidFill>
              </a:rPr>
              <a:t>ФАЙЛ</a:t>
            </a:r>
            <a:r>
              <a:rPr lang="en-US" sz="1600" dirty="0" smtClean="0"/>
              <a:t>]</a:t>
            </a:r>
            <a:r>
              <a:rPr lang="ru-RU" sz="1600" dirty="0" smtClean="0"/>
              <a:t>, преимущественно редактируется через </a:t>
            </a:r>
            <a:r>
              <a:rPr lang="en-US" sz="1600" dirty="0" smtClean="0"/>
              <a:t>Install Tools)</a:t>
            </a:r>
            <a:br>
              <a:rPr lang="en-US" sz="1600" dirty="0" smtClean="0"/>
            </a:br>
            <a:r>
              <a:rPr lang="ru-RU" sz="1600" b="1" dirty="0" smtClean="0"/>
              <a:t>файл </a:t>
            </a:r>
            <a:r>
              <a:rPr lang="en-US" sz="1600" b="1" dirty="0" smtClean="0"/>
              <a:t>AdditionalConfiguration.php </a:t>
            </a:r>
            <a:r>
              <a:rPr lang="ru-RU" sz="1600" dirty="0" smtClean="0"/>
              <a:t>(ручная перенастройка конфигураций системы)</a:t>
            </a:r>
            <a:br>
              <a:rPr lang="ru-RU" sz="1600" dirty="0" smtClean="0"/>
            </a:br>
            <a:r>
              <a:rPr lang="ru-RU" sz="1600" b="1" dirty="0" smtClean="0"/>
              <a:t>файл </a:t>
            </a:r>
            <a:r>
              <a:rPr lang="en-US" sz="1600" b="1" dirty="0" smtClean="0"/>
              <a:t>PackageStates.php</a:t>
            </a:r>
            <a:r>
              <a:rPr lang="en-US" sz="1600" dirty="0" smtClean="0"/>
              <a:t> (</a:t>
            </a:r>
            <a:r>
              <a:rPr lang="ru-RU" sz="1600" dirty="0" smtClean="0"/>
              <a:t>список активных (подключенных) расширений, а также их настройки)</a:t>
            </a:r>
            <a:br>
              <a:rPr lang="ru-RU" sz="1600" dirty="0" smtClean="0"/>
            </a:br>
            <a:r>
              <a:rPr lang="ru-RU" sz="1600" b="1" dirty="0" smtClean="0"/>
              <a:t>файл </a:t>
            </a:r>
            <a:r>
              <a:rPr lang="en-US" sz="1600" b="1" dirty="0" smtClean="0"/>
              <a:t>realurl_conf.php </a:t>
            </a:r>
            <a:r>
              <a:rPr lang="en-US" sz="1600" dirty="0" smtClean="0"/>
              <a:t>(</a:t>
            </a:r>
            <a:r>
              <a:rPr lang="ru-RU" sz="1600" dirty="0" smtClean="0"/>
              <a:t>настройка ЧПУ </a:t>
            </a:r>
            <a:r>
              <a:rPr lang="ru-RU" sz="1600" dirty="0" err="1" smtClean="0"/>
              <a:t>расширния</a:t>
            </a:r>
            <a:r>
              <a:rPr lang="ru-RU" sz="1600" dirty="0" smtClean="0"/>
              <a:t> </a:t>
            </a:r>
            <a:r>
              <a:rPr lang="en-US" sz="1600" dirty="0" err="1" smtClean="0"/>
              <a:t>EXT:realurl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ru-RU" sz="1600" b="1" dirty="0" smtClean="0"/>
              <a:t>файл </a:t>
            </a:r>
            <a:r>
              <a:rPr lang="en-US" sz="1600" b="1" dirty="0" smtClean="0"/>
              <a:t>TinyMceConfiguration.php </a:t>
            </a:r>
            <a:r>
              <a:rPr lang="en-US" sz="1600" dirty="0" smtClean="0"/>
              <a:t>(</a:t>
            </a:r>
            <a:r>
              <a:rPr lang="ru-RU" sz="1600" dirty="0" smtClean="0"/>
              <a:t>настройка визуального </a:t>
            </a:r>
            <a:r>
              <a:rPr lang="ru-RU" sz="1600" dirty="0" err="1" smtClean="0"/>
              <a:t>редактитора</a:t>
            </a:r>
            <a:r>
              <a:rPr lang="ru-RU" sz="1600" dirty="0" smtClean="0"/>
              <a:t> расширения </a:t>
            </a:r>
            <a:r>
              <a:rPr lang="en-US" sz="1600" dirty="0" smtClean="0"/>
              <a:t>EXT:air_table)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2000" dirty="0" smtClean="0"/>
              <a:t>- </a:t>
            </a:r>
            <a:r>
              <a:rPr lang="ru-RU" sz="2000" dirty="0" smtClean="0"/>
              <a:t>папка </a:t>
            </a:r>
            <a:r>
              <a:rPr lang="en-US" sz="2000" dirty="0" smtClean="0"/>
              <a:t>typo3temp/ </a:t>
            </a:r>
            <a:r>
              <a:rPr lang="ru-RU" sz="2000" dirty="0" smtClean="0">
                <a:solidFill>
                  <a:srgbClr val="00B0F0"/>
                </a:solidFill>
              </a:rPr>
              <a:t>содержит кэш данные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4 Структура БД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А) Таблицы в БД (а также таблицы с кэш-данными которые можно чистить)</a:t>
            </a:r>
            <a:br>
              <a:rPr lang="ru-RU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Б) Структура </a:t>
            </a:r>
            <a:r>
              <a:rPr lang="en-US" sz="2000" dirty="0" smtClean="0"/>
              <a:t>FAL (</a:t>
            </a:r>
            <a:r>
              <a:rPr lang="ru-RU" sz="2000" dirty="0" smtClean="0"/>
              <a:t>отдельное видео)</a:t>
            </a:r>
            <a:br>
              <a:rPr lang="ru-RU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В) Массив </a:t>
            </a:r>
            <a:r>
              <a:rPr lang="en-US" sz="2000" dirty="0" smtClean="0"/>
              <a:t>$TCA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Г) Файл </a:t>
            </a:r>
            <a:r>
              <a:rPr lang="en-US" sz="2000" b="1" dirty="0" smtClean="0"/>
              <a:t>typo3conf/extTables.php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Д) </a:t>
            </a:r>
            <a:r>
              <a:rPr lang="en-US" sz="2000" dirty="0" smtClean="0"/>
              <a:t>Install Tools (</a:t>
            </a:r>
            <a:r>
              <a:rPr lang="ru-RU" sz="2000" dirty="0" smtClean="0"/>
              <a:t>инструмент </a:t>
            </a:r>
            <a:r>
              <a:rPr lang="en-US" sz="2000" dirty="0" smtClean="0"/>
              <a:t>Compare DB)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5 </a:t>
            </a:r>
            <a:r>
              <a:rPr lang="ru-RU" b="1" dirty="0" smtClean="0"/>
              <a:t>Структура </a:t>
            </a:r>
            <a:r>
              <a:rPr lang="en-US" b="1" dirty="0" smtClean="0"/>
              <a:t>FAL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А) После загрузки файла</a:t>
            </a:r>
            <a:br>
              <a:rPr lang="ru-RU" sz="2000" dirty="0" smtClean="0"/>
            </a:br>
            <a:r>
              <a:rPr lang="ru-RU" sz="2000" dirty="0" smtClean="0"/>
              <a:t>Создается запись в </a:t>
            </a:r>
            <a:r>
              <a:rPr lang="en-US" sz="2000" dirty="0" err="1" smtClean="0"/>
              <a:t>sys_file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Создается запись в </a:t>
            </a:r>
            <a:r>
              <a:rPr lang="en-US" sz="2000" dirty="0" err="1" smtClean="0"/>
              <a:t>sys_file_metadata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Б) При выборе файла</a:t>
            </a:r>
            <a:br>
              <a:rPr lang="ru-RU" sz="2000" dirty="0" smtClean="0"/>
            </a:br>
            <a:r>
              <a:rPr lang="ru-RU" sz="2000" dirty="0" smtClean="0"/>
              <a:t>Создается запись в </a:t>
            </a:r>
            <a:r>
              <a:rPr lang="en-US" sz="2000" dirty="0" err="1" smtClean="0"/>
              <a:t>sys_file_reference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9672" y="46531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sys_file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5816" y="46531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sys_file_refer</a:t>
            </a:r>
            <a:endParaRPr lang="en-US" dirty="0" smtClean="0"/>
          </a:p>
          <a:p>
            <a:pPr algn="ctr"/>
            <a:r>
              <a:rPr lang="en-US" dirty="0" err="1" smtClean="0"/>
              <a:t>ence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5617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sys_file_moutn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56176" y="47251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sys_file_storage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19672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sys_file_meta</a:t>
            </a:r>
            <a:endParaRPr lang="en-US" dirty="0" smtClean="0"/>
          </a:p>
          <a:p>
            <a:pPr algn="ctr"/>
            <a:r>
              <a:rPr lang="en-US" dirty="0" smtClean="0"/>
              <a:t>data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6</a:t>
            </a:r>
            <a:r>
              <a:rPr lang="ru-RU" b="1" dirty="0" smtClean="0"/>
              <a:t> Обзор </a:t>
            </a:r>
            <a:r>
              <a:rPr lang="ru-RU" b="1" dirty="0" err="1" smtClean="0"/>
              <a:t>админки</a:t>
            </a:r>
            <a:r>
              <a:rPr lang="ru-RU" b="1" dirty="0" smtClean="0"/>
              <a:t> (</a:t>
            </a:r>
            <a:r>
              <a:rPr lang="en-US" b="1" dirty="0" smtClean="0"/>
              <a:t>Backend)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А) Пользователи и права доступа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5184576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7</a:t>
            </a:r>
            <a:r>
              <a:rPr lang="ru-RU" b="1" dirty="0" smtClean="0"/>
              <a:t> Обзор </a:t>
            </a:r>
            <a:r>
              <a:rPr lang="en-US" b="1" dirty="0" smtClean="0"/>
              <a:t>EXT:air_table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Что можно создать, конструктор 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1) Модель, </a:t>
            </a:r>
            <a:br>
              <a:rPr lang="ru-RU" sz="2000" dirty="0" smtClean="0"/>
            </a:br>
            <a:r>
              <a:rPr lang="ru-RU" sz="2000" dirty="0" smtClean="0"/>
              <a:t>2) Модель категория, </a:t>
            </a:r>
            <a:r>
              <a:rPr lang="ru-RU" sz="2000" dirty="0" err="1" smtClean="0"/>
              <a:t>категоризатор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3) Контроллер и шаблон страницы</a:t>
            </a:r>
            <a:br>
              <a:rPr lang="ru-RU" sz="2000" dirty="0" smtClean="0"/>
            </a:br>
            <a:r>
              <a:rPr lang="ru-RU" sz="2000" dirty="0" smtClean="0"/>
              <a:t>4) Контроллер и шаблон элемента </a:t>
            </a:r>
            <a:r>
              <a:rPr lang="ru-RU" sz="2000" dirty="0" err="1" smtClean="0"/>
              <a:t>контента</a:t>
            </a:r>
            <a:r>
              <a:rPr lang="ru-RU" sz="2000" dirty="0" smtClean="0"/>
              <a:t> (сетка, элемент, </a:t>
            </a:r>
            <a:r>
              <a:rPr lang="ru-RU" sz="2000" dirty="0" err="1" smtClean="0"/>
              <a:t>плагин</a:t>
            </a:r>
            <a:r>
              <a:rPr lang="ru-RU" sz="2000" dirty="0" smtClean="0"/>
              <a:t>)</a:t>
            </a:r>
            <a:br>
              <a:rPr lang="ru-RU" sz="2000" dirty="0" smtClean="0"/>
            </a:br>
            <a:r>
              <a:rPr lang="ru-RU" sz="2000" dirty="0" smtClean="0"/>
              <a:t>5) </a:t>
            </a:r>
            <a:r>
              <a:rPr lang="ru-RU" sz="2000" dirty="0" err="1" smtClean="0"/>
              <a:t>Конфиги</a:t>
            </a:r>
            <a:r>
              <a:rPr lang="ru-RU" sz="2000" dirty="0" smtClean="0"/>
              <a:t> колонок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6</a:t>
            </a:r>
            <a:r>
              <a:rPr lang="en-US" sz="2000" dirty="0" smtClean="0"/>
              <a:t>) </a:t>
            </a:r>
            <a:r>
              <a:rPr lang="ru-RU" sz="2000" dirty="0" err="1" smtClean="0"/>
              <a:t>Конфиги</a:t>
            </a:r>
            <a:r>
              <a:rPr lang="ru-RU" sz="2000" dirty="0" smtClean="0"/>
              <a:t> колонок (связи)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1) Визуальный редактор, настройки</a:t>
            </a:r>
            <a:br>
              <a:rPr lang="ru-RU" sz="2000" dirty="0" smtClean="0"/>
            </a:br>
            <a:r>
              <a:rPr lang="ru-RU" sz="2000" dirty="0" smtClean="0"/>
              <a:t>2) Экспорт</a:t>
            </a:r>
            <a:r>
              <a:rPr lang="en-US" sz="2000" dirty="0" smtClean="0"/>
              <a:t>/</a:t>
            </a:r>
            <a:r>
              <a:rPr lang="ru-RU" sz="2000" dirty="0" smtClean="0"/>
              <a:t>импорт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4046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BEL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55976" y="404664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TypeNum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0112" y="4046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32240" y="4046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884368" y="4046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Plugin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0112" y="162880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Overwrite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0112" y="285293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CRun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32240" y="285293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9712" y="4046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03848" y="155679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Doctype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987824" y="260648"/>
            <a:ext cx="0" cy="453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436096" y="18864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36096" y="1484784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436096" y="2708920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348880"/>
            <a:ext cx="542925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18001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8</a:t>
            </a:r>
            <a:r>
              <a:rPr lang="ru-RU" b="1" dirty="0" smtClean="0"/>
              <a:t> Обзор </a:t>
            </a:r>
            <a:r>
              <a:rPr lang="en-US" b="1" dirty="0" smtClean="0"/>
              <a:t>EXT:yii2</a:t>
            </a:r>
            <a:br>
              <a:rPr lang="en-US" b="1" dirty="0" smtClean="0"/>
            </a:br>
            <a:r>
              <a:rPr lang="ru-RU" sz="2000" dirty="0" smtClean="0"/>
              <a:t>Одна точка входа либо запрос приходит на 1 файл</a:t>
            </a:r>
            <a:br>
              <a:rPr lang="ru-RU" sz="2000" dirty="0" smtClean="0"/>
            </a:br>
            <a:r>
              <a:rPr lang="ru-RU" sz="2000" dirty="0" smtClean="0"/>
              <a:t>Возвращает функцию если находит соответствующий маршрут, иначе 404</a:t>
            </a:r>
            <a:br>
              <a:rPr lang="ru-RU" sz="2000" dirty="0" smtClean="0"/>
            </a:br>
            <a:r>
              <a:rPr lang="ru-RU" sz="2000" dirty="0" smtClean="0"/>
              <a:t>4 цвета страниц </a:t>
            </a:r>
            <a:r>
              <a:rPr lang="en-US" sz="2000" dirty="0" err="1" smtClean="0"/>
              <a:t>cHash</a:t>
            </a:r>
            <a:r>
              <a:rPr lang="en-US" sz="2000" dirty="0" smtClean="0"/>
              <a:t> </a:t>
            </a:r>
            <a:r>
              <a:rPr lang="ru-RU" sz="2000" dirty="0" smtClean="0"/>
              <a:t>не используется!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-2403648"/>
            <a:ext cx="63912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699792" y="25649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Cashe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25649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59832" y="2132856"/>
            <a:ext cx="21602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If(tx_yii2_plugin)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4149080"/>
            <a:ext cx="432048" cy="48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60232" y="4653136"/>
            <a:ext cx="432048" cy="48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4077072"/>
            <a:ext cx="432048" cy="48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331640" y="4797152"/>
            <a:ext cx="432048" cy="48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</a:t>
            </a:r>
            <a:endParaRPr lang="ru-RU" dirty="0"/>
          </a:p>
        </p:txBody>
      </p:sp>
      <p:cxnSp>
        <p:nvCxnSpPr>
          <p:cNvPr id="17" name="Shape 16"/>
          <p:cNvCxnSpPr>
            <a:stCxn id="10" idx="2"/>
            <a:endCxn id="11" idx="3"/>
          </p:cNvCxnSpPr>
          <p:nvPr/>
        </p:nvCxnSpPr>
        <p:spPr>
          <a:xfrm rot="5400000">
            <a:off x="1884276" y="4438836"/>
            <a:ext cx="478904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6" idx="2"/>
            <a:endCxn id="8" idx="1"/>
          </p:cNvCxnSpPr>
          <p:nvPr/>
        </p:nvCxnSpPr>
        <p:spPr>
          <a:xfrm rot="16200000" flipH="1">
            <a:off x="4921188" y="3659324"/>
            <a:ext cx="910952" cy="5509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8" idx="2"/>
            <a:endCxn id="9" idx="1"/>
          </p:cNvCxnSpPr>
          <p:nvPr/>
        </p:nvCxnSpPr>
        <p:spPr>
          <a:xfrm rot="16200000" flipH="1">
            <a:off x="6132748" y="4366828"/>
            <a:ext cx="26288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0" idx="3"/>
            <a:endCxn id="5" idx="2"/>
          </p:cNvCxnSpPr>
          <p:nvPr/>
        </p:nvCxnSpPr>
        <p:spPr>
          <a:xfrm flipV="1">
            <a:off x="2699792" y="3479304"/>
            <a:ext cx="457200" cy="8389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59632" y="5373216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addCasheTags</a:t>
            </a:r>
            <a:r>
              <a:rPr lang="en-US" dirty="0" smtClean="0"/>
              <a:t>() page </a:t>
            </a:r>
          </a:p>
          <a:p>
            <a:pPr>
              <a:buFontTx/>
              <a:buChar char="-"/>
            </a:pPr>
            <a:r>
              <a:rPr lang="ru-RU" dirty="0" smtClean="0"/>
              <a:t> изначально всегда заход как не кэшируемое</a:t>
            </a:r>
          </a:p>
          <a:p>
            <a:pPr>
              <a:buFontTx/>
              <a:buChar char="-"/>
            </a:pPr>
            <a:r>
              <a:rPr lang="ru-RU" dirty="0" smtClean="0"/>
              <a:t> если страница 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r>
              <a:rPr lang="ru-RU" dirty="0" smtClean="0"/>
              <a:t> через генерацию ссылки попала в доверенные адреса, разрешается кэширование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6804248" y="270892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</a:t>
            </a:r>
          </a:p>
          <a:p>
            <a:pPr algn="ctr"/>
            <a:r>
              <a:rPr lang="ru-RU" dirty="0" smtClean="0"/>
              <a:t>Виртуальная страница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ЧПУ (доработать), </a:t>
            </a:r>
            <a:r>
              <a:rPr lang="en-US" dirty="0" err="1" smtClean="0"/>
              <a:t>realurl</a:t>
            </a:r>
            <a:r>
              <a:rPr lang="en-US" dirty="0" smtClean="0"/>
              <a:t> </a:t>
            </a:r>
            <a:r>
              <a:rPr lang="ru-RU" dirty="0" smtClean="0"/>
              <a:t>как в </a:t>
            </a:r>
            <a:r>
              <a:rPr lang="en-US" dirty="0" smtClean="0"/>
              <a:t>Yii2 + Ajax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Router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Проверить </a:t>
            </a:r>
            <a:r>
              <a:rPr lang="en-US" smtClean="0"/>
              <a:t>RTE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лександр\Desktop\files\comfortable-c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9290187" cy="65723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1100</TotalTime>
  <Words>93</Words>
  <Application>Microsoft Office PowerPoint</Application>
  <PresentationFormat>Экран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3 Концепция системы  Часть 1  А) Дерево страниц, типы страниц, шаблоны страниц, сетки страниц  Б) Содержимое страниц (сетки, контент, плагины) – набор стандартных элементов содержимого, добавляемые элементы  В) Хранилище контента (модуль список, выборка записей для плагинов)  Г) Файлы   Часть 2   А) Typoscript-шаблоны (основные объекты PAGE, TEXT, CONTENT, IMAGE, MENU)  Б) Кэширование, INT_объекты, cHash  В) Расширения (что можно добавить в Backend, Frontend)  </vt:lpstr>
      <vt:lpstr>3 Структура папок - папка fileadmin/ config.FAL (различие между fileadmin и uploads)  - папка uploads/ config.upload  - папка typo3/ исподники системы, системные расширения  - папка typo3conf/ext/&lt;расширение&gt;/ структура папок расширения зависит от того на чем оно разработано (kickstarter, extbase, yii2)  - файлы в папке typo3conf/  файл LocalConfiguration.php (глобальные настройки системы – см. файл с описанием настроек [ФАЙЛ], преимущественно редактируется через Install Tools) файл AdditionalConfiguration.php (ручная перенастройка конфигураций системы) файл PackageStates.php (список активных (подключенных) расширений, а также их настройки) файл realurl_conf.php (настройка ЧПУ расширния EXT:realurl) файл TinyMceConfiguration.php (настройка визуального редактитора расширения EXT:air_table)  - папка typo3temp/ содержит кэш данные</vt:lpstr>
      <vt:lpstr>4 Структура БД А) Таблицы в БД (а также таблицы с кэш-данными которые можно чистить)  Б) Структура FAL (отдельное видео)  В) Массив $TCA  Г) Файл typo3conf/extTables.php  Д) Install Tools (инструмент Compare DB)  </vt:lpstr>
      <vt:lpstr>5 Структура FAL А) После загрузки файла Создается запись в sys_file Создается запись в sys_file_metadata  Б) При выборе файла Создается запись в sys_file_reference  </vt:lpstr>
      <vt:lpstr>6 Обзор админки (Backend) А) Пользователи и права доступа  </vt:lpstr>
      <vt:lpstr>7 Обзор EXT:air_table Что можно создать, конструктор   1) Модель,  2) Модель категория, категоризатор 3) Контроллер и шаблон страницы 4) Контроллер и шаблон элемента контента (сетка, элемент, плагин) 5) Конфиги колонок 6) Конфиги колонок (связи)  1) Визуальный редактор, настройки 2) Экспорт/импорт</vt:lpstr>
      <vt:lpstr>8 Обзор EXT:yii2 Одна точка входа либо запрос приходит на 1 файл Возвращает функцию если находит соответствующий маршрут, иначе 404 4 цвета страниц cHash не используется! </vt:lpstr>
      <vt:lpstr>Todo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</dc:creator>
  <cp:lastModifiedBy>Бухгалтерия</cp:lastModifiedBy>
  <cp:revision>108</cp:revision>
  <dcterms:created xsi:type="dcterms:W3CDTF">2019-04-14T17:53:42Z</dcterms:created>
  <dcterms:modified xsi:type="dcterms:W3CDTF">2020-06-11T21:54:04Z</dcterms:modified>
</cp:coreProperties>
</file>