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79" r:id="rId28"/>
    <p:sldId id="284" r:id="rId29"/>
    <p:sldId id="282" r:id="rId30"/>
    <p:sldId id="283" r:id="rId31"/>
    <p:sldId id="285" r:id="rId32"/>
    <p:sldId id="287" r:id="rId33"/>
    <p:sldId id="289" r:id="rId34"/>
    <p:sldId id="290" r:id="rId35"/>
    <p:sldId id="28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08" r:id="rId56"/>
    <p:sldId id="312" r:id="rId57"/>
  </p:sldIdLst>
  <p:sldSz cx="9144000" cy="6858000" type="screen4x3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0581" autoAdjust="0"/>
  </p:normalViewPr>
  <p:slideViewPr>
    <p:cSldViewPr>
      <p:cViewPr>
        <p:scale>
          <a:sx n="66" d="100"/>
          <a:sy n="66" d="100"/>
        </p:scale>
        <p:origin x="2154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экземпляров часто</a:t>
            </a:r>
            <a:r>
              <a:rPr lang="ru-RU" baseline="0" dirty="0" smtClean="0"/>
              <a:t> создаёт проблемы сильного связывания.</a:t>
            </a:r>
          </a:p>
          <a:p>
            <a:r>
              <a:rPr lang="ru-RU" baseline="0" dirty="0" smtClean="0"/>
              <a:t>Всякий раз, когда вы используете оператора </a:t>
            </a:r>
            <a:r>
              <a:rPr lang="en-US" baseline="0" dirty="0" smtClean="0"/>
              <a:t>new</a:t>
            </a:r>
            <a:r>
              <a:rPr lang="ru-RU" baseline="0" dirty="0" smtClean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 smtClean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 smtClean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 smtClean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4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Фабрика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642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78969"/>
            <a:ext cx="88204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сделать статическим. Тогда не требовалось бы создавать экземпляр класса фабрики для его вызова</a:t>
            </a:r>
          </a:p>
          <a:p>
            <a:pPr lvl="1"/>
            <a:r>
              <a:rPr lang="ru-RU" dirty="0"/>
              <a:t>Теряется возможность </a:t>
            </a:r>
            <a:r>
              <a:rPr lang="ru-RU" dirty="0" err="1"/>
              <a:t>субклассирования</a:t>
            </a:r>
            <a:r>
              <a:rPr lang="ru-RU" dirty="0"/>
              <a:t>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2329578"/>
            <a:ext cx="88598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приложения, использующая простую фабрику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10" y="32462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8680" y="1665064"/>
            <a:ext cx="33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299" y="6142189"/>
            <a:ext cx="34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</a:t>
            </a:r>
            <a:r>
              <a:rPr lang="ru-RU" sz="1200" dirty="0" err="1"/>
              <a:t>субклассах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53" y="5085184"/>
            <a:ext cx="308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</a:t>
            </a:r>
            <a:r>
              <a:rPr lang="en-US" sz="1200" dirty="0" err="1"/>
              <a:t>Cpizza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243" y="2253027"/>
            <a:ext cx="30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Метод </a:t>
            </a:r>
            <a:r>
              <a:rPr lang="en-US" sz="1200" dirty="0"/>
              <a:t>Create</a:t>
            </a:r>
            <a:r>
              <a:rPr lang="ru-RU" sz="1200" dirty="0"/>
              <a:t> иногда объявляется статическим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9518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CPizzaStore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CPizzaStore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Решение, основанное на расширении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8" y="2276872"/>
            <a:ext cx="8993183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536576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996952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4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pPr>
              <a:spcAft>
                <a:spcPts val="0"/>
              </a:spcAft>
            </a:pPr>
            <a:endParaRPr lang="ru-RU" sz="24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523"/>
            <a:ext cx="8063722" cy="3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Альтернативная реализация – паттерн «Фабричный метод»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91683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CPizzaStore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510407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1318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37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310885" y="2049362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5355399" y="1813160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5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50" y="206084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4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105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95021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64" y="3459653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51" y="4582060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возвращает некий тип </a:t>
            </a:r>
            <a:r>
              <a:rPr lang="en-US" sz="1600" dirty="0"/>
              <a:t>Product</a:t>
            </a:r>
            <a:r>
              <a:rPr lang="ru-RU" sz="1600" dirty="0"/>
              <a:t>, обычно используемый методами родительского класса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881064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3341" y="2113163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изолирует клиента из суперкласса от информации о конкретном типе создаваемого продукта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825280" y="3141900"/>
            <a:ext cx="432048" cy="31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7368" y="470517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может быть </a:t>
            </a:r>
            <a:r>
              <a:rPr lang="ru-RU" sz="1600" dirty="0" err="1"/>
              <a:t>параметризован</a:t>
            </a:r>
            <a:r>
              <a:rPr lang="ru-RU" sz="1600" dirty="0"/>
              <a:t> для выбора для выбора между несколькими разновидностями продуктов и/или параметрами их создания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769496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7488" y="2136214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объявлен чисто виртуальным, чтобы </a:t>
            </a:r>
            <a:r>
              <a:rPr lang="ru-RU" sz="1600" dirty="0" err="1"/>
              <a:t>субклассы</a:t>
            </a:r>
            <a:r>
              <a:rPr lang="ru-RU" sz="1600" dirty="0"/>
              <a:t> предоставили реализацию создания объектов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857728" y="2983023"/>
            <a:ext cx="576064" cy="476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083672" cy="2540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9" y="5445224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CNYPizzaStore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нью-йоркскую пиццу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3" y="5413052"/>
            <a:ext cx="212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CChicagoPizzaStore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чикагскую пиццу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977900" y="5308600"/>
            <a:ext cx="3378200" cy="1090408"/>
          </a:xfrm>
          <a:custGeom>
            <a:avLst/>
            <a:gdLst>
              <a:gd name="connsiteX0" fmla="*/ 3378200 w 3378200"/>
              <a:gd name="connsiteY0" fmla="*/ 635000 h 1090408"/>
              <a:gd name="connsiteX1" fmla="*/ 1371600 w 3378200"/>
              <a:gd name="connsiteY1" fmla="*/ 1066800 h 1090408"/>
              <a:gd name="connsiteX2" fmla="*/ 0 w 3378200"/>
              <a:gd name="connsiteY2" fmla="*/ 0 h 109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200" h="1090408">
                <a:moveTo>
                  <a:pt x="3378200" y="635000"/>
                </a:moveTo>
                <a:cubicBezTo>
                  <a:pt x="2656416" y="903816"/>
                  <a:pt x="1934633" y="1172633"/>
                  <a:pt x="1371600" y="1066800"/>
                </a:cubicBezTo>
                <a:cubicBezTo>
                  <a:pt x="808567" y="960967"/>
                  <a:pt x="404283" y="4804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009900" y="5321300"/>
            <a:ext cx="3949700" cy="1383682"/>
          </a:xfrm>
          <a:custGeom>
            <a:avLst/>
            <a:gdLst>
              <a:gd name="connsiteX0" fmla="*/ 3949700 w 3949700"/>
              <a:gd name="connsiteY0" fmla="*/ 800100 h 1383682"/>
              <a:gd name="connsiteX1" fmla="*/ 1981200 w 3949700"/>
              <a:gd name="connsiteY1" fmla="*/ 1371600 h 1383682"/>
              <a:gd name="connsiteX2" fmla="*/ 558800 w 3949700"/>
              <a:gd name="connsiteY2" fmla="*/ 1092200 h 1383682"/>
              <a:gd name="connsiteX3" fmla="*/ 0 w 3949700"/>
              <a:gd name="connsiteY3" fmla="*/ 0 h 138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1383682">
                <a:moveTo>
                  <a:pt x="3949700" y="800100"/>
                </a:moveTo>
                <a:cubicBezTo>
                  <a:pt x="3248025" y="1061508"/>
                  <a:pt x="2546350" y="1322917"/>
                  <a:pt x="1981200" y="1371600"/>
                </a:cubicBezTo>
                <a:cubicBezTo>
                  <a:pt x="1416050" y="1420283"/>
                  <a:pt x="889000" y="1320800"/>
                  <a:pt x="558800" y="1092200"/>
                </a:cubicBezTo>
                <a:cubicBezTo>
                  <a:pt x="228600" y="863600"/>
                  <a:pt x="114300" y="43180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039100" y="4953000"/>
            <a:ext cx="114300" cy="444500"/>
          </a:xfrm>
          <a:custGeom>
            <a:avLst/>
            <a:gdLst>
              <a:gd name="connsiteX0" fmla="*/ 0 w 114300"/>
              <a:gd name="connsiteY0" fmla="*/ 444500 h 444500"/>
              <a:gd name="connsiteX1" fmla="*/ 88900 w 114300"/>
              <a:gd name="connsiteY1" fmla="*/ 190500 h 444500"/>
              <a:gd name="connsiteX2" fmla="*/ 114300 w 1143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444500">
                <a:moveTo>
                  <a:pt x="0" y="444500"/>
                </a:moveTo>
                <a:cubicBezTo>
                  <a:pt x="34925" y="354541"/>
                  <a:pt x="69850" y="264583"/>
                  <a:pt x="88900" y="190500"/>
                </a:cubicBezTo>
                <a:cubicBezTo>
                  <a:pt x="107950" y="116417"/>
                  <a:pt x="111125" y="58208"/>
                  <a:pt x="1143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486400" y="5016500"/>
            <a:ext cx="355600" cy="419100"/>
          </a:xfrm>
          <a:custGeom>
            <a:avLst/>
            <a:gdLst>
              <a:gd name="connsiteX0" fmla="*/ 0 w 355600"/>
              <a:gd name="connsiteY0" fmla="*/ 419100 h 419100"/>
              <a:gd name="connsiteX1" fmla="*/ 241300 w 355600"/>
              <a:gd name="connsiteY1" fmla="*/ 254000 h 419100"/>
              <a:gd name="connsiteX2" fmla="*/ 355600 w 3556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19100">
                <a:moveTo>
                  <a:pt x="0" y="419100"/>
                </a:moveTo>
                <a:cubicBezTo>
                  <a:pt x="91016" y="371475"/>
                  <a:pt x="182033" y="323850"/>
                  <a:pt x="241300" y="254000"/>
                </a:cubicBezTo>
                <a:cubicBezTo>
                  <a:pt x="300567" y="184150"/>
                  <a:pt x="328083" y="92075"/>
                  <a:pt x="3556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072904" y="1785218"/>
            <a:ext cx="2998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Обе иерархии содержат абстрактные классы, расширяемые конкретными классами со специализированными реализациями для Нью-Йорка и </a:t>
            </a:r>
            <a:r>
              <a:rPr lang="ru-RU" sz="1400" dirty="0" err="1"/>
              <a:t>Чигаго</a:t>
            </a:r>
            <a:endParaRPr lang="ru-RU" sz="1400" dirty="0"/>
          </a:p>
        </p:txBody>
      </p:sp>
      <p:sp>
        <p:nvSpPr>
          <p:cNvPr id="15" name="Полилиния 14"/>
          <p:cNvSpPr/>
          <p:nvPr/>
        </p:nvSpPr>
        <p:spPr>
          <a:xfrm>
            <a:off x="5917704" y="1938318"/>
            <a:ext cx="457200" cy="711200"/>
          </a:xfrm>
          <a:custGeom>
            <a:avLst/>
            <a:gdLst>
              <a:gd name="connsiteX0" fmla="*/ 0 w 457200"/>
              <a:gd name="connsiteY0" fmla="*/ 0 h 711200"/>
              <a:gd name="connsiteX1" fmla="*/ 330200 w 457200"/>
              <a:gd name="connsiteY1" fmla="*/ 228600 h 711200"/>
              <a:gd name="connsiteX2" fmla="*/ 457200 w 457200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11200">
                <a:moveTo>
                  <a:pt x="0" y="0"/>
                </a:moveTo>
                <a:cubicBezTo>
                  <a:pt x="127000" y="55033"/>
                  <a:pt x="254000" y="110067"/>
                  <a:pt x="330200" y="228600"/>
                </a:cubicBezTo>
                <a:cubicBezTo>
                  <a:pt x="406400" y="347133"/>
                  <a:pt x="431800" y="529166"/>
                  <a:pt x="457200" y="7112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2387600" y="2019300"/>
            <a:ext cx="457200" cy="622300"/>
          </a:xfrm>
          <a:custGeom>
            <a:avLst/>
            <a:gdLst>
              <a:gd name="connsiteX0" fmla="*/ 457200 w 457200"/>
              <a:gd name="connsiteY0" fmla="*/ 0 h 622300"/>
              <a:gd name="connsiteX1" fmla="*/ 139700 w 457200"/>
              <a:gd name="connsiteY1" fmla="*/ 279400 h 622300"/>
              <a:gd name="connsiteX2" fmla="*/ 0 w 4572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622300">
                <a:moveTo>
                  <a:pt x="457200" y="0"/>
                </a:moveTo>
                <a:cubicBezTo>
                  <a:pt x="336550" y="87842"/>
                  <a:pt x="215900" y="175684"/>
                  <a:pt x="139700" y="279400"/>
                </a:cubicBezTo>
                <a:cubicBezTo>
                  <a:pt x="63500" y="383116"/>
                  <a:pt x="31750" y="502708"/>
                  <a:pt x="0" y="622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Паттерн 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класс создаваемого экземпляра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2501"/>
            <a:ext cx="5268281" cy="2131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5396" y="3327991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0212" y="5696312"/>
            <a:ext cx="3574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 err="1"/>
              <a:t>ConcreteCreator</a:t>
            </a:r>
            <a:r>
              <a:rPr lang="ru-RU" sz="1400" dirty="0"/>
              <a:t> отвечает за создание конкретных продуктов. Это единственный класс, который располагает информацией об их создании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10" y="5232400"/>
            <a:ext cx="2018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 err="1"/>
              <a:t>ConcreteCreator</a:t>
            </a:r>
            <a:r>
              <a:rPr lang="en-US" sz="1400" dirty="0"/>
              <a:t> </a:t>
            </a:r>
            <a:r>
              <a:rPr lang="ru-RU" sz="1400" dirty="0"/>
              <a:t>реализует метод </a:t>
            </a:r>
            <a:r>
              <a:rPr lang="en-US" sz="1400" dirty="0" err="1"/>
              <a:t>FactoryMethod</a:t>
            </a:r>
            <a:r>
              <a:rPr lang="en-US" sz="1400" dirty="0"/>
              <a:t>()</a:t>
            </a:r>
            <a:r>
              <a:rPr lang="ru-RU" sz="1400" dirty="0"/>
              <a:t>, непосредственно производящий продукт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425" y="2072532"/>
            <a:ext cx="326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dirty="0"/>
              <a:t>Creator </a:t>
            </a:r>
            <a:r>
              <a:rPr lang="ru-RU" sz="1400" dirty="0"/>
              <a:t>содержит реализации всех методов, выполняющих операции с продуктами, кроме фабричного метода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549" y="2971224"/>
            <a:ext cx="182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метод </a:t>
            </a:r>
            <a:r>
              <a:rPr lang="en-US" sz="1400" dirty="0" err="1"/>
              <a:t>FactoryMethod</a:t>
            </a:r>
            <a:r>
              <a:rPr lang="en-US" sz="1400" dirty="0"/>
              <a:t>()</a:t>
            </a:r>
            <a:r>
              <a:rPr lang="ru-RU" sz="1400" dirty="0"/>
              <a:t> должен быть реализован всеми </a:t>
            </a:r>
            <a:r>
              <a:rPr lang="ru-RU" sz="1400" dirty="0" err="1"/>
              <a:t>субклассами</a:t>
            </a:r>
            <a:r>
              <a:rPr lang="ru-RU" sz="1400" dirty="0"/>
              <a:t> </a:t>
            </a:r>
            <a:r>
              <a:rPr lang="en-US" sz="1400" dirty="0"/>
              <a:t>Creator</a:t>
            </a:r>
            <a:endParaRPr lang="ru-RU" sz="1400" dirty="0"/>
          </a:p>
        </p:txBody>
      </p:sp>
      <p:sp>
        <p:nvSpPr>
          <p:cNvPr id="9" name="Полилиния 8"/>
          <p:cNvSpPr/>
          <p:nvPr/>
        </p:nvSpPr>
        <p:spPr>
          <a:xfrm>
            <a:off x="1181100" y="2944936"/>
            <a:ext cx="901700" cy="382464"/>
          </a:xfrm>
          <a:custGeom>
            <a:avLst/>
            <a:gdLst>
              <a:gd name="connsiteX0" fmla="*/ 0 w 901700"/>
              <a:gd name="connsiteY0" fmla="*/ 382464 h 382464"/>
              <a:gd name="connsiteX1" fmla="*/ 546100 w 901700"/>
              <a:gd name="connsiteY1" fmla="*/ 26864 h 382464"/>
              <a:gd name="connsiteX2" fmla="*/ 901700 w 901700"/>
              <a:gd name="connsiteY2" fmla="*/ 52264 h 38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382464">
                <a:moveTo>
                  <a:pt x="0" y="382464"/>
                </a:moveTo>
                <a:cubicBezTo>
                  <a:pt x="197908" y="232180"/>
                  <a:pt x="395817" y="81897"/>
                  <a:pt x="546100" y="26864"/>
                </a:cubicBezTo>
                <a:cubicBezTo>
                  <a:pt x="696383" y="-28169"/>
                  <a:pt x="799041" y="12047"/>
                  <a:pt x="901700" y="5226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365920" y="4742884"/>
            <a:ext cx="685800" cy="424748"/>
          </a:xfrm>
          <a:custGeom>
            <a:avLst/>
            <a:gdLst>
              <a:gd name="connsiteX0" fmla="*/ 0 w 685800"/>
              <a:gd name="connsiteY0" fmla="*/ 0 h 424748"/>
              <a:gd name="connsiteX1" fmla="*/ 165100 w 685800"/>
              <a:gd name="connsiteY1" fmla="*/ 330200 h 424748"/>
              <a:gd name="connsiteX2" fmla="*/ 685800 w 685800"/>
              <a:gd name="connsiteY2" fmla="*/ 419100 h 42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424748">
                <a:moveTo>
                  <a:pt x="0" y="0"/>
                </a:moveTo>
                <a:cubicBezTo>
                  <a:pt x="25400" y="130175"/>
                  <a:pt x="50800" y="260350"/>
                  <a:pt x="165100" y="330200"/>
                </a:cubicBezTo>
                <a:cubicBezTo>
                  <a:pt x="279400" y="400050"/>
                  <a:pt x="524933" y="440267"/>
                  <a:pt x="68580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24200" y="5321300"/>
            <a:ext cx="292100" cy="330200"/>
          </a:xfrm>
          <a:custGeom>
            <a:avLst/>
            <a:gdLst>
              <a:gd name="connsiteX0" fmla="*/ 292100 w 292100"/>
              <a:gd name="connsiteY0" fmla="*/ 330200 h 330200"/>
              <a:gd name="connsiteX1" fmla="*/ 101600 w 292100"/>
              <a:gd name="connsiteY1" fmla="*/ 215900 h 330200"/>
              <a:gd name="connsiteX2" fmla="*/ 0 w 2921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330200">
                <a:moveTo>
                  <a:pt x="292100" y="330200"/>
                </a:moveTo>
                <a:cubicBezTo>
                  <a:pt x="221191" y="300566"/>
                  <a:pt x="150283" y="270933"/>
                  <a:pt x="101600" y="215900"/>
                </a:cubicBezTo>
                <a:cubicBezTo>
                  <a:pt x="52917" y="160867"/>
                  <a:pt x="26458" y="8043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5257800" y="5232400"/>
            <a:ext cx="304800" cy="419100"/>
          </a:xfrm>
          <a:custGeom>
            <a:avLst/>
            <a:gdLst>
              <a:gd name="connsiteX0" fmla="*/ 0 w 304800"/>
              <a:gd name="connsiteY0" fmla="*/ 419100 h 419100"/>
              <a:gd name="connsiteX1" fmla="*/ 228600 w 304800"/>
              <a:gd name="connsiteY1" fmla="*/ 165100 h 419100"/>
              <a:gd name="connsiteX2" fmla="*/ 304800 w 3048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19100">
                <a:moveTo>
                  <a:pt x="0" y="419100"/>
                </a:moveTo>
                <a:cubicBezTo>
                  <a:pt x="88900" y="327025"/>
                  <a:pt x="177800" y="234950"/>
                  <a:pt x="228600" y="165100"/>
                </a:cubicBezTo>
                <a:cubicBezTo>
                  <a:pt x="279400" y="95250"/>
                  <a:pt x="292100" y="47625"/>
                  <a:pt x="3048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4762458" y="2387600"/>
            <a:ext cx="165142" cy="520700"/>
          </a:xfrm>
          <a:custGeom>
            <a:avLst/>
            <a:gdLst>
              <a:gd name="connsiteX0" fmla="*/ 152442 w 165142"/>
              <a:gd name="connsiteY0" fmla="*/ 0 h 520700"/>
              <a:gd name="connsiteX1" fmla="*/ 42 w 165142"/>
              <a:gd name="connsiteY1" fmla="*/ 228600 h 520700"/>
              <a:gd name="connsiteX2" fmla="*/ 165142 w 16514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42" h="520700">
                <a:moveTo>
                  <a:pt x="152442" y="0"/>
                </a:moveTo>
                <a:cubicBezTo>
                  <a:pt x="75183" y="70908"/>
                  <a:pt x="-2075" y="141817"/>
                  <a:pt x="42" y="228600"/>
                </a:cubicBezTo>
                <a:cubicBezTo>
                  <a:pt x="2159" y="315383"/>
                  <a:pt x="116459" y="450850"/>
                  <a:pt x="165142" y="5207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6513501" y="3374506"/>
            <a:ext cx="927100" cy="266700"/>
          </a:xfrm>
          <a:custGeom>
            <a:avLst/>
            <a:gdLst>
              <a:gd name="connsiteX0" fmla="*/ 927100 w 927100"/>
              <a:gd name="connsiteY0" fmla="*/ 0 h 266700"/>
              <a:gd name="connsiteX1" fmla="*/ 431800 w 927100"/>
              <a:gd name="connsiteY1" fmla="*/ 101600 h 266700"/>
              <a:gd name="connsiteX2" fmla="*/ 0 w 9271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266700">
                <a:moveTo>
                  <a:pt x="927100" y="0"/>
                </a:moveTo>
                <a:cubicBezTo>
                  <a:pt x="756708" y="28575"/>
                  <a:pt x="586316" y="57150"/>
                  <a:pt x="431800" y="101600"/>
                </a:cubicBezTo>
                <a:cubicBezTo>
                  <a:pt x="277284" y="146050"/>
                  <a:pt x="138642" y="206375"/>
                  <a:pt x="0" y="2667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7416800" y="4749800"/>
            <a:ext cx="901700" cy="419100"/>
          </a:xfrm>
          <a:custGeom>
            <a:avLst/>
            <a:gdLst>
              <a:gd name="connsiteX0" fmla="*/ 901700 w 901700"/>
              <a:gd name="connsiteY0" fmla="*/ 419100 h 419100"/>
              <a:gd name="connsiteX1" fmla="*/ 533400 w 901700"/>
              <a:gd name="connsiteY1" fmla="*/ 101600 h 419100"/>
              <a:gd name="connsiteX2" fmla="*/ 0 w 9017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419100">
                <a:moveTo>
                  <a:pt x="901700" y="419100"/>
                </a:moveTo>
                <a:cubicBezTo>
                  <a:pt x="792691" y="295275"/>
                  <a:pt x="683683" y="171450"/>
                  <a:pt x="533400" y="101600"/>
                </a:cubicBezTo>
                <a:cubicBezTo>
                  <a:pt x="383117" y="31750"/>
                  <a:pt x="97367" y="1905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никаких предположений о конкретном типе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</a:t>
            </a:r>
            <a:r>
              <a:rPr lang="ru-RU" dirty="0" err="1"/>
              <a:t>Product</a:t>
            </a:r>
            <a:r>
              <a:rPr lang="ru-RU" dirty="0"/>
              <a:t>, поэтому он может работать с любыми определенными пользователем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написанный для интерфейса будет работать с любыми классами, реализующими данный интерфейс</a:t>
            </a:r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192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5877272"/>
            <a:ext cx="6048672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Подсчитайте количество конкретных объектов пиццы, от которых зависит 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</a:t>
            </a:r>
            <a:r>
              <a:rPr lang="ru-RU" dirty="0" smtClean="0"/>
              <a:t>всех </a:t>
            </a:r>
            <a:r>
              <a:rPr lang="ru-RU" dirty="0"/>
              <a:t>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2" y="2481191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1538789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1788694"/>
            <a:ext cx="212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665071"/>
            <a:ext cx="2555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6302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CDependentPizzaStore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r>
              <a:rPr lang="ru-RU" dirty="0"/>
              <a:t> зависит от всех классов пиццы</a:t>
            </a:r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28529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33351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Ссылки на конкретные классы не должны храниться в переменных</a:t>
            </a:r>
          </a:p>
          <a:p>
            <a:r>
              <a:rPr lang="ru-RU" dirty="0"/>
              <a:t>В архитектуре не должно быть классов, производных от конкретных классов</a:t>
            </a:r>
          </a:p>
          <a:p>
            <a:pPr lvl="1"/>
            <a:r>
              <a:rPr lang="ru-RU" dirty="0"/>
              <a:t>Наследование от конкретного класса создает сильную зависимость от него</a:t>
            </a:r>
          </a:p>
          <a:p>
            <a:pPr lvl="1"/>
            <a:r>
              <a:rPr lang="ru-RU" dirty="0"/>
              <a:t>Определяйте классы производными от абстракций (интерфейсов и абстрактных классов)</a:t>
            </a:r>
          </a:p>
          <a:p>
            <a:r>
              <a:rPr lang="ru-RU" dirty="0"/>
              <a:t>Методы не должны переопределять методы, реализованные в каких-либо из его базовых классах</a:t>
            </a:r>
          </a:p>
          <a:p>
            <a:pPr lvl="1"/>
            <a:r>
              <a:rPr lang="ru-RU" dirty="0"/>
              <a:t>Переопределение реализованного метода свидетельствует о том,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69330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создать фабрику по производству ингредиентов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273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2951832"/>
            <a:ext cx="395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</a:t>
            </a:r>
            <a:r>
              <a:rPr lang="ru-RU" sz="1600" dirty="0" smtClean="0"/>
              <a:t>использу</a:t>
            </a:r>
            <a:r>
              <a:rPr lang="ru-RU" sz="1600" dirty="0"/>
              <a:t>ю</a:t>
            </a:r>
            <a:r>
              <a:rPr lang="ru-RU" sz="1600" dirty="0" smtClean="0"/>
              <a:t>тся </a:t>
            </a:r>
            <a:r>
              <a:rPr lang="ru-RU" sz="1600" dirty="0"/>
              <a:t>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6" y="137053"/>
            <a:ext cx="260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6196280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71159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844" y="4653136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6022203"/>
            <a:ext cx="38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2056" y="833807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143"/>
          <a:stretch/>
        </p:blipFill>
        <p:spPr>
          <a:xfrm>
            <a:off x="107504" y="43025"/>
            <a:ext cx="9014792" cy="68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создания конкретных экземпляров класса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перестаёт быть закрытым для изменения</a:t>
            </a:r>
          </a:p>
          <a:p>
            <a:pPr lvl="1"/>
            <a:r>
              <a:rPr lang="ru-RU" dirty="0" smtClean="0"/>
              <a:t>При добавлении новых конкретных классов, требуется</a:t>
            </a:r>
          </a:p>
          <a:p>
            <a:pPr lvl="1"/>
            <a:r>
              <a:rPr lang="ru-RU" dirty="0" smtClean="0"/>
              <a:t>При изменении способа их конструирования</a:t>
            </a:r>
          </a:p>
          <a:p>
            <a:endParaRPr lang="ru-RU" dirty="0" smtClean="0"/>
          </a:p>
          <a:p>
            <a:r>
              <a:rPr lang="ru-RU" dirty="0" smtClean="0"/>
              <a:t>«Определить аспекты, которые будут изменяться, и отделить их от тех, которые останутся неизменными»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Сырная пицца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7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Пицца из мидий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5" y="18864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CChicagoPizzaIngredientFactory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Лаваш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8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6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Пиццерия «У Ашота»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7" y="1914154"/>
            <a:ext cx="8853226" cy="34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пиццы передаётся при вызове </a:t>
            </a:r>
            <a:r>
              <a:rPr lang="en-US" dirty="0" err="1" smtClean="0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4679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90581"/>
            <a:ext cx="9217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2397882" y="4581128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8566" y="482851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696" y="19905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102399" y="2708920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308304" y="2564904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Инкпсуляция</a:t>
            </a:r>
            <a:r>
              <a:rPr lang="ru-RU" dirty="0"/>
              <a:t>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Единственная задача этого объекта – создание объектов пиццы</a:t>
            </a:r>
          </a:p>
          <a:p>
            <a:pPr lvl="1"/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pPr lvl="1"/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2639</TotalTime>
  <Words>2075</Words>
  <Application>Microsoft Office PowerPoint</Application>
  <PresentationFormat>On-screen Show (4:3)</PresentationFormat>
  <Paragraphs>626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Фабрика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Архитектура приложения, использующая простую фабрику</vt:lpstr>
      <vt:lpstr>Расширение бизнеса</vt:lpstr>
      <vt:lpstr>Решение, основанное на расширении CSimplePizzaFactory</vt:lpstr>
      <vt:lpstr>Фабрика пиццы для Нью-Йоркских филиалов Pizza Store</vt:lpstr>
      <vt:lpstr>Заказ пиццы в Нью-Йорком филиале</vt:lpstr>
      <vt:lpstr>Альтернативная реализация – паттерн «Фабричный метод»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CDependentPizzaStore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Решение – создать фабрику по производству ингредиентов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Лаваш</vt:lpstr>
      <vt:lpstr>Пиццерия «У Ашота»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204</cp:revision>
  <dcterms:created xsi:type="dcterms:W3CDTF">2016-02-02T19:36:42Z</dcterms:created>
  <dcterms:modified xsi:type="dcterms:W3CDTF">2018-09-27T16:05:44Z</dcterms:modified>
</cp:coreProperties>
</file>