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5"/>
  </p:notesMasterIdLst>
  <p:sldIdLst>
    <p:sldId id="256" r:id="rId2"/>
    <p:sldId id="258" r:id="rId3"/>
    <p:sldId id="269" r:id="rId4"/>
    <p:sldId id="259" r:id="rId5"/>
    <p:sldId id="260" r:id="rId6"/>
    <p:sldId id="271" r:id="rId7"/>
    <p:sldId id="275" r:id="rId8"/>
    <p:sldId id="272" r:id="rId9"/>
    <p:sldId id="273" r:id="rId10"/>
    <p:sldId id="274" r:id="rId11"/>
    <p:sldId id="261" r:id="rId12"/>
    <p:sldId id="262" r:id="rId13"/>
    <p:sldId id="268" r:id="rId14"/>
  </p:sldIdLst>
  <p:sldSz cx="9144000" cy="6858000" type="screen4x3"/>
  <p:notesSz cx="6858000" cy="9144000"/>
  <p:custDataLst>
    <p:tags r:id="rId16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EE4C"/>
    <a:srgbClr val="FFFFFF"/>
    <a:srgbClr val="ED0378"/>
    <a:srgbClr val="DEEBF7"/>
    <a:srgbClr val="AFB1FB"/>
    <a:srgbClr val="CA266C"/>
    <a:srgbClr val="FAFA00"/>
    <a:srgbClr val="FFFF00"/>
    <a:srgbClr val="5DFFFF"/>
    <a:srgbClr val="F391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64" autoAdjust="0"/>
    <p:restoredTop sz="94591" autoAdjust="0"/>
  </p:normalViewPr>
  <p:slideViewPr>
    <p:cSldViewPr>
      <p:cViewPr varScale="1">
        <p:scale>
          <a:sx n="71" d="100"/>
          <a:sy n="71" d="100"/>
        </p:scale>
        <p:origin x="84" y="60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127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3DCB6D-0B48-4A3D-B663-06C3F903A9D3}" type="datetimeFigureOut">
              <a:rPr lang="ru-RU" smtClean="0"/>
              <a:t>22.11.2018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2A1285-F988-4153-B7C5-B887A86773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7361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01386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ru-RU"/>
              <a:t>Образец подзаголовка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22.11.2018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Прямоугольник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22.11.2018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22.11.2018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22.11.2018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22.11.2018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22.11.2018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22.11.2018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22.11.2018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22.11.2018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22.11.2018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Прямоугольник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ru-RU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2590F9C9-AB92-4E86-B698-DEC9BF4350FF}" type="datetimeFigureOut">
              <a:rPr lang="ru-RU" smtClean="0"/>
              <a:t>22.11.2018</a:t>
            </a:fld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Прямоугольник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ru-RU"/>
              <a:t>Образец текста</a:t>
            </a:r>
          </a:p>
          <a:p>
            <a:pPr lvl="1" eaLnBrk="1" latinLnBrk="0" hangingPunct="1"/>
            <a:r>
              <a:rPr kumimoji="0" lang="ru-RU"/>
              <a:t>Второй уровень</a:t>
            </a:r>
          </a:p>
          <a:p>
            <a:pPr lvl="2" eaLnBrk="1" latinLnBrk="0" hangingPunct="1"/>
            <a:r>
              <a:rPr kumimoji="0" lang="ru-RU"/>
              <a:t>Третий уровень</a:t>
            </a:r>
          </a:p>
          <a:p>
            <a:pPr lvl="3" eaLnBrk="1" latinLnBrk="0" hangingPunct="1"/>
            <a:r>
              <a:rPr kumimoji="0" lang="ru-RU"/>
              <a:t>Четвертый уровень</a:t>
            </a:r>
          </a:p>
          <a:p>
            <a:pPr lvl="4" eaLnBrk="1" latinLnBrk="0" hangingPunct="1"/>
            <a:r>
              <a:rPr kumimoji="0"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2590F9C9-AB92-4E86-B698-DEC9BF4350FF}" type="datetimeFigureOut">
              <a:rPr lang="ru-RU" smtClean="0"/>
              <a:t>22.11.2018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Прототип </a:t>
            </a:r>
            <a:r>
              <a:rPr lang="en-US" dirty="0"/>
              <a:t>(Prototype)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Лекция 1</a:t>
            </a:r>
            <a:r>
              <a:rPr lang="en-US" dirty="0"/>
              <a:t>4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393312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440" y="1700808"/>
            <a:ext cx="9032056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template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600" dirty="0" err="1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typename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CloneType</a:t>
            </a:r>
            <a:r>
              <a:rPr lang="en-US" sz="1600" dirty="0" smtClean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600" dirty="0" err="1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typename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BaseClass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typename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CloneInterface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CPrototypeImpl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BaseClass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unique_ptr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CloneInterface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Clone()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r>
              <a:rPr lang="en-US" sz="160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make_unique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600" dirty="0" err="1" smtClean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CloneType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&gt;(*</a:t>
            </a:r>
            <a:r>
              <a:rPr lang="en-US" sz="1600" dirty="0" err="1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static_cast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600" dirty="0" err="1" smtClean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CloneType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*&gt;(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this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));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CPoint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CPrototypeImpl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600" dirty="0" err="1" smtClean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CPoint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600" dirty="0" err="1" smtClean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CShape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600" dirty="0" err="1" smtClean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CShape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CPoint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=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default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CPoint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x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: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m_x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x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),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y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r>
              <a:rPr lang="en-US" sz="160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 }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m_x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0.0;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0.0;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Обобщенная реализация прототипа</a:t>
            </a:r>
          </a:p>
        </p:txBody>
      </p:sp>
    </p:spTree>
    <p:extLst>
      <p:ext uri="{BB962C8B-B14F-4D97-AF65-F5344CB8AC3E}">
        <p14:creationId xmlns:p14="http://schemas.microsoft.com/office/powerpoint/2010/main" val="715265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Преимущества использования паттерна «Прототип»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Добавление и удаление продуктов во время выполнения</a:t>
            </a:r>
          </a:p>
          <a:p>
            <a:pPr lvl="1"/>
            <a:r>
              <a:rPr lang="ru-RU" dirty="0"/>
              <a:t>Клиенту просто сообщается о новом экземпляре-прототипе</a:t>
            </a:r>
          </a:p>
          <a:p>
            <a:r>
              <a:rPr lang="ru-RU" dirty="0"/>
              <a:t>Спецификация новых объектов путем изменения значений</a:t>
            </a:r>
          </a:p>
          <a:p>
            <a:pPr lvl="1"/>
            <a:r>
              <a:rPr lang="ru-RU" dirty="0" smtClean="0"/>
              <a:t>Клонированный </a:t>
            </a:r>
            <a:r>
              <a:rPr lang="ru-RU" dirty="0"/>
              <a:t>и слегка модифицированный экземпляр прототипа может быть также зарегистрирован в роли прототипа</a:t>
            </a:r>
          </a:p>
          <a:p>
            <a:r>
              <a:rPr lang="ru-RU" dirty="0"/>
              <a:t>Иногда копирование объекта может оказаться эффективнее создания нового объекта</a:t>
            </a:r>
          </a:p>
        </p:txBody>
      </p:sp>
    </p:spTree>
    <p:extLst>
      <p:ext uri="{BB962C8B-B14F-4D97-AF65-F5344CB8AC3E}">
        <p14:creationId xmlns:p14="http://schemas.microsoft.com/office/powerpoint/2010/main" val="431059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Преимущества использования паттерна «Прототип»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/>
              <a:t>Специфицирование новых объектов путем изменения структуры</a:t>
            </a:r>
          </a:p>
          <a:p>
            <a:r>
              <a:rPr lang="ru-RU" dirty="0"/>
              <a:t>Уменьшение числа подклассов</a:t>
            </a:r>
          </a:p>
          <a:p>
            <a:pPr lvl="1"/>
            <a:r>
              <a:rPr lang="ru-RU" dirty="0"/>
              <a:t>Фабричный метод часто порождает иерархию классов «Создатель», параллельную иерархии классов продуктов</a:t>
            </a:r>
          </a:p>
          <a:p>
            <a:pPr lvl="2"/>
            <a:r>
              <a:rPr lang="ru-RU" dirty="0"/>
              <a:t>Паттерн «прототип» может клонировать прототип, а не запрашивать фабричный метод</a:t>
            </a:r>
          </a:p>
          <a:p>
            <a:r>
              <a:rPr lang="ru-RU" dirty="0"/>
              <a:t>Динамическое конфигурирование приложения</a:t>
            </a:r>
          </a:p>
          <a:p>
            <a:pPr lvl="1"/>
            <a:r>
              <a:rPr lang="ru-RU" dirty="0"/>
              <a:t>Динамически загружаемые классы прототипов регистрируют свои экземпляры в «</a:t>
            </a:r>
            <a:r>
              <a:rPr lang="ru-RU" b="1" dirty="0"/>
              <a:t>диспетчере прототипов</a:t>
            </a:r>
            <a:r>
              <a:rPr lang="ru-RU" dirty="0"/>
              <a:t>»</a:t>
            </a:r>
          </a:p>
        </p:txBody>
      </p:sp>
    </p:spTree>
    <p:extLst>
      <p:ext uri="{BB962C8B-B14F-4D97-AF65-F5344CB8AC3E}">
        <p14:creationId xmlns:p14="http://schemas.microsoft.com/office/powerpoint/2010/main" val="4197493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Недостатки паттерна прототип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Каждый подкласс класса </a:t>
            </a:r>
            <a:r>
              <a:rPr lang="en-US" dirty="0"/>
              <a:t>Prototype </a:t>
            </a:r>
            <a:r>
              <a:rPr lang="ru-RU" dirty="0"/>
              <a:t>должен реализовывать операцию </a:t>
            </a:r>
            <a:r>
              <a:rPr lang="en-US" dirty="0"/>
              <a:t>Clone</a:t>
            </a:r>
            <a:endParaRPr lang="ru-RU" dirty="0"/>
          </a:p>
          <a:p>
            <a:pPr lvl="1"/>
            <a:r>
              <a:rPr lang="ru-RU" dirty="0"/>
              <a:t>Для уже существующих классов реализация операции клонирования может быть проблематичной</a:t>
            </a:r>
          </a:p>
          <a:p>
            <a:pPr lvl="1"/>
            <a:r>
              <a:rPr lang="ru-RU" dirty="0"/>
              <a:t>В ряде случаев задача «глубокого» клонирования может быть нетривиальной</a:t>
            </a:r>
          </a:p>
          <a:p>
            <a:pPr lvl="2"/>
            <a:r>
              <a:rPr lang="ru-RU" dirty="0"/>
              <a:t>Во внутреннем представлении объекта содержатся другие объекты</a:t>
            </a:r>
          </a:p>
          <a:p>
            <a:pPr lvl="2"/>
            <a:r>
              <a:rPr lang="ru-RU" dirty="0"/>
              <a:t>Внутри объекта присутствуют круговые ссылки.</a:t>
            </a:r>
          </a:p>
        </p:txBody>
      </p:sp>
    </p:spTree>
    <p:extLst>
      <p:ext uri="{BB962C8B-B14F-4D97-AF65-F5344CB8AC3E}">
        <p14:creationId xmlns:p14="http://schemas.microsoft.com/office/powerpoint/2010/main" val="460209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Паттерн «Прототип»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Позволяет создавать новые экземпляры посредством копирования существующих экземпляров</a:t>
            </a:r>
          </a:p>
          <a:p>
            <a:pPr lvl="1"/>
            <a:r>
              <a:rPr lang="ru-RU" dirty="0"/>
              <a:t>Клиентский код может создавать новые экземпляры, не зная, экземпляр какого конкретного типа создается</a:t>
            </a:r>
          </a:p>
          <a:p>
            <a:r>
              <a:rPr lang="ru-RU" dirty="0"/>
              <a:t>Скрывает от клиента конкретные классы продуктов, уменьшая количество известных клиенту имен</a:t>
            </a:r>
          </a:p>
        </p:txBody>
      </p:sp>
    </p:spTree>
    <p:extLst>
      <p:ext uri="{BB962C8B-B14F-4D97-AF65-F5344CB8AC3E}">
        <p14:creationId xmlns:p14="http://schemas.microsoft.com/office/powerpoint/2010/main" val="876963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паттерна «Прототип»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6402" y="2636912"/>
            <a:ext cx="5871196" cy="3029918"/>
          </a:xfrm>
          <a:prstGeom prst="rect">
            <a:avLst/>
          </a:prstGeom>
        </p:spPr>
      </p:pic>
      <p:grpSp>
        <p:nvGrpSpPr>
          <p:cNvPr id="12" name="Группа 11"/>
          <p:cNvGrpSpPr/>
          <p:nvPr/>
        </p:nvGrpSpPr>
        <p:grpSpPr>
          <a:xfrm>
            <a:off x="1187624" y="1679881"/>
            <a:ext cx="2376264" cy="1248046"/>
            <a:chOff x="1187624" y="1679881"/>
            <a:chExt cx="2376264" cy="1248046"/>
          </a:xfrm>
        </p:grpSpPr>
        <p:sp>
          <p:nvSpPr>
            <p:cNvPr id="6" name="TextBox 5"/>
            <p:cNvSpPr txBox="1"/>
            <p:nvPr/>
          </p:nvSpPr>
          <p:spPr>
            <a:xfrm>
              <a:off x="1187624" y="1679881"/>
              <a:ext cx="237626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400" dirty="0"/>
                <a:t>Создает новый объект, обращаясь к прототипу с запросом клонировать себя</a:t>
              </a:r>
            </a:p>
          </p:txBody>
        </p:sp>
        <p:sp>
          <p:nvSpPr>
            <p:cNvPr id="9" name="Полилиния 8"/>
            <p:cNvSpPr/>
            <p:nvPr/>
          </p:nvSpPr>
          <p:spPr>
            <a:xfrm>
              <a:off x="1205482" y="2429164"/>
              <a:ext cx="410882" cy="498763"/>
            </a:xfrm>
            <a:custGeom>
              <a:avLst/>
              <a:gdLst>
                <a:gd name="connsiteX0" fmla="*/ 300045 w 410882"/>
                <a:gd name="connsiteY0" fmla="*/ 0 h 498763"/>
                <a:gd name="connsiteX1" fmla="*/ 22954 w 410882"/>
                <a:gd name="connsiteY1" fmla="*/ 166254 h 498763"/>
                <a:gd name="connsiteX2" fmla="*/ 59900 w 410882"/>
                <a:gd name="connsiteY2" fmla="*/ 387927 h 498763"/>
                <a:gd name="connsiteX3" fmla="*/ 410882 w 410882"/>
                <a:gd name="connsiteY3" fmla="*/ 498763 h 498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0882" h="498763">
                  <a:moveTo>
                    <a:pt x="300045" y="0"/>
                  </a:moveTo>
                  <a:cubicBezTo>
                    <a:pt x="181511" y="50800"/>
                    <a:pt x="62978" y="101600"/>
                    <a:pt x="22954" y="166254"/>
                  </a:cubicBezTo>
                  <a:cubicBezTo>
                    <a:pt x="-17070" y="230909"/>
                    <a:pt x="-4755" y="332509"/>
                    <a:pt x="59900" y="387927"/>
                  </a:cubicBezTo>
                  <a:cubicBezTo>
                    <a:pt x="124555" y="443345"/>
                    <a:pt x="267718" y="471054"/>
                    <a:pt x="410882" y="498763"/>
                  </a:cubicBezTo>
                </a:path>
              </a:pathLst>
            </a:cu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3" name="Группа 12"/>
          <p:cNvGrpSpPr/>
          <p:nvPr/>
        </p:nvGrpSpPr>
        <p:grpSpPr>
          <a:xfrm>
            <a:off x="5436096" y="1789065"/>
            <a:ext cx="2376264" cy="1074208"/>
            <a:chOff x="5436096" y="1789065"/>
            <a:chExt cx="2376264" cy="1074208"/>
          </a:xfrm>
        </p:grpSpPr>
        <p:sp>
          <p:nvSpPr>
            <p:cNvPr id="7" name="TextBox 6"/>
            <p:cNvSpPr txBox="1"/>
            <p:nvPr/>
          </p:nvSpPr>
          <p:spPr>
            <a:xfrm>
              <a:off x="5436096" y="1789065"/>
              <a:ext cx="237626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400" dirty="0"/>
                <a:t>Объявляет интерфейс для клонирования самого себя</a:t>
              </a:r>
            </a:p>
          </p:txBody>
        </p:sp>
        <p:sp>
          <p:nvSpPr>
            <p:cNvPr id="10" name="Полилиния 9"/>
            <p:cNvSpPr/>
            <p:nvPr/>
          </p:nvSpPr>
          <p:spPr>
            <a:xfrm>
              <a:off x="6086764" y="2336800"/>
              <a:ext cx="296306" cy="526473"/>
            </a:xfrm>
            <a:custGeom>
              <a:avLst/>
              <a:gdLst>
                <a:gd name="connsiteX0" fmla="*/ 203200 w 296306"/>
                <a:gd name="connsiteY0" fmla="*/ 0 h 526473"/>
                <a:gd name="connsiteX1" fmla="*/ 286327 w 296306"/>
                <a:gd name="connsiteY1" fmla="*/ 240145 h 526473"/>
                <a:gd name="connsiteX2" fmla="*/ 0 w 296306"/>
                <a:gd name="connsiteY2" fmla="*/ 526473 h 526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96306" h="526473">
                  <a:moveTo>
                    <a:pt x="203200" y="0"/>
                  </a:moveTo>
                  <a:cubicBezTo>
                    <a:pt x="261697" y="76200"/>
                    <a:pt x="320194" y="152400"/>
                    <a:pt x="286327" y="240145"/>
                  </a:cubicBezTo>
                  <a:cubicBezTo>
                    <a:pt x="252460" y="327890"/>
                    <a:pt x="126230" y="427181"/>
                    <a:pt x="0" y="526473"/>
                  </a:cubicBezTo>
                </a:path>
              </a:pathLst>
            </a:cu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4" name="Группа 13"/>
          <p:cNvGrpSpPr/>
          <p:nvPr/>
        </p:nvGrpSpPr>
        <p:grpSpPr>
          <a:xfrm>
            <a:off x="6301757" y="3429000"/>
            <a:ext cx="2376264" cy="1032164"/>
            <a:chOff x="6301757" y="3429000"/>
            <a:chExt cx="2376264" cy="1032164"/>
          </a:xfrm>
        </p:grpSpPr>
        <p:sp>
          <p:nvSpPr>
            <p:cNvPr id="8" name="TextBox 7"/>
            <p:cNvSpPr txBox="1"/>
            <p:nvPr/>
          </p:nvSpPr>
          <p:spPr>
            <a:xfrm>
              <a:off x="6301757" y="3429000"/>
              <a:ext cx="237626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400" dirty="0"/>
                <a:t>Реализует операцию клонирования самого себя</a:t>
              </a:r>
            </a:p>
          </p:txBody>
        </p:sp>
        <p:sp>
          <p:nvSpPr>
            <p:cNvPr id="11" name="Полилиния 10"/>
            <p:cNvSpPr/>
            <p:nvPr/>
          </p:nvSpPr>
          <p:spPr>
            <a:xfrm>
              <a:off x="7112000" y="3980873"/>
              <a:ext cx="637309" cy="480291"/>
            </a:xfrm>
            <a:custGeom>
              <a:avLst/>
              <a:gdLst>
                <a:gd name="connsiteX0" fmla="*/ 637309 w 637309"/>
                <a:gd name="connsiteY0" fmla="*/ 0 h 480291"/>
                <a:gd name="connsiteX1" fmla="*/ 304800 w 637309"/>
                <a:gd name="connsiteY1" fmla="*/ 323272 h 480291"/>
                <a:gd name="connsiteX2" fmla="*/ 0 w 637309"/>
                <a:gd name="connsiteY2" fmla="*/ 480291 h 480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7309" h="480291">
                  <a:moveTo>
                    <a:pt x="637309" y="0"/>
                  </a:moveTo>
                  <a:cubicBezTo>
                    <a:pt x="524163" y="121612"/>
                    <a:pt x="411018" y="243224"/>
                    <a:pt x="304800" y="323272"/>
                  </a:cubicBezTo>
                  <a:cubicBezTo>
                    <a:pt x="198582" y="403320"/>
                    <a:pt x="99291" y="441805"/>
                    <a:pt x="0" y="480291"/>
                  </a:cubicBezTo>
                </a:path>
              </a:pathLst>
            </a:cu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3437766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Отношения между участниками паттерна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/>
              <a:t>Клиент</a:t>
            </a:r>
            <a:r>
              <a:rPr lang="ru-RU" dirty="0"/>
              <a:t> обращается к </a:t>
            </a:r>
            <a:r>
              <a:rPr lang="ru-RU" b="1" dirty="0"/>
              <a:t>прототипу</a:t>
            </a:r>
            <a:r>
              <a:rPr lang="ru-RU" dirty="0"/>
              <a:t>, чтобы тот создал свою копию</a:t>
            </a:r>
          </a:p>
        </p:txBody>
      </p:sp>
    </p:spTree>
    <p:extLst>
      <p:ext uri="{BB962C8B-B14F-4D97-AF65-F5344CB8AC3E}">
        <p14:creationId xmlns:p14="http://schemas.microsoft.com/office/powerpoint/2010/main" val="1469231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Применимость паттерна «Прототип»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Система не должна зависеть от того, как в ней создаются, компонуются и представляются продукты</a:t>
            </a:r>
          </a:p>
          <a:p>
            <a:pPr lvl="1"/>
            <a:r>
              <a:rPr lang="ru-RU" dirty="0" err="1"/>
              <a:t>Инстанцируемые</a:t>
            </a:r>
            <a:r>
              <a:rPr lang="ru-RU" dirty="0"/>
              <a:t> классы определяются во время выполнения</a:t>
            </a:r>
          </a:p>
          <a:p>
            <a:pPr lvl="2"/>
            <a:r>
              <a:rPr lang="ru-RU" dirty="0"/>
              <a:t>Например, с помощью динамической загрузки</a:t>
            </a:r>
          </a:p>
          <a:p>
            <a:pPr lvl="1"/>
            <a:r>
              <a:rPr lang="ru-RU" dirty="0"/>
              <a:t>Избежание построения иерархий классов или фабрик, параллельных иерархии классов продуктов</a:t>
            </a:r>
          </a:p>
          <a:p>
            <a:pPr lvl="1"/>
            <a:r>
              <a:rPr lang="ru-RU" dirty="0"/>
              <a:t>Экземпляры класса могут находиться в одном из не очень большого числа различных состояний</a:t>
            </a:r>
          </a:p>
          <a:p>
            <a:pPr lvl="2"/>
            <a:r>
              <a:rPr lang="ru-RU" dirty="0"/>
              <a:t>Может оказаться удобнее задать соответствующее число прототипов и клонировать их</a:t>
            </a:r>
          </a:p>
        </p:txBody>
      </p:sp>
    </p:spTree>
    <p:extLst>
      <p:ext uri="{BB962C8B-B14F-4D97-AF65-F5344CB8AC3E}">
        <p14:creationId xmlns:p14="http://schemas.microsoft.com/office/powerpoint/2010/main" val="72291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9512" y="5085184"/>
            <a:ext cx="5040560" cy="86409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1984" y="0"/>
            <a:ext cx="7882384" cy="698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CShape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unique_ptr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CShape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Clone()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0;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~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CShape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=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default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CRectangle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CShape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CRectangle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: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m_width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),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m_height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{}</a:t>
            </a:r>
          </a:p>
          <a:p>
            <a:pPr>
              <a:spcAft>
                <a:spcPts val="0"/>
              </a:spcAft>
            </a:pP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GetWidth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r>
              <a:rPr lang="en-US" sz="1600" dirty="0" err="1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m_width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GetHeight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r>
              <a:rPr lang="en-US" sz="1600" dirty="0" err="1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m_height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unique_ptr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CShape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Clone()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make_unique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CRectangle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&gt;(*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this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m_width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m_height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  <p:sp>
        <p:nvSpPr>
          <p:cNvPr id="3" name="Line Callout 1 2"/>
          <p:cNvSpPr/>
          <p:nvPr/>
        </p:nvSpPr>
        <p:spPr>
          <a:xfrm>
            <a:off x="5508104" y="3861048"/>
            <a:ext cx="3456384" cy="936104"/>
          </a:xfrm>
          <a:prstGeom prst="borderCallout1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Возвращаем свою копию при помощи конструктора копирования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76066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33772" y="3953624"/>
            <a:ext cx="5040560" cy="86409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Прямоугольник 5"/>
          <p:cNvSpPr/>
          <p:nvPr/>
        </p:nvSpPr>
        <p:spPr>
          <a:xfrm>
            <a:off x="0" y="1556792"/>
            <a:ext cx="8460432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CCircle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CShape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CCircle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</a:t>
            </a:r>
            <a:endParaRPr lang="en-US" sz="1600" dirty="0" smtClean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m_radius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{}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endParaRPr lang="en-US" sz="1600" dirty="0" smtClean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GetRadius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r>
              <a:rPr lang="en-US" sz="1600" dirty="0" err="1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{</a:t>
            </a:r>
            <a:endParaRPr lang="ru-RU" sz="1600" dirty="0" smtClean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m_radius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unique_ptr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CShape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Clone()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make_unique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CCircle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&gt;(*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this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m_radius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  <p:sp>
        <p:nvSpPr>
          <p:cNvPr id="4" name="Line Callout 1 3"/>
          <p:cNvSpPr/>
          <p:nvPr/>
        </p:nvSpPr>
        <p:spPr>
          <a:xfrm>
            <a:off x="5508104" y="2960948"/>
            <a:ext cx="3456384" cy="936104"/>
          </a:xfrm>
          <a:prstGeom prst="borderCallout1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Создаём свою копию при помощи конструктора копирования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43113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08450" y="5373216"/>
            <a:ext cx="5011621" cy="87382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Rectangle 3"/>
          <p:cNvSpPr/>
          <p:nvPr/>
        </p:nvSpPr>
        <p:spPr>
          <a:xfrm>
            <a:off x="208450" y="1484784"/>
            <a:ext cx="4795598" cy="129614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35024" y="0"/>
            <a:ext cx="6588224" cy="698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using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Shapes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 </a:t>
            </a:r>
            <a:r>
              <a:rPr lang="en-US" sz="1600" dirty="0" smtClean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vector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600" dirty="0" err="1" smtClean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shared_ptr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600" dirty="0" err="1" smtClean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CShape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&gt;&gt;;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CShapeGroup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CShape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CShapeGroup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=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default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CShapeGroup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CShapeGroup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group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auto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&amp;&amp;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shape : 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group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.m_shapes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m_shapes.push_back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(shape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Clone());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}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</a:p>
          <a:p>
            <a:pPr lvl="0"/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AddShape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unique_ptr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CShape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&amp;&amp;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shape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{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m_shapes.push_back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(move(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shape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));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</a:p>
          <a:p>
            <a:pPr lvl="0"/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 err="1" smtClean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size_t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GetShapeCount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r>
              <a:rPr lang="en-US" sz="1600" dirty="0" err="1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{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m_shapes.size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();}</a:t>
            </a:r>
          </a:p>
          <a:p>
            <a:pPr lvl="0"/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shared_ptr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CShape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GetShape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size_t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index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r>
              <a:rPr lang="en-US" sz="1600" dirty="0" err="1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m_shapes.at(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index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</a:p>
          <a:p>
            <a:pPr lvl="0"/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unique_ptr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CShape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Clone()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make_unique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CShapeGroup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&gt;(*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this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Shapes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m_shapes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  <p:sp>
        <p:nvSpPr>
          <p:cNvPr id="5" name="Line Callout 1 4"/>
          <p:cNvSpPr/>
          <p:nvPr/>
        </p:nvSpPr>
        <p:spPr>
          <a:xfrm>
            <a:off x="5508104" y="538950"/>
            <a:ext cx="3456384" cy="936104"/>
          </a:xfrm>
          <a:prstGeom prst="borderCallout1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Копия группы содержит копию всех фигур, находящихся внутри группы</a:t>
            </a:r>
            <a:endParaRPr lang="ru-RU" dirty="0"/>
          </a:p>
        </p:txBody>
      </p:sp>
      <p:sp>
        <p:nvSpPr>
          <p:cNvPr id="7" name="Line Callout 1 6"/>
          <p:cNvSpPr/>
          <p:nvPr/>
        </p:nvSpPr>
        <p:spPr>
          <a:xfrm>
            <a:off x="5486429" y="4437112"/>
            <a:ext cx="3456384" cy="936104"/>
          </a:xfrm>
          <a:prstGeom prst="borderCallout1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Создаём копию при помощи конструктора копирования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87548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4" grpId="0" animBg="1"/>
      <p:bldP spid="5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-15274" y="0"/>
            <a:ext cx="9159273" cy="698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CShapeRegistry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RegisterShapePrototype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CShape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prototype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r>
              <a:rPr lang="ru-RU" sz="1600" dirty="0">
                <a:solidFill>
                  <a:prstClr val="black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m_prototypes.emplace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prototype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.Clone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());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1600" dirty="0" smtClean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unique_ptr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CShape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CreateShape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id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r>
              <a:rPr lang="ru-RU" sz="1600" dirty="0">
                <a:solidFill>
                  <a:prstClr val="black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m_prototypes.at(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Clone();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unordered_map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unique_ptr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CShape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&gt;&gt;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m_prototypes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main()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CShapeRegistry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registry;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registry.RegisterShapePrototype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"circle"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CCircle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(42));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registry.RegisterShapePrototype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"rectangle"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CRectangle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(40, 30));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endParaRPr lang="ru-RU" sz="1600" dirty="0" smtClean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CShapeGroup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group;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group.AddShape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make_unique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CCircle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&gt;(10));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group.AddShape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make_unique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CRectangle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&gt;(32, 32));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registry.RegisterShapePrototype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"group"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group);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auto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someShape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registry.CreateShape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"group"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0;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717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FOLDER" val="H:\teaching\institutps\2016\ood\lectures\07\07 - Адаптер, Фасад\"/>
  <p:tag name="ISPRING_PRESENTATION_PATH" val="H:\teaching\institutps\2016\ood\lectures\07\07 - Адаптер, Фасад.pptx"/>
  <p:tag name="ISPRING_PROJECT_FOLDER_UPDATED" val="1"/>
  <p:tag name="ISPRING_SCREEN_RECS_UPDATED" val="H:\teaching\institutps\2016\ood\lectures\07\07 - Адаптер, Фасад"/>
  <p:tag name="ISPRING_UUID" val="{77CEB02E-0205-4D42-AC68-BCD00A9879B0}"/>
  <p:tag name="ISPRING_RESOURCE_PATHS_HASH_PRESENTER" val="813a237fe57c449da5f0a53f5431dc9b56935deb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Модульная">
  <a:themeElements>
    <a:clrScheme name="Модульная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Модуль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7092</TotalTime>
  <Words>485</Words>
  <Application>Microsoft Office PowerPoint</Application>
  <PresentationFormat>On-screen Show (4:3)</PresentationFormat>
  <Paragraphs>164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Consolas</vt:lpstr>
      <vt:lpstr>Wingdings</vt:lpstr>
      <vt:lpstr>Wingdings 2</vt:lpstr>
      <vt:lpstr>Wingdings 3</vt:lpstr>
      <vt:lpstr>Модульная</vt:lpstr>
      <vt:lpstr>Прототип (Prototype)</vt:lpstr>
      <vt:lpstr>Паттерн «Прототип»</vt:lpstr>
      <vt:lpstr>Структура паттерна «Прототип»</vt:lpstr>
      <vt:lpstr>Отношения между участниками паттерна</vt:lpstr>
      <vt:lpstr>Применимость паттерна «Прототип»</vt:lpstr>
      <vt:lpstr>PowerPoint Presentation</vt:lpstr>
      <vt:lpstr>PowerPoint Presentation</vt:lpstr>
      <vt:lpstr>PowerPoint Presentation</vt:lpstr>
      <vt:lpstr>PowerPoint Presentation</vt:lpstr>
      <vt:lpstr>Обобщенная реализация прототипа</vt:lpstr>
      <vt:lpstr>Преимущества использования паттерна «Прототип»</vt:lpstr>
      <vt:lpstr>Преимущества использования паттерна «Прототип»</vt:lpstr>
      <vt:lpstr>Недостатки паттерна прототип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Vivid</dc:creator>
  <cp:lastModifiedBy>Alexey Malov</cp:lastModifiedBy>
  <cp:revision>631</cp:revision>
  <dcterms:created xsi:type="dcterms:W3CDTF">2016-02-02T19:36:42Z</dcterms:created>
  <dcterms:modified xsi:type="dcterms:W3CDTF">2018-11-22T14:27:31Z</dcterms:modified>
</cp:coreProperties>
</file>