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61" r:id="rId5"/>
    <p:sldId id="287" r:id="rId6"/>
    <p:sldId id="288" r:id="rId7"/>
    <p:sldId id="298" r:id="rId8"/>
    <p:sldId id="303" r:id="rId9"/>
    <p:sldId id="264" r:id="rId10"/>
    <p:sldId id="290" r:id="rId11"/>
    <p:sldId id="289" r:id="rId12"/>
    <p:sldId id="304" r:id="rId13"/>
    <p:sldId id="309" r:id="rId14"/>
    <p:sldId id="265" r:id="rId15"/>
    <p:sldId id="292" r:id="rId16"/>
    <p:sldId id="301" r:id="rId17"/>
    <p:sldId id="300" r:id="rId18"/>
    <p:sldId id="314" r:id="rId19"/>
    <p:sldId id="313" r:id="rId20"/>
    <p:sldId id="302" r:id="rId21"/>
    <p:sldId id="269" r:id="rId22"/>
    <p:sldId id="271" r:id="rId23"/>
    <p:sldId id="310" r:id="rId24"/>
    <p:sldId id="272" r:id="rId25"/>
    <p:sldId id="294" r:id="rId26"/>
    <p:sldId id="293" r:id="rId27"/>
    <p:sldId id="311" r:id="rId28"/>
    <p:sldId id="312" r:id="rId29"/>
    <p:sldId id="305" r:id="rId30"/>
    <p:sldId id="279" r:id="rId31"/>
    <p:sldId id="295" r:id="rId32"/>
    <p:sldId id="296" r:id="rId33"/>
    <p:sldId id="297" r:id="rId34"/>
    <p:sldId id="315" r:id="rId35"/>
    <p:sldId id="316" r:id="rId36"/>
    <p:sldId id="306" r:id="rId37"/>
    <p:sldId id="259" r:id="rId38"/>
    <p:sldId id="307" r:id="rId39"/>
    <p:sldId id="285" r:id="rId40"/>
    <p:sldId id="286" r:id="rId4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154" clrIdx="0">
    <p:extLst>
      <p:ext uri="{19B8F6BF-5375-455C-9EA6-DF929625EA0E}">
        <p15:presenceInfo xmlns:p15="http://schemas.microsoft.com/office/powerpoint/2012/main" userId="Пользователь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610" autoAdjust="0"/>
  </p:normalViewPr>
  <p:slideViewPr>
    <p:cSldViewPr snapToGrid="0">
      <p:cViewPr varScale="1">
        <p:scale>
          <a:sx n="57" d="100"/>
          <a:sy n="57" d="100"/>
        </p:scale>
        <p:origin x="1218" y="66"/>
      </p:cViewPr>
      <p:guideLst/>
    </p:cSldViewPr>
  </p:slideViewPr>
  <p:notesTextViewPr>
    <p:cViewPr>
      <p:scale>
        <a:sx n="1" d="1"/>
        <a:sy n="1" d="1"/>
      </p:scale>
      <p:origin x="0" y="-288"/>
    </p:cViewPr>
  </p:notesTextViewPr>
  <p:sorterViewPr>
    <p:cViewPr>
      <p:scale>
        <a:sx n="100" d="100"/>
        <a:sy n="100" d="100"/>
      </p:scale>
      <p:origin x="0" y="-3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31T00:53:32.004" idx="117">
    <p:pos x="10" y="10"/>
    <p:text>фигня в комменте ниже</p:text>
    <p:extLst mod="1">
      <p:ext uri="{C676402C-5697-4E1C-873F-D02D1690AC5C}">
        <p15:threadingInfo xmlns:p15="http://schemas.microsoft.com/office/powerpoint/2012/main" timeZoneBias="-180"/>
      </p:ext>
    </p:extLst>
  </p:cm>
  <p:cm authorId="1" dt="2018-05-31T00:53:38.262" idx="118">
    <p:pos x="10" y="146"/>
    <p:text>В первом случае можно будет открывать файлы только для чтения, во втором случае можно вообще передать данные из памяти. Это стало возможно за счет соблюдения принципа разделения интерфейса.</p:text>
    <p:extLst>
      <p:ext uri="{C676402C-5697-4E1C-873F-D02D1690AC5C}">
        <p15:threadingInfo xmlns:p15="http://schemas.microsoft.com/office/powerpoint/2012/main" timeZoneBias="-180">
          <p15:parentCm authorId="1" idx="117"/>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52FF6-3607-4C4E-A116-BCC07DF7B9AE}" type="datetimeFigureOut">
              <a:rPr lang="ru-RU" smtClean="0"/>
              <a:t>08.06.2018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0A773-BC3A-474D-8036-883A816F0F99}" type="slidenum">
              <a:rPr lang="ru-RU" smtClean="0"/>
              <a:t>‹#›</a:t>
            </a:fld>
            <a:endParaRPr lang="ru-RU"/>
          </a:p>
        </p:txBody>
      </p:sp>
    </p:spTree>
    <p:extLst>
      <p:ext uri="{BB962C8B-B14F-4D97-AF65-F5344CB8AC3E}">
        <p14:creationId xmlns:p14="http://schemas.microsoft.com/office/powerpoint/2010/main" val="241609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Привет всем! Сегодня я собираюсь поговорить на тему «Принципы </a:t>
            </a:r>
            <a:r>
              <a:rPr lang="en-US" dirty="0" smtClean="0"/>
              <a:t>SO’LID</a:t>
            </a:r>
            <a:r>
              <a:rPr lang="ru-RU" dirty="0" smtClean="0"/>
              <a:t>».</a:t>
            </a:r>
            <a:endParaRPr lang="en-US" dirty="0" smtClean="0"/>
          </a:p>
          <a:p>
            <a:endParaRPr lang="ru-RU" dirty="0" smtClean="0"/>
          </a:p>
          <a:p>
            <a:r>
              <a:rPr lang="en-US" dirty="0" smtClean="0"/>
              <a:t>S</a:t>
            </a:r>
            <a:r>
              <a:rPr lang="en-US" b="1" u="sng" dirty="0" smtClean="0"/>
              <a:t>O</a:t>
            </a:r>
            <a:r>
              <a:rPr lang="en-US" dirty="0" smtClean="0"/>
              <a:t>LID</a:t>
            </a:r>
            <a:endParaRPr lang="ru-RU" dirty="0" smtClean="0"/>
          </a:p>
          <a:p>
            <a:r>
              <a:rPr lang="ru-RU" dirty="0" smtClean="0"/>
              <a:t>Не говорить «ну»</a:t>
            </a:r>
          </a:p>
        </p:txBody>
      </p:sp>
      <p:sp>
        <p:nvSpPr>
          <p:cNvPr id="4" name="Номер слайда 3"/>
          <p:cNvSpPr>
            <a:spLocks noGrp="1"/>
          </p:cNvSpPr>
          <p:nvPr>
            <p:ph type="sldNum" sz="quarter" idx="10"/>
          </p:nvPr>
        </p:nvSpPr>
        <p:spPr/>
        <p:txBody>
          <a:bodyPr/>
          <a:lstStyle/>
          <a:p>
            <a:fld id="{9BF0A773-BC3A-474D-8036-883A816F0F99}" type="slidenum">
              <a:rPr lang="ru-RU" smtClean="0"/>
              <a:t>1</a:t>
            </a:fld>
            <a:endParaRPr lang="ru-RU"/>
          </a:p>
        </p:txBody>
      </p:sp>
    </p:spTree>
    <p:extLst>
      <p:ext uri="{BB962C8B-B14F-4D97-AF65-F5344CB8AC3E}">
        <p14:creationId xmlns:p14="http://schemas.microsoft.com/office/powerpoint/2010/main" val="208640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Перед вами интерфейс, предоставляющий доступ к методу для сохранения </a:t>
            </a:r>
            <a:r>
              <a:rPr lang="en-US" baseline="0" dirty="0" smtClean="0"/>
              <a:t>Bitmap</a:t>
            </a:r>
            <a:r>
              <a:rPr lang="ru-RU" baseline="0" dirty="0" smtClean="0"/>
              <a:t>-а в файл, и две реализации этого интерфейса.</a:t>
            </a:r>
          </a:p>
          <a:p>
            <a:r>
              <a:rPr lang="ru-RU" baseline="0" dirty="0" smtClean="0"/>
              <a:t>Чем этот интерфейс нарушает </a:t>
            </a:r>
            <a:r>
              <a:rPr lang="ru-RU" dirty="0" smtClean="0"/>
              <a:t>принцип открытости/закрытости, как вы думаете?</a:t>
            </a:r>
            <a:endParaRPr lang="en-US" baseline="0" dirty="0" smtClean="0"/>
          </a:p>
          <a:p>
            <a:r>
              <a:rPr lang="en-US" baseline="0" dirty="0" smtClean="0"/>
              <a:t>[T]</a:t>
            </a:r>
            <a:endParaRPr lang="ru-RU" baseline="0" dirty="0" smtClean="0"/>
          </a:p>
          <a:p>
            <a:r>
              <a:rPr lang="ru-RU" baseline="0" dirty="0" smtClean="0"/>
              <a:t>Можно сохранить </a:t>
            </a:r>
            <a:r>
              <a:rPr lang="en-US" baseline="0" dirty="0" smtClean="0"/>
              <a:t>Bitmap </a:t>
            </a:r>
            <a:r>
              <a:rPr lang="ru-RU" baseline="0" dirty="0" smtClean="0"/>
              <a:t>только в файл; нельзя, например, сохранить его в память, не изменив интерфейс </a:t>
            </a:r>
            <a:r>
              <a:rPr lang="en-US" baseline="0" dirty="0" err="1" smtClean="0"/>
              <a:t>IImageEncoder</a:t>
            </a:r>
            <a:r>
              <a:rPr lang="ru-RU" baseline="0" dirty="0" smtClean="0"/>
              <a:t> и его реализации</a:t>
            </a:r>
            <a:r>
              <a:rPr lang="en-US" baseline="0" dirty="0" smtClean="0"/>
              <a:t>. </a:t>
            </a:r>
            <a:r>
              <a:rPr lang="ru-RU" baseline="0" dirty="0" smtClean="0"/>
              <a:t>Это может потребоваться для того, чтобы узнать размер закодированного изображения или выполнить </a:t>
            </a:r>
            <a:r>
              <a:rPr lang="ru-RU" baseline="0" dirty="0" err="1" smtClean="0"/>
              <a:t>предпросмотр</a:t>
            </a:r>
            <a:r>
              <a:rPr lang="ru-RU" baseline="0" dirty="0" smtClean="0"/>
              <a:t> </a:t>
            </a:r>
            <a:r>
              <a:rPr lang="en-US" baseline="0" dirty="0" smtClean="0"/>
              <a:t>jpeg</a:t>
            </a:r>
            <a:r>
              <a:rPr lang="ru-RU" baseline="0" dirty="0" smtClean="0"/>
              <a:t> без сохранения в файл.</a:t>
            </a:r>
          </a:p>
          <a:p>
            <a:endParaRPr lang="ru-RU" baseline="0" dirty="0" smtClean="0"/>
          </a:p>
          <a:p>
            <a:r>
              <a:rPr lang="ru-RU" baseline="0" dirty="0" smtClean="0"/>
              <a:t>Как вы думаете, как можно исправить данное нарушение?</a:t>
            </a:r>
          </a:p>
          <a:p>
            <a:r>
              <a:rPr lang="ru-RU" baseline="0" dirty="0" smtClean="0"/>
              <a:t>…</a:t>
            </a:r>
          </a:p>
          <a:p>
            <a:r>
              <a:rPr lang="ru-RU" baseline="0" dirty="0" smtClean="0"/>
              <a:t>// Ответ на следующем слайде</a:t>
            </a:r>
          </a:p>
        </p:txBody>
      </p:sp>
      <p:sp>
        <p:nvSpPr>
          <p:cNvPr id="4" name="Номер слайда 3"/>
          <p:cNvSpPr>
            <a:spLocks noGrp="1"/>
          </p:cNvSpPr>
          <p:nvPr>
            <p:ph type="sldNum" sz="quarter" idx="10"/>
          </p:nvPr>
        </p:nvSpPr>
        <p:spPr/>
        <p:txBody>
          <a:bodyPr/>
          <a:lstStyle/>
          <a:p>
            <a:fld id="{9BF0A773-BC3A-474D-8036-883A816F0F99}" type="slidenum">
              <a:rPr lang="ru-RU" smtClean="0"/>
              <a:t>10</a:t>
            </a:fld>
            <a:endParaRPr lang="ru-RU"/>
          </a:p>
        </p:txBody>
      </p:sp>
    </p:spTree>
    <p:extLst>
      <p:ext uri="{BB962C8B-B14F-4D97-AF65-F5344CB8AC3E}">
        <p14:creationId xmlns:p14="http://schemas.microsoft.com/office/powerpoint/2010/main" val="2157386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Мы изменили тип аргумента - теперь метод </a:t>
            </a:r>
            <a:r>
              <a:rPr lang="en-US" baseline="0" dirty="0" err="1" smtClean="0"/>
              <a:t>SaveBitmap</a:t>
            </a:r>
            <a:r>
              <a:rPr lang="en-US" baseline="0" dirty="0" smtClean="0"/>
              <a:t> </a:t>
            </a:r>
            <a:r>
              <a:rPr lang="ru-RU" baseline="0" dirty="0" smtClean="0"/>
              <a:t>принимает не путь к файлу для сохранения, а выходной поток</a:t>
            </a:r>
            <a:r>
              <a:rPr lang="en-US" baseline="0" dirty="0" smtClean="0"/>
              <a:t> </a:t>
            </a:r>
            <a:r>
              <a:rPr lang="en-US" baseline="0" dirty="0" err="1" smtClean="0"/>
              <a:t>ostream</a:t>
            </a:r>
            <a:r>
              <a:rPr lang="ru-RU" baseline="0" dirty="0" smtClean="0"/>
              <a:t>. Поток и зависимость от него также показаны на слайде. Использование потока позволяет использовать метод как для сохранения данных в память, так и в файл.</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11</a:t>
            </a:fld>
            <a:endParaRPr lang="ru-RU"/>
          </a:p>
        </p:txBody>
      </p:sp>
    </p:spTree>
    <p:extLst>
      <p:ext uri="{BB962C8B-B14F-4D97-AF65-F5344CB8AC3E}">
        <p14:creationId xmlns:p14="http://schemas.microsoft.com/office/powerpoint/2010/main" val="267534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Сейчас мы видим, как меняется код сохранения после применения принципа открытости/закрытости.</a:t>
            </a:r>
          </a:p>
          <a:p>
            <a:r>
              <a:rPr lang="ru-RU" dirty="0" smtClean="0"/>
              <a:t>До начала использования принципа сохранение в файл выполнялось вызовом метода с передачей в него </a:t>
            </a:r>
            <a:r>
              <a:rPr lang="en-US" dirty="0" smtClean="0"/>
              <a:t>Bitmap</a:t>
            </a:r>
            <a:r>
              <a:rPr lang="ru-RU" dirty="0" smtClean="0"/>
              <a:t>-а</a:t>
            </a:r>
            <a:r>
              <a:rPr lang="ru-RU" baseline="0" dirty="0" smtClean="0"/>
              <a:t> и имени файла. Теперь же эту задачу выполняет функция-фасад </a:t>
            </a:r>
            <a:r>
              <a:rPr lang="en-US" baseline="0" dirty="0" err="1" smtClean="0"/>
              <a:t>SaveBitmapToFile</a:t>
            </a:r>
            <a:r>
              <a:rPr lang="ru-RU" baseline="0" dirty="0" smtClean="0"/>
              <a:t>, и она состоит из двух строк. Основной же код практически не изменился.</a:t>
            </a:r>
            <a:endParaRPr lang="ru-RU" dirty="0" smtClean="0"/>
          </a:p>
          <a:p>
            <a:endParaRPr lang="ru-RU" dirty="0" smtClean="0"/>
          </a:p>
          <a:p>
            <a:r>
              <a:rPr lang="ru-RU" dirty="0" smtClean="0"/>
              <a:t>Вывод: при использовании принципа</a:t>
            </a:r>
            <a:r>
              <a:rPr lang="ru-RU" baseline="0" dirty="0" smtClean="0"/>
              <a:t> </a:t>
            </a:r>
            <a:r>
              <a:rPr lang="ru-RU" dirty="0" smtClean="0"/>
              <a:t>расширить функционал становится легче (например, узнать размер закодированного изображения</a:t>
            </a:r>
            <a:r>
              <a:rPr lang="ru-RU" baseline="0" dirty="0" smtClean="0"/>
              <a:t> </a:t>
            </a:r>
            <a:r>
              <a:rPr lang="ru-RU" dirty="0" smtClean="0"/>
              <a:t>без записи в файл); менять интерфейс и реализации </a:t>
            </a:r>
            <a:r>
              <a:rPr lang="en-US" dirty="0" err="1" smtClean="0">
                <a:solidFill>
                  <a:srgbClr val="2B91AF"/>
                </a:solidFill>
                <a:latin typeface="Consolas" panose="020B0609020204030204" pitchFamily="49" charset="0"/>
              </a:rPr>
              <a:t>IImageEncoder</a:t>
            </a:r>
            <a:r>
              <a:rPr lang="ru-RU" dirty="0" smtClean="0">
                <a:solidFill>
                  <a:srgbClr val="2B91AF"/>
                </a:solidFill>
                <a:latin typeface="Consolas" panose="020B0609020204030204" pitchFamily="49" charset="0"/>
              </a:rPr>
              <a:t> </a:t>
            </a:r>
            <a:r>
              <a:rPr lang="ru-RU" dirty="0" smtClean="0"/>
              <a:t>для этого не требуется.</a:t>
            </a:r>
          </a:p>
        </p:txBody>
      </p:sp>
      <p:sp>
        <p:nvSpPr>
          <p:cNvPr id="4" name="Номер слайда 3"/>
          <p:cNvSpPr>
            <a:spLocks noGrp="1"/>
          </p:cNvSpPr>
          <p:nvPr>
            <p:ph type="sldNum" sz="quarter" idx="10"/>
          </p:nvPr>
        </p:nvSpPr>
        <p:spPr/>
        <p:txBody>
          <a:bodyPr/>
          <a:lstStyle/>
          <a:p>
            <a:fld id="{9BF0A773-BC3A-474D-8036-883A816F0F99}" type="slidenum">
              <a:rPr lang="ru-RU" smtClean="0"/>
              <a:t>12</a:t>
            </a:fld>
            <a:endParaRPr lang="ru-RU"/>
          </a:p>
        </p:txBody>
      </p:sp>
    </p:spTree>
    <p:extLst>
      <p:ext uri="{BB962C8B-B14F-4D97-AF65-F5344CB8AC3E}">
        <p14:creationId xmlns:p14="http://schemas.microsoft.com/office/powerpoint/2010/main" val="750354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OCP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a:t>
            </a:r>
            <a:r>
              <a:rPr lang="ru-RU" dirty="0" smtClean="0"/>
              <a:t>принцип открытости/закрытости </a:t>
            </a:r>
            <a:r>
              <a:rPr lang="ru-RU" baseline="0" dirty="0" smtClean="0"/>
              <a:t>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13</a:t>
            </a:fld>
            <a:endParaRPr lang="ru-RU"/>
          </a:p>
        </p:txBody>
      </p:sp>
    </p:spTree>
    <p:extLst>
      <p:ext uri="{BB962C8B-B14F-4D97-AF65-F5344CB8AC3E}">
        <p14:creationId xmlns:p14="http://schemas.microsoft.com/office/powerpoint/2010/main" val="960940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 </a:t>
            </a:r>
            <a:r>
              <a:rPr lang="ru-RU" dirty="0" smtClean="0"/>
              <a:t>Барбара Лисков - американский учёный в области информатики, создатель</a:t>
            </a:r>
            <a:r>
              <a:rPr lang="ru-RU" baseline="0" dirty="0" smtClean="0"/>
              <a:t> </a:t>
            </a:r>
            <a:r>
              <a:rPr lang="ru-RU" dirty="0" smtClean="0"/>
              <a:t>принципа,</a:t>
            </a:r>
            <a:r>
              <a:rPr lang="ru-RU" baseline="0" dirty="0" smtClean="0"/>
              <a:t> который мы сейчас будем обсуждать</a:t>
            </a:r>
            <a:r>
              <a:rPr lang="ru-RU"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 чем заключается принцип замещения Барбары Лисков,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[TT] </a:t>
            </a:r>
            <a:r>
              <a:rPr lang="ru-RU" dirty="0" smtClean="0"/>
              <a:t>прочитать</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 </a:t>
            </a:r>
            <a:r>
              <a:rPr lang="ru-RU" dirty="0" smtClean="0"/>
              <a:t>прочитать</a:t>
            </a:r>
            <a:endParaRPr lang="en-US"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14</a:t>
            </a:fld>
            <a:endParaRPr lang="ru-RU"/>
          </a:p>
        </p:txBody>
      </p:sp>
    </p:spTree>
    <p:extLst>
      <p:ext uri="{BB962C8B-B14F-4D97-AF65-F5344CB8AC3E}">
        <p14:creationId xmlns:p14="http://schemas.microsoft.com/office/powerpoint/2010/main" val="2507672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Перед вами - интерфейс </a:t>
            </a:r>
            <a:r>
              <a:rPr lang="en-US" baseline="0" dirty="0" err="1" smtClean="0"/>
              <a:t>IRectange</a:t>
            </a:r>
            <a:r>
              <a:rPr lang="en-US" baseline="0" dirty="0" smtClean="0"/>
              <a:t>, </a:t>
            </a:r>
            <a:r>
              <a:rPr lang="ru-RU" baseline="0" dirty="0" smtClean="0"/>
              <a:t>предоставляющий методы для установки и получения ширины и высоты прямоугольника; и две его реализации – для прямоугольника и квадрата.</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данный пример нарушает </a:t>
            </a:r>
            <a:r>
              <a:rPr lang="ru-RU" dirty="0" smtClean="0"/>
              <a:t>принцип замещения Барбары Лисков,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Класс </a:t>
            </a:r>
            <a:r>
              <a:rPr lang="en-US" dirty="0" smtClean="0"/>
              <a:t>Square </a:t>
            </a:r>
            <a:r>
              <a:rPr lang="ru-RU" dirty="0" smtClean="0"/>
              <a:t>требует</a:t>
            </a:r>
            <a:r>
              <a:rPr lang="ru-RU" baseline="0" dirty="0" smtClean="0"/>
              <a:t> равенства ширины и высоты, а интерфейс </a:t>
            </a:r>
            <a:r>
              <a:rPr lang="en-US" baseline="0" dirty="0" err="1" smtClean="0"/>
              <a:t>IRectangle</a:t>
            </a:r>
            <a:r>
              <a:rPr lang="en-US" baseline="0" dirty="0" smtClean="0"/>
              <a:t> – </a:t>
            </a:r>
            <a:r>
              <a:rPr lang="ru-RU" baseline="0" dirty="0" smtClean="0"/>
              <a:t>нет. При изменении одной из сторон объекта </a:t>
            </a:r>
            <a:r>
              <a:rPr lang="en-US" baseline="0" dirty="0" smtClean="0"/>
              <a:t>Square </a:t>
            </a:r>
            <a:r>
              <a:rPr lang="ru-RU" baseline="0" dirty="0" smtClean="0"/>
              <a:t>изменится и другая сторона. Код, использующий интерфейс </a:t>
            </a:r>
            <a:r>
              <a:rPr lang="en-US" baseline="0" dirty="0" err="1" smtClean="0"/>
              <a:t>IRectangle</a:t>
            </a:r>
            <a:r>
              <a:rPr lang="ru-RU" baseline="0" dirty="0" smtClean="0"/>
              <a:t> будет не готов к тому, что изменение одной стороны изменяет и другую.</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15</a:t>
            </a:fld>
            <a:endParaRPr lang="ru-RU"/>
          </a:p>
        </p:txBody>
      </p:sp>
    </p:spTree>
    <p:extLst>
      <p:ext uri="{BB962C8B-B14F-4D97-AF65-F5344CB8AC3E}">
        <p14:creationId xmlns:p14="http://schemas.microsoft.com/office/powerpoint/2010/main" val="1469228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Перед вами</a:t>
            </a:r>
            <a:r>
              <a:rPr lang="ru-RU" baseline="0" dirty="0" smtClean="0"/>
              <a:t> пример кода, который вписывает прямоугольник с интерфейсом </a:t>
            </a:r>
            <a:r>
              <a:rPr lang="en-US" dirty="0" err="1" smtClean="0">
                <a:solidFill>
                  <a:srgbClr val="2B91AF"/>
                </a:solidFill>
                <a:latin typeface="Consolas" panose="020B0609020204030204" pitchFamily="49" charset="0"/>
              </a:rPr>
              <a:t>IRectangle</a:t>
            </a:r>
            <a:r>
              <a:rPr lang="ru-RU" dirty="0" smtClean="0">
                <a:solidFill>
                  <a:srgbClr val="2B91AF"/>
                </a:solidFill>
                <a:latin typeface="Consolas" panose="020B0609020204030204" pitchFamily="49" charset="0"/>
              </a:rPr>
              <a:t> в другой прямоугольник.</a:t>
            </a:r>
          </a:p>
          <a:p>
            <a:r>
              <a:rPr lang="ru-RU" dirty="0" smtClean="0">
                <a:solidFill>
                  <a:srgbClr val="2B91AF"/>
                </a:solidFill>
                <a:latin typeface="Consolas" panose="020B0609020204030204" pitchFamily="49" charset="0"/>
              </a:rPr>
              <a:t>Как вы думаете, что произойдет,</a:t>
            </a:r>
            <a:r>
              <a:rPr lang="ru-RU" baseline="0" dirty="0" smtClean="0">
                <a:solidFill>
                  <a:srgbClr val="2B91AF"/>
                </a:solidFill>
                <a:latin typeface="Consolas" panose="020B0609020204030204" pitchFamily="49" charset="0"/>
              </a:rPr>
              <a:t> если в качестве реализации </a:t>
            </a:r>
            <a:r>
              <a:rPr lang="en-US" baseline="0" dirty="0" err="1" smtClean="0">
                <a:solidFill>
                  <a:srgbClr val="2B91AF"/>
                </a:solidFill>
                <a:latin typeface="Consolas" panose="020B0609020204030204" pitchFamily="49" charset="0"/>
              </a:rPr>
              <a:t>rect</a:t>
            </a:r>
            <a:r>
              <a:rPr lang="ru-RU" baseline="0" dirty="0" smtClean="0">
                <a:solidFill>
                  <a:srgbClr val="2B91AF"/>
                </a:solidFill>
                <a:latin typeface="Consolas" panose="020B0609020204030204" pitchFamily="49" charset="0"/>
              </a:rPr>
              <a:t> будет использован </a:t>
            </a:r>
            <a:r>
              <a:rPr lang="en-US" baseline="0" dirty="0" smtClean="0">
                <a:solidFill>
                  <a:srgbClr val="2B91AF"/>
                </a:solidFill>
                <a:latin typeface="Consolas" panose="020B0609020204030204" pitchFamily="49" charset="0"/>
              </a:rPr>
              <a:t>Square?</a:t>
            </a:r>
          </a:p>
          <a:p>
            <a:r>
              <a:rPr lang="en-US" baseline="0" dirty="0" smtClean="0">
                <a:solidFill>
                  <a:srgbClr val="2B91AF"/>
                </a:solidFill>
                <a:latin typeface="Consolas" panose="020B0609020204030204" pitchFamily="49" charset="0"/>
              </a:rPr>
              <a:t>…</a:t>
            </a:r>
            <a:r>
              <a:rPr lang="ru-RU" baseline="0" dirty="0" smtClean="0">
                <a:solidFill>
                  <a:srgbClr val="2B91AF"/>
                </a:solidFill>
                <a:latin typeface="Consolas" panose="020B0609020204030204" pitchFamily="49" charset="0"/>
              </a:rPr>
              <a:t> </a:t>
            </a:r>
            <a:r>
              <a:rPr lang="en-US" baseline="0" dirty="0" smtClean="0">
                <a:solidFill>
                  <a:srgbClr val="2B91AF"/>
                </a:solidFill>
                <a:latin typeface="Consolas" panose="020B0609020204030204" pitchFamily="49" charset="0"/>
              </a:rPr>
              <a:t>[T]</a:t>
            </a:r>
          </a:p>
          <a:p>
            <a:r>
              <a:rPr lang="ru-RU" dirty="0" smtClean="0">
                <a:solidFill>
                  <a:srgbClr val="2B91AF"/>
                </a:solidFill>
                <a:latin typeface="Consolas" panose="020B0609020204030204" pitchFamily="49" charset="0"/>
              </a:rPr>
              <a:t>В</a:t>
            </a:r>
            <a:r>
              <a:rPr lang="ru-RU" baseline="0" dirty="0" smtClean="0">
                <a:solidFill>
                  <a:srgbClr val="2B91AF"/>
                </a:solidFill>
                <a:latin typeface="Consolas" panose="020B0609020204030204" pitchFamily="49" charset="0"/>
              </a:rPr>
              <a:t> данном случае вызов последнего из двух вызовов установки размеров – </a:t>
            </a:r>
            <a:r>
              <a:rPr lang="en-US" baseline="0" dirty="0" err="1" smtClean="0">
                <a:solidFill>
                  <a:srgbClr val="2B91AF"/>
                </a:solidFill>
                <a:latin typeface="Consolas" panose="020B0609020204030204" pitchFamily="49" charset="0"/>
              </a:rPr>
              <a:t>SetHeight</a:t>
            </a:r>
            <a:r>
              <a:rPr lang="en-US" baseline="0" dirty="0" smtClean="0">
                <a:solidFill>
                  <a:srgbClr val="2B91AF"/>
                </a:solidFill>
                <a:latin typeface="Consolas" panose="020B0609020204030204" pitchFamily="49" charset="0"/>
              </a:rPr>
              <a:t> – </a:t>
            </a:r>
            <a:r>
              <a:rPr lang="ru-RU" baseline="0" dirty="0" smtClean="0">
                <a:solidFill>
                  <a:srgbClr val="2B91AF"/>
                </a:solidFill>
                <a:latin typeface="Consolas" panose="020B0609020204030204" pitchFamily="49" charset="0"/>
              </a:rPr>
              <a:t>также изменит ширину. Такое поведение объекта </a:t>
            </a:r>
            <a:r>
              <a:rPr lang="en-US" dirty="0" err="1" smtClean="0">
                <a:solidFill>
                  <a:srgbClr val="2B91AF"/>
                </a:solidFill>
                <a:latin typeface="Consolas" panose="020B0609020204030204" pitchFamily="49" charset="0"/>
              </a:rPr>
              <a:t>IRectangle</a:t>
            </a:r>
            <a:r>
              <a:rPr lang="ru-RU" dirty="0" smtClean="0">
                <a:solidFill>
                  <a:srgbClr val="2B91AF"/>
                </a:solidFill>
                <a:latin typeface="Consolas" panose="020B0609020204030204" pitchFamily="49" charset="0"/>
              </a:rPr>
              <a:t> является неожиданным для функции, и</a:t>
            </a:r>
            <a:r>
              <a:rPr lang="ru-RU" baseline="0" dirty="0" smtClean="0">
                <a:solidFill>
                  <a:srgbClr val="2B91AF"/>
                </a:solidFill>
                <a:latin typeface="Consolas" panose="020B0609020204030204" pitchFamily="49" charset="0"/>
              </a:rPr>
              <a:t> </a:t>
            </a:r>
            <a:r>
              <a:rPr lang="ru-RU" dirty="0" smtClean="0">
                <a:solidFill>
                  <a:srgbClr val="2B91AF"/>
                </a:solidFill>
                <a:latin typeface="Consolas" panose="020B0609020204030204" pitchFamily="49" charset="0"/>
              </a:rPr>
              <a:t>как результат мы получим некорректную ширину у </a:t>
            </a:r>
            <a:r>
              <a:rPr lang="en-US" dirty="0" smtClean="0">
                <a:solidFill>
                  <a:srgbClr val="2B91AF"/>
                </a:solidFill>
                <a:latin typeface="Consolas" panose="020B0609020204030204" pitchFamily="49" charset="0"/>
              </a:rPr>
              <a:t>rect.</a:t>
            </a:r>
            <a:endParaRPr lang="ru-RU" dirty="0" smtClean="0">
              <a:solidFill>
                <a:srgbClr val="2B91AF"/>
              </a:solidFill>
              <a:latin typeface="Consolas" panose="020B0609020204030204" pitchFamily="49" charset="0"/>
            </a:endParaRPr>
          </a:p>
        </p:txBody>
      </p:sp>
      <p:sp>
        <p:nvSpPr>
          <p:cNvPr id="4" name="Номер слайда 3"/>
          <p:cNvSpPr>
            <a:spLocks noGrp="1"/>
          </p:cNvSpPr>
          <p:nvPr>
            <p:ph type="sldNum" sz="quarter" idx="10"/>
          </p:nvPr>
        </p:nvSpPr>
        <p:spPr/>
        <p:txBody>
          <a:bodyPr/>
          <a:lstStyle/>
          <a:p>
            <a:fld id="{9BF0A773-BC3A-474D-8036-883A816F0F99}" type="slidenum">
              <a:rPr lang="ru-RU" smtClean="0"/>
              <a:t>16</a:t>
            </a:fld>
            <a:endParaRPr lang="ru-RU"/>
          </a:p>
        </p:txBody>
      </p:sp>
    </p:spTree>
    <p:extLst>
      <p:ext uri="{BB962C8B-B14F-4D97-AF65-F5344CB8AC3E}">
        <p14:creationId xmlns:p14="http://schemas.microsoft.com/office/powerpoint/2010/main" val="1514008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a:t>
            </a:r>
            <a:r>
              <a:rPr lang="ru-RU" baseline="0" dirty="0" smtClean="0"/>
              <a:t> решения данной проблемы можно создать отдельный интерфейс для квадрата, или просто не наследоваться от интерфейса прямоугольника. В этом случае не будет неожиданного поведения для кода, использующего интерфейс </a:t>
            </a:r>
            <a:r>
              <a:rPr lang="en-US" baseline="0" dirty="0" err="1" smtClean="0"/>
              <a:t>IRectangle</a:t>
            </a:r>
            <a:r>
              <a:rPr lang="en-US" baseline="0" dirty="0" smtClean="0"/>
              <a:t>.</a:t>
            </a:r>
            <a:endParaRPr lang="ru-RU"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17</a:t>
            </a:fld>
            <a:endParaRPr lang="ru-RU"/>
          </a:p>
        </p:txBody>
      </p:sp>
    </p:spTree>
    <p:extLst>
      <p:ext uri="{BB962C8B-B14F-4D97-AF65-F5344CB8AC3E}">
        <p14:creationId xmlns:p14="http://schemas.microsoft.com/office/powerpoint/2010/main" val="3622098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a:t>
            </a:r>
            <a:r>
              <a:rPr lang="ru-RU" baseline="0" dirty="0" smtClean="0"/>
              <a:t> еще один пример нарушения </a:t>
            </a:r>
            <a:r>
              <a:rPr lang="ru-RU" dirty="0" smtClean="0"/>
              <a:t>принципа замещения Барбары Лисков</a:t>
            </a:r>
            <a:r>
              <a:rPr lang="ru-RU" baseline="0" dirty="0" smtClean="0"/>
              <a:t>. </a:t>
            </a:r>
            <a:r>
              <a:rPr lang="ru-RU" baseline="0" dirty="0" smtClean="0"/>
              <a:t>У нас есть два интерфейса, позволяющие рисовать линии – в старом стиле </a:t>
            </a:r>
            <a:r>
              <a:rPr lang="en-US" baseline="0" dirty="0" err="1" smtClean="0"/>
              <a:t>IPainter</a:t>
            </a:r>
            <a:r>
              <a:rPr lang="en-US" baseline="0" dirty="0" smtClean="0"/>
              <a:t> </a:t>
            </a:r>
            <a:r>
              <a:rPr lang="ru-RU" baseline="0" dirty="0" smtClean="0"/>
              <a:t>(с </a:t>
            </a:r>
            <a:r>
              <a:rPr lang="en-US" baseline="0" dirty="0" smtClean="0"/>
              <a:t>move</a:t>
            </a:r>
            <a:r>
              <a:rPr lang="ru-RU" baseline="0" dirty="0" smtClean="0"/>
              <a:t> и </a:t>
            </a:r>
            <a:r>
              <a:rPr lang="en-US" baseline="0" dirty="0" smtClean="0"/>
              <a:t>line</a:t>
            </a:r>
            <a:r>
              <a:rPr lang="ru-RU" baseline="0" dirty="0" smtClean="0"/>
              <a:t>)</a:t>
            </a:r>
            <a:r>
              <a:rPr lang="en-US" baseline="0" dirty="0" smtClean="0"/>
              <a:t>, </a:t>
            </a:r>
            <a:r>
              <a:rPr lang="ru-RU" baseline="0" dirty="0" smtClean="0"/>
              <a:t>и в новом стиле </a:t>
            </a:r>
            <a:r>
              <a:rPr lang="en-US" baseline="0" dirty="0" err="1" smtClean="0"/>
              <a:t>IPainterNew</a:t>
            </a:r>
            <a:r>
              <a:rPr lang="en-US" baseline="0" dirty="0" smtClean="0"/>
              <a:t> (</a:t>
            </a:r>
            <a:r>
              <a:rPr lang="ru-RU" baseline="0" dirty="0" smtClean="0"/>
              <a:t>просто </a:t>
            </a:r>
            <a:r>
              <a:rPr lang="en-US" baseline="0" dirty="0" smtClean="0"/>
              <a:t>line). </a:t>
            </a:r>
            <a:r>
              <a:rPr lang="ru-RU" baseline="0" dirty="0" smtClean="0"/>
              <a:t>Мы можем заставить код, работающий со старым интерфейсом, работать с новым, используя паттерн адаптер.</a:t>
            </a:r>
          </a:p>
          <a:p>
            <a:endParaRPr lang="ru-RU" baseline="0" dirty="0" smtClean="0"/>
          </a:p>
          <a:p>
            <a:r>
              <a:rPr lang="ru-RU" baseline="0" dirty="0" smtClean="0"/>
              <a:t>Пример адаптера представлен на диаграмме. При вызове </a:t>
            </a:r>
            <a:r>
              <a:rPr lang="en-US" baseline="0" dirty="0" err="1" smtClean="0"/>
              <a:t>MoveTo</a:t>
            </a:r>
            <a:r>
              <a:rPr lang="en-US" baseline="0" dirty="0" smtClean="0"/>
              <a:t> </a:t>
            </a:r>
            <a:r>
              <a:rPr lang="ru-RU" baseline="0" dirty="0" smtClean="0"/>
              <a:t>обновляется поле </a:t>
            </a:r>
            <a:r>
              <a:rPr lang="en-US" baseline="0" dirty="0" err="1" smtClean="0"/>
              <a:t>m_startPos</a:t>
            </a:r>
            <a:r>
              <a:rPr lang="en-US" baseline="0" dirty="0" smtClean="0"/>
              <a:t>, </a:t>
            </a:r>
            <a:r>
              <a:rPr lang="ru-RU" baseline="0" dirty="0" smtClean="0"/>
              <a:t>а при вызове </a:t>
            </a:r>
            <a:r>
              <a:rPr lang="en-US" baseline="0" dirty="0" err="1" smtClean="0"/>
              <a:t>LineTo</a:t>
            </a:r>
            <a:r>
              <a:rPr lang="en-US" baseline="0" dirty="0" smtClean="0"/>
              <a:t> – </a:t>
            </a:r>
            <a:r>
              <a:rPr lang="ru-RU" baseline="0" dirty="0" smtClean="0"/>
              <a:t>вызывается метод </a:t>
            </a:r>
            <a:r>
              <a:rPr lang="en-US" baseline="0" dirty="0" smtClean="0"/>
              <a:t>Line</a:t>
            </a:r>
            <a:r>
              <a:rPr lang="ru-RU" baseline="0" dirty="0" smtClean="0"/>
              <a:t> у адаптированного объекта</a:t>
            </a:r>
            <a:r>
              <a:rPr lang="en-US" baseline="0" dirty="0" smtClean="0"/>
              <a:t> </a:t>
            </a:r>
            <a:r>
              <a:rPr lang="ru-RU" baseline="0" dirty="0" smtClean="0"/>
              <a:t>и также обновляется поле</a:t>
            </a:r>
            <a:r>
              <a:rPr lang="en-US" baseline="0" dirty="0" smtClean="0"/>
              <a:t>.</a:t>
            </a:r>
            <a:endParaRPr lang="ru-RU" baseline="0" dirty="0" smtClean="0"/>
          </a:p>
          <a:p>
            <a:r>
              <a:rPr lang="ru-RU" baseline="0" dirty="0" smtClean="0"/>
              <a:t>Каким образом данный пример может привести к нарушению </a:t>
            </a:r>
            <a:r>
              <a:rPr lang="ru-RU" baseline="0" smtClean="0"/>
              <a:t>принципа подстановки</a:t>
            </a:r>
            <a:r>
              <a:rPr lang="en-US" baseline="0" smtClean="0"/>
              <a:t>, </a:t>
            </a:r>
            <a:r>
              <a:rPr lang="ru-RU" baseline="0" dirty="0" smtClean="0"/>
              <a:t>как вы думаете?</a:t>
            </a:r>
          </a:p>
          <a:p>
            <a:r>
              <a:rPr lang="ru-RU" dirty="0" smtClean="0"/>
              <a:t>…</a:t>
            </a:r>
          </a:p>
          <a:p>
            <a:r>
              <a:rPr lang="ru-RU" dirty="0" smtClean="0"/>
              <a:t>Может отличаться поведение при вызове </a:t>
            </a:r>
            <a:r>
              <a:rPr lang="en-US" dirty="0" err="1" smtClean="0"/>
              <a:t>LineTo</a:t>
            </a:r>
            <a:r>
              <a:rPr lang="en-US" dirty="0" smtClean="0"/>
              <a:t>,</a:t>
            </a:r>
            <a:r>
              <a:rPr lang="en-US" baseline="0" dirty="0" smtClean="0"/>
              <a:t> </a:t>
            </a:r>
            <a:r>
              <a:rPr lang="ru-RU" baseline="0" dirty="0" smtClean="0"/>
              <a:t>если </a:t>
            </a:r>
            <a:r>
              <a:rPr lang="en-US" baseline="0" dirty="0" err="1" smtClean="0"/>
              <a:t>MoveTo</a:t>
            </a:r>
            <a:r>
              <a:rPr lang="en-US" baseline="0" dirty="0" smtClean="0"/>
              <a:t> </a:t>
            </a:r>
            <a:r>
              <a:rPr lang="ru-RU" baseline="0" dirty="0" smtClean="0"/>
              <a:t>ранее не вызывался.</a:t>
            </a:r>
            <a:r>
              <a:rPr lang="en-US" baseline="0" dirty="0" smtClean="0"/>
              <a:t> </a:t>
            </a:r>
            <a:r>
              <a:rPr lang="ru-RU" baseline="0" dirty="0" smtClean="0"/>
              <a:t>Например, в реализации графической библиотеки это может привести к рисованию линии из точки с координатами</a:t>
            </a:r>
            <a:r>
              <a:rPr lang="en-US" baseline="0" dirty="0" smtClean="0"/>
              <a:t> </a:t>
            </a:r>
            <a:r>
              <a:rPr lang="ru-RU" baseline="0" dirty="0" smtClean="0"/>
              <a:t>(</a:t>
            </a:r>
            <a:r>
              <a:rPr lang="en-US" baseline="0" dirty="0" smtClean="0"/>
              <a:t>0</a:t>
            </a:r>
            <a:r>
              <a:rPr lang="ru-RU" baseline="0" dirty="0" smtClean="0"/>
              <a:t>,</a:t>
            </a:r>
            <a:r>
              <a:rPr lang="en-US" baseline="0" dirty="0" smtClean="0"/>
              <a:t>0</a:t>
            </a:r>
            <a:r>
              <a:rPr lang="ru-RU" baseline="0" dirty="0" smtClean="0"/>
              <a:t>), а в случае адаптера – к выбросу исключения. Так код, который использовал графическую библиотеку, может перестать работать, если использовать адаптер.</a:t>
            </a:r>
          </a:p>
          <a:p>
            <a:r>
              <a:rPr lang="ru-RU" baseline="0" dirty="0" smtClean="0"/>
              <a:t>Для исправления достаточно сделать начальную позицию в адаптере не опциональной, а в качестве начального значения использовать координаты (0,0).</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18</a:t>
            </a:fld>
            <a:endParaRPr lang="ru-RU"/>
          </a:p>
        </p:txBody>
      </p:sp>
    </p:spTree>
    <p:extLst>
      <p:ext uri="{BB962C8B-B14F-4D97-AF65-F5344CB8AC3E}">
        <p14:creationId xmlns:p14="http://schemas.microsoft.com/office/powerpoint/2010/main" val="527718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Есть формальный способ понять, что наследование является ошибочным. Это можно сделать с помощью проектирования по контракту. Бернард Мейер сформулировал следующий принцип:</a:t>
            </a:r>
            <a:r>
              <a:rPr lang="en-US" dirty="0" smtClean="0"/>
              <a:t> </a:t>
            </a:r>
            <a:r>
              <a:rPr lang="ru-RU" dirty="0" smtClean="0"/>
              <a:t>наследуемый объект может заменить родительское пред-условие на такое же или более слабое и родительское пост-условие на такое же или более сильное.</a:t>
            </a:r>
          </a:p>
          <a:p>
            <a:endParaRPr lang="ru-RU" dirty="0" smtClean="0"/>
          </a:p>
          <a:p>
            <a:r>
              <a:rPr lang="en-US" dirty="0" smtClean="0"/>
              <a:t>[T] </a:t>
            </a:r>
            <a:r>
              <a:rPr lang="ru-RU" dirty="0" smtClean="0"/>
              <a:t>Рассмотрим пред- и пост-условия для интерфейса </a:t>
            </a:r>
            <a:r>
              <a:rPr lang="en-US" sz="1200" dirty="0" err="1" smtClean="0">
                <a:latin typeface="Consolas" panose="020B0609020204030204" pitchFamily="49" charset="0"/>
              </a:rPr>
              <a:t>IRectangle</a:t>
            </a:r>
            <a:r>
              <a:rPr lang="en-US" sz="1200" dirty="0" smtClean="0">
                <a:latin typeface="Consolas" panose="020B0609020204030204" pitchFamily="49" charset="0"/>
              </a:rPr>
              <a:t>:</a:t>
            </a:r>
            <a:r>
              <a:rPr lang="en-US" sz="1200" baseline="0" dirty="0" smtClean="0">
                <a:latin typeface="Consolas" panose="020B0609020204030204" pitchFamily="49" charset="0"/>
              </a:rPr>
              <a:t> …</a:t>
            </a:r>
          </a:p>
          <a:p>
            <a:r>
              <a:rPr lang="en-US" sz="1200" baseline="0" dirty="0" smtClean="0">
                <a:latin typeface="Consolas" panose="020B0609020204030204" pitchFamily="49" charset="0"/>
              </a:rPr>
              <a:t>[T] </a:t>
            </a:r>
            <a:r>
              <a:rPr lang="ru-RU" sz="1200" baseline="0" dirty="0" smtClean="0">
                <a:latin typeface="Consolas" panose="020B0609020204030204" pitchFamily="49" charset="0"/>
              </a:rPr>
              <a:t>Теперь </a:t>
            </a:r>
            <a:r>
              <a:rPr lang="ru-RU" dirty="0" smtClean="0"/>
              <a:t>рассмотрим пред- и пост-условия для</a:t>
            </a:r>
            <a:r>
              <a:rPr lang="en-US" dirty="0" smtClean="0"/>
              <a:t> </a:t>
            </a:r>
            <a:r>
              <a:rPr lang="ru-RU" dirty="0" smtClean="0"/>
              <a:t>класса </a:t>
            </a:r>
            <a:r>
              <a:rPr lang="en-US" dirty="0" smtClean="0"/>
              <a:t>Square:</a:t>
            </a:r>
            <a:r>
              <a:rPr lang="en-US" baseline="0" dirty="0" smtClean="0"/>
              <a:t> …</a:t>
            </a:r>
            <a:endParaRPr lang="ru-RU" baseline="0" dirty="0" smtClean="0"/>
          </a:p>
          <a:p>
            <a:r>
              <a:rPr lang="ru-RU" baseline="0" dirty="0" smtClean="0"/>
              <a:t>Как мы видим, постусловие у </a:t>
            </a:r>
            <a:r>
              <a:rPr lang="en-US" baseline="0" dirty="0" smtClean="0"/>
              <a:t>Square </a:t>
            </a:r>
            <a:r>
              <a:rPr lang="ru-RU" baseline="0" dirty="0" smtClean="0"/>
              <a:t>более слабое</a:t>
            </a:r>
            <a:r>
              <a:rPr lang="en-US" baseline="0" dirty="0" smtClean="0"/>
              <a:t> –</a:t>
            </a:r>
            <a:r>
              <a:rPr lang="ru-RU" baseline="0" dirty="0" smtClean="0"/>
              <a:t> оно противоречит постусловию </a:t>
            </a:r>
            <a:r>
              <a:rPr lang="en-US" sz="1200" dirty="0" err="1" smtClean="0">
                <a:latin typeface="Consolas" panose="020B0609020204030204" pitchFamily="49" charset="0"/>
              </a:rPr>
              <a:t>IRectangle</a:t>
            </a:r>
            <a:r>
              <a:rPr lang="ru-RU" sz="1200" dirty="0" smtClean="0">
                <a:latin typeface="Consolas" panose="020B0609020204030204" pitchFamily="49" charset="0"/>
              </a:rPr>
              <a:t>. Это позволяет сделать вывод об</a:t>
            </a:r>
            <a:r>
              <a:rPr lang="ru-RU" sz="1200" baseline="0" dirty="0" smtClean="0">
                <a:latin typeface="Consolas" panose="020B0609020204030204" pitchFamily="49" charset="0"/>
              </a:rPr>
              <a:t> ошибочности наследования.</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19</a:t>
            </a:fld>
            <a:endParaRPr lang="ru-RU"/>
          </a:p>
        </p:txBody>
      </p:sp>
    </p:spTree>
    <p:extLst>
      <p:ext uri="{BB962C8B-B14F-4D97-AF65-F5344CB8AC3E}">
        <p14:creationId xmlns:p14="http://schemas.microsoft.com/office/powerpoint/2010/main" val="377546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 ходе данного</a:t>
            </a:r>
            <a:r>
              <a:rPr lang="ru-RU" baseline="0" dirty="0" smtClean="0"/>
              <a:t> обсуждения мы узнаем, </a:t>
            </a:r>
            <a:r>
              <a:rPr lang="ru-RU" dirty="0" smtClean="0"/>
              <a:t>что такое принципы </a:t>
            </a:r>
            <a:r>
              <a:rPr lang="en-US" dirty="0" smtClean="0"/>
              <a:t>S.O.L.I.D.</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Разберем каждый принцип на примере или примерах</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Узнаем, для чего нужны принципы</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 рассмотрим практику применения принципов в нашей компании</a:t>
            </a:r>
          </a:p>
        </p:txBody>
      </p:sp>
      <p:sp>
        <p:nvSpPr>
          <p:cNvPr id="4" name="Номер слайда 3"/>
          <p:cNvSpPr>
            <a:spLocks noGrp="1"/>
          </p:cNvSpPr>
          <p:nvPr>
            <p:ph type="sldNum" sz="quarter" idx="10"/>
          </p:nvPr>
        </p:nvSpPr>
        <p:spPr/>
        <p:txBody>
          <a:bodyPr/>
          <a:lstStyle/>
          <a:p>
            <a:fld id="{9BF0A773-BC3A-474D-8036-883A816F0F99}" type="slidenum">
              <a:rPr lang="ru-RU" smtClean="0"/>
              <a:t>2</a:t>
            </a:fld>
            <a:endParaRPr lang="ru-RU"/>
          </a:p>
        </p:txBody>
      </p:sp>
    </p:spTree>
    <p:extLst>
      <p:ext uri="{BB962C8B-B14F-4D97-AF65-F5344CB8AC3E}">
        <p14:creationId xmlns:p14="http://schemas.microsoft.com/office/powerpoint/2010/main" val="2963994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Теперь рассмотрим</a:t>
            </a:r>
            <a:r>
              <a:rPr lang="ru-RU" baseline="0" dirty="0" smtClean="0"/>
              <a:t> другой пример с фигурами.</a:t>
            </a:r>
          </a:p>
          <a:p>
            <a:r>
              <a:rPr lang="ru-RU" baseline="0" dirty="0" smtClean="0"/>
              <a:t>У нас есть интерфейс </a:t>
            </a:r>
            <a:r>
              <a:rPr lang="en-US" baseline="0" dirty="0" err="1" smtClean="0"/>
              <a:t>IShape</a:t>
            </a:r>
            <a:r>
              <a:rPr lang="en-US" baseline="0" dirty="0" smtClean="0"/>
              <a:t>, </a:t>
            </a:r>
            <a:r>
              <a:rPr lang="ru-RU" baseline="0" dirty="0" smtClean="0"/>
              <a:t>имеющий методы получения периметра и площади. Есть два конкретных класса – прямоугольник и круг, реализующие интерфейс </a:t>
            </a:r>
            <a:r>
              <a:rPr lang="en-US" baseline="0" dirty="0" err="1" smtClean="0"/>
              <a:t>IShape</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20</a:t>
            </a:fld>
            <a:endParaRPr lang="ru-RU"/>
          </a:p>
        </p:txBody>
      </p:sp>
    </p:spTree>
    <p:extLst>
      <p:ext uri="{BB962C8B-B14F-4D97-AF65-F5344CB8AC3E}">
        <p14:creationId xmlns:p14="http://schemas.microsoft.com/office/powerpoint/2010/main" val="2464562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Допустим, нам</a:t>
            </a:r>
            <a:r>
              <a:rPr lang="ru-RU" baseline="0" dirty="0" smtClean="0"/>
              <a:t> понадобилось</a:t>
            </a:r>
            <a:r>
              <a:rPr lang="ru-RU" dirty="0" smtClean="0"/>
              <a:t> реализовать функцию,</a:t>
            </a:r>
            <a:r>
              <a:rPr lang="ru-RU" baseline="0" dirty="0" smtClean="0"/>
              <a:t> возвращающую строку с типом фигуры, передаваемой по ссылке на базовый класс. Вы видите реализацию данной функции.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эта реализация нарушает </a:t>
            </a:r>
            <a:r>
              <a:rPr lang="ru-RU" dirty="0" smtClean="0"/>
              <a:t>принцип замещения Барбары Лисков</a:t>
            </a:r>
            <a:r>
              <a:rPr lang="en-US" dirty="0" smtClean="0"/>
              <a:t>,</a:t>
            </a:r>
            <a:r>
              <a:rPr lang="en-US" baseline="0" dirty="0" smtClean="0"/>
              <a:t> </a:t>
            </a:r>
            <a:r>
              <a:rPr lang="ru-RU" baseline="0" dirty="0" smtClean="0"/>
              <a:t>как вы думаете</a:t>
            </a:r>
            <a:r>
              <a:rPr lang="ru-RU" dirty="0" smtClean="0"/>
              <a:t>?</a:t>
            </a:r>
            <a:endParaRPr lang="en-US" baseline="0" dirty="0" smtClean="0"/>
          </a:p>
          <a:p>
            <a:r>
              <a:rPr lang="en-US" baseline="0" dirty="0" smtClean="0"/>
              <a:t>[T]</a:t>
            </a:r>
            <a:endParaRPr lang="ru-RU" baseline="0" dirty="0" smtClean="0"/>
          </a:p>
          <a:p>
            <a:r>
              <a:rPr lang="ru-RU" baseline="0" dirty="0" smtClean="0"/>
              <a:t>Код функции делает предположения о конкретных классах передаваемой фигуры за счет использования </a:t>
            </a:r>
            <a:r>
              <a:rPr lang="en-US" baseline="0" dirty="0" err="1" smtClean="0"/>
              <a:t>dynamic_cast</a:t>
            </a:r>
            <a:r>
              <a:rPr lang="ru-RU" baseline="0" dirty="0" smtClean="0"/>
              <a:t>, тем самым нарушая </a:t>
            </a:r>
            <a:r>
              <a:rPr lang="ru-RU" dirty="0" smtClean="0"/>
              <a:t>принцип замещения Барбары Лисков</a:t>
            </a:r>
            <a:r>
              <a:rPr lang="en-US" baseline="0" dirty="0" smtClean="0"/>
              <a:t>. </a:t>
            </a:r>
            <a:r>
              <a:rPr lang="ru-RU" baseline="0" dirty="0" smtClean="0"/>
              <a:t>Это добавляет зависимость функции от конкретных классов. Если в данную функцию передать фигуру, тип которой ей неизвестен, то будет выброшено исключение.</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21</a:t>
            </a:fld>
            <a:endParaRPr lang="ru-RU"/>
          </a:p>
        </p:txBody>
      </p:sp>
    </p:spTree>
    <p:extLst>
      <p:ext uri="{BB962C8B-B14F-4D97-AF65-F5344CB8AC3E}">
        <p14:creationId xmlns:p14="http://schemas.microsoft.com/office/powerpoint/2010/main" val="272376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Вот один из способов исправления проблемы. Можно вынести информацию о типах из клиента, хотя бы в</a:t>
            </a:r>
            <a:r>
              <a:rPr lang="ru-RU" baseline="0" dirty="0" smtClean="0"/>
              <a:t> сами конкретные классы. </a:t>
            </a:r>
            <a:r>
              <a:rPr lang="en-US" baseline="0" dirty="0" smtClean="0"/>
              <a:t>[T] </a:t>
            </a:r>
            <a:r>
              <a:rPr lang="ru-RU" baseline="0" dirty="0" smtClean="0"/>
              <a:t>Так клиент сможет использовать метод </a:t>
            </a:r>
            <a:r>
              <a:rPr lang="en-US" baseline="0" dirty="0" err="1" smtClean="0"/>
              <a:t>GetType</a:t>
            </a:r>
            <a:r>
              <a:rPr lang="ru-RU" baseline="0" dirty="0" smtClean="0"/>
              <a:t>, не делая предположений о конкретных типах фигур.</a:t>
            </a:r>
          </a:p>
          <a:p>
            <a:r>
              <a:rPr lang="ru-RU" baseline="0" dirty="0" smtClean="0"/>
              <a:t>Данное решение нарушает принцип единственной ответственности, так как теперь любая фигура еще и хранит свой тип в виде строки. Если подобных методов становится много, то в качестве альтернативы можно использовать паттерн </a:t>
            </a:r>
            <a:r>
              <a:rPr lang="en-US" baseline="0" dirty="0" smtClean="0"/>
              <a:t>Visitor</a:t>
            </a:r>
            <a:r>
              <a:rPr lang="ru-RU" baseline="0" dirty="0" smtClean="0"/>
              <a:t>.</a:t>
            </a:r>
          </a:p>
        </p:txBody>
      </p:sp>
      <p:sp>
        <p:nvSpPr>
          <p:cNvPr id="4" name="Номер слайда 3"/>
          <p:cNvSpPr>
            <a:spLocks noGrp="1"/>
          </p:cNvSpPr>
          <p:nvPr>
            <p:ph type="sldNum" sz="quarter" idx="10"/>
          </p:nvPr>
        </p:nvSpPr>
        <p:spPr/>
        <p:txBody>
          <a:bodyPr/>
          <a:lstStyle/>
          <a:p>
            <a:fld id="{9BF0A773-BC3A-474D-8036-883A816F0F99}" type="slidenum">
              <a:rPr lang="ru-RU" smtClean="0"/>
              <a:t>22</a:t>
            </a:fld>
            <a:endParaRPr lang="ru-RU"/>
          </a:p>
        </p:txBody>
      </p:sp>
    </p:spTree>
    <p:extLst>
      <p:ext uri="{BB962C8B-B14F-4D97-AF65-F5344CB8AC3E}">
        <p14:creationId xmlns:p14="http://schemas.microsoft.com/office/powerpoint/2010/main" val="2078462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LSP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a:t>
            </a:r>
            <a:r>
              <a:rPr lang="ru-RU" dirty="0" smtClean="0"/>
              <a:t>принцип замещения Барбары Лисков </a:t>
            </a:r>
            <a:r>
              <a:rPr lang="ru-RU" baseline="0" dirty="0" smtClean="0"/>
              <a:t>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23</a:t>
            </a:fld>
            <a:endParaRPr lang="ru-RU"/>
          </a:p>
        </p:txBody>
      </p:sp>
    </p:spTree>
    <p:extLst>
      <p:ext uri="{BB962C8B-B14F-4D97-AF65-F5344CB8AC3E}">
        <p14:creationId xmlns:p14="http://schemas.microsoft.com/office/powerpoint/2010/main" val="39952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Рассмотрим принцип разделения интерфейса. В чем он заключается,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[TT] </a:t>
            </a:r>
            <a:r>
              <a:rPr lang="ru-RU" dirty="0" smtClean="0"/>
              <a:t>Читать оба</a:t>
            </a:r>
            <a:r>
              <a:rPr lang="ru-RU" baseline="0" dirty="0" smtClean="0"/>
              <a:t> </a:t>
            </a:r>
            <a:r>
              <a:rPr lang="en-US" baseline="0" dirty="0" smtClean="0"/>
              <a:t>&gt;&gt;&gt;&gt;</a:t>
            </a:r>
            <a:r>
              <a:rPr lang="ru-RU" baseline="0" dirty="0" smtClean="0"/>
              <a:t> то есть если для клиента требуется реализовать интерфейс, то в этом интерфейсе не должно быть методов, не нужных клиенту</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endParaRPr lang="ru-RU"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То есть не копировать все</a:t>
            </a:r>
            <a:r>
              <a:rPr lang="ru-RU" baseline="0" dirty="0" smtClean="0"/>
              <a:t> методы подряд из класса в интерфейс</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aseline="0" dirty="0" smtClean="0"/>
              <a:t>То есть для каждого клиента должен быть реализован свой интерфейс, чтобы в каждом из них были только те методы, которые нужны клиенту</a:t>
            </a:r>
            <a:endParaRPr lang="en-US"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24</a:t>
            </a:fld>
            <a:endParaRPr lang="ru-RU"/>
          </a:p>
        </p:txBody>
      </p:sp>
    </p:spTree>
    <p:extLst>
      <p:ext uri="{BB962C8B-B14F-4D97-AF65-F5344CB8AC3E}">
        <p14:creationId xmlns:p14="http://schemas.microsoft.com/office/powerpoint/2010/main" val="2196027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Рассмотрим пример интерфейса, который </a:t>
            </a:r>
            <a:r>
              <a:rPr lang="ru-RU" baseline="0" dirty="0" err="1" smtClean="0"/>
              <a:t>парсит</a:t>
            </a:r>
            <a:r>
              <a:rPr lang="ru-RU" baseline="0" dirty="0" smtClean="0"/>
              <a:t> </a:t>
            </a:r>
            <a:r>
              <a:rPr lang="en-US" baseline="0" dirty="0" smtClean="0"/>
              <a:t>xml, </a:t>
            </a:r>
            <a:r>
              <a:rPr lang="ru-RU" baseline="0" dirty="0" smtClean="0"/>
              <a:t>последовательно читая данные из переданного ему файлового потока.</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Чем этот интерфейс нарушает </a:t>
            </a:r>
            <a:r>
              <a:rPr lang="ru-RU" dirty="0" smtClean="0"/>
              <a:t>принцип разделения интерфейса,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 </a:t>
            </a:r>
            <a:r>
              <a:rPr lang="en-US" baseline="0" dirty="0" smtClean="0"/>
              <a:t>[T]</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 метод </a:t>
            </a:r>
            <a:r>
              <a:rPr lang="en-US" baseline="0" dirty="0" smtClean="0"/>
              <a:t>Parse </a:t>
            </a:r>
            <a:r>
              <a:rPr lang="ru-RU" baseline="0" dirty="0" smtClean="0"/>
              <a:t>передается поток типа </a:t>
            </a:r>
            <a:r>
              <a:rPr lang="en-US" baseline="0" dirty="0" err="1" smtClean="0"/>
              <a:t>fstream</a:t>
            </a:r>
            <a:r>
              <a:rPr lang="ru-RU" baseline="0" dirty="0" smtClean="0"/>
              <a:t>,</a:t>
            </a:r>
            <a:r>
              <a:rPr lang="en-US" baseline="0" dirty="0" smtClean="0"/>
              <a:t> </a:t>
            </a:r>
            <a:r>
              <a:rPr lang="ru-RU" baseline="0" dirty="0" smtClean="0"/>
              <a:t>который позволяет читать и писать в файл. Методу же требуется только чтение, так что не все методы интерфейса используются. Тем самым нарушается </a:t>
            </a:r>
            <a:r>
              <a:rPr lang="ru-RU" dirty="0" smtClean="0"/>
              <a:t>принцип разделения интерфейса.</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Стоит также отметить, что в данном примере нарушается принцип открытости/закрытости</a:t>
            </a:r>
            <a:r>
              <a:rPr lang="en-US" baseline="0" dirty="0" smtClean="0"/>
              <a:t> – </a:t>
            </a:r>
            <a:r>
              <a:rPr lang="ru-RU" baseline="0" dirty="0" smtClean="0"/>
              <a:t>поддерживается только работа с файлами.</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25</a:t>
            </a:fld>
            <a:endParaRPr lang="ru-RU"/>
          </a:p>
        </p:txBody>
      </p:sp>
    </p:spTree>
    <p:extLst>
      <p:ext uri="{BB962C8B-B14F-4D97-AF65-F5344CB8AC3E}">
        <p14:creationId xmlns:p14="http://schemas.microsoft.com/office/powerpoint/2010/main" val="1327682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вы думаете, чем данный вариант реализации лучше?</a:t>
            </a:r>
          </a:p>
          <a:p>
            <a:r>
              <a:rPr lang="en-US" dirty="0" smtClean="0"/>
              <a:t>…</a:t>
            </a:r>
          </a:p>
          <a:p>
            <a:r>
              <a:rPr lang="ru-RU" dirty="0" smtClean="0"/>
              <a:t>Теперь в качестве аргумента передаётся более узкий</a:t>
            </a:r>
            <a:r>
              <a:rPr lang="ru-RU" baseline="0" dirty="0" smtClean="0"/>
              <a:t> интерфейс. Это позволяет нам как минимум передать в метод </a:t>
            </a:r>
            <a:r>
              <a:rPr lang="en-US" baseline="0" dirty="0" err="1" smtClean="0"/>
              <a:t>ifstream</a:t>
            </a:r>
            <a:r>
              <a:rPr lang="en-US" baseline="0" dirty="0" smtClean="0"/>
              <a:t> </a:t>
            </a:r>
            <a:r>
              <a:rPr lang="ru-RU" baseline="0" dirty="0" smtClean="0"/>
              <a:t>или</a:t>
            </a:r>
            <a:r>
              <a:rPr lang="en-US" baseline="0" dirty="0" smtClean="0"/>
              <a:t> </a:t>
            </a:r>
            <a:r>
              <a:rPr lang="en-US" baseline="0" dirty="0" err="1" smtClean="0"/>
              <a:t>istringstream</a:t>
            </a:r>
            <a:r>
              <a:rPr lang="ru-RU" baseline="0" dirty="0" smtClean="0"/>
              <a:t>, а не только </a:t>
            </a:r>
            <a:r>
              <a:rPr lang="en-US" baseline="0" dirty="0" err="1" smtClean="0"/>
              <a:t>fsteam</a:t>
            </a:r>
            <a:r>
              <a:rPr lang="ru-RU" baseline="0" dirty="0" smtClean="0"/>
              <a:t>.</a:t>
            </a:r>
            <a:r>
              <a:rPr lang="en-US" baseline="0" dirty="0" smtClean="0"/>
              <a:t> </a:t>
            </a:r>
            <a:r>
              <a:rPr lang="ru-RU" baseline="0" dirty="0" smtClean="0"/>
              <a:t>Также интерфейс теперь проще замокать, так как отсутствуют лишние методы </a:t>
            </a:r>
            <a:r>
              <a:rPr lang="en-US" baseline="0" dirty="0" smtClean="0"/>
              <a:t>[T]. </a:t>
            </a:r>
            <a:r>
              <a:rPr lang="ru-RU" baseline="0" dirty="0" smtClean="0"/>
              <a:t>Вот те методы, которые нам теперь не нужно реализовывать.</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26</a:t>
            </a:fld>
            <a:endParaRPr lang="ru-RU"/>
          </a:p>
        </p:txBody>
      </p:sp>
    </p:spTree>
    <p:extLst>
      <p:ext uri="{BB962C8B-B14F-4D97-AF65-F5344CB8AC3E}">
        <p14:creationId xmlns:p14="http://schemas.microsoft.com/office/powerpoint/2010/main" val="1032656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 также рассмотреть пример графа сцены, умеющего рисовать себя средствами </a:t>
            </a:r>
            <a:r>
              <a:rPr lang="en-US" dirty="0" smtClean="0"/>
              <a:t>SFML.</a:t>
            </a:r>
            <a:r>
              <a:rPr lang="en-US" baseline="0" dirty="0" smtClean="0"/>
              <a:t> </a:t>
            </a:r>
            <a:r>
              <a:rPr lang="ru-RU" baseline="0" dirty="0" smtClean="0"/>
              <a:t>Сейчас в метод </a:t>
            </a:r>
            <a:r>
              <a:rPr lang="en-US" baseline="0" dirty="0" smtClean="0"/>
              <a:t>Render </a:t>
            </a:r>
            <a:r>
              <a:rPr lang="ru-RU" baseline="0" dirty="0" smtClean="0"/>
              <a:t>передается окно, на котором нужно рисовать сцену.</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27</a:t>
            </a:fld>
            <a:endParaRPr lang="ru-RU"/>
          </a:p>
        </p:txBody>
      </p:sp>
    </p:spTree>
    <p:extLst>
      <p:ext uri="{BB962C8B-B14F-4D97-AF65-F5344CB8AC3E}">
        <p14:creationId xmlns:p14="http://schemas.microsoft.com/office/powerpoint/2010/main" val="2516281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Но можно вместо передачи окна использовать </a:t>
            </a:r>
            <a:r>
              <a:rPr lang="en-US" dirty="0" err="1" smtClean="0"/>
              <a:t>RenderTarget</a:t>
            </a:r>
            <a:r>
              <a:rPr lang="en-US" dirty="0" smtClean="0"/>
              <a:t>. </a:t>
            </a:r>
            <a:r>
              <a:rPr lang="ru-RU" dirty="0" smtClean="0"/>
              <a:t>Таким образом нарисовать</a:t>
            </a:r>
            <a:r>
              <a:rPr lang="ru-RU" baseline="0" dirty="0" smtClean="0"/>
              <a:t> сцену можно будет не только в окне, но и на текстуре (</a:t>
            </a:r>
            <a:r>
              <a:rPr lang="en-US" baseline="0" dirty="0" err="1" smtClean="0"/>
              <a:t>RenderTexture</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28</a:t>
            </a:fld>
            <a:endParaRPr lang="ru-RU"/>
          </a:p>
        </p:txBody>
      </p:sp>
    </p:spTree>
    <p:extLst>
      <p:ext uri="{BB962C8B-B14F-4D97-AF65-F5344CB8AC3E}">
        <p14:creationId xmlns:p14="http://schemas.microsoft.com/office/powerpoint/2010/main" val="3184753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ISP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Если нельзя внести изменения в классы, можно сделать более узкий адаптер.</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a:t>
            </a:r>
            <a:r>
              <a:rPr lang="ru-RU" dirty="0" smtClean="0"/>
              <a:t>принцип разделения интерфейса </a:t>
            </a:r>
            <a:r>
              <a:rPr lang="ru-RU" baseline="0" dirty="0" smtClean="0"/>
              <a:t>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29</a:t>
            </a:fld>
            <a:endParaRPr lang="ru-RU"/>
          </a:p>
        </p:txBody>
      </p:sp>
    </p:spTree>
    <p:extLst>
      <p:ext uri="{BB962C8B-B14F-4D97-AF65-F5344CB8AC3E}">
        <p14:creationId xmlns:p14="http://schemas.microsoft.com/office/powerpoint/2010/main" val="2224227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Что же такое принципы </a:t>
            </a:r>
            <a:r>
              <a:rPr lang="en-US" dirty="0" smtClean="0"/>
              <a:t>S.O.L.I.D.</a:t>
            </a:r>
            <a:r>
              <a:rPr lang="ru-RU" dirty="0" smtClean="0"/>
              <a:t>?</a:t>
            </a:r>
            <a:endParaRPr lang="en-US" dirty="0" smtClean="0"/>
          </a:p>
          <a:p>
            <a:r>
              <a:rPr lang="en-US" dirty="0" smtClean="0"/>
              <a:t>[T]</a:t>
            </a:r>
            <a:r>
              <a:rPr lang="ru-RU" baseline="0" dirty="0" smtClean="0"/>
              <a:t> читать</a:t>
            </a:r>
          </a:p>
          <a:p>
            <a:r>
              <a:rPr lang="en-US" baseline="0" dirty="0" smtClean="0"/>
              <a:t>[T] </a:t>
            </a:r>
            <a:r>
              <a:rPr lang="ru-RU" baseline="0" dirty="0" smtClean="0"/>
              <a:t>Каждая буква в названии соответствует одному принципу.</a:t>
            </a:r>
            <a:endParaRPr lang="ru-RU" dirty="0" smtClean="0"/>
          </a:p>
          <a:p>
            <a:r>
              <a:rPr lang="ru-RU" dirty="0" smtClean="0"/>
              <a:t>Как вы думаете,</a:t>
            </a:r>
            <a:r>
              <a:rPr lang="ru-RU" baseline="0" dirty="0" smtClean="0"/>
              <a:t> что это за принципы? Первый принцип…</a:t>
            </a:r>
            <a:endParaRPr lang="en-US" dirty="0" smtClean="0"/>
          </a:p>
          <a:p>
            <a:r>
              <a:rPr lang="en-US" baseline="0" dirty="0" smtClean="0"/>
              <a:t>[TTTTT]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a:t>
            </a:fld>
            <a:endParaRPr lang="ru-RU"/>
          </a:p>
        </p:txBody>
      </p:sp>
    </p:spTree>
    <p:extLst>
      <p:ext uri="{BB962C8B-B14F-4D97-AF65-F5344CB8AC3E}">
        <p14:creationId xmlns:p14="http://schemas.microsoft.com/office/powerpoint/2010/main" val="3443198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Рассмотрим принцип инверсии зависимости. В чем он заключается,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[TT]</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30</a:t>
            </a:fld>
            <a:endParaRPr lang="ru-RU"/>
          </a:p>
        </p:txBody>
      </p:sp>
    </p:spTree>
    <p:extLst>
      <p:ext uri="{BB962C8B-B14F-4D97-AF65-F5344CB8AC3E}">
        <p14:creationId xmlns:p14="http://schemas.microsoft.com/office/powerpoint/2010/main" val="3210621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нас есть класс </a:t>
            </a:r>
            <a:r>
              <a:rPr lang="en-US" baseline="0" dirty="0" smtClean="0"/>
              <a:t>DLC</a:t>
            </a:r>
            <a:r>
              <a:rPr lang="ru-RU" baseline="0" dirty="0" smtClean="0"/>
              <a:t>, который управляет временем жизни документа. При закрытии несохраненного документа запрашивается, нужно ли сохранить документ. При начальном сохранении документа запрашивается путь для сохранения. Запросы выполняются через объект </a:t>
            </a:r>
            <a:r>
              <a:rPr lang="en-US" baseline="0" dirty="0" err="1" smtClean="0"/>
              <a:t>UserPrompt</a:t>
            </a:r>
            <a:r>
              <a:rPr lang="en-US" baseline="0" dirty="0" smtClean="0"/>
              <a:t>.</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вы думаете, чем этот интерфейс нарушает </a:t>
            </a:r>
            <a:r>
              <a:rPr lang="ru-RU" dirty="0" smtClean="0"/>
              <a:t>принцип инверсии зависимости?</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 данном примере есть зависимость класса высокого уровня от класса низкого уровня.</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31</a:t>
            </a:fld>
            <a:endParaRPr lang="ru-RU"/>
          </a:p>
        </p:txBody>
      </p:sp>
    </p:spTree>
    <p:extLst>
      <p:ext uri="{BB962C8B-B14F-4D97-AF65-F5344CB8AC3E}">
        <p14:creationId xmlns:p14="http://schemas.microsoft.com/office/powerpoint/2010/main" val="3156855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Был добавлен интерфейс и убрана зависимость от конкретного класса. Теперь класс низкого уровня зависит от класса высокого уровня.</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Есть ли в данном примере еще нарушения </a:t>
            </a:r>
            <a:r>
              <a:rPr lang="ru-RU" dirty="0" smtClean="0"/>
              <a:t>принципа инверсии зависимости,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Наименование интерфейса и его методов содержит в себе способ реализации – в данном случае, через пользовательский интерфейс, а именно - …</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32</a:t>
            </a:fld>
            <a:endParaRPr lang="ru-RU"/>
          </a:p>
        </p:txBody>
      </p:sp>
    </p:spTree>
    <p:extLst>
      <p:ext uri="{BB962C8B-B14F-4D97-AF65-F5344CB8AC3E}">
        <p14:creationId xmlns:p14="http://schemas.microsoft.com/office/powerpoint/2010/main" val="4043165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Теперь именование</a:t>
            </a:r>
            <a:r>
              <a:rPr lang="ru-RU" baseline="0" dirty="0" smtClean="0"/>
              <a:t> интерфейса отвязано от конкретной реализации. Вместо </a:t>
            </a:r>
            <a:r>
              <a:rPr lang="en-US" baseline="0" dirty="0" err="1" smtClean="0"/>
              <a:t>IUserPrompt</a:t>
            </a:r>
            <a:r>
              <a:rPr lang="en-US" baseline="0" dirty="0" smtClean="0"/>
              <a:t> </a:t>
            </a:r>
            <a:r>
              <a:rPr lang="ru-RU" baseline="0" dirty="0" smtClean="0"/>
              <a:t>используется</a:t>
            </a:r>
            <a:r>
              <a:rPr lang="en-US" baseline="0" dirty="0" smtClean="0"/>
              <a:t> Delegate, </a:t>
            </a:r>
            <a:r>
              <a:rPr lang="ru-RU" baseline="0" dirty="0" smtClean="0"/>
              <a:t>вместо </a:t>
            </a:r>
            <a:r>
              <a:rPr lang="en-US" baseline="0" dirty="0" err="1" smtClean="0"/>
              <a:t>ShowDialog</a:t>
            </a:r>
            <a:r>
              <a:rPr lang="en-US" baseline="0" dirty="0" smtClean="0"/>
              <a:t> </a:t>
            </a:r>
            <a:r>
              <a:rPr lang="ru-RU" baseline="0" dirty="0" smtClean="0"/>
              <a:t>– </a:t>
            </a:r>
            <a:r>
              <a:rPr lang="en-US" baseline="0" dirty="0" smtClean="0"/>
              <a:t>Request, </a:t>
            </a:r>
            <a:r>
              <a:rPr lang="ru-RU" baseline="0" dirty="0" smtClean="0"/>
              <a:t>вместо </a:t>
            </a:r>
            <a:r>
              <a:rPr lang="en-US" baseline="0" dirty="0" err="1" smtClean="0"/>
              <a:t>YesNoCancel</a:t>
            </a:r>
            <a:r>
              <a:rPr lang="en-US" baseline="0" dirty="0" smtClean="0"/>
              <a:t> – </a:t>
            </a:r>
            <a:r>
              <a:rPr lang="en-US" baseline="0" dirty="0" err="1" smtClean="0"/>
              <a:t>ClosingAction</a:t>
            </a:r>
            <a:r>
              <a:rPr lang="en-US" baseline="0" dirty="0" smtClean="0"/>
              <a:t>. </a:t>
            </a:r>
            <a:r>
              <a:rPr lang="ru-RU" baseline="0" dirty="0" smtClean="0"/>
              <a:t>Наименование интерфейса больше не подразумевает то, как он будет реализован.</a:t>
            </a:r>
          </a:p>
        </p:txBody>
      </p:sp>
      <p:sp>
        <p:nvSpPr>
          <p:cNvPr id="4" name="Номер слайда 3"/>
          <p:cNvSpPr>
            <a:spLocks noGrp="1"/>
          </p:cNvSpPr>
          <p:nvPr>
            <p:ph type="sldNum" sz="quarter" idx="10"/>
          </p:nvPr>
        </p:nvSpPr>
        <p:spPr/>
        <p:txBody>
          <a:bodyPr/>
          <a:lstStyle/>
          <a:p>
            <a:fld id="{9BF0A773-BC3A-474D-8036-883A816F0F99}" type="slidenum">
              <a:rPr lang="ru-RU" smtClean="0"/>
              <a:t>33</a:t>
            </a:fld>
            <a:endParaRPr lang="ru-RU"/>
          </a:p>
        </p:txBody>
      </p:sp>
    </p:spTree>
    <p:extLst>
      <p:ext uri="{BB962C8B-B14F-4D97-AF65-F5344CB8AC3E}">
        <p14:creationId xmlns:p14="http://schemas.microsoft.com/office/powerpoint/2010/main" val="3122311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более сложный пример.</a:t>
            </a:r>
            <a:r>
              <a:rPr lang="en-US" dirty="0" smtClean="0"/>
              <a:t> </a:t>
            </a:r>
            <a:r>
              <a:rPr lang="ru-RU" dirty="0" smtClean="0"/>
              <a:t>Есть интерфейс </a:t>
            </a:r>
            <a:r>
              <a:rPr lang="en-US" dirty="0" err="1" smtClean="0"/>
              <a:t>IFillStyle</a:t>
            </a:r>
            <a:r>
              <a:rPr lang="en-US" dirty="0" smtClean="0"/>
              <a:t>,</a:t>
            </a:r>
            <a:r>
              <a:rPr lang="en-US" baseline="0" dirty="0" smtClean="0"/>
              <a:t> </a:t>
            </a:r>
            <a:r>
              <a:rPr lang="ru-RU" baseline="0" dirty="0" smtClean="0"/>
              <a:t>предоставляющий методы для получения и установки цвета. В качестве реализации может выступать как простое хранение цвета, так и логика составного стиля. Есть интерфейс фигуры, который предоставляет метод получения стиля заливки. В качестве реализации может выступать как обычная фигура, хранящая свой стиль, так и составная фигура, состоящая из простых.</a:t>
            </a:r>
          </a:p>
          <a:p>
            <a:r>
              <a:rPr lang="ru-RU" baseline="0" dirty="0" smtClean="0"/>
              <a:t>Как вы думаете, где в данном примере нарушается </a:t>
            </a:r>
            <a:r>
              <a:rPr lang="ru-RU" dirty="0" smtClean="0"/>
              <a:t>принцип инверсии зависимости?</a:t>
            </a:r>
          </a:p>
          <a:p>
            <a:r>
              <a:rPr lang="en-US" dirty="0" smtClean="0"/>
              <a:t>[T]</a:t>
            </a:r>
          </a:p>
          <a:p>
            <a:r>
              <a:rPr lang="en-US" dirty="0" err="1" smtClean="0"/>
              <a:t>CompositeFillStyle</a:t>
            </a:r>
            <a:r>
              <a:rPr lang="en-US" baseline="0" dirty="0" smtClean="0"/>
              <a:t> </a:t>
            </a:r>
            <a:r>
              <a:rPr lang="ru-RU" baseline="0" dirty="0" smtClean="0"/>
              <a:t>хранит ссылку на </a:t>
            </a:r>
            <a:r>
              <a:rPr lang="en-US" baseline="0" dirty="0" err="1" smtClean="0"/>
              <a:t>CompositeShape</a:t>
            </a:r>
            <a:r>
              <a:rPr lang="en-US" baseline="0" dirty="0" smtClean="0"/>
              <a:t>, </a:t>
            </a:r>
            <a:r>
              <a:rPr lang="ru-RU" baseline="0" dirty="0" smtClean="0"/>
              <a:t>тем самым создавая зависимость пакета </a:t>
            </a:r>
            <a:r>
              <a:rPr lang="en-US" baseline="0" dirty="0" err="1" smtClean="0"/>
              <a:t>FillStyle</a:t>
            </a:r>
            <a:r>
              <a:rPr lang="en-US" baseline="0" dirty="0" smtClean="0"/>
              <a:t> </a:t>
            </a:r>
            <a:r>
              <a:rPr lang="ru-RU" baseline="0" dirty="0" smtClean="0"/>
              <a:t>от пакета </a:t>
            </a:r>
            <a:r>
              <a:rPr lang="en-US" baseline="0" dirty="0" smtClean="0"/>
              <a:t>Shape.</a:t>
            </a:r>
            <a:endParaRPr lang="ru-RU" baseline="0" dirty="0" smtClean="0"/>
          </a:p>
          <a:p>
            <a:r>
              <a:rPr lang="ru-RU" baseline="0" dirty="0" smtClean="0"/>
              <a:t>Как вы думаете, как можно исправить данную проблему?</a:t>
            </a:r>
          </a:p>
          <a:p>
            <a:r>
              <a:rPr lang="ru-RU" baseline="0" dirty="0" smtClean="0"/>
              <a:t>…</a:t>
            </a:r>
          </a:p>
          <a:p>
            <a:r>
              <a:rPr lang="ru-RU" baseline="0" dirty="0" smtClean="0"/>
              <a:t>// следующий слайд</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34</a:t>
            </a:fld>
            <a:endParaRPr lang="ru-RU"/>
          </a:p>
        </p:txBody>
      </p:sp>
    </p:spTree>
    <p:extLst>
      <p:ext uri="{BB962C8B-B14F-4D97-AF65-F5344CB8AC3E}">
        <p14:creationId xmlns:p14="http://schemas.microsoft.com/office/powerpoint/2010/main" val="2677410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 добавить</a:t>
            </a:r>
            <a:r>
              <a:rPr lang="ru-RU" baseline="0" dirty="0" smtClean="0"/>
              <a:t> интерфейс </a:t>
            </a:r>
            <a:r>
              <a:rPr lang="en-US" baseline="0" dirty="0" err="1" smtClean="0"/>
              <a:t>IFillStyleEnumerator</a:t>
            </a:r>
            <a:r>
              <a:rPr lang="en-US" baseline="0" dirty="0" smtClean="0"/>
              <a:t>, </a:t>
            </a:r>
            <a:r>
              <a:rPr lang="ru-RU" baseline="0" dirty="0" smtClean="0"/>
              <a:t>который скроет классы фигур от </a:t>
            </a:r>
            <a:r>
              <a:rPr lang="en-US" baseline="0" dirty="0" err="1" smtClean="0"/>
              <a:t>CompositeFillStyle</a:t>
            </a:r>
            <a:r>
              <a:rPr lang="en-US" baseline="0" dirty="0" smtClean="0"/>
              <a:t>, </a:t>
            </a:r>
            <a:r>
              <a:rPr lang="ru-RU" baseline="0" dirty="0" smtClean="0"/>
              <a:t>тем самым убрав лишнюю зависимость. Теперь принцип инверсии зависимостей соблюдается, и это позволяет нам использовать классы пакета </a:t>
            </a:r>
            <a:r>
              <a:rPr lang="en-US" baseline="0" dirty="0" err="1" smtClean="0"/>
              <a:t>FillStyle</a:t>
            </a:r>
            <a:r>
              <a:rPr lang="en-US" baseline="0" dirty="0" smtClean="0"/>
              <a:t> </a:t>
            </a:r>
            <a:r>
              <a:rPr lang="ru-RU" baseline="0" dirty="0" smtClean="0"/>
              <a:t>независимо от фигур.</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35</a:t>
            </a:fld>
            <a:endParaRPr lang="ru-RU"/>
          </a:p>
        </p:txBody>
      </p:sp>
    </p:spTree>
    <p:extLst>
      <p:ext uri="{BB962C8B-B14F-4D97-AF65-F5344CB8AC3E}">
        <p14:creationId xmlns:p14="http://schemas.microsoft.com/office/powerpoint/2010/main" val="1355846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Подведем итоги.</a:t>
            </a:r>
          </a:p>
          <a:p>
            <a:r>
              <a:rPr lang="ru-RU" dirty="0" smtClean="0"/>
              <a:t>У применения </a:t>
            </a:r>
            <a:r>
              <a:rPr lang="en-US" dirty="0" smtClean="0"/>
              <a:t>DIP</a:t>
            </a:r>
            <a:r>
              <a:rPr lang="ru-RU" dirty="0" smtClean="0"/>
              <a:t> есть достоинства, а именно: …</a:t>
            </a:r>
          </a:p>
          <a:p>
            <a:r>
              <a:rPr lang="ru-RU" dirty="0" smtClean="0"/>
              <a:t>Также есть и недостатки: …</a:t>
            </a:r>
          </a:p>
          <a:p>
            <a:endParaRPr lang="ru-RU" baseline="0" dirty="0" smtClean="0"/>
          </a:p>
          <a:p>
            <a:r>
              <a:rPr lang="ru-RU" baseline="0" dirty="0" smtClean="0"/>
              <a:t>На практике возможно такое нарушение:</a:t>
            </a:r>
          </a:p>
          <a:p>
            <a:r>
              <a:rPr lang="ru-RU" dirty="0" smtClean="0"/>
              <a:t>Граф сцены с низкоуровневым объектом (</a:t>
            </a:r>
            <a:r>
              <a:rPr lang="ru-RU" dirty="0" err="1" smtClean="0"/>
              <a:t>point</a:t>
            </a:r>
            <a:r>
              <a:rPr lang="ru-RU" dirty="0" smtClean="0"/>
              <a:t>, </a:t>
            </a:r>
            <a:r>
              <a:rPr lang="ru-RU" dirty="0" err="1" smtClean="0"/>
              <a:t>vector</a:t>
            </a:r>
            <a:r>
              <a:rPr lang="ru-RU" dirty="0" smtClean="0"/>
              <a:t>, …)</a:t>
            </a:r>
          </a:p>
          <a:p>
            <a:r>
              <a:rPr lang="ru-RU" dirty="0" smtClean="0"/>
              <a:t>Зависимость бизнес логики от библиотеки (</a:t>
            </a:r>
            <a:r>
              <a:rPr lang="en-US" dirty="0" err="1" smtClean="0"/>
              <a:t>Qt</a:t>
            </a:r>
            <a:r>
              <a:rPr lang="ru-RU" dirty="0" smtClean="0"/>
              <a:t>,</a:t>
            </a:r>
            <a:r>
              <a:rPr lang="en-US" baseline="0" dirty="0" smtClean="0"/>
              <a:t> boost</a:t>
            </a:r>
            <a:r>
              <a:rPr lang="ru-RU" baseline="0" dirty="0" smtClean="0"/>
              <a:t>, </a:t>
            </a:r>
            <a:r>
              <a:rPr lang="en-US" baseline="0" dirty="0" smtClean="0"/>
              <a:t>STL</a:t>
            </a:r>
            <a:r>
              <a:rPr lang="ru-RU" dirty="0" smtClean="0"/>
              <a:t>)</a:t>
            </a:r>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a:t>
            </a:r>
            <a:r>
              <a:rPr lang="ru-RU" dirty="0" smtClean="0"/>
              <a:t>принцип инверсии зависимости </a:t>
            </a:r>
            <a:r>
              <a:rPr lang="ru-RU" baseline="0" dirty="0" smtClean="0"/>
              <a:t>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36</a:t>
            </a:fld>
            <a:endParaRPr lang="ru-RU"/>
          </a:p>
        </p:txBody>
      </p:sp>
    </p:spTree>
    <p:extLst>
      <p:ext uri="{BB962C8B-B14F-4D97-AF65-F5344CB8AC3E}">
        <p14:creationId xmlns:p14="http://schemas.microsoft.com/office/powerpoint/2010/main" val="3337997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ru-RU" dirty="0" smtClean="0"/>
              <a:t>Зачем</a:t>
            </a:r>
            <a:r>
              <a:rPr lang="ru-RU" baseline="0" dirty="0" smtClean="0"/>
              <a:t> нужно использовать принципы </a:t>
            </a:r>
            <a:r>
              <a:rPr lang="en-US" baseline="0" dirty="0" smtClean="0"/>
              <a:t>SOLID, </a:t>
            </a:r>
            <a:r>
              <a:rPr lang="ru-RU" baseline="0" dirty="0" smtClean="0"/>
              <a:t>как вы думаете?</a:t>
            </a: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r>
              <a:rPr lang="ru-RU" dirty="0" smtClean="0"/>
              <a:t>//</a:t>
            </a:r>
            <a:r>
              <a:rPr lang="ru-RU" baseline="0" dirty="0" smtClean="0"/>
              <a:t> можно не читать пункты</a:t>
            </a:r>
            <a:endParaRPr lang="ru-RU" dirty="0" smtClean="0"/>
          </a:p>
          <a:p>
            <a:pPr marL="171450" indent="-171450">
              <a:buFont typeface="Arial" panose="020B0604020202020204" pitchFamily="34" charset="0"/>
              <a:buChar char="•"/>
            </a:pPr>
            <a:r>
              <a:rPr lang="ru-RU" dirty="0" smtClean="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 за счет </a:t>
            </a:r>
            <a:r>
              <a:rPr lang="en-US" dirty="0" smtClean="0"/>
              <a:t>SRP, DIP, ISP</a:t>
            </a:r>
            <a:endParaRPr lang="ru-RU" dirty="0" smtClean="0"/>
          </a:p>
          <a:p>
            <a:pPr marL="171450" indent="-171450">
              <a:buFont typeface="Arial" panose="020B0604020202020204" pitchFamily="34" charset="0"/>
              <a:buChar char="•"/>
            </a:pPr>
            <a:r>
              <a:rPr lang="ru-RU" dirty="0" smtClean="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a:t>
            </a:r>
            <a:r>
              <a:rPr lang="en-US" baseline="0" dirty="0" smtClean="0"/>
              <a:t> </a:t>
            </a:r>
            <a:r>
              <a:rPr lang="ru-RU" dirty="0" smtClean="0"/>
              <a:t>за счет уменьшения связности</a:t>
            </a:r>
          </a:p>
          <a:p>
            <a:pPr marL="171450" indent="-171450">
              <a:buFont typeface="Arial" panose="020B0604020202020204" pitchFamily="34" charset="0"/>
              <a:buChar char="•"/>
            </a:pPr>
            <a:r>
              <a:rPr lang="ru-RU" dirty="0" smtClean="0"/>
              <a:t>… а именно - избавляет от скрытых ошибок</a:t>
            </a:r>
            <a:r>
              <a:rPr lang="en-US" dirty="0" smtClean="0"/>
              <a:t> </a:t>
            </a:r>
            <a:r>
              <a:rPr lang="ru-RU" dirty="0" smtClean="0"/>
              <a:t>за счет уменьшения связности</a:t>
            </a:r>
          </a:p>
          <a:p>
            <a:pPr marL="171450" indent="-171450">
              <a:buFont typeface="Arial" panose="020B0604020202020204" pitchFamily="34" charset="0"/>
              <a:buChar char="•"/>
            </a:pPr>
            <a:endParaRPr lang="ru-RU" dirty="0" smtClean="0"/>
          </a:p>
          <a:p>
            <a:pPr marL="0" indent="0">
              <a:buFont typeface="Arial" panose="020B0604020202020204" pitchFamily="34" charset="0"/>
              <a:buNone/>
            </a:pPr>
            <a:r>
              <a:rPr lang="ru-RU" dirty="0" smtClean="0"/>
              <a:t>Стоит добавить, что некоторые принципы</a:t>
            </a:r>
            <a:r>
              <a:rPr lang="ru-RU" baseline="0" dirty="0" smtClean="0"/>
              <a:t> имеют свои недостатки, и имеют смысл не для каждого проекта.</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37</a:t>
            </a:fld>
            <a:endParaRPr lang="ru-RU"/>
          </a:p>
        </p:txBody>
      </p:sp>
    </p:spTree>
    <p:extLst>
      <p:ext uri="{BB962C8B-B14F-4D97-AF65-F5344CB8AC3E}">
        <p14:creationId xmlns:p14="http://schemas.microsoft.com/office/powerpoint/2010/main" val="1242156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Как вы думаете, следуют ли разработчики принципам S.O.L.I.D. при написании или изменении кода?</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 дальше по пунктам</a:t>
            </a:r>
          </a:p>
        </p:txBody>
      </p:sp>
      <p:sp>
        <p:nvSpPr>
          <p:cNvPr id="4" name="Номер слайда 3"/>
          <p:cNvSpPr>
            <a:spLocks noGrp="1"/>
          </p:cNvSpPr>
          <p:nvPr>
            <p:ph type="sldNum" sz="quarter" idx="10"/>
          </p:nvPr>
        </p:nvSpPr>
        <p:spPr/>
        <p:txBody>
          <a:bodyPr/>
          <a:lstStyle/>
          <a:p>
            <a:fld id="{9BF0A773-BC3A-474D-8036-883A816F0F99}" type="slidenum">
              <a:rPr lang="ru-RU" smtClean="0"/>
              <a:t>38</a:t>
            </a:fld>
            <a:endParaRPr lang="ru-RU"/>
          </a:p>
        </p:txBody>
      </p:sp>
    </p:spTree>
    <p:extLst>
      <p:ext uri="{BB962C8B-B14F-4D97-AF65-F5344CB8AC3E}">
        <p14:creationId xmlns:p14="http://schemas.microsoft.com/office/powerpoint/2010/main" val="33685514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 ходе подготовки обсуждения были использованы следующие материалы</a:t>
            </a:r>
          </a:p>
        </p:txBody>
      </p:sp>
      <p:sp>
        <p:nvSpPr>
          <p:cNvPr id="4" name="Номер слайда 3"/>
          <p:cNvSpPr>
            <a:spLocks noGrp="1"/>
          </p:cNvSpPr>
          <p:nvPr>
            <p:ph type="sldNum" sz="quarter" idx="10"/>
          </p:nvPr>
        </p:nvSpPr>
        <p:spPr/>
        <p:txBody>
          <a:bodyPr/>
          <a:lstStyle/>
          <a:p>
            <a:fld id="{9BF0A773-BC3A-474D-8036-883A816F0F99}" type="slidenum">
              <a:rPr lang="ru-RU" smtClean="0"/>
              <a:t>39</a:t>
            </a:fld>
            <a:endParaRPr lang="ru-RU"/>
          </a:p>
        </p:txBody>
      </p:sp>
    </p:spTree>
    <p:extLst>
      <p:ext uri="{BB962C8B-B14F-4D97-AF65-F5344CB8AC3E}">
        <p14:creationId xmlns:p14="http://schemas.microsoft.com/office/powerpoint/2010/main" val="405050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принцип единственной ответственности. В</a:t>
            </a:r>
            <a:r>
              <a:rPr lang="ru-RU" baseline="0" dirty="0" smtClean="0"/>
              <a:t> чем он заключается, как вы думаете?</a:t>
            </a:r>
          </a:p>
          <a:p>
            <a:r>
              <a:rPr lang="ru-RU" baseline="0" dirty="0" smtClean="0"/>
              <a:t>…</a:t>
            </a:r>
            <a:endParaRPr lang="ru-RU" dirty="0" smtClean="0"/>
          </a:p>
          <a:p>
            <a:r>
              <a:rPr lang="ru-RU" dirty="0" smtClean="0"/>
              <a:t>Принцип единственной ответственности – это такой принцип, при котором…</a:t>
            </a:r>
          </a:p>
          <a:p>
            <a:pPr marL="171450" indent="-171450">
              <a:buFont typeface="Arial" panose="020B0604020202020204" pitchFamily="34" charset="0"/>
              <a:buChar char="•"/>
            </a:pPr>
            <a:r>
              <a:rPr lang="ru-RU" dirty="0" smtClean="0"/>
              <a:t>…, то</a:t>
            </a:r>
            <a:r>
              <a:rPr lang="ru-RU" baseline="0" dirty="0" smtClean="0"/>
              <a:t> есть выполняет одну конкретную неделимую задачу</a:t>
            </a:r>
          </a:p>
          <a:p>
            <a:pPr marL="171450" indent="-171450">
              <a:buFont typeface="Arial" panose="020B0604020202020204" pitchFamily="34" charset="0"/>
              <a:buChar char="•"/>
            </a:pPr>
            <a:r>
              <a:rPr lang="ru-RU" baseline="0" dirty="0" smtClean="0"/>
              <a:t>…, то есть задача решается полностью за счет данных и методов класса</a:t>
            </a:r>
          </a:p>
          <a:p>
            <a:pPr marL="171450" indent="-171450">
              <a:buFont typeface="Arial" panose="020B0604020202020204" pitchFamily="34" charset="0"/>
              <a:buChar char="•"/>
            </a:pPr>
            <a:r>
              <a:rPr lang="ru-RU" baseline="0" dirty="0" smtClean="0"/>
              <a:t>…, то есть раз реализация выполняет только одну задачу, значит и изменения нужны только в рамках этой задачи</a:t>
            </a:r>
          </a:p>
          <a:p>
            <a:pPr marL="171450" indent="-171450">
              <a:buFont typeface="Arial" panose="020B0604020202020204" pitchFamily="34" charset="0"/>
              <a:buChar char="•"/>
            </a:pPr>
            <a:endParaRPr lang="ru-RU"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i="1" dirty="0" smtClean="0"/>
              <a:t>Совет: </a:t>
            </a:r>
            <a:r>
              <a:rPr lang="ru-RU" dirty="0" smtClean="0"/>
              <a:t>если сомневаетесь, попробуйте сформулировать всё, что умеет делать класс, одним предложением. Если предложение простое – всё в порядке. Если состоит из нескольких – скорее всего, принцип нарушается.</a:t>
            </a:r>
            <a:endParaRPr lang="ru-RU" i="1" dirty="0" smtClean="0"/>
          </a:p>
        </p:txBody>
      </p:sp>
      <p:sp>
        <p:nvSpPr>
          <p:cNvPr id="4" name="Номер слайда 3"/>
          <p:cNvSpPr>
            <a:spLocks noGrp="1"/>
          </p:cNvSpPr>
          <p:nvPr>
            <p:ph type="sldNum" sz="quarter" idx="10"/>
          </p:nvPr>
        </p:nvSpPr>
        <p:spPr/>
        <p:txBody>
          <a:bodyPr/>
          <a:lstStyle/>
          <a:p>
            <a:fld id="{A0B28B7E-B000-4596-AC62-77FFB0327B90}" type="slidenum">
              <a:rPr lang="ru-RU" smtClean="0"/>
              <a:t>4</a:t>
            </a:fld>
            <a:endParaRPr lang="ru-RU"/>
          </a:p>
        </p:txBody>
      </p:sp>
    </p:spTree>
    <p:extLst>
      <p:ext uri="{BB962C8B-B14F-4D97-AF65-F5344CB8AC3E}">
        <p14:creationId xmlns:p14="http://schemas.microsoft.com/office/powerpoint/2010/main" val="4328845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Спасибо за внимание,</a:t>
            </a:r>
            <a:r>
              <a:rPr lang="ru-RU" baseline="0" dirty="0" smtClean="0"/>
              <a:t> </a:t>
            </a:r>
            <a:r>
              <a:rPr lang="ru-RU" dirty="0" smtClean="0"/>
              <a:t>обсуждение окончено. Я готов ответить на ваши вопросы.</a:t>
            </a:r>
          </a:p>
        </p:txBody>
      </p:sp>
      <p:sp>
        <p:nvSpPr>
          <p:cNvPr id="4" name="Номер слайда 3"/>
          <p:cNvSpPr>
            <a:spLocks noGrp="1"/>
          </p:cNvSpPr>
          <p:nvPr>
            <p:ph type="sldNum" sz="quarter" idx="10"/>
          </p:nvPr>
        </p:nvSpPr>
        <p:spPr/>
        <p:txBody>
          <a:bodyPr/>
          <a:lstStyle/>
          <a:p>
            <a:fld id="{A0B28B7E-B000-4596-AC62-77FFB0327B90}" type="slidenum">
              <a:rPr lang="ru-RU" smtClean="0"/>
              <a:t>40</a:t>
            </a:fld>
            <a:endParaRPr lang="ru-RU"/>
          </a:p>
        </p:txBody>
      </p:sp>
    </p:spTree>
    <p:extLst>
      <p:ext uri="{BB962C8B-B14F-4D97-AF65-F5344CB8AC3E}">
        <p14:creationId xmlns:p14="http://schemas.microsoft.com/office/powerpoint/2010/main" val="945403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Перед нами класс </a:t>
            </a:r>
            <a:r>
              <a:rPr lang="en-US" baseline="0" dirty="0" smtClean="0"/>
              <a:t>Bitmap</a:t>
            </a:r>
            <a:r>
              <a:rPr lang="ru-RU" baseline="0" dirty="0" smtClean="0"/>
              <a:t>, предоставляющий операции над растровым изображением</a:t>
            </a:r>
            <a:r>
              <a:rPr lang="en-US" baseline="0" dirty="0" smtClean="0"/>
              <a:t>.</a:t>
            </a:r>
            <a:r>
              <a:rPr lang="ru-RU" baseline="0" dirty="0" smtClean="0"/>
              <a:t> Чем он нарушает п</a:t>
            </a:r>
            <a:r>
              <a:rPr lang="ru-RU" dirty="0" smtClean="0"/>
              <a:t>ринцип единственной ответственности</a:t>
            </a:r>
            <a:r>
              <a:rPr lang="en-US" dirty="0" smtClean="0"/>
              <a:t>,</a:t>
            </a:r>
            <a:r>
              <a:rPr lang="en-US" baseline="0" dirty="0" smtClean="0"/>
              <a:t> </a:t>
            </a:r>
            <a:r>
              <a:rPr lang="ru-RU" baseline="0" dirty="0" smtClean="0"/>
              <a:t>как вы думаете</a:t>
            </a:r>
            <a:r>
              <a:rPr lang="ru-RU" dirty="0" smtClean="0"/>
              <a:t>?</a:t>
            </a:r>
            <a:endParaRPr lang="en-US" baseline="0" dirty="0" smtClean="0"/>
          </a:p>
          <a:p>
            <a:r>
              <a:rPr lang="en-US" baseline="0" dirty="0" smtClean="0"/>
              <a:t>[T]</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Помимо основной ответственности – хранения пикселей – в классе присутствуют сохранение в файл и рисование линии. Каждая из этих функций вносит дополнительную ответственность в класс </a:t>
            </a:r>
            <a:r>
              <a:rPr lang="en-US" baseline="0" dirty="0" smtClean="0"/>
              <a:t>Bitmap</a:t>
            </a:r>
            <a:r>
              <a:rPr lang="ru-RU" baseline="0" dirty="0" smtClean="0"/>
              <a:t>. Тем самым принцип нарушается.</a:t>
            </a:r>
          </a:p>
          <a:p>
            <a:r>
              <a:rPr lang="ru-RU" baseline="0" dirty="0" smtClean="0"/>
              <a:t>Сформулируем ответственность класса в виде предложения: Класс </a:t>
            </a:r>
            <a:r>
              <a:rPr lang="en-US" baseline="0" dirty="0" smtClean="0"/>
              <a:t>Bitmap</a:t>
            </a:r>
            <a:r>
              <a:rPr lang="ru-RU" baseline="0" dirty="0" smtClean="0"/>
              <a:t> хранит в себе пиксели изображения, а также позволяет сохранить изображение в файл и нарисовать линию. Предложение получилось сложным, что может свидетельствовать о нарушении принципа.</a:t>
            </a:r>
          </a:p>
          <a:p>
            <a:endParaRPr lang="ru-RU" baseline="0" dirty="0" smtClean="0"/>
          </a:p>
          <a:p>
            <a:r>
              <a:rPr lang="ru-RU" baseline="0" dirty="0" smtClean="0"/>
              <a:t>Как вы думаете, как можно исправить данное нарушение?</a:t>
            </a:r>
          </a:p>
          <a:p>
            <a:r>
              <a:rPr lang="ru-RU" baseline="0" dirty="0" smtClean="0"/>
              <a:t>…</a:t>
            </a:r>
          </a:p>
          <a:p>
            <a:r>
              <a:rPr lang="ru-RU" baseline="0" dirty="0" smtClean="0"/>
              <a:t>// Ответ на следующем слайде - разделить</a:t>
            </a:r>
          </a:p>
        </p:txBody>
      </p:sp>
      <p:sp>
        <p:nvSpPr>
          <p:cNvPr id="4" name="Номер слайда 3"/>
          <p:cNvSpPr>
            <a:spLocks noGrp="1"/>
          </p:cNvSpPr>
          <p:nvPr>
            <p:ph type="sldNum" sz="quarter" idx="10"/>
          </p:nvPr>
        </p:nvSpPr>
        <p:spPr/>
        <p:txBody>
          <a:bodyPr/>
          <a:lstStyle/>
          <a:p>
            <a:fld id="{9BF0A773-BC3A-474D-8036-883A816F0F99}" type="slidenum">
              <a:rPr lang="ru-RU" smtClean="0"/>
              <a:t>5</a:t>
            </a:fld>
            <a:endParaRPr lang="ru-RU"/>
          </a:p>
        </p:txBody>
      </p:sp>
    </p:spTree>
    <p:extLst>
      <p:ext uri="{BB962C8B-B14F-4D97-AF65-F5344CB8AC3E}">
        <p14:creationId xmlns:p14="http://schemas.microsoft.com/office/powerpoint/2010/main" val="327620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Мы выделили интерфейс </a:t>
            </a:r>
            <a:r>
              <a:rPr lang="en-US" baseline="0" dirty="0" err="1" smtClean="0"/>
              <a:t>IBitmap</a:t>
            </a:r>
            <a:r>
              <a:rPr lang="en-US" baseline="0" dirty="0" smtClean="0"/>
              <a:t> </a:t>
            </a:r>
            <a:r>
              <a:rPr lang="ru-RU" baseline="0" dirty="0" smtClean="0"/>
              <a:t>и реализовали его в </a:t>
            </a:r>
            <a:r>
              <a:rPr lang="en-US" baseline="0" dirty="0" smtClean="0"/>
              <a:t>Bitmap, </a:t>
            </a:r>
            <a:r>
              <a:rPr lang="ru-RU" baseline="0" dirty="0" smtClean="0"/>
              <a:t>а также перенесли методы рисования линии и сохранения файла из </a:t>
            </a:r>
            <a:r>
              <a:rPr lang="en-US" baseline="0" dirty="0" smtClean="0"/>
              <a:t>Bitmap </a:t>
            </a:r>
            <a:r>
              <a:rPr lang="ru-RU" baseline="0" dirty="0" smtClean="0"/>
              <a:t>в отдельные классы.</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Тем самым мы вынесли ответственность за сохранение файла и рисование линии и добились соблюдения </a:t>
            </a:r>
            <a:r>
              <a:rPr lang="ru-RU" dirty="0" smtClean="0"/>
              <a:t>принципа единственной ответственности.</a:t>
            </a:r>
            <a:endParaRPr lang="ru-RU" baseline="0" dirty="0" smtClean="0"/>
          </a:p>
          <a:p>
            <a:r>
              <a:rPr lang="ru-RU" baseline="0" dirty="0" smtClean="0"/>
              <a:t>Попробуем теперь сформулировать ответственность класса </a:t>
            </a:r>
            <a:r>
              <a:rPr lang="en-US" baseline="0" dirty="0" smtClean="0"/>
              <a:t>Bitmap</a:t>
            </a:r>
            <a:r>
              <a:rPr lang="ru-RU" baseline="0" dirty="0" smtClean="0"/>
              <a:t> в виде предложения. Класс </a:t>
            </a:r>
            <a:r>
              <a:rPr lang="en-US" baseline="0" dirty="0" smtClean="0"/>
              <a:t>Bitmap</a:t>
            </a:r>
            <a:r>
              <a:rPr lang="ru-RU" baseline="0" dirty="0" smtClean="0"/>
              <a:t> хранит в себе пиксели изображения. Предложение получилось простым, что подтверждает соблюдение принципа.</a:t>
            </a:r>
            <a:endParaRPr lang="ru-RU" dirty="0" smtClean="0"/>
          </a:p>
          <a:p>
            <a:endParaRPr lang="ru-RU" baseline="0" dirty="0" smtClean="0"/>
          </a:p>
          <a:p>
            <a:r>
              <a:rPr lang="ru-RU" baseline="0" dirty="0" smtClean="0"/>
              <a:t>Однако у данной реализации есть и минусы:</a:t>
            </a:r>
          </a:p>
          <a:p>
            <a:pPr marL="171450" indent="-171450">
              <a:buFont typeface="Arial" panose="020B0604020202020204" pitchFamily="34" charset="0"/>
              <a:buChar char="•"/>
            </a:pPr>
            <a:r>
              <a:rPr lang="en-US" baseline="0" dirty="0" smtClean="0"/>
              <a:t>Discoverability </a:t>
            </a:r>
            <a:r>
              <a:rPr lang="ru-RU" baseline="0" dirty="0" smtClean="0"/>
              <a:t>хуже</a:t>
            </a:r>
            <a:r>
              <a:rPr lang="en-US" baseline="0" dirty="0" smtClean="0"/>
              <a:t> (</a:t>
            </a:r>
            <a:r>
              <a:rPr lang="ru-RU" baseline="0" dirty="0" smtClean="0"/>
              <a:t>то есть найти и применить вынесенные в отдельные классы функции становится сложнее</a:t>
            </a:r>
            <a:r>
              <a:rPr lang="en-US" baseline="0" dirty="0" smtClean="0"/>
              <a:t>)</a:t>
            </a:r>
            <a:endParaRPr lang="ru-RU" baseline="0" dirty="0" smtClean="0"/>
          </a:p>
          <a:p>
            <a:pPr marL="171450" indent="-171450">
              <a:buFont typeface="Arial" panose="020B0604020202020204" pitchFamily="34" charset="0"/>
              <a:buChar char="•"/>
            </a:pPr>
            <a:r>
              <a:rPr lang="ru-RU" baseline="0" dirty="0" smtClean="0"/>
              <a:t>Код сохранения стал более громоздким (особенно, если в 90% случаев сохранение идет в один и тот же формат)</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6</a:t>
            </a:fld>
            <a:endParaRPr lang="ru-RU"/>
          </a:p>
        </p:txBody>
      </p:sp>
    </p:spTree>
    <p:extLst>
      <p:ext uri="{BB962C8B-B14F-4D97-AF65-F5344CB8AC3E}">
        <p14:creationId xmlns:p14="http://schemas.microsoft.com/office/powerpoint/2010/main" val="161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Сейчас мы видим, как меняется код сохранения и рисования после применения принципа единственной ответственности.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мы видим, до начала использования принципа сохранение выполнялось в одну строку, а рисование – в две. Теперь же для сохранения требуется создать </a:t>
            </a:r>
            <a:r>
              <a:rPr lang="ru-RU" baseline="0" dirty="0" err="1" smtClean="0"/>
              <a:t>энкодер</a:t>
            </a:r>
            <a:r>
              <a:rPr lang="ru-RU" baseline="0" dirty="0" smtClean="0"/>
              <a:t>, а для рисования – объект графики; обе операции теперь занимают на одну строку кода больше. Для рисования это не является критичным, так как команд рисования обычно несколько. Для упрощения сохранения можно использовать функцию фасад, которая скроет создание </a:t>
            </a:r>
            <a:r>
              <a:rPr lang="ru-RU" baseline="0" dirty="0" err="1" smtClean="0"/>
              <a:t>энкодера</a:t>
            </a:r>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Вывод: при использовании принципа код становится чуть более многословным. Однако это дает много плюсов: расширить функционал теперь легче (например, добавить рисование окружности); менять интерфейс и реализации </a:t>
            </a:r>
            <a:r>
              <a:rPr lang="en-US" baseline="0" dirty="0" smtClean="0"/>
              <a:t>Bitmap </a:t>
            </a:r>
            <a:r>
              <a:rPr lang="ru-RU" baseline="0" dirty="0" smtClean="0"/>
              <a:t>для этого не придется.</a:t>
            </a:r>
          </a:p>
        </p:txBody>
      </p:sp>
      <p:sp>
        <p:nvSpPr>
          <p:cNvPr id="4" name="Номер слайда 3"/>
          <p:cNvSpPr>
            <a:spLocks noGrp="1"/>
          </p:cNvSpPr>
          <p:nvPr>
            <p:ph type="sldNum" sz="quarter" idx="10"/>
          </p:nvPr>
        </p:nvSpPr>
        <p:spPr/>
        <p:txBody>
          <a:bodyPr/>
          <a:lstStyle/>
          <a:p>
            <a:fld id="{9BF0A773-BC3A-474D-8036-883A816F0F99}" type="slidenum">
              <a:rPr lang="ru-RU" smtClean="0"/>
              <a:t>7</a:t>
            </a:fld>
            <a:endParaRPr lang="ru-RU"/>
          </a:p>
        </p:txBody>
      </p:sp>
    </p:spTree>
    <p:extLst>
      <p:ext uri="{BB962C8B-B14F-4D97-AF65-F5344CB8AC3E}">
        <p14:creationId xmlns:p14="http://schemas.microsoft.com/office/powerpoint/2010/main" val="210793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SRP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принцип единственной ответственности 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8</a:t>
            </a:fld>
            <a:endParaRPr lang="ru-RU"/>
          </a:p>
        </p:txBody>
      </p:sp>
    </p:spTree>
    <p:extLst>
      <p:ext uri="{BB962C8B-B14F-4D97-AF65-F5344CB8AC3E}">
        <p14:creationId xmlns:p14="http://schemas.microsoft.com/office/powerpoint/2010/main" val="176464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принцип открытости/закрытости. В</a:t>
            </a:r>
            <a:r>
              <a:rPr lang="ru-RU" baseline="0" dirty="0" smtClean="0"/>
              <a:t> чем он заключается, как вы думаете?</a:t>
            </a:r>
          </a:p>
          <a:p>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0" dirty="0" smtClean="0"/>
              <a:t> </a:t>
            </a:r>
            <a:r>
              <a:rPr lang="ru-RU" dirty="0" smtClean="0"/>
              <a:t>Программные сущности (классы, модули, функции и т.д.) должны быть открыты для расширения, но закрыты для изменения</a:t>
            </a:r>
          </a:p>
          <a:p>
            <a:r>
              <a:rPr lang="en-US" dirty="0" smtClean="0"/>
              <a:t>[T] </a:t>
            </a:r>
            <a:r>
              <a:rPr lang="ru-RU" dirty="0" smtClean="0"/>
              <a:t>Существуют</a:t>
            </a:r>
            <a:r>
              <a:rPr lang="ru-RU" baseline="0" dirty="0" smtClean="0"/>
              <a:t> следующие механизмы для реализации принципа в языке </a:t>
            </a:r>
            <a:r>
              <a:rPr lang="en-US" baseline="0" dirty="0" smtClean="0"/>
              <a:t>C++</a:t>
            </a:r>
            <a:r>
              <a:rPr lang="ru-RU" baseline="0" dirty="0" smtClean="0"/>
              <a:t>:</a:t>
            </a:r>
          </a:p>
          <a:p>
            <a:pPr marL="171450" indent="-171450">
              <a:buFont typeface="Arial" panose="020B0604020202020204" pitchFamily="34" charset="0"/>
              <a:buChar char="•"/>
            </a:pPr>
            <a:r>
              <a:rPr lang="ru-RU" baseline="0" dirty="0" smtClean="0"/>
              <a:t>Через наследование – например, с использованием паттерна шаблонный метод</a:t>
            </a:r>
          </a:p>
          <a:p>
            <a:pPr marL="171450" indent="-171450">
              <a:buFont typeface="Arial" panose="020B0604020202020204" pitchFamily="34" charset="0"/>
              <a:buChar char="•"/>
            </a:pPr>
            <a:r>
              <a:rPr lang="ru-RU" dirty="0" smtClean="0"/>
              <a:t>Через композицию или агрегацию – </a:t>
            </a:r>
            <a:r>
              <a:rPr lang="ru-RU" baseline="0" dirty="0" smtClean="0"/>
              <a:t>например, с помощью </a:t>
            </a:r>
            <a:r>
              <a:rPr lang="ru-RU" dirty="0" smtClean="0"/>
              <a:t>внедрения зависимости</a:t>
            </a:r>
          </a:p>
          <a:p>
            <a:pPr marL="171450" indent="-171450">
              <a:buFont typeface="Arial" panose="020B0604020202020204" pitchFamily="34" charset="0"/>
              <a:buChar char="•"/>
            </a:pPr>
            <a:r>
              <a:rPr lang="ru-RU" dirty="0" smtClean="0"/>
              <a:t>За счет передачи зависимости параметром метода – передается</a:t>
            </a:r>
            <a:r>
              <a:rPr lang="ru-RU" baseline="0" dirty="0" smtClean="0"/>
              <a:t> интерфейс или лямбда функция</a:t>
            </a:r>
          </a:p>
          <a:p>
            <a:pPr marL="171450" indent="-171450">
              <a:buFont typeface="Arial" panose="020B0604020202020204" pitchFamily="34" charset="0"/>
              <a:buChar char="•"/>
            </a:pPr>
            <a:r>
              <a:rPr lang="ru-RU" baseline="0" dirty="0" smtClean="0"/>
              <a:t>За счет </a:t>
            </a:r>
            <a:r>
              <a:rPr lang="ru-RU" dirty="0" smtClean="0"/>
              <a:t>передачи зависимости параметром шаблона – в</a:t>
            </a:r>
            <a:r>
              <a:rPr lang="ru-RU" baseline="0" dirty="0" smtClean="0"/>
              <a:t> этом случае класс или функция с расширенным функционалом будет развернута на этапе компиляции (например, как компаратор для </a:t>
            </a:r>
            <a:r>
              <a:rPr lang="en-US" baseline="0" dirty="0" err="1" smtClean="0"/>
              <a:t>std</a:t>
            </a:r>
            <a:r>
              <a:rPr lang="en-US" baseline="0" dirty="0" smtClean="0"/>
              <a:t>::set</a:t>
            </a:r>
            <a:r>
              <a:rPr lang="ru-RU" baseline="0" dirty="0" smtClean="0"/>
              <a:t>)</a:t>
            </a:r>
          </a:p>
        </p:txBody>
      </p:sp>
      <p:sp>
        <p:nvSpPr>
          <p:cNvPr id="4" name="Номер слайда 3"/>
          <p:cNvSpPr>
            <a:spLocks noGrp="1"/>
          </p:cNvSpPr>
          <p:nvPr>
            <p:ph type="sldNum" sz="quarter" idx="10"/>
          </p:nvPr>
        </p:nvSpPr>
        <p:spPr/>
        <p:txBody>
          <a:bodyPr/>
          <a:lstStyle/>
          <a:p>
            <a:fld id="{9BF0A773-BC3A-474D-8036-883A816F0F99}" type="slidenum">
              <a:rPr lang="ru-RU" smtClean="0"/>
              <a:t>9</a:t>
            </a:fld>
            <a:endParaRPr lang="ru-RU"/>
          </a:p>
        </p:txBody>
      </p:sp>
    </p:spTree>
    <p:extLst>
      <p:ext uri="{BB962C8B-B14F-4D97-AF65-F5344CB8AC3E}">
        <p14:creationId xmlns:p14="http://schemas.microsoft.com/office/powerpoint/2010/main" val="2654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55B8494-3BC4-476A-8180-C7D531D1BDE9}" type="datetime1">
              <a:rPr lang="ru-RU" smtClean="0"/>
              <a:t>08.06.2018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21839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96BD083-5DC9-4DDD-99DA-87E972459BE3}" type="datetime1">
              <a:rPr lang="ru-RU" smtClean="0"/>
              <a:t>08.06.2018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07999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6EA1591-1064-4C12-A3F3-9E222C1602E4}" type="datetime1">
              <a:rPr lang="ru-RU" smtClean="0"/>
              <a:t>08.06.2018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48000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EADD36C-E1EE-433A-85C1-8AB557831B59}" type="datetime1">
              <a:rPr lang="ru-RU" smtClean="0"/>
              <a:t>08.06.2018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6383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1E52A6F-751B-4577-A656-6A26D16D5D73}" type="datetime1">
              <a:rPr lang="ru-RU" smtClean="0"/>
              <a:t>08.06.2018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63743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9C84D38-0A16-4A00-84F3-995FB60A1A24}" type="datetime1">
              <a:rPr lang="ru-RU" smtClean="0"/>
              <a:t>08.06.2018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340857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111A698-E52A-4D93-9D0B-B26B973770CA}" type="datetime1">
              <a:rPr lang="ru-RU" smtClean="0"/>
              <a:t>08.06.2018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7613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0BCB9B2-13AF-492A-A8D5-A78E42E45C90}" type="datetime1">
              <a:rPr lang="ru-RU" smtClean="0"/>
              <a:t>08.06.2018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229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68E88DF-F7A1-4621-9321-DD92F290BCA2}" type="datetime1">
              <a:rPr lang="ru-RU" smtClean="0"/>
              <a:t>08.06.2018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8883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178670F-7223-45BA-8607-F009D6E07C98}" type="datetime1">
              <a:rPr lang="ru-RU" smtClean="0"/>
              <a:t>08.06.2018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13413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E94A463-41EE-4B69-9D4D-FCEF376903A8}" type="datetime1">
              <a:rPr lang="ru-RU" smtClean="0"/>
              <a:t>08.06.2018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58163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8E17F-A256-4882-B4AC-587C535C0026}" type="datetime1">
              <a:rPr lang="ru-RU" smtClean="0"/>
              <a:t>08.06.2018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E6F4D-2E97-47CB-8591-066566E4FE4D}" type="slidenum">
              <a:rPr lang="ru-RU" smtClean="0"/>
              <a:t>‹#›</a:t>
            </a:fld>
            <a:endParaRPr lang="ru-RU"/>
          </a:p>
        </p:txBody>
      </p:sp>
    </p:spTree>
    <p:extLst>
      <p:ext uri="{BB962C8B-B14F-4D97-AF65-F5344CB8AC3E}">
        <p14:creationId xmlns:p14="http://schemas.microsoft.com/office/powerpoint/2010/main" val="2394535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blog.byndyu.ru/2009/10/solid.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github.com/alexey-malov/oo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Принципы </a:t>
            </a:r>
            <a:r>
              <a:rPr lang="en-US" dirty="0" smtClean="0"/>
              <a:t>S.O.L.I.D.</a:t>
            </a:r>
            <a:endParaRPr lang="ru-RU" dirty="0"/>
          </a:p>
        </p:txBody>
      </p:sp>
      <p:sp>
        <p:nvSpPr>
          <p:cNvPr id="3" name="Подзаголовок 2"/>
          <p:cNvSpPr>
            <a:spLocks noGrp="1"/>
          </p:cNvSpPr>
          <p:nvPr>
            <p:ph type="subTitle" idx="1"/>
          </p:nvPr>
        </p:nvSpPr>
        <p:spPr/>
        <p:txBody>
          <a:bodyPr/>
          <a:lstStyle/>
          <a:p>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1</a:t>
            </a:fld>
            <a:endParaRPr lang="ru-RU"/>
          </a:p>
        </p:txBody>
      </p:sp>
    </p:spTree>
    <p:extLst>
      <p:ext uri="{BB962C8B-B14F-4D97-AF65-F5344CB8AC3E}">
        <p14:creationId xmlns:p14="http://schemas.microsoft.com/office/powerpoint/2010/main" val="3733119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3"/>
          <a:stretch>
            <a:fillRect/>
          </a:stretch>
        </p:blipFill>
        <p:spPr>
          <a:xfrm>
            <a:off x="240254" y="843750"/>
            <a:ext cx="11711492" cy="5170500"/>
          </a:xfrm>
          <a:prstGeom prst="rect">
            <a:avLst/>
          </a:prstGeom>
        </p:spPr>
      </p:pic>
      <p:sp>
        <p:nvSpPr>
          <p:cNvPr id="4" name="Номер слайда 3"/>
          <p:cNvSpPr>
            <a:spLocks noGrp="1"/>
          </p:cNvSpPr>
          <p:nvPr>
            <p:ph type="sldNum" sz="quarter" idx="12"/>
          </p:nvPr>
        </p:nvSpPr>
        <p:spPr/>
        <p:txBody>
          <a:bodyPr/>
          <a:lstStyle/>
          <a:p>
            <a:fld id="{CF8E6F4D-2E97-47CB-8591-066566E4FE4D}" type="slidenum">
              <a:rPr lang="ru-RU" smtClean="0"/>
              <a:t>10</a:t>
            </a:fld>
            <a:endParaRPr lang="ru-RU"/>
          </a:p>
        </p:txBody>
      </p:sp>
      <p:sp>
        <p:nvSpPr>
          <p:cNvPr id="7" name="Прямоугольник 6"/>
          <p:cNvSpPr/>
          <p:nvPr/>
        </p:nvSpPr>
        <p:spPr>
          <a:xfrm>
            <a:off x="7559636" y="2845198"/>
            <a:ext cx="852843"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4323377" y="5342764"/>
            <a:ext cx="852843"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10691904" y="5350832"/>
            <a:ext cx="852843"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596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304800" y="746900"/>
            <a:ext cx="11582400" cy="5364200"/>
          </a:xfrm>
          <a:prstGeom prst="rect">
            <a:avLst/>
          </a:prstGeom>
        </p:spPr>
      </p:pic>
      <p:sp>
        <p:nvSpPr>
          <p:cNvPr id="2" name="Номер слайда 1"/>
          <p:cNvSpPr>
            <a:spLocks noGrp="1"/>
          </p:cNvSpPr>
          <p:nvPr>
            <p:ph type="sldNum" sz="quarter" idx="12"/>
          </p:nvPr>
        </p:nvSpPr>
        <p:spPr/>
        <p:txBody>
          <a:bodyPr/>
          <a:lstStyle/>
          <a:p>
            <a:fld id="{CF8E6F4D-2E97-47CB-8591-066566E4FE4D}" type="slidenum">
              <a:rPr lang="ru-RU" smtClean="0"/>
              <a:t>11</a:t>
            </a:fld>
            <a:endParaRPr lang="ru-RU"/>
          </a:p>
        </p:txBody>
      </p:sp>
      <p:sp>
        <p:nvSpPr>
          <p:cNvPr id="4" name="Прямоугольник 3"/>
          <p:cNvSpPr/>
          <p:nvPr/>
        </p:nvSpPr>
        <p:spPr>
          <a:xfrm>
            <a:off x="3837295" y="2679453"/>
            <a:ext cx="1261832" cy="375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3794263" y="5565289"/>
            <a:ext cx="1261832" cy="375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9755775" y="5543773"/>
            <a:ext cx="1260055" cy="375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7136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2366682"/>
            <a:ext cx="12192000" cy="19794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бъект 3"/>
          <p:cNvSpPr>
            <a:spLocks noGrp="1"/>
          </p:cNvSpPr>
          <p:nvPr>
            <p:ph idx="1"/>
          </p:nvPr>
        </p:nvSpPr>
        <p:spPr>
          <a:xfrm>
            <a:off x="993289" y="129092"/>
            <a:ext cx="10205422" cy="6592383"/>
          </a:xfrm>
        </p:spPr>
        <p:txBody>
          <a:bodyPr>
            <a:normAutofit fontScale="85000" lnSpcReduction="20000"/>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DrawScene</a:t>
            </a:r>
            <a:r>
              <a:rPr lang="en-US" dirty="0">
                <a:solidFill>
                  <a:srgbClr val="000000"/>
                </a:solidFill>
                <a:latin typeface="Consolas" panose="020B0609020204030204" pitchFamily="49" charset="0"/>
              </a:rPr>
              <a:t>(bitmap);</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"scene.png"</a:t>
            </a:r>
            <a:r>
              <a:rPr lang="en-US" dirty="0">
                <a:solidFill>
                  <a:srgbClr val="000000"/>
                </a:solidFill>
                <a:latin typeface="Consolas" panose="020B0609020204030204" pitchFamily="49" charset="0"/>
              </a:rPr>
              <a:t>);</a:t>
            </a:r>
          </a:p>
          <a:p>
            <a:pPr marL="0" indent="0">
              <a:buNone/>
            </a:pPr>
            <a:endParaRPr lang="en-US" dirty="0" smtClean="0"/>
          </a:p>
          <a:p>
            <a:pPr marL="0" indent="0">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SaveBitmapToFile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IImageEncoder</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encoder</a:t>
            </a:r>
            <a:r>
              <a:rPr lang="en-US" dirty="0" smtClean="0">
                <a:solidFill>
                  <a:srgbClr val="000000"/>
                </a:solidFill>
                <a:latin typeface="Consolas" panose="020B0609020204030204" pitchFamily="49" charset="0"/>
              </a:rPr>
              <a:t>,</a:t>
            </a:r>
          </a:p>
          <a:p>
            <a:pPr marL="0" indent="0">
              <a:buNone/>
            </a:pPr>
            <a:r>
              <a:rPr lang="en-US" dirty="0" smtClean="0">
                <a:solidFill>
                  <a:srgbClr val="2B91AF"/>
                </a:solidFill>
                <a:latin typeface="Consolas" panose="020B0609020204030204" pitchFamily="49" charset="0"/>
              </a:rPr>
              <a:t>    </a:t>
            </a:r>
            <a:r>
              <a:rPr lang="en-US" dirty="0" err="1" smtClean="0">
                <a:solidFill>
                  <a:srgbClr val="2B91AF"/>
                </a:solidFill>
                <a:latin typeface="Consolas" panose="020B0609020204030204" pitchFamily="49" charset="0"/>
              </a:rPr>
              <a:t>IBitmap</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&amp;</a:t>
            </a:r>
            <a:r>
              <a:rPr lang="en-US" dirty="0">
                <a:solidFill>
                  <a:srgbClr val="808080"/>
                </a:solidFill>
                <a:latin typeface="Consolas" panose="020B0609020204030204" pitchFamily="49" charset="0"/>
              </a:rPr>
              <a:t>bitmap</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path</a:t>
            </a:r>
            <a:r>
              <a:rPr lang="en-US" dirty="0">
                <a:solidFill>
                  <a:srgbClr val="000000"/>
                </a:solidFill>
                <a:latin typeface="Consolas" panose="020B0609020204030204" pitchFamily="49" charset="0"/>
              </a:rPr>
              <a:t>) {</a:t>
            </a:r>
          </a:p>
          <a:p>
            <a:pPr marL="0" indent="0">
              <a:buNone/>
            </a:pPr>
            <a:r>
              <a:rPr lang="en-US" dirty="0" smtClean="0">
                <a:solidFill>
                  <a:srgbClr val="2B91AF"/>
                </a:solidFill>
                <a:latin typeface="Consolas" panose="020B0609020204030204" pitchFamily="49" charset="0"/>
              </a:rPr>
              <a:t>  </a:t>
            </a:r>
            <a:r>
              <a:rPr lang="en-US" dirty="0" err="1" smtClean="0">
                <a:solidFill>
                  <a:srgbClr val="2B91AF"/>
                </a:solidFill>
                <a:latin typeface="Consolas" panose="020B0609020204030204" pitchFamily="49" charset="0"/>
              </a:rPr>
              <a:t>ofstream</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file(</a:t>
            </a:r>
            <a:r>
              <a:rPr lang="en-US" dirty="0">
                <a:solidFill>
                  <a:srgbClr val="808080"/>
                </a:solidFill>
                <a:latin typeface="Consolas" panose="020B0609020204030204" pitchFamily="49" charset="0"/>
              </a:rPr>
              <a:t>path</a:t>
            </a:r>
            <a:r>
              <a:rPr lang="en-US" dirty="0">
                <a:solidFill>
                  <a:srgbClr val="000000"/>
                </a:solidFill>
                <a:latin typeface="Consolas" panose="020B0609020204030204" pitchFamily="49" charset="0"/>
              </a:rPr>
              <a:t>);</a:t>
            </a:r>
          </a:p>
          <a:p>
            <a:pPr marL="0" indent="0">
              <a:buNone/>
            </a:pPr>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encoder</a:t>
            </a:r>
            <a:r>
              <a:rPr lang="en-US" dirty="0" err="1" smtClean="0">
                <a:solidFill>
                  <a:srgbClr val="000000"/>
                </a:solidFill>
                <a:latin typeface="Consolas" panose="020B0609020204030204" pitchFamily="49" charset="0"/>
              </a:rPr>
              <a:t>.SaveBitmap</a:t>
            </a:r>
            <a:r>
              <a:rPr lang="en-US" dirty="0" smtClean="0">
                <a:solidFill>
                  <a:srgbClr val="000000"/>
                </a:solidFill>
                <a:latin typeface="Consolas" panose="020B0609020204030204" pitchFamily="49" charset="0"/>
              </a:rPr>
              <a:t>(</a:t>
            </a:r>
            <a:r>
              <a:rPr lang="en-US" dirty="0" smtClean="0">
                <a:solidFill>
                  <a:srgbClr val="808080"/>
                </a:solidFill>
                <a:latin typeface="Consolas" panose="020B0609020204030204" pitchFamily="49" charset="0"/>
              </a:rPr>
              <a:t>bitmap</a:t>
            </a:r>
            <a:r>
              <a:rPr lang="en-US" dirty="0">
                <a:solidFill>
                  <a:srgbClr val="000000"/>
                </a:solidFill>
                <a:latin typeface="Consolas" panose="020B0609020204030204" pitchFamily="49" charset="0"/>
              </a:rPr>
              <a:t>, file);</a:t>
            </a:r>
          </a:p>
          <a:p>
            <a:pPr marL="0" indent="0">
              <a:buNone/>
            </a:pPr>
            <a:r>
              <a:rPr lang="ru-RU" dirty="0">
                <a:solidFill>
                  <a:srgbClr val="000000"/>
                </a:solidFill>
                <a:latin typeface="Consolas" panose="020B0609020204030204" pitchFamily="49" charset="0"/>
              </a:rPr>
              <a:t>}</a:t>
            </a:r>
          </a:p>
          <a:p>
            <a:pPr marL="0" indent="0">
              <a:buNone/>
            </a:pPr>
            <a:endParaRPr lang="en-US" dirty="0" smtClean="0"/>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DrawScene</a:t>
            </a:r>
            <a:r>
              <a:rPr lang="en-US" dirty="0">
                <a:solidFill>
                  <a:srgbClr val="000000"/>
                </a:solidFill>
                <a:latin typeface="Consolas" panose="020B0609020204030204" pitchFamily="49" charset="0"/>
              </a:rPr>
              <a:t>(bitmap);</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SaveBitmapToFile</a:t>
            </a:r>
            <a:r>
              <a:rPr lang="en-US" dirty="0">
                <a:solidFill>
                  <a:srgbClr val="000000"/>
                </a:solidFill>
                <a:latin typeface="Consolas" panose="020B0609020204030204" pitchFamily="49" charset="0"/>
              </a:rPr>
              <a:t>(encoder, bitmap, </a:t>
            </a:r>
            <a:r>
              <a:rPr lang="en-US" dirty="0">
                <a:solidFill>
                  <a:srgbClr val="A31515"/>
                </a:solidFill>
                <a:latin typeface="Consolas" panose="020B0609020204030204" pitchFamily="49" charset="0"/>
              </a:rPr>
              <a:t>"scene.png</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 name="Номер слайда 1"/>
          <p:cNvSpPr>
            <a:spLocks noGrp="1"/>
          </p:cNvSpPr>
          <p:nvPr>
            <p:ph type="sldNum" sz="quarter" idx="12"/>
          </p:nvPr>
        </p:nvSpPr>
        <p:spPr/>
        <p:txBody>
          <a:bodyPr/>
          <a:lstStyle/>
          <a:p>
            <a:fld id="{CF8E6F4D-2E97-47CB-8591-066566E4FE4D}" type="slidenum">
              <a:rPr lang="ru-RU" smtClean="0"/>
              <a:t>12</a:t>
            </a:fld>
            <a:endParaRPr lang="ru-RU"/>
          </a:p>
        </p:txBody>
      </p:sp>
      <p:cxnSp>
        <p:nvCxnSpPr>
          <p:cNvPr id="8" name="Прямая соединительная линия 7"/>
          <p:cNvCxnSpPr/>
          <p:nvPr/>
        </p:nvCxnSpPr>
        <p:spPr>
          <a:xfrm>
            <a:off x="0" y="2216075"/>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735666" y="135863"/>
            <a:ext cx="2273379" cy="830997"/>
          </a:xfrm>
          <a:prstGeom prst="rect">
            <a:avLst/>
          </a:prstGeom>
          <a:noFill/>
        </p:spPr>
        <p:txBody>
          <a:bodyPr wrap="none" rtlCol="0">
            <a:spAutoFit/>
          </a:bodyPr>
          <a:lstStyle/>
          <a:p>
            <a:r>
              <a:rPr lang="ru-RU" sz="4800" dirty="0" smtClean="0">
                <a:solidFill>
                  <a:schemeClr val="bg1">
                    <a:lumMod val="65000"/>
                  </a:schemeClr>
                </a:solidFill>
              </a:rPr>
              <a:t>Без </a:t>
            </a:r>
            <a:r>
              <a:rPr lang="en-US" sz="4800" dirty="0" smtClean="0">
                <a:solidFill>
                  <a:schemeClr val="bg1">
                    <a:lumMod val="65000"/>
                  </a:schemeClr>
                </a:solidFill>
              </a:rPr>
              <a:t>OCP</a:t>
            </a:r>
            <a:endParaRPr lang="ru-RU" sz="4800" dirty="0">
              <a:solidFill>
                <a:schemeClr val="bg1">
                  <a:lumMod val="65000"/>
                </a:schemeClr>
              </a:solidFill>
            </a:endParaRPr>
          </a:p>
        </p:txBody>
      </p:sp>
      <p:sp>
        <p:nvSpPr>
          <p:cNvPr id="10" name="TextBox 9"/>
          <p:cNvSpPr txBox="1"/>
          <p:nvPr/>
        </p:nvSpPr>
        <p:spPr>
          <a:xfrm>
            <a:off x="10303129" y="2505911"/>
            <a:ext cx="1705916" cy="830997"/>
          </a:xfrm>
          <a:prstGeom prst="rect">
            <a:avLst/>
          </a:prstGeom>
          <a:noFill/>
        </p:spPr>
        <p:txBody>
          <a:bodyPr wrap="none" rtlCol="0">
            <a:spAutoFit/>
          </a:bodyPr>
          <a:lstStyle/>
          <a:p>
            <a:r>
              <a:rPr lang="ru-RU" sz="4800" dirty="0">
                <a:solidFill>
                  <a:schemeClr val="bg1">
                    <a:lumMod val="65000"/>
                  </a:schemeClr>
                </a:solidFill>
              </a:rPr>
              <a:t>С</a:t>
            </a:r>
            <a:r>
              <a:rPr lang="ru-RU" sz="4800" dirty="0" smtClean="0">
                <a:solidFill>
                  <a:schemeClr val="bg1">
                    <a:lumMod val="65000"/>
                  </a:schemeClr>
                </a:solidFill>
              </a:rPr>
              <a:t> </a:t>
            </a:r>
            <a:r>
              <a:rPr lang="en-US" sz="4800" dirty="0" smtClean="0">
                <a:solidFill>
                  <a:schemeClr val="bg1">
                    <a:lumMod val="65000"/>
                  </a:schemeClr>
                </a:solidFill>
              </a:rPr>
              <a:t>OCP</a:t>
            </a:r>
            <a:endParaRPr lang="ru-RU" sz="4800" dirty="0">
              <a:solidFill>
                <a:schemeClr val="bg1">
                  <a:lumMod val="65000"/>
                </a:schemeClr>
              </a:solidFill>
            </a:endParaRPr>
          </a:p>
        </p:txBody>
      </p:sp>
    </p:spTree>
    <p:extLst>
      <p:ext uri="{BB962C8B-B14F-4D97-AF65-F5344CB8AC3E}">
        <p14:creationId xmlns:p14="http://schemas.microsoft.com/office/powerpoint/2010/main" val="2328983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3" name="Объект 2"/>
          <p:cNvSpPr>
            <a:spLocks noGrp="1"/>
          </p:cNvSpPr>
          <p:nvPr>
            <p:ph sz="half" idx="2"/>
          </p:nvPr>
        </p:nvSpPr>
        <p:spPr/>
        <p:txBody>
          <a:bodyPr/>
          <a:lstStyle/>
          <a:p>
            <a:r>
              <a:rPr lang="ru-RU" dirty="0"/>
              <a:t>Облегчается тестирование</a:t>
            </a:r>
          </a:p>
          <a:p>
            <a:r>
              <a:rPr lang="ru-RU" dirty="0"/>
              <a:t>Упрощается </a:t>
            </a:r>
            <a:r>
              <a:rPr lang="ru-RU" dirty="0" smtClean="0"/>
              <a:t>расширяемость</a:t>
            </a:r>
          </a:p>
          <a:p>
            <a:pPr lvl="1"/>
            <a:r>
              <a:rPr lang="ru-RU" dirty="0" smtClean="0"/>
              <a:t>Более гибкий интерфейс</a:t>
            </a:r>
          </a:p>
        </p:txBody>
      </p:sp>
      <p:sp>
        <p:nvSpPr>
          <p:cNvPr id="7" name="Текст 6"/>
          <p:cNvSpPr>
            <a:spLocks noGrp="1"/>
          </p:cNvSpPr>
          <p:nvPr>
            <p:ph type="body" sz="quarter" idx="3"/>
          </p:nvPr>
        </p:nvSpPr>
        <p:spPr/>
        <p:txBody>
          <a:bodyPr/>
          <a:lstStyle/>
          <a:p>
            <a:r>
              <a:rPr lang="ru-RU" dirty="0" smtClean="0"/>
              <a:t>Недостатки</a:t>
            </a:r>
            <a:endParaRPr lang="ru-RU" dirty="0"/>
          </a:p>
        </p:txBody>
      </p:sp>
      <p:sp>
        <p:nvSpPr>
          <p:cNvPr id="8" name="Объект 7"/>
          <p:cNvSpPr>
            <a:spLocks noGrp="1"/>
          </p:cNvSpPr>
          <p:nvPr>
            <p:ph sz="quarter" idx="4"/>
          </p:nvPr>
        </p:nvSpPr>
        <p:spPr/>
        <p:txBody>
          <a:bodyPr/>
          <a:lstStyle/>
          <a:p>
            <a:r>
              <a:rPr lang="ru-RU" dirty="0" smtClean="0"/>
              <a:t>Чуть </a:t>
            </a:r>
            <a:r>
              <a:rPr lang="ru-RU" dirty="0"/>
              <a:t>более многословный </a:t>
            </a:r>
            <a:r>
              <a:rPr lang="ru-RU" dirty="0" smtClean="0"/>
              <a:t>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13</a:t>
            </a:fld>
            <a:endParaRPr lang="ru-RU"/>
          </a:p>
        </p:txBody>
      </p:sp>
    </p:spTree>
    <p:extLst>
      <p:ext uri="{BB962C8B-B14F-4D97-AF65-F5344CB8AC3E}">
        <p14:creationId xmlns:p14="http://schemas.microsoft.com/office/powerpoint/2010/main" val="2229284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замещения </a:t>
            </a:r>
            <a:r>
              <a:rPr lang="ru-RU" dirty="0" smtClean="0"/>
              <a:t>Барбары Лисков</a:t>
            </a:r>
            <a:endParaRPr lang="ru-RU" dirty="0"/>
          </a:p>
        </p:txBody>
      </p:sp>
      <p:sp>
        <p:nvSpPr>
          <p:cNvPr id="3" name="Объект 2"/>
          <p:cNvSpPr>
            <a:spLocks noGrp="1"/>
          </p:cNvSpPr>
          <p:nvPr>
            <p:ph sz="half" idx="1"/>
          </p:nvPr>
        </p:nvSpPr>
        <p:spPr>
          <a:xfrm>
            <a:off x="838199" y="1825625"/>
            <a:ext cx="7111701" cy="4351338"/>
          </a:xfrm>
        </p:spPr>
        <p:txBody>
          <a:bodyPr>
            <a:normAutofit lnSpcReduction="10000"/>
          </a:bodyPr>
          <a:lstStyle/>
          <a:p>
            <a:r>
              <a:rPr lang="ru-RU" dirty="0"/>
              <a:t>Функции, которые используют ссылки на базовые классы, должны иметь возможность использовать объекты производных классов, не зная об </a:t>
            </a:r>
            <a:r>
              <a:rPr lang="ru-RU" dirty="0" smtClean="0"/>
              <a:t>этом</a:t>
            </a:r>
          </a:p>
          <a:p>
            <a:r>
              <a:rPr lang="en-US" dirty="0"/>
              <a:t>Derived classes must be substitutable for their base classes</a:t>
            </a:r>
            <a:endParaRPr lang="en-US" dirty="0" smtClean="0"/>
          </a:p>
          <a:p>
            <a:endParaRPr lang="en-US" dirty="0"/>
          </a:p>
          <a:p>
            <a:pPr marL="0" indent="0">
              <a:buNone/>
            </a:pPr>
            <a:r>
              <a:rPr lang="ru-RU" dirty="0" smtClean="0"/>
              <a:t>Нарушения встречаются в двух местах:</a:t>
            </a:r>
          </a:p>
          <a:p>
            <a:r>
              <a:rPr lang="ru-RU" dirty="0" smtClean="0"/>
              <a:t>В коде функции, использующей класс</a:t>
            </a:r>
          </a:p>
          <a:p>
            <a:r>
              <a:rPr lang="ru-RU" dirty="0" smtClean="0"/>
              <a:t>В коде наследников класса</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14</a:t>
            </a:fld>
            <a:endParaRPr lang="ru-RU"/>
          </a:p>
        </p:txBody>
      </p:sp>
      <p:pic>
        <p:nvPicPr>
          <p:cNvPr id="1026" name="Picture 2" descr="https://upload.wikimedia.org/wikipedia/commons/thumb/3/38/Barbara_Liskov_MIT_computer_scientist_2010.jpg/548px-Barbara_Liskov_MIT_computer_scientist_2010.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176741" y="1825625"/>
            <a:ext cx="31089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68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15</a:t>
            </a:fld>
            <a:endParaRPr lang="ru-RU"/>
          </a:p>
        </p:txBody>
      </p:sp>
      <p:sp>
        <p:nvSpPr>
          <p:cNvPr id="5" name="Прямоугольник 4"/>
          <p:cNvSpPr/>
          <p:nvPr/>
        </p:nvSpPr>
        <p:spPr>
          <a:xfrm>
            <a:off x="8756725" y="1495313"/>
            <a:ext cx="3248809" cy="38297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a:blip r:embed="rId3"/>
          <a:stretch>
            <a:fillRect/>
          </a:stretch>
        </p:blipFill>
        <p:spPr>
          <a:xfrm>
            <a:off x="247433" y="1371599"/>
            <a:ext cx="11697134" cy="4114802"/>
          </a:xfrm>
          <a:prstGeom prst="rect">
            <a:avLst/>
          </a:prstGeom>
        </p:spPr>
      </p:pic>
    </p:spTree>
    <p:extLst>
      <p:ext uri="{BB962C8B-B14F-4D97-AF65-F5344CB8AC3E}">
        <p14:creationId xmlns:p14="http://schemas.microsoft.com/office/powerpoint/2010/main" val="325350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89647" y="408790"/>
            <a:ext cx="12012706" cy="6121101"/>
          </a:xfrm>
        </p:spPr>
        <p:txBody>
          <a:bodyPr>
            <a:normAutofit lnSpcReduction="10000"/>
          </a:bodyPr>
          <a:lstStyle/>
          <a:p>
            <a:pPr marL="0" indent="0">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FitRectToClientArea</a:t>
            </a:r>
            <a:r>
              <a:rPr lang="en-US" dirty="0" smtClean="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2B91AF"/>
                </a:solidFill>
                <a:latin typeface="Consolas" panose="020B0609020204030204" pitchFamily="49" charset="0"/>
              </a:rPr>
              <a:t>IRectangle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&amp;</a:t>
            </a:r>
            <a:r>
              <a:rPr lang="en-US" dirty="0" err="1">
                <a:solidFill>
                  <a:srgbClr val="808080"/>
                </a:solidFill>
                <a:latin typeface="Consolas" panose="020B0609020204030204" pitchFamily="49" charset="0"/>
              </a:rPr>
              <a:t>rect</a:t>
            </a:r>
            <a:r>
              <a:rPr lang="en-US" dirty="0" smtClean="0">
                <a:solidFill>
                  <a:srgbClr val="000000"/>
                </a:solidFill>
                <a:latin typeface="Consolas" panose="020B0609020204030204" pitchFamily="49" charset="0"/>
              </a:rPr>
              <a:t>,</a:t>
            </a:r>
            <a:r>
              <a:rPr lang="en-US" dirty="0">
                <a:solidFill>
                  <a:srgbClr val="2B91AF"/>
                </a:solidFill>
                <a:latin typeface="Consolas" panose="020B0609020204030204" pitchFamily="49" charset="0"/>
              </a:rPr>
              <a:t> </a:t>
            </a:r>
            <a:r>
              <a:rPr lang="en-US" dirty="0" err="1">
                <a:solidFill>
                  <a:srgbClr val="2B91AF"/>
                </a:solidFill>
                <a:latin typeface="Consolas" panose="020B0609020204030204" pitchFamily="49" charset="0"/>
              </a:rPr>
              <a:t>IRectangle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&amp; </a:t>
            </a:r>
            <a:r>
              <a:rPr lang="en-US" dirty="0" err="1">
                <a:solidFill>
                  <a:srgbClr val="808080"/>
                </a:solidFill>
                <a:latin typeface="Consolas" panose="020B0609020204030204" pitchFamily="49" charset="0"/>
              </a:rPr>
              <a:t>clientArea</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double</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scaleX</a:t>
            </a:r>
            <a:r>
              <a:rPr lang="en-US" dirty="0">
                <a:solidFill>
                  <a:srgbClr val="000000"/>
                </a:solidFill>
                <a:latin typeface="Consolas" panose="020B0609020204030204" pitchFamily="49" charset="0"/>
              </a:rPr>
              <a:t> = </a:t>
            </a:r>
            <a:r>
              <a:rPr lang="en-US" dirty="0" err="1">
                <a:solidFill>
                  <a:srgbClr val="808080"/>
                </a:solidFill>
                <a:latin typeface="Consolas" panose="020B0609020204030204" pitchFamily="49" charset="0"/>
              </a:rPr>
              <a:t>clientArea</a:t>
            </a:r>
            <a:r>
              <a:rPr lang="en-US" dirty="0" err="1">
                <a:solidFill>
                  <a:srgbClr val="000000"/>
                </a:solidFill>
                <a:latin typeface="Consolas" panose="020B0609020204030204" pitchFamily="49" charset="0"/>
              </a:rPr>
              <a:t>.GetWidth</a:t>
            </a:r>
            <a:r>
              <a:rPr lang="en-US" dirty="0">
                <a:solidFill>
                  <a:srgbClr val="000000"/>
                </a:solidFill>
                <a:latin typeface="Consolas" panose="020B0609020204030204" pitchFamily="49" charset="0"/>
              </a:rPr>
              <a:t>() / </a:t>
            </a:r>
            <a:r>
              <a:rPr lang="en-US" dirty="0" err="1">
                <a:solidFill>
                  <a:srgbClr val="808080"/>
                </a:solidFill>
                <a:latin typeface="Consolas" panose="020B0609020204030204" pitchFamily="49" charset="0"/>
              </a:rPr>
              <a:t>rect</a:t>
            </a:r>
            <a:r>
              <a:rPr lang="en-US" dirty="0" err="1">
                <a:solidFill>
                  <a:srgbClr val="000000"/>
                </a:solidFill>
                <a:latin typeface="Consolas" panose="020B0609020204030204" pitchFamily="49" charset="0"/>
              </a:rPr>
              <a:t>.GetWidth</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double</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scaleY</a:t>
            </a:r>
            <a:r>
              <a:rPr lang="en-US" dirty="0">
                <a:solidFill>
                  <a:srgbClr val="000000"/>
                </a:solidFill>
                <a:latin typeface="Consolas" panose="020B0609020204030204" pitchFamily="49" charset="0"/>
              </a:rPr>
              <a:t> = </a:t>
            </a:r>
            <a:r>
              <a:rPr lang="en-US" dirty="0" err="1">
                <a:solidFill>
                  <a:srgbClr val="808080"/>
                </a:solidFill>
                <a:latin typeface="Consolas" panose="020B0609020204030204" pitchFamily="49" charset="0"/>
              </a:rPr>
              <a:t>clientArea</a:t>
            </a:r>
            <a:r>
              <a:rPr lang="en-US" dirty="0" err="1">
                <a:solidFill>
                  <a:srgbClr val="000000"/>
                </a:solidFill>
                <a:latin typeface="Consolas" panose="020B0609020204030204" pitchFamily="49" charset="0"/>
              </a:rPr>
              <a:t>.GetHeight</a:t>
            </a:r>
            <a:r>
              <a:rPr lang="en-US" dirty="0">
                <a:solidFill>
                  <a:srgbClr val="000000"/>
                </a:solidFill>
                <a:latin typeface="Consolas" panose="020B0609020204030204" pitchFamily="49" charset="0"/>
              </a:rPr>
              <a:t>() / </a:t>
            </a:r>
            <a:r>
              <a:rPr lang="en-US" dirty="0" err="1">
                <a:solidFill>
                  <a:srgbClr val="808080"/>
                </a:solidFill>
                <a:latin typeface="Consolas" panose="020B0609020204030204" pitchFamily="49" charset="0"/>
              </a:rPr>
              <a:t>rect</a:t>
            </a:r>
            <a:r>
              <a:rPr lang="en-US" dirty="0" err="1">
                <a:solidFill>
                  <a:srgbClr val="000000"/>
                </a:solidFill>
                <a:latin typeface="Consolas" panose="020B0609020204030204" pitchFamily="49" charset="0"/>
              </a:rPr>
              <a:t>.GetHeight</a:t>
            </a:r>
            <a:r>
              <a:rPr lang="en-US" dirty="0">
                <a:solidFill>
                  <a:srgbClr val="000000"/>
                </a:solidFill>
                <a:latin typeface="Consolas" panose="020B0609020204030204" pitchFamily="49" charset="0"/>
              </a:rPr>
              <a:t>();</a:t>
            </a:r>
          </a:p>
          <a:p>
            <a:pPr marL="0" indent="0">
              <a:buNone/>
            </a:pPr>
            <a:endParaRPr lang="ru-RU" dirty="0">
              <a:solidFill>
                <a:srgbClr val="000000"/>
              </a:solidFill>
              <a:latin typeface="Consolas" panose="020B0609020204030204" pitchFamily="49" charset="0"/>
            </a:endParaRPr>
          </a:p>
          <a:p>
            <a:pPr marL="0" indent="0">
              <a:buNone/>
            </a:pPr>
            <a:r>
              <a:rPr lang="en-US" dirty="0" smtClean="0">
                <a:solidFill>
                  <a:srgbClr val="0000FF"/>
                </a:solidFill>
                <a:latin typeface="Consolas" panose="020B0609020204030204" pitchFamily="49" charset="0"/>
              </a:rPr>
              <a:t>  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scaleX</a:t>
            </a:r>
            <a:r>
              <a:rPr lang="en-US" dirty="0">
                <a:solidFill>
                  <a:srgbClr val="000000"/>
                </a:solidFill>
                <a:latin typeface="Consolas" panose="020B0609020204030204" pitchFamily="49" charset="0"/>
              </a:rPr>
              <a:t> &lt;= </a:t>
            </a:r>
            <a:r>
              <a:rPr lang="en-US" dirty="0" err="1">
                <a:solidFill>
                  <a:srgbClr val="000000"/>
                </a:solidFill>
                <a:latin typeface="Consolas" panose="020B0609020204030204" pitchFamily="49" charset="0"/>
              </a:rPr>
              <a:t>scaleY</a:t>
            </a:r>
            <a:r>
              <a:rPr lang="en-US" dirty="0">
                <a:solidFill>
                  <a:srgbClr val="000000"/>
                </a:solidFill>
                <a:latin typeface="Consolas" panose="020B0609020204030204" pitchFamily="49" charset="0"/>
              </a:rPr>
              <a:t>) {</a:t>
            </a:r>
          </a:p>
          <a:p>
            <a:pPr marL="0" indent="0">
              <a:buNone/>
            </a:pPr>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.SetWidth</a:t>
            </a:r>
            <a:r>
              <a:rPr lang="en-US" dirty="0" smtClean="0">
                <a:solidFill>
                  <a:srgbClr val="000000"/>
                </a:solidFill>
                <a:latin typeface="Consolas" panose="020B0609020204030204" pitchFamily="49" charset="0"/>
              </a:rPr>
              <a:t>(</a:t>
            </a:r>
            <a:r>
              <a:rPr lang="en-US" dirty="0" err="1" smtClean="0">
                <a:solidFill>
                  <a:srgbClr val="808080"/>
                </a:solidFill>
                <a:latin typeface="Consolas" panose="020B0609020204030204" pitchFamily="49" charset="0"/>
              </a:rPr>
              <a:t>clientArea</a:t>
            </a:r>
            <a:r>
              <a:rPr lang="en-US" dirty="0" err="1" smtClean="0">
                <a:solidFill>
                  <a:srgbClr val="000000"/>
                </a:solidFill>
                <a:latin typeface="Consolas" panose="020B0609020204030204" pitchFamily="49" charset="0"/>
              </a:rPr>
              <a:t>.GetWidth</a:t>
            </a:r>
            <a:r>
              <a:rPr lang="en-US" dirty="0">
                <a:solidFill>
                  <a:srgbClr val="000000"/>
                </a:solidFill>
                <a:latin typeface="Consolas" panose="020B0609020204030204" pitchFamily="49" charset="0"/>
              </a:rPr>
              <a:t>());</a:t>
            </a:r>
          </a:p>
          <a:p>
            <a:pPr marL="0" indent="0">
              <a:buNone/>
            </a:pPr>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.SetHeight</a:t>
            </a:r>
            <a:r>
              <a:rPr lang="en-US" dirty="0" smtClean="0">
                <a:solidFill>
                  <a:srgbClr val="000000"/>
                </a:solidFill>
                <a:latin typeface="Consolas" panose="020B0609020204030204" pitchFamily="49" charset="0"/>
              </a:rPr>
              <a:t>(</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.GetHeight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scaleX</a:t>
            </a:r>
            <a:r>
              <a:rPr lang="en-US" dirty="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pPr marL="0" indent="0">
              <a:buNone/>
            </a:pPr>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.SetWidth</a:t>
            </a:r>
            <a:r>
              <a:rPr lang="en-US" dirty="0" smtClean="0">
                <a:solidFill>
                  <a:srgbClr val="000000"/>
                </a:solidFill>
                <a:latin typeface="Consolas" panose="020B0609020204030204" pitchFamily="49" charset="0"/>
              </a:rPr>
              <a:t>(</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.GetWidth</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scaleY</a:t>
            </a:r>
            <a:r>
              <a:rPr lang="en-US" dirty="0">
                <a:solidFill>
                  <a:srgbClr val="000000"/>
                </a:solidFill>
                <a:latin typeface="Consolas" panose="020B0609020204030204" pitchFamily="49" charset="0"/>
              </a:rPr>
              <a:t>);</a:t>
            </a:r>
          </a:p>
          <a:p>
            <a:pPr marL="0" indent="0">
              <a:buNone/>
            </a:pPr>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.SetHeight</a:t>
            </a:r>
            <a:r>
              <a:rPr lang="en-US" dirty="0" smtClean="0">
                <a:solidFill>
                  <a:srgbClr val="000000"/>
                </a:solidFill>
                <a:latin typeface="Consolas" panose="020B0609020204030204" pitchFamily="49" charset="0"/>
              </a:rPr>
              <a:t>(</a:t>
            </a:r>
            <a:r>
              <a:rPr lang="en-US" dirty="0" err="1" smtClean="0">
                <a:solidFill>
                  <a:srgbClr val="808080"/>
                </a:solidFill>
                <a:latin typeface="Consolas" panose="020B0609020204030204" pitchFamily="49" charset="0"/>
              </a:rPr>
              <a:t>clientArea</a:t>
            </a:r>
            <a:r>
              <a:rPr lang="en-US" dirty="0" err="1" smtClean="0">
                <a:solidFill>
                  <a:srgbClr val="000000"/>
                </a:solidFill>
                <a:latin typeface="Consolas" panose="020B0609020204030204" pitchFamily="49" charset="0"/>
              </a:rPr>
              <a:t>.GetHeight</a:t>
            </a:r>
            <a:r>
              <a:rPr lang="en-US" dirty="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16</a:t>
            </a:fld>
            <a:endParaRPr lang="ru-RU"/>
          </a:p>
        </p:txBody>
      </p:sp>
      <p:sp>
        <p:nvSpPr>
          <p:cNvPr id="5" name="Прямоугольник 4"/>
          <p:cNvSpPr/>
          <p:nvPr/>
        </p:nvSpPr>
        <p:spPr>
          <a:xfrm>
            <a:off x="882127" y="4615031"/>
            <a:ext cx="2893807" cy="8606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883916" y="3207570"/>
            <a:ext cx="2893807" cy="8606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6502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17</a:t>
            </a:fld>
            <a:endParaRPr lang="ru-RU"/>
          </a:p>
        </p:txBody>
      </p:sp>
      <p:pic>
        <p:nvPicPr>
          <p:cNvPr id="4" name="Рисунок 3"/>
          <p:cNvPicPr>
            <a:picLocks noChangeAspect="1"/>
          </p:cNvPicPr>
          <p:nvPr/>
        </p:nvPicPr>
        <p:blipFill>
          <a:blip r:embed="rId3"/>
          <a:stretch>
            <a:fillRect/>
          </a:stretch>
        </p:blipFill>
        <p:spPr>
          <a:xfrm>
            <a:off x="649045" y="1193442"/>
            <a:ext cx="10893910" cy="4471116"/>
          </a:xfrm>
          <a:prstGeom prst="rect">
            <a:avLst/>
          </a:prstGeom>
        </p:spPr>
      </p:pic>
    </p:spTree>
    <p:extLst>
      <p:ext uri="{BB962C8B-B14F-4D97-AF65-F5344CB8AC3E}">
        <p14:creationId xmlns:p14="http://schemas.microsoft.com/office/powerpoint/2010/main" val="3321684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18</a:t>
            </a:fld>
            <a:endParaRPr lang="ru-RU"/>
          </a:p>
        </p:txBody>
      </p:sp>
      <p:pic>
        <p:nvPicPr>
          <p:cNvPr id="3" name="Рисунок 2"/>
          <p:cNvPicPr>
            <a:picLocks noChangeAspect="1"/>
          </p:cNvPicPr>
          <p:nvPr/>
        </p:nvPicPr>
        <p:blipFill>
          <a:blip r:embed="rId3"/>
          <a:stretch>
            <a:fillRect/>
          </a:stretch>
        </p:blipFill>
        <p:spPr>
          <a:xfrm>
            <a:off x="1821628" y="665397"/>
            <a:ext cx="8548744" cy="5527206"/>
          </a:xfrm>
          <a:prstGeom prst="rect">
            <a:avLst/>
          </a:prstGeom>
        </p:spPr>
      </p:pic>
    </p:spTree>
    <p:extLst>
      <p:ext uri="{BB962C8B-B14F-4D97-AF65-F5344CB8AC3E}">
        <p14:creationId xmlns:p14="http://schemas.microsoft.com/office/powerpoint/2010/main" val="3716871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Проектирование по контракту</a:t>
            </a:r>
          </a:p>
        </p:txBody>
      </p:sp>
      <p:sp>
        <p:nvSpPr>
          <p:cNvPr id="4" name="Объект 3"/>
          <p:cNvSpPr>
            <a:spLocks noGrp="1"/>
          </p:cNvSpPr>
          <p:nvPr>
            <p:ph sz="half" idx="1"/>
          </p:nvPr>
        </p:nvSpPr>
        <p:spPr>
          <a:xfrm>
            <a:off x="505609" y="2030027"/>
            <a:ext cx="4604273" cy="3617739"/>
          </a:xfrm>
        </p:spPr>
        <p:txBody>
          <a:bodyPr>
            <a:normAutofit/>
          </a:bodyPr>
          <a:lstStyle/>
          <a:p>
            <a:r>
              <a:rPr lang="ru-RU" dirty="0"/>
              <a:t>Наследуемый объект может </a:t>
            </a:r>
            <a:r>
              <a:rPr lang="ru-RU" dirty="0" smtClean="0"/>
              <a:t>заменить</a:t>
            </a:r>
            <a:r>
              <a:rPr lang="en-US" dirty="0" smtClean="0"/>
              <a:t>:</a:t>
            </a:r>
          </a:p>
          <a:p>
            <a:pPr lvl="1"/>
            <a:r>
              <a:rPr lang="ru-RU" dirty="0" smtClean="0"/>
              <a:t>родительское </a:t>
            </a:r>
            <a:r>
              <a:rPr lang="ru-RU" dirty="0"/>
              <a:t>пред-условие на такое же или более </a:t>
            </a:r>
            <a:r>
              <a:rPr lang="ru-RU" dirty="0" smtClean="0"/>
              <a:t>слабое</a:t>
            </a:r>
            <a:endParaRPr lang="en-US" dirty="0" smtClean="0"/>
          </a:p>
          <a:p>
            <a:pPr lvl="1"/>
            <a:r>
              <a:rPr lang="ru-RU" dirty="0" smtClean="0"/>
              <a:t>родительское </a:t>
            </a:r>
            <a:r>
              <a:rPr lang="ru-RU" dirty="0"/>
              <a:t>пост-условие на такое же или более </a:t>
            </a:r>
            <a:r>
              <a:rPr lang="ru-RU" dirty="0" smtClean="0"/>
              <a:t>сильное</a:t>
            </a:r>
            <a:endParaRPr lang="ru-RU" dirty="0"/>
          </a:p>
        </p:txBody>
      </p:sp>
      <p:sp>
        <p:nvSpPr>
          <p:cNvPr id="11" name="Объект 10"/>
          <p:cNvSpPr>
            <a:spLocks noGrp="1"/>
          </p:cNvSpPr>
          <p:nvPr>
            <p:ph sz="half" idx="2"/>
          </p:nvPr>
        </p:nvSpPr>
        <p:spPr>
          <a:xfrm>
            <a:off x="5238975" y="2030027"/>
            <a:ext cx="6669740" cy="3617739"/>
          </a:xfrm>
        </p:spPr>
        <p:txBody>
          <a:bodyPr>
            <a:noAutofit/>
          </a:bodyPr>
          <a:lstStyle/>
          <a:p>
            <a:r>
              <a:rPr lang="en-US" sz="2000" dirty="0" err="1">
                <a:latin typeface="Consolas" panose="020B0609020204030204" pitchFamily="49" charset="0"/>
              </a:rPr>
              <a:t>I</a:t>
            </a:r>
            <a:r>
              <a:rPr lang="en-US" sz="2000" dirty="0" err="1" smtClean="0">
                <a:latin typeface="Consolas" panose="020B0609020204030204" pitchFamily="49" charset="0"/>
              </a:rPr>
              <a:t>Rectangle</a:t>
            </a:r>
            <a:endParaRPr lang="en-US" sz="2000" dirty="0" smtClean="0">
              <a:latin typeface="Consolas" panose="020B0609020204030204" pitchFamily="49" charset="0"/>
            </a:endParaRPr>
          </a:p>
          <a:p>
            <a:pPr marL="457200" lvl="1" indent="0">
              <a:buNone/>
            </a:pPr>
            <a:r>
              <a:rPr lang="en-US" sz="2000" dirty="0" smtClean="0">
                <a:solidFill>
                  <a:schemeClr val="bg1">
                    <a:lumMod val="50000"/>
                  </a:schemeClr>
                </a:solidFill>
                <a:latin typeface="Consolas" panose="020B0609020204030204" pitchFamily="49" charset="0"/>
              </a:rPr>
              <a:t>Pre:</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smtClean="0">
                <a:latin typeface="Consolas" panose="020B0609020204030204" pitchFamily="49" charset="0"/>
              </a:rPr>
              <a:t>() == a &amp;&amp; </a:t>
            </a:r>
            <a:r>
              <a:rPr lang="en-US" sz="2000" dirty="0" err="1" smtClean="0">
                <a:latin typeface="Consolas" panose="020B0609020204030204" pitchFamily="49" charset="0"/>
              </a:rPr>
              <a:t>GetHeight</a:t>
            </a:r>
            <a:r>
              <a:rPr lang="en-US" sz="2000" dirty="0" smtClean="0">
                <a:latin typeface="Consolas" panose="020B0609020204030204" pitchFamily="49" charset="0"/>
              </a:rPr>
              <a:t>() == b</a:t>
            </a:r>
          </a:p>
          <a:p>
            <a:pPr marL="457200" lvl="1" indent="0">
              <a:buNone/>
            </a:pPr>
            <a:r>
              <a:rPr lang="en-US" sz="2000" dirty="0" smtClean="0">
                <a:solidFill>
                  <a:schemeClr val="bg1">
                    <a:lumMod val="50000"/>
                  </a:schemeClr>
                </a:solidFill>
                <a:latin typeface="Consolas" panose="020B0609020204030204" pitchFamily="49" charset="0"/>
              </a:rPr>
              <a:t>Exec:</a:t>
            </a:r>
            <a:r>
              <a:rPr lang="en-US" sz="2000" dirty="0" smtClean="0">
                <a:latin typeface="Consolas" panose="020B0609020204030204" pitchFamily="49" charset="0"/>
              </a:rPr>
              <a:t> </a:t>
            </a:r>
            <a:r>
              <a:rPr lang="en-US" sz="2000" dirty="0" err="1" smtClean="0">
                <a:latin typeface="Consolas" panose="020B0609020204030204" pitchFamily="49" charset="0"/>
              </a:rPr>
              <a:t>SetWidth</a:t>
            </a:r>
            <a:r>
              <a:rPr lang="en-US" sz="2000" dirty="0" smtClean="0">
                <a:latin typeface="Consolas" panose="020B0609020204030204" pitchFamily="49" charset="0"/>
              </a:rPr>
              <a:t>(c)</a:t>
            </a:r>
          </a:p>
          <a:p>
            <a:pPr marL="457200" lvl="1" indent="0">
              <a:buNone/>
            </a:pPr>
            <a:r>
              <a:rPr lang="en-US" sz="2000" dirty="0" smtClean="0">
                <a:solidFill>
                  <a:schemeClr val="bg1">
                    <a:lumMod val="50000"/>
                  </a:schemeClr>
                </a:solidFill>
                <a:latin typeface="Consolas" panose="020B0609020204030204" pitchFamily="49" charset="0"/>
              </a:rPr>
              <a:t>Post:</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a:latin typeface="Consolas" panose="020B0609020204030204" pitchFamily="49" charset="0"/>
              </a:rPr>
              <a:t>() == </a:t>
            </a:r>
            <a:r>
              <a:rPr lang="en-US" sz="2000" dirty="0" smtClean="0">
                <a:latin typeface="Consolas" panose="020B0609020204030204" pitchFamily="49" charset="0"/>
              </a:rPr>
              <a:t>c </a:t>
            </a:r>
            <a:r>
              <a:rPr lang="en-US" sz="2000" dirty="0">
                <a:latin typeface="Consolas" panose="020B0609020204030204" pitchFamily="49" charset="0"/>
              </a:rPr>
              <a:t>&amp;&amp; </a:t>
            </a:r>
            <a:r>
              <a:rPr lang="en-US" sz="2000" dirty="0" err="1">
                <a:latin typeface="Consolas" panose="020B0609020204030204" pitchFamily="49" charset="0"/>
              </a:rPr>
              <a:t>GetHeight</a:t>
            </a:r>
            <a:r>
              <a:rPr lang="en-US" sz="2000" dirty="0">
                <a:latin typeface="Consolas" panose="020B0609020204030204" pitchFamily="49" charset="0"/>
              </a:rPr>
              <a:t>() == b</a:t>
            </a:r>
          </a:p>
          <a:p>
            <a:endParaRPr lang="en-US" sz="2000" dirty="0" smtClean="0">
              <a:latin typeface="Consolas" panose="020B0609020204030204" pitchFamily="49" charset="0"/>
            </a:endParaRPr>
          </a:p>
          <a:p>
            <a:r>
              <a:rPr lang="en-US" sz="2000" dirty="0" smtClean="0">
                <a:latin typeface="Consolas" panose="020B0609020204030204" pitchFamily="49" charset="0"/>
              </a:rPr>
              <a:t>Square</a:t>
            </a:r>
          </a:p>
          <a:p>
            <a:pPr marL="457200" lvl="1" indent="0">
              <a:buNone/>
            </a:pPr>
            <a:r>
              <a:rPr lang="en-US" sz="2000" dirty="0" smtClean="0">
                <a:solidFill>
                  <a:schemeClr val="bg1">
                    <a:lumMod val="50000"/>
                  </a:schemeClr>
                </a:solidFill>
                <a:latin typeface="Consolas" panose="020B0609020204030204" pitchFamily="49" charset="0"/>
              </a:rPr>
              <a:t>Pre:</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a:latin typeface="Consolas" panose="020B0609020204030204" pitchFamily="49" charset="0"/>
              </a:rPr>
              <a:t>() == </a:t>
            </a:r>
            <a:r>
              <a:rPr lang="en-US" sz="2000" dirty="0" smtClean="0">
                <a:latin typeface="Consolas" panose="020B0609020204030204" pitchFamily="49" charset="0"/>
              </a:rPr>
              <a:t>a </a:t>
            </a:r>
            <a:r>
              <a:rPr lang="en-US" sz="2000" dirty="0">
                <a:latin typeface="Consolas" panose="020B0609020204030204" pitchFamily="49" charset="0"/>
              </a:rPr>
              <a:t>&amp;&amp; </a:t>
            </a:r>
            <a:r>
              <a:rPr lang="en-US" sz="2000" dirty="0" err="1">
                <a:latin typeface="Consolas" panose="020B0609020204030204" pitchFamily="49" charset="0"/>
              </a:rPr>
              <a:t>GetHeight</a:t>
            </a:r>
            <a:r>
              <a:rPr lang="en-US" sz="2000" dirty="0">
                <a:latin typeface="Consolas" panose="020B0609020204030204" pitchFamily="49" charset="0"/>
              </a:rPr>
              <a:t>() == </a:t>
            </a:r>
            <a:r>
              <a:rPr lang="en-US" sz="2000" dirty="0" smtClean="0">
                <a:latin typeface="Consolas" panose="020B0609020204030204" pitchFamily="49" charset="0"/>
              </a:rPr>
              <a:t>a</a:t>
            </a:r>
            <a:endParaRPr lang="en-US" sz="2000" dirty="0">
              <a:latin typeface="Consolas" panose="020B0609020204030204" pitchFamily="49" charset="0"/>
            </a:endParaRPr>
          </a:p>
          <a:p>
            <a:pPr marL="457200" lvl="1" indent="0">
              <a:buNone/>
            </a:pPr>
            <a:r>
              <a:rPr lang="en-US" sz="2000" dirty="0" smtClean="0">
                <a:solidFill>
                  <a:schemeClr val="bg1">
                    <a:lumMod val="50000"/>
                  </a:schemeClr>
                </a:solidFill>
                <a:latin typeface="Consolas" panose="020B0609020204030204" pitchFamily="49" charset="0"/>
              </a:rPr>
              <a:t>Exec:</a:t>
            </a:r>
            <a:r>
              <a:rPr lang="en-US" sz="2000" dirty="0" smtClean="0">
                <a:latin typeface="Consolas" panose="020B0609020204030204" pitchFamily="49" charset="0"/>
              </a:rPr>
              <a:t> </a:t>
            </a:r>
            <a:r>
              <a:rPr lang="en-US" sz="2000" dirty="0" err="1" smtClean="0">
                <a:latin typeface="Consolas" panose="020B0609020204030204" pitchFamily="49" charset="0"/>
              </a:rPr>
              <a:t>SetWidth</a:t>
            </a:r>
            <a:r>
              <a:rPr lang="en-US" sz="2000" dirty="0" smtClean="0">
                <a:latin typeface="Consolas" panose="020B0609020204030204" pitchFamily="49" charset="0"/>
              </a:rPr>
              <a:t>(c)</a:t>
            </a:r>
            <a:endParaRPr lang="en-US" sz="2000" dirty="0">
              <a:latin typeface="Consolas" panose="020B0609020204030204" pitchFamily="49" charset="0"/>
            </a:endParaRPr>
          </a:p>
          <a:p>
            <a:pPr marL="457200" lvl="1" indent="0">
              <a:buNone/>
            </a:pPr>
            <a:r>
              <a:rPr lang="en-US" sz="2000" dirty="0" smtClean="0">
                <a:solidFill>
                  <a:schemeClr val="bg1">
                    <a:lumMod val="50000"/>
                  </a:schemeClr>
                </a:solidFill>
                <a:latin typeface="Consolas" panose="020B0609020204030204" pitchFamily="49" charset="0"/>
              </a:rPr>
              <a:t>Post:</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a:latin typeface="Consolas" panose="020B0609020204030204" pitchFamily="49" charset="0"/>
              </a:rPr>
              <a:t>() == </a:t>
            </a:r>
            <a:r>
              <a:rPr lang="en-US" sz="2000" dirty="0" smtClean="0">
                <a:latin typeface="Consolas" panose="020B0609020204030204" pitchFamily="49" charset="0"/>
              </a:rPr>
              <a:t>c </a:t>
            </a:r>
            <a:r>
              <a:rPr lang="en-US" sz="2000" dirty="0">
                <a:latin typeface="Consolas" panose="020B0609020204030204" pitchFamily="49" charset="0"/>
              </a:rPr>
              <a:t>&amp;&amp; </a:t>
            </a:r>
            <a:r>
              <a:rPr lang="en-US" sz="2000" dirty="0" err="1">
                <a:solidFill>
                  <a:srgbClr val="FF0000"/>
                </a:solidFill>
                <a:latin typeface="Consolas" panose="020B0609020204030204" pitchFamily="49" charset="0"/>
              </a:rPr>
              <a:t>GetHeight</a:t>
            </a:r>
            <a:r>
              <a:rPr lang="en-US" sz="2000" dirty="0">
                <a:solidFill>
                  <a:srgbClr val="FF0000"/>
                </a:solidFill>
                <a:latin typeface="Consolas" panose="020B0609020204030204" pitchFamily="49" charset="0"/>
              </a:rPr>
              <a:t>() == </a:t>
            </a:r>
            <a:r>
              <a:rPr lang="en-US" sz="2000" dirty="0" smtClean="0">
                <a:solidFill>
                  <a:srgbClr val="FF0000"/>
                </a:solidFill>
                <a:latin typeface="Consolas" panose="020B0609020204030204" pitchFamily="49" charset="0"/>
              </a:rPr>
              <a:t>c</a:t>
            </a:r>
            <a:endParaRPr lang="en-US" sz="2000" dirty="0">
              <a:solidFill>
                <a:srgbClr val="FF0000"/>
              </a:solidFill>
              <a:latin typeface="Consolas" panose="020B0609020204030204" pitchFamily="49" charset="0"/>
            </a:endParaRPr>
          </a:p>
        </p:txBody>
      </p:sp>
      <p:sp>
        <p:nvSpPr>
          <p:cNvPr id="2" name="Номер слайда 1"/>
          <p:cNvSpPr>
            <a:spLocks noGrp="1"/>
          </p:cNvSpPr>
          <p:nvPr>
            <p:ph type="sldNum" sz="quarter" idx="12"/>
          </p:nvPr>
        </p:nvSpPr>
        <p:spPr/>
        <p:txBody>
          <a:bodyPr/>
          <a:lstStyle/>
          <a:p>
            <a:fld id="{CF8E6F4D-2E97-47CB-8591-066566E4FE4D}" type="slidenum">
              <a:rPr lang="ru-RU" smtClean="0"/>
              <a:t>19</a:t>
            </a:fld>
            <a:endParaRPr lang="ru-RU"/>
          </a:p>
        </p:txBody>
      </p:sp>
    </p:spTree>
    <p:extLst>
      <p:ext uri="{BB962C8B-B14F-4D97-AF65-F5344CB8AC3E}">
        <p14:creationId xmlns:p14="http://schemas.microsoft.com/office/powerpoint/2010/main" val="342617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Программа обсуждения</a:t>
            </a:r>
            <a:endParaRPr lang="ru-RU" dirty="0"/>
          </a:p>
        </p:txBody>
      </p:sp>
      <p:sp>
        <p:nvSpPr>
          <p:cNvPr id="3" name="Объект 2"/>
          <p:cNvSpPr>
            <a:spLocks noGrp="1"/>
          </p:cNvSpPr>
          <p:nvPr>
            <p:ph idx="1"/>
          </p:nvPr>
        </p:nvSpPr>
        <p:spPr/>
        <p:txBody>
          <a:bodyPr/>
          <a:lstStyle/>
          <a:p>
            <a:r>
              <a:rPr lang="ru-RU" dirty="0" smtClean="0"/>
              <a:t>Что такое принципы </a:t>
            </a:r>
            <a:r>
              <a:rPr lang="en-US" dirty="0" smtClean="0"/>
              <a:t>S.O.L.I.D.</a:t>
            </a:r>
            <a:endParaRPr lang="ru-RU" dirty="0" smtClean="0"/>
          </a:p>
          <a:p>
            <a:r>
              <a:rPr lang="ru-RU" dirty="0" smtClean="0"/>
              <a:t>Разбор каждого принципа на примере</a:t>
            </a:r>
            <a:endParaRPr lang="en-US" dirty="0" smtClean="0"/>
          </a:p>
          <a:p>
            <a:r>
              <a:rPr lang="ru-RU" dirty="0"/>
              <a:t>Для чего </a:t>
            </a:r>
            <a:r>
              <a:rPr lang="ru-RU" dirty="0" smtClean="0"/>
              <a:t>нужны принципы </a:t>
            </a:r>
            <a:r>
              <a:rPr lang="en-US" dirty="0" smtClean="0"/>
              <a:t>S.O.L.I.D.</a:t>
            </a:r>
            <a:endParaRPr lang="ru-RU" dirty="0" smtClean="0"/>
          </a:p>
          <a:p>
            <a:r>
              <a:rPr lang="ru-RU" dirty="0" smtClean="0"/>
              <a:t>Следование принципам </a:t>
            </a:r>
            <a:r>
              <a:rPr lang="en-US" dirty="0"/>
              <a:t>S.O.L.I.D</a:t>
            </a:r>
            <a:r>
              <a:rPr lang="en-US" dirty="0" smtClean="0"/>
              <a:t>.</a:t>
            </a:r>
            <a:r>
              <a:rPr lang="ru-RU" dirty="0" smtClean="0"/>
              <a:t> в </a:t>
            </a:r>
            <a:r>
              <a:rPr lang="en-US" dirty="0" err="1" smtClean="0"/>
              <a:t>iSpring</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a:t>
            </a:fld>
            <a:endParaRPr lang="ru-RU"/>
          </a:p>
        </p:txBody>
      </p:sp>
    </p:spTree>
    <p:extLst>
      <p:ext uri="{BB962C8B-B14F-4D97-AF65-F5344CB8AC3E}">
        <p14:creationId xmlns:p14="http://schemas.microsoft.com/office/powerpoint/2010/main" val="2673330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20</a:t>
            </a:fld>
            <a:endParaRPr lang="ru-RU"/>
          </a:p>
        </p:txBody>
      </p:sp>
      <p:pic>
        <p:nvPicPr>
          <p:cNvPr id="5" name="Рисунок 4"/>
          <p:cNvPicPr>
            <a:picLocks noChangeAspect="1"/>
          </p:cNvPicPr>
          <p:nvPr/>
        </p:nvPicPr>
        <p:blipFill>
          <a:blip r:embed="rId3"/>
          <a:stretch>
            <a:fillRect/>
          </a:stretch>
        </p:blipFill>
        <p:spPr>
          <a:xfrm>
            <a:off x="225763" y="2043128"/>
            <a:ext cx="11740474" cy="2771744"/>
          </a:xfrm>
          <a:prstGeom prst="rect">
            <a:avLst/>
          </a:prstGeom>
        </p:spPr>
      </p:pic>
    </p:spTree>
    <p:extLst>
      <p:ext uri="{BB962C8B-B14F-4D97-AF65-F5344CB8AC3E}">
        <p14:creationId xmlns:p14="http://schemas.microsoft.com/office/powerpoint/2010/main" val="1787964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524000"/>
            <a:ext cx="10515600" cy="3877733"/>
          </a:xfrm>
        </p:spPr>
        <p:txBody>
          <a:bodyPr>
            <a:normAutofit/>
          </a:bodyPr>
          <a:lstStyle/>
          <a:p>
            <a:pPr marL="0" indent="0">
              <a:buNone/>
            </a:pPr>
            <a:r>
              <a:rPr lang="en-US" dirty="0" smtClean="0">
                <a:solidFill>
                  <a:srgbClr val="2B91AF"/>
                </a:solidFill>
                <a:latin typeface="Consolas" panose="020B0609020204030204" pitchFamily="49" charset="0"/>
              </a:rPr>
              <a:t>string</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GetShapeType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IShape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shape</a:t>
            </a:r>
            <a:r>
              <a:rPr lang="en-US" dirty="0">
                <a:solidFill>
                  <a:srgbClr val="000000"/>
                </a:solidFill>
                <a:latin typeface="Consolas" panose="020B0609020204030204" pitchFamily="49" charset="0"/>
              </a:rPr>
              <a:t>) {</a:t>
            </a:r>
          </a:p>
          <a:p>
            <a:pPr marL="0" indent="0">
              <a:buNone/>
            </a:pPr>
            <a:r>
              <a:rPr lang="en-US" dirty="0" smtClean="0">
                <a:solidFill>
                  <a:srgbClr val="0000FF"/>
                </a:solidFill>
                <a:latin typeface="Consolas" panose="020B0609020204030204" pitchFamily="49" charset="0"/>
              </a:rPr>
              <a:t>  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dynamic_cast</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Rectangle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*&gt;(&amp;</a:t>
            </a:r>
            <a:r>
              <a:rPr lang="en-US" dirty="0">
                <a:solidFill>
                  <a:srgbClr val="808080"/>
                </a:solidFill>
                <a:latin typeface="Consolas" panose="020B0609020204030204" pitchFamily="49" charset="0"/>
              </a:rPr>
              <a:t>shape</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a:solidFill>
                  <a:srgbClr val="A31515"/>
                </a:solidFill>
                <a:latin typeface="Consolas" panose="020B0609020204030204" pitchFamily="49" charset="0"/>
              </a:rPr>
              <a:t>"rectangle"</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else</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dynamic_cast</a:t>
            </a:r>
            <a:r>
              <a:rPr lang="en-US" dirty="0" smtClean="0">
                <a:solidFill>
                  <a:srgbClr val="000000"/>
                </a:solidFill>
                <a:latin typeface="Consolas" panose="020B0609020204030204" pitchFamily="49" charset="0"/>
              </a:rPr>
              <a:t>&lt;</a:t>
            </a:r>
            <a:r>
              <a:rPr lang="en-US" dirty="0" smtClean="0">
                <a:solidFill>
                  <a:srgbClr val="2B91AF"/>
                </a:solidFill>
                <a:latin typeface="Consolas" panose="020B0609020204030204" pitchFamily="49" charset="0"/>
              </a:rPr>
              <a:t>Circle</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*&gt;(&amp;</a:t>
            </a:r>
            <a:r>
              <a:rPr lang="en-US" dirty="0">
                <a:solidFill>
                  <a:srgbClr val="808080"/>
                </a:solidFill>
                <a:latin typeface="Consolas" panose="020B0609020204030204" pitchFamily="49" charset="0"/>
              </a:rPr>
              <a:t>shape</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smtClean="0">
                <a:solidFill>
                  <a:srgbClr val="A31515"/>
                </a:solidFill>
                <a:latin typeface="Consolas" panose="020B0609020204030204" pitchFamily="49" charset="0"/>
              </a:rPr>
              <a:t>"circle"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smtClean="0">
                <a:solidFill>
                  <a:srgbClr val="0000FF"/>
                </a:solidFill>
                <a:latin typeface="Consolas" panose="020B0609020204030204" pitchFamily="49" charset="0"/>
              </a:rPr>
              <a:t>  throw</a:t>
            </a:r>
            <a:r>
              <a:rPr lang="en-US" dirty="0" smtClean="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invalid_argument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"unknown shape type"</a:t>
            </a:r>
            <a:r>
              <a:rPr lang="en-US" dirty="0">
                <a:solidFill>
                  <a:srgbClr val="000000"/>
                </a:solidFill>
                <a:latin typeface="Consolas" panose="020B0609020204030204" pitchFamily="49" charset="0"/>
              </a:rPr>
              <a:t>);</a:t>
            </a:r>
          </a:p>
          <a:p>
            <a:pPr marL="0" indent="0">
              <a:buNone/>
            </a:pPr>
            <a:r>
              <a:rPr lang="ru-RU" dirty="0">
                <a:solidFill>
                  <a:srgbClr val="000000"/>
                </a:solidFill>
                <a:latin typeface="Consolas" panose="020B0609020204030204" pitchFamily="49" charset="0"/>
              </a:rPr>
              <a:t>}</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21</a:t>
            </a:fld>
            <a:endParaRPr lang="ru-RU"/>
          </a:p>
        </p:txBody>
      </p:sp>
      <p:sp>
        <p:nvSpPr>
          <p:cNvPr id="5" name="Прямоугольник 4"/>
          <p:cNvSpPr/>
          <p:nvPr/>
        </p:nvSpPr>
        <p:spPr>
          <a:xfrm>
            <a:off x="2043288" y="2037643"/>
            <a:ext cx="5949245" cy="4346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3025422" y="3091039"/>
            <a:ext cx="5339646" cy="4346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4570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ChangeAspect="1"/>
          </p:cNvPicPr>
          <p:nvPr/>
        </p:nvPicPr>
        <p:blipFill>
          <a:blip r:embed="rId3"/>
          <a:stretch>
            <a:fillRect/>
          </a:stretch>
        </p:blipFill>
        <p:spPr>
          <a:xfrm>
            <a:off x="143568" y="1806648"/>
            <a:ext cx="11904864" cy="3244704"/>
          </a:xfrm>
          <a:prstGeom prst="rect">
            <a:avLst/>
          </a:prstGeom>
        </p:spPr>
      </p:pic>
      <p:sp>
        <p:nvSpPr>
          <p:cNvPr id="2" name="Номер слайда 1"/>
          <p:cNvSpPr>
            <a:spLocks noGrp="1"/>
          </p:cNvSpPr>
          <p:nvPr>
            <p:ph type="sldNum" sz="quarter" idx="12"/>
          </p:nvPr>
        </p:nvSpPr>
        <p:spPr/>
        <p:txBody>
          <a:bodyPr/>
          <a:lstStyle/>
          <a:p>
            <a:fld id="{CF8E6F4D-2E97-47CB-8591-066566E4FE4D}" type="slidenum">
              <a:rPr lang="ru-RU" smtClean="0"/>
              <a:t>22</a:t>
            </a:fld>
            <a:endParaRPr lang="ru-RU"/>
          </a:p>
        </p:txBody>
      </p:sp>
      <p:sp>
        <p:nvSpPr>
          <p:cNvPr id="6" name="Прямоугольник 5"/>
          <p:cNvSpPr/>
          <p:nvPr/>
        </p:nvSpPr>
        <p:spPr>
          <a:xfrm>
            <a:off x="529871" y="3733799"/>
            <a:ext cx="2205038" cy="3476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4684713" y="4319813"/>
            <a:ext cx="2205038" cy="3476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8775615" y="3913980"/>
            <a:ext cx="2205038" cy="3476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1556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3" name="Объект 2"/>
          <p:cNvSpPr>
            <a:spLocks noGrp="1"/>
          </p:cNvSpPr>
          <p:nvPr>
            <p:ph sz="half" idx="2"/>
          </p:nvPr>
        </p:nvSpPr>
        <p:spPr/>
        <p:txBody>
          <a:bodyPr/>
          <a:lstStyle/>
          <a:p>
            <a:r>
              <a:rPr lang="ru-RU" dirty="0" smtClean="0"/>
              <a:t>Уменьшается вероятность скрытых ошибок</a:t>
            </a:r>
            <a:endParaRPr lang="en-US" dirty="0" smtClean="0"/>
          </a:p>
          <a:p>
            <a:r>
              <a:rPr lang="ru-RU" dirty="0" smtClean="0"/>
              <a:t>Упрощается расширяемость</a:t>
            </a:r>
          </a:p>
        </p:txBody>
      </p:sp>
      <p:sp>
        <p:nvSpPr>
          <p:cNvPr id="7" name="Текст 6"/>
          <p:cNvSpPr>
            <a:spLocks noGrp="1"/>
          </p:cNvSpPr>
          <p:nvPr>
            <p:ph type="body" sz="quarter" idx="3"/>
          </p:nvPr>
        </p:nvSpPr>
        <p:spPr/>
        <p:txBody>
          <a:bodyPr/>
          <a:lstStyle/>
          <a:p>
            <a:r>
              <a:rPr lang="ru-RU" dirty="0" smtClean="0"/>
              <a:t>Трудности</a:t>
            </a:r>
            <a:endParaRPr lang="ru-RU" dirty="0"/>
          </a:p>
        </p:txBody>
      </p:sp>
      <p:sp>
        <p:nvSpPr>
          <p:cNvPr id="8" name="Объект 7"/>
          <p:cNvSpPr>
            <a:spLocks noGrp="1"/>
          </p:cNvSpPr>
          <p:nvPr>
            <p:ph sz="quarter" idx="4"/>
          </p:nvPr>
        </p:nvSpPr>
        <p:spPr/>
        <p:txBody>
          <a:bodyPr/>
          <a:lstStyle/>
          <a:p>
            <a:r>
              <a:rPr lang="ru-RU" dirty="0" smtClean="0"/>
              <a:t>Требуется правильно спроектировать интерфейсы для подстановки</a:t>
            </a:r>
          </a:p>
          <a:p>
            <a:r>
              <a:rPr lang="ru-RU" dirty="0" smtClean="0"/>
              <a:t>Требуется описание контракта</a:t>
            </a:r>
          </a:p>
        </p:txBody>
      </p:sp>
      <p:sp>
        <p:nvSpPr>
          <p:cNvPr id="4" name="Номер слайда 3"/>
          <p:cNvSpPr>
            <a:spLocks noGrp="1"/>
          </p:cNvSpPr>
          <p:nvPr>
            <p:ph type="sldNum" sz="quarter" idx="12"/>
          </p:nvPr>
        </p:nvSpPr>
        <p:spPr/>
        <p:txBody>
          <a:bodyPr/>
          <a:lstStyle/>
          <a:p>
            <a:fld id="{CF8E6F4D-2E97-47CB-8591-066566E4FE4D}" type="slidenum">
              <a:rPr lang="ru-RU" smtClean="0"/>
              <a:t>23</a:t>
            </a:fld>
            <a:endParaRPr lang="ru-RU"/>
          </a:p>
        </p:txBody>
      </p:sp>
    </p:spTree>
    <p:extLst>
      <p:ext uri="{BB962C8B-B14F-4D97-AF65-F5344CB8AC3E}">
        <p14:creationId xmlns:p14="http://schemas.microsoft.com/office/powerpoint/2010/main" val="721253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разделения интерфейса</a:t>
            </a:r>
          </a:p>
        </p:txBody>
      </p:sp>
      <p:sp>
        <p:nvSpPr>
          <p:cNvPr id="3" name="Объект 2"/>
          <p:cNvSpPr>
            <a:spLocks noGrp="1"/>
          </p:cNvSpPr>
          <p:nvPr>
            <p:ph idx="1"/>
          </p:nvPr>
        </p:nvSpPr>
        <p:spPr/>
        <p:txBody>
          <a:bodyPr>
            <a:normAutofit/>
          </a:bodyPr>
          <a:lstStyle/>
          <a:p>
            <a:r>
              <a:rPr lang="ru-RU" dirty="0" smtClean="0"/>
              <a:t>Клиентам должны быть доступны только те методы, которые они используют</a:t>
            </a:r>
          </a:p>
          <a:p>
            <a:r>
              <a:rPr lang="ru-RU" dirty="0" smtClean="0"/>
              <a:t>Несколько специализированных интерфейсов лучше, чем один «жирный»</a:t>
            </a:r>
          </a:p>
          <a:p>
            <a:pPr marL="0" indent="0">
              <a:buNone/>
            </a:pPr>
            <a:endParaRPr lang="ru-RU" dirty="0"/>
          </a:p>
          <a:p>
            <a:pPr marL="0" indent="0">
              <a:buNone/>
            </a:pPr>
            <a:r>
              <a:rPr lang="ru-RU" dirty="0" smtClean="0"/>
              <a:t>Как этого добиться</a:t>
            </a:r>
            <a:r>
              <a:rPr lang="en-US" dirty="0" smtClean="0"/>
              <a:t>:</a:t>
            </a:r>
            <a:endParaRPr lang="ru-RU" dirty="0" smtClean="0"/>
          </a:p>
          <a:p>
            <a:r>
              <a:rPr lang="ru-RU" dirty="0" smtClean="0"/>
              <a:t>Не делать интерфейс «копией» класса</a:t>
            </a:r>
            <a:endParaRPr lang="en-US" dirty="0" smtClean="0"/>
          </a:p>
          <a:p>
            <a:r>
              <a:rPr lang="ru-RU" dirty="0"/>
              <a:t>Если клиенты интерфейса разделены, то и интерфейс должен быть разделён соответствующим </a:t>
            </a:r>
            <a:r>
              <a:rPr lang="ru-RU" dirty="0" smtClean="0"/>
              <a:t>образом</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24</a:t>
            </a:fld>
            <a:endParaRPr lang="ru-RU"/>
          </a:p>
        </p:txBody>
      </p:sp>
    </p:spTree>
    <p:extLst>
      <p:ext uri="{BB962C8B-B14F-4D97-AF65-F5344CB8AC3E}">
        <p14:creationId xmlns:p14="http://schemas.microsoft.com/office/powerpoint/2010/main" val="256155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707089"/>
            <a:ext cx="10515600" cy="3305175"/>
          </a:xfrm>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IXmlParser</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IXmlParser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XmlTree</a:t>
            </a:r>
            <a:r>
              <a:rPr lang="en-US" dirty="0">
                <a:solidFill>
                  <a:srgbClr val="000000"/>
                </a:solidFill>
                <a:latin typeface="Consolas" panose="020B0609020204030204" pitchFamily="49" charset="0"/>
              </a:rPr>
              <a:t> Parse(</a:t>
            </a:r>
            <a:r>
              <a:rPr lang="en-US" dirty="0" err="1">
                <a:solidFill>
                  <a:srgbClr val="2B91AF"/>
                </a:solidFill>
                <a:latin typeface="Consolas" panose="020B0609020204030204" pitchFamily="49" charset="0"/>
              </a:rPr>
              <a:t>fstream</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stream</a:t>
            </a:r>
            <a:r>
              <a:rPr lang="en-US" dirty="0">
                <a:solidFill>
                  <a:srgbClr val="000000"/>
                </a:solidFill>
                <a:latin typeface="Consolas" panose="020B0609020204030204" pitchFamily="49" charset="0"/>
              </a:rPr>
              <a:t>) = 0;</a:t>
            </a: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25</a:t>
            </a:fld>
            <a:endParaRPr lang="ru-RU"/>
          </a:p>
        </p:txBody>
      </p:sp>
      <p:sp>
        <p:nvSpPr>
          <p:cNvPr id="6" name="Прямоугольник 5"/>
          <p:cNvSpPr/>
          <p:nvPr/>
        </p:nvSpPr>
        <p:spPr>
          <a:xfrm>
            <a:off x="5556083" y="3775552"/>
            <a:ext cx="1490176" cy="373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9416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283754"/>
            <a:ext cx="10515600" cy="2881836"/>
          </a:xfrm>
        </p:spPr>
        <p:txBody>
          <a:bodyPr>
            <a:normAutofit lnSpcReduction="10000"/>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IXmlParser</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IXmlParser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XmlTree</a:t>
            </a:r>
            <a:r>
              <a:rPr lang="en-US" dirty="0">
                <a:solidFill>
                  <a:srgbClr val="000000"/>
                </a:solidFill>
                <a:latin typeface="Consolas" panose="020B0609020204030204" pitchFamily="49" charset="0"/>
              </a:rPr>
              <a:t> Parse(</a:t>
            </a:r>
            <a:r>
              <a:rPr lang="en-US" dirty="0" err="1">
                <a:solidFill>
                  <a:srgbClr val="2B91AF"/>
                </a:solidFill>
                <a:latin typeface="Consolas" panose="020B0609020204030204" pitchFamily="49" charset="0"/>
              </a:rPr>
              <a:t>istream</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stream</a:t>
            </a:r>
            <a:r>
              <a:rPr lang="en-US" dirty="0">
                <a:solidFill>
                  <a:srgbClr val="000000"/>
                </a:solidFill>
                <a:latin typeface="Consolas" panose="020B0609020204030204" pitchFamily="49" charset="0"/>
              </a:rPr>
              <a:t>) = 0;</a:t>
            </a: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26</a:t>
            </a:fld>
            <a:endParaRPr lang="ru-RU"/>
          </a:p>
        </p:txBody>
      </p:sp>
      <p:sp>
        <p:nvSpPr>
          <p:cNvPr id="5" name="TextBox 4"/>
          <p:cNvSpPr txBox="1"/>
          <p:nvPr/>
        </p:nvSpPr>
        <p:spPr>
          <a:xfrm>
            <a:off x="838200" y="4555055"/>
            <a:ext cx="10515600" cy="954107"/>
          </a:xfrm>
          <a:prstGeom prst="rect">
            <a:avLst/>
          </a:prstGeom>
          <a:noFill/>
        </p:spPr>
        <p:txBody>
          <a:bodyPr wrap="square" rtlCol="0">
            <a:spAutoFit/>
          </a:bodyPr>
          <a:lstStyle/>
          <a:p>
            <a:r>
              <a:rPr lang="en-US" sz="2800" dirty="0">
                <a:latin typeface="Consolas" panose="020B0609020204030204" pitchFamily="49" charset="0"/>
              </a:rPr>
              <a:t>open, </a:t>
            </a:r>
            <a:r>
              <a:rPr lang="en-US" sz="2800" dirty="0" err="1">
                <a:latin typeface="Consolas" panose="020B0609020204030204" pitchFamily="49" charset="0"/>
              </a:rPr>
              <a:t>is_open</a:t>
            </a:r>
            <a:r>
              <a:rPr lang="en-US" sz="2800" dirty="0">
                <a:latin typeface="Consolas" panose="020B0609020204030204" pitchFamily="49" charset="0"/>
              </a:rPr>
              <a:t>, close, </a:t>
            </a:r>
            <a:r>
              <a:rPr lang="en-US" sz="2800" dirty="0" err="1">
                <a:latin typeface="Consolas" panose="020B0609020204030204" pitchFamily="49" charset="0"/>
              </a:rPr>
              <a:t>rdbuf</a:t>
            </a:r>
            <a:r>
              <a:rPr lang="en-US" sz="2800" dirty="0">
                <a:latin typeface="Consolas" panose="020B0609020204030204" pitchFamily="49" charset="0"/>
              </a:rPr>
              <a:t>, operator</a:t>
            </a:r>
            <a:r>
              <a:rPr lang="en-US" sz="2800" dirty="0" smtClean="0">
                <a:latin typeface="Consolas" panose="020B0609020204030204" pitchFamily="49" charset="0"/>
              </a:rPr>
              <a:t>&lt;&lt;,</a:t>
            </a:r>
          </a:p>
          <a:p>
            <a:r>
              <a:rPr lang="en-US" sz="2800" dirty="0" smtClean="0">
                <a:latin typeface="Consolas" panose="020B0609020204030204" pitchFamily="49" charset="0"/>
              </a:rPr>
              <a:t>put</a:t>
            </a:r>
            <a:r>
              <a:rPr lang="en-US" sz="2800" dirty="0">
                <a:latin typeface="Consolas" panose="020B0609020204030204" pitchFamily="49" charset="0"/>
              </a:rPr>
              <a:t>, write, </a:t>
            </a:r>
            <a:r>
              <a:rPr lang="en-US" sz="2800" dirty="0" err="1">
                <a:latin typeface="Consolas" panose="020B0609020204030204" pitchFamily="49" charset="0"/>
              </a:rPr>
              <a:t>tellp</a:t>
            </a:r>
            <a:r>
              <a:rPr lang="en-US" sz="2800" dirty="0">
                <a:latin typeface="Consolas" panose="020B0609020204030204" pitchFamily="49" charset="0"/>
              </a:rPr>
              <a:t>, </a:t>
            </a:r>
            <a:r>
              <a:rPr lang="en-US" sz="2800" dirty="0" err="1">
                <a:latin typeface="Consolas" panose="020B0609020204030204" pitchFamily="49" charset="0"/>
              </a:rPr>
              <a:t>seekp</a:t>
            </a:r>
            <a:r>
              <a:rPr lang="en-US" sz="2800" dirty="0">
                <a:latin typeface="Consolas" panose="020B0609020204030204" pitchFamily="49" charset="0"/>
              </a:rPr>
              <a:t>, flush</a:t>
            </a:r>
            <a:endParaRPr lang="ru-RU" sz="2800" dirty="0">
              <a:latin typeface="Consolas" panose="020B0609020204030204" pitchFamily="49" charset="0"/>
            </a:endParaRPr>
          </a:p>
        </p:txBody>
      </p:sp>
    </p:spTree>
    <p:extLst>
      <p:ext uri="{BB962C8B-B14F-4D97-AF65-F5344CB8AC3E}">
        <p14:creationId xmlns:p14="http://schemas.microsoft.com/office/powerpoint/2010/main" val="384947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ISceneGraph</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RenderWindow</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window</a:t>
            </a:r>
            <a:r>
              <a:rPr lang="en-US" dirty="0">
                <a:solidFill>
                  <a:srgbClr val="000000"/>
                </a:solidFill>
                <a:latin typeface="Consolas" panose="020B0609020204030204" pitchFamily="49" charset="0"/>
              </a:rPr>
              <a:t>) = 0;</a:t>
            </a: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27</a:t>
            </a:fld>
            <a:endParaRPr lang="ru-RU"/>
          </a:p>
        </p:txBody>
      </p:sp>
    </p:spTree>
    <p:extLst>
      <p:ext uri="{BB962C8B-B14F-4D97-AF65-F5344CB8AC3E}">
        <p14:creationId xmlns:p14="http://schemas.microsoft.com/office/powerpoint/2010/main" val="777436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ISceneGraph</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RenderTarget</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target</a:t>
            </a:r>
            <a:r>
              <a:rPr lang="en-US" dirty="0">
                <a:solidFill>
                  <a:srgbClr val="000000"/>
                </a:solidFill>
                <a:latin typeface="Consolas" panose="020B0609020204030204" pitchFamily="49" charset="0"/>
              </a:rPr>
              <a:t>) = 0;</a:t>
            </a: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28</a:t>
            </a:fld>
            <a:endParaRPr lang="ru-RU"/>
          </a:p>
        </p:txBody>
      </p:sp>
    </p:spTree>
    <p:extLst>
      <p:ext uri="{BB962C8B-B14F-4D97-AF65-F5344CB8AC3E}">
        <p14:creationId xmlns:p14="http://schemas.microsoft.com/office/powerpoint/2010/main" val="502241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7" name="Объект 6"/>
          <p:cNvSpPr>
            <a:spLocks noGrp="1"/>
          </p:cNvSpPr>
          <p:nvPr>
            <p:ph sz="half" idx="2"/>
          </p:nvPr>
        </p:nvSpPr>
        <p:spPr/>
        <p:txBody>
          <a:bodyPr/>
          <a:lstStyle/>
          <a:p>
            <a:r>
              <a:rPr lang="ru-RU" dirty="0" smtClean="0"/>
              <a:t>Легче реализовать требуемый интерфейс</a:t>
            </a:r>
          </a:p>
          <a:p>
            <a:r>
              <a:rPr lang="ru-RU" dirty="0" smtClean="0"/>
              <a:t>Уменьшение связности кода</a:t>
            </a:r>
            <a:endParaRPr lang="ru-RU" dirty="0"/>
          </a:p>
        </p:txBody>
      </p:sp>
      <p:sp>
        <p:nvSpPr>
          <p:cNvPr id="8" name="Текст 7"/>
          <p:cNvSpPr>
            <a:spLocks noGrp="1"/>
          </p:cNvSpPr>
          <p:nvPr>
            <p:ph type="body" sz="quarter" idx="3"/>
          </p:nvPr>
        </p:nvSpPr>
        <p:spPr/>
        <p:txBody>
          <a:bodyPr/>
          <a:lstStyle/>
          <a:p>
            <a:r>
              <a:rPr lang="ru-RU" dirty="0" smtClean="0"/>
              <a:t>Недостатки</a:t>
            </a:r>
            <a:endParaRPr lang="ru-RU" dirty="0"/>
          </a:p>
        </p:txBody>
      </p:sp>
      <p:sp>
        <p:nvSpPr>
          <p:cNvPr id="9" name="Объект 8"/>
          <p:cNvSpPr>
            <a:spLocks noGrp="1"/>
          </p:cNvSpPr>
          <p:nvPr>
            <p:ph sz="quarter" idx="4"/>
          </p:nvPr>
        </p:nvSpPr>
        <p:spPr/>
        <p:txBody>
          <a:bodyPr/>
          <a:lstStyle/>
          <a:p>
            <a:r>
              <a:rPr lang="ru-RU" dirty="0" smtClean="0"/>
              <a:t>Большое количество интерфейсов</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29</a:t>
            </a:fld>
            <a:endParaRPr lang="ru-RU"/>
          </a:p>
        </p:txBody>
      </p:sp>
    </p:spTree>
    <p:extLst>
      <p:ext uri="{BB962C8B-B14F-4D97-AF65-F5344CB8AC3E}">
        <p14:creationId xmlns:p14="http://schemas.microsoft.com/office/powerpoint/2010/main" val="3131671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принципы </a:t>
            </a:r>
            <a:r>
              <a:rPr lang="en-US" dirty="0" smtClean="0"/>
              <a:t>S.O.L.I.D.?</a:t>
            </a:r>
            <a:endParaRPr lang="ru-RU" dirty="0"/>
          </a:p>
        </p:txBody>
      </p:sp>
      <p:sp>
        <p:nvSpPr>
          <p:cNvPr id="3" name="Объект 2"/>
          <p:cNvSpPr>
            <a:spLocks noGrp="1"/>
          </p:cNvSpPr>
          <p:nvPr>
            <p:ph idx="1"/>
          </p:nvPr>
        </p:nvSpPr>
        <p:spPr/>
        <p:txBody>
          <a:bodyPr/>
          <a:lstStyle/>
          <a:p>
            <a:r>
              <a:rPr lang="ru-RU" dirty="0" smtClean="0"/>
              <a:t>Название пяти </a:t>
            </a:r>
            <a:r>
              <a:rPr lang="ru-RU" dirty="0"/>
              <a:t>основных принципов объектно-ориентированного программирования и </a:t>
            </a:r>
            <a:r>
              <a:rPr lang="ru-RU" dirty="0" smtClean="0"/>
              <a:t>проектирования</a:t>
            </a:r>
            <a:r>
              <a:rPr lang="ru-RU" dirty="0"/>
              <a:t>, </a:t>
            </a:r>
            <a:r>
              <a:rPr lang="ru-RU" dirty="0" smtClean="0"/>
              <a:t>названных </a:t>
            </a:r>
            <a:r>
              <a:rPr lang="ru-RU" dirty="0"/>
              <a:t>Робертом </a:t>
            </a:r>
            <a:r>
              <a:rPr lang="ru-RU" dirty="0" smtClean="0"/>
              <a:t>Мартином</a:t>
            </a:r>
            <a:endParaRPr lang="en-US" dirty="0" smtClean="0"/>
          </a:p>
          <a:p>
            <a:r>
              <a:rPr lang="ru-RU" dirty="0" smtClean="0"/>
              <a:t>Принципы:</a:t>
            </a:r>
            <a:endParaRPr lang="en-US" dirty="0" smtClean="0"/>
          </a:p>
          <a:p>
            <a:pPr marL="914400" lvl="1" indent="-457200">
              <a:buFont typeface="+mj-lt"/>
              <a:buAutoNum type="arabicPeriod"/>
            </a:pPr>
            <a:r>
              <a:rPr lang="en-US" dirty="0">
                <a:solidFill>
                  <a:srgbClr val="FF0000"/>
                </a:solidFill>
              </a:rPr>
              <a:t>S</a:t>
            </a:r>
            <a:r>
              <a:rPr lang="en-US" dirty="0"/>
              <a:t>ingle Responsibility </a:t>
            </a:r>
            <a:r>
              <a:rPr lang="en-US" dirty="0" smtClean="0"/>
              <a:t>Principle</a:t>
            </a:r>
          </a:p>
          <a:p>
            <a:pPr marL="914400" lvl="1" indent="-457200">
              <a:buFont typeface="+mj-lt"/>
              <a:buAutoNum type="arabicPeriod"/>
            </a:pPr>
            <a:r>
              <a:rPr lang="en-US" dirty="0">
                <a:solidFill>
                  <a:srgbClr val="FF0000"/>
                </a:solidFill>
              </a:rPr>
              <a:t>O</a:t>
            </a:r>
            <a:r>
              <a:rPr lang="en-US" dirty="0"/>
              <a:t>pen Closed </a:t>
            </a:r>
            <a:r>
              <a:rPr lang="en-US" dirty="0" smtClean="0"/>
              <a:t>Principle</a:t>
            </a:r>
          </a:p>
          <a:p>
            <a:pPr marL="914400" lvl="1" indent="-457200">
              <a:buFont typeface="+mj-lt"/>
              <a:buAutoNum type="arabicPeriod"/>
            </a:pPr>
            <a:r>
              <a:rPr lang="en-US" dirty="0" err="1">
                <a:solidFill>
                  <a:srgbClr val="FF0000"/>
                </a:solidFill>
              </a:rPr>
              <a:t>L</a:t>
            </a:r>
            <a:r>
              <a:rPr lang="en-US" dirty="0" err="1"/>
              <a:t>iskov</a:t>
            </a:r>
            <a:r>
              <a:rPr lang="en-US" dirty="0"/>
              <a:t> Substitution </a:t>
            </a:r>
            <a:r>
              <a:rPr lang="en-US" dirty="0" smtClean="0"/>
              <a:t>Principle</a:t>
            </a:r>
          </a:p>
          <a:p>
            <a:pPr marL="914400" lvl="1" indent="-457200">
              <a:buFont typeface="+mj-lt"/>
              <a:buAutoNum type="arabicPeriod"/>
            </a:pPr>
            <a:r>
              <a:rPr lang="en-US" dirty="0">
                <a:solidFill>
                  <a:srgbClr val="FF0000"/>
                </a:solidFill>
              </a:rPr>
              <a:t>I</a:t>
            </a:r>
            <a:r>
              <a:rPr lang="en-US" dirty="0"/>
              <a:t>nterface Segregation </a:t>
            </a:r>
            <a:r>
              <a:rPr lang="en-US" dirty="0" smtClean="0"/>
              <a:t>Principle</a:t>
            </a:r>
          </a:p>
          <a:p>
            <a:pPr marL="914400" lvl="1" indent="-457200">
              <a:buFont typeface="+mj-lt"/>
              <a:buAutoNum type="arabicPeriod"/>
            </a:pPr>
            <a:r>
              <a:rPr lang="en-US" dirty="0">
                <a:solidFill>
                  <a:srgbClr val="FF0000"/>
                </a:solidFill>
              </a:rPr>
              <a:t>D</a:t>
            </a:r>
            <a:r>
              <a:rPr lang="en-US" dirty="0"/>
              <a:t>ependency Inversion Principle</a:t>
            </a:r>
            <a:endParaRPr lang="ru-RU" dirty="0" smtClean="0"/>
          </a:p>
        </p:txBody>
      </p:sp>
      <p:sp>
        <p:nvSpPr>
          <p:cNvPr id="4" name="Номер слайда 3"/>
          <p:cNvSpPr>
            <a:spLocks noGrp="1"/>
          </p:cNvSpPr>
          <p:nvPr>
            <p:ph type="sldNum" sz="quarter" idx="12"/>
          </p:nvPr>
        </p:nvSpPr>
        <p:spPr/>
        <p:txBody>
          <a:bodyPr/>
          <a:lstStyle/>
          <a:p>
            <a:fld id="{CF8E6F4D-2E97-47CB-8591-066566E4FE4D}" type="slidenum">
              <a:rPr lang="ru-RU" smtClean="0"/>
              <a:t>3</a:t>
            </a:fld>
            <a:endParaRPr lang="ru-RU"/>
          </a:p>
        </p:txBody>
      </p:sp>
      <p:sp>
        <p:nvSpPr>
          <p:cNvPr id="5" name="Прямоугольник 4"/>
          <p:cNvSpPr/>
          <p:nvPr/>
        </p:nvSpPr>
        <p:spPr>
          <a:xfrm>
            <a:off x="1981200" y="3586163"/>
            <a:ext cx="3567113" cy="39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2062162" y="3938588"/>
            <a:ext cx="3567113"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981199" y="4333875"/>
            <a:ext cx="3681414"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1924049" y="4719637"/>
            <a:ext cx="3781426"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2028824" y="5105399"/>
            <a:ext cx="3871914"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35584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Принцип инверсии зависимости</a:t>
            </a:r>
          </a:p>
        </p:txBody>
      </p:sp>
      <p:sp>
        <p:nvSpPr>
          <p:cNvPr id="4" name="Объект 3"/>
          <p:cNvSpPr>
            <a:spLocks noGrp="1"/>
          </p:cNvSpPr>
          <p:nvPr>
            <p:ph idx="1"/>
          </p:nvPr>
        </p:nvSpPr>
        <p:spPr/>
        <p:txBody>
          <a:bodyPr/>
          <a:lstStyle/>
          <a:p>
            <a:r>
              <a:rPr lang="ru-RU" dirty="0"/>
              <a:t>Модули верхнего уровня не должны зависеть от модулей нижнего уровня. Оба должны зависеть от абстракции.</a:t>
            </a:r>
          </a:p>
          <a:p>
            <a:r>
              <a:rPr lang="ru-RU" dirty="0" smtClean="0"/>
              <a:t>Не нужно связывать код, отвечающий за бизнес логику, с низкоуровневыми библиотеками.</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30</a:t>
            </a:fld>
            <a:endParaRPr lang="ru-RU"/>
          </a:p>
        </p:txBody>
      </p:sp>
    </p:spTree>
    <p:extLst>
      <p:ext uri="{BB962C8B-B14F-4D97-AF65-F5344CB8AC3E}">
        <p14:creationId xmlns:p14="http://schemas.microsoft.com/office/powerpoint/2010/main" val="85561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31</a:t>
            </a:fld>
            <a:endParaRPr lang="ru-RU"/>
          </a:p>
        </p:txBody>
      </p:sp>
      <p:pic>
        <p:nvPicPr>
          <p:cNvPr id="6" name="Рисунок 5"/>
          <p:cNvPicPr>
            <a:picLocks noChangeAspect="1"/>
          </p:cNvPicPr>
          <p:nvPr/>
        </p:nvPicPr>
        <p:blipFill>
          <a:blip r:embed="rId3"/>
          <a:stretch>
            <a:fillRect/>
          </a:stretch>
        </p:blipFill>
        <p:spPr>
          <a:xfrm>
            <a:off x="194153" y="2266021"/>
            <a:ext cx="11803694" cy="2325958"/>
          </a:xfrm>
          <a:prstGeom prst="rect">
            <a:avLst/>
          </a:prstGeom>
        </p:spPr>
      </p:pic>
    </p:spTree>
    <p:extLst>
      <p:ext uri="{BB962C8B-B14F-4D97-AF65-F5344CB8AC3E}">
        <p14:creationId xmlns:p14="http://schemas.microsoft.com/office/powerpoint/2010/main" val="21135412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32</a:t>
            </a:fld>
            <a:endParaRPr lang="ru-RU"/>
          </a:p>
        </p:txBody>
      </p:sp>
      <p:pic>
        <p:nvPicPr>
          <p:cNvPr id="6" name="Рисунок 5"/>
          <p:cNvPicPr>
            <a:picLocks noChangeAspect="1"/>
          </p:cNvPicPr>
          <p:nvPr/>
        </p:nvPicPr>
        <p:blipFill>
          <a:blip r:embed="rId3"/>
          <a:stretch>
            <a:fillRect/>
          </a:stretch>
        </p:blipFill>
        <p:spPr>
          <a:xfrm>
            <a:off x="194160" y="1083397"/>
            <a:ext cx="11803680" cy="4691206"/>
          </a:xfrm>
          <a:prstGeom prst="rect">
            <a:avLst/>
          </a:prstGeom>
        </p:spPr>
      </p:pic>
    </p:spTree>
    <p:extLst>
      <p:ext uri="{BB962C8B-B14F-4D97-AF65-F5344CB8AC3E}">
        <p14:creationId xmlns:p14="http://schemas.microsoft.com/office/powerpoint/2010/main" val="32457751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33</a:t>
            </a:fld>
            <a:endParaRPr lang="ru-RU"/>
          </a:p>
        </p:txBody>
      </p:sp>
      <p:pic>
        <p:nvPicPr>
          <p:cNvPr id="7" name="Рисунок 6"/>
          <p:cNvPicPr>
            <a:picLocks noChangeAspect="1"/>
          </p:cNvPicPr>
          <p:nvPr/>
        </p:nvPicPr>
        <p:blipFill>
          <a:blip r:embed="rId3"/>
          <a:stretch>
            <a:fillRect/>
          </a:stretch>
        </p:blipFill>
        <p:spPr>
          <a:xfrm>
            <a:off x="143571" y="1015579"/>
            <a:ext cx="11904858" cy="4826842"/>
          </a:xfrm>
          <a:prstGeom prst="rect">
            <a:avLst/>
          </a:prstGeom>
        </p:spPr>
      </p:pic>
    </p:spTree>
    <p:extLst>
      <p:ext uri="{BB962C8B-B14F-4D97-AF65-F5344CB8AC3E}">
        <p14:creationId xmlns:p14="http://schemas.microsoft.com/office/powerpoint/2010/main" val="29182047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34</a:t>
            </a:fld>
            <a:endParaRPr lang="ru-RU"/>
          </a:p>
        </p:txBody>
      </p:sp>
      <p:pic>
        <p:nvPicPr>
          <p:cNvPr id="3" name="Рисунок 2"/>
          <p:cNvPicPr>
            <a:picLocks noChangeAspect="1"/>
          </p:cNvPicPr>
          <p:nvPr/>
        </p:nvPicPr>
        <p:blipFill>
          <a:blip r:embed="rId3"/>
          <a:stretch>
            <a:fillRect/>
          </a:stretch>
        </p:blipFill>
        <p:spPr>
          <a:xfrm>
            <a:off x="152400" y="544462"/>
            <a:ext cx="11887200" cy="5769076"/>
          </a:xfrm>
          <a:prstGeom prst="rect">
            <a:avLst/>
          </a:prstGeom>
        </p:spPr>
      </p:pic>
      <p:sp>
        <p:nvSpPr>
          <p:cNvPr id="4" name="Прямоугольник 3"/>
          <p:cNvSpPr/>
          <p:nvPr/>
        </p:nvSpPr>
        <p:spPr>
          <a:xfrm>
            <a:off x="822960" y="5166360"/>
            <a:ext cx="3200400" cy="2895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4710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35</a:t>
            </a:fld>
            <a:endParaRPr lang="ru-RU"/>
          </a:p>
        </p:txBody>
      </p:sp>
      <p:pic>
        <p:nvPicPr>
          <p:cNvPr id="3" name="Рисунок 2"/>
          <p:cNvPicPr>
            <a:picLocks noChangeAspect="1"/>
          </p:cNvPicPr>
          <p:nvPr/>
        </p:nvPicPr>
        <p:blipFill>
          <a:blip r:embed="rId3"/>
          <a:stretch>
            <a:fillRect/>
          </a:stretch>
        </p:blipFill>
        <p:spPr>
          <a:xfrm>
            <a:off x="118533" y="978445"/>
            <a:ext cx="11954934" cy="4901110"/>
          </a:xfrm>
          <a:prstGeom prst="rect">
            <a:avLst/>
          </a:prstGeom>
        </p:spPr>
      </p:pic>
    </p:spTree>
    <p:extLst>
      <p:ext uri="{BB962C8B-B14F-4D97-AF65-F5344CB8AC3E}">
        <p14:creationId xmlns:p14="http://schemas.microsoft.com/office/powerpoint/2010/main" val="16521784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Итоги</a:t>
            </a:r>
            <a:endParaRPr lang="ru-RU" dirty="0"/>
          </a:p>
        </p:txBody>
      </p:sp>
      <p:sp>
        <p:nvSpPr>
          <p:cNvPr id="4" name="Текст 3"/>
          <p:cNvSpPr>
            <a:spLocks noGrp="1"/>
          </p:cNvSpPr>
          <p:nvPr>
            <p:ph type="body" idx="1"/>
          </p:nvPr>
        </p:nvSpPr>
        <p:spPr/>
        <p:txBody>
          <a:bodyPr/>
          <a:lstStyle/>
          <a:p>
            <a:r>
              <a:rPr lang="ru-RU" dirty="0" smtClean="0"/>
              <a:t>Достоинства</a:t>
            </a:r>
            <a:endParaRPr lang="ru-RU" dirty="0"/>
          </a:p>
        </p:txBody>
      </p:sp>
      <p:sp>
        <p:nvSpPr>
          <p:cNvPr id="5" name="Объект 4"/>
          <p:cNvSpPr>
            <a:spLocks noGrp="1"/>
          </p:cNvSpPr>
          <p:nvPr>
            <p:ph sz="half" idx="2"/>
          </p:nvPr>
        </p:nvSpPr>
        <p:spPr/>
        <p:txBody>
          <a:bodyPr/>
          <a:lstStyle/>
          <a:p>
            <a:r>
              <a:rPr lang="ru-RU" dirty="0" smtClean="0"/>
              <a:t>Проще тестировать</a:t>
            </a:r>
          </a:p>
          <a:p>
            <a:r>
              <a:rPr lang="ru-RU" dirty="0" smtClean="0"/>
              <a:t>Расширяемость</a:t>
            </a:r>
          </a:p>
          <a:p>
            <a:r>
              <a:rPr lang="ru-RU" dirty="0" smtClean="0"/>
              <a:t>Меньше связность классов</a:t>
            </a:r>
          </a:p>
        </p:txBody>
      </p:sp>
      <p:sp>
        <p:nvSpPr>
          <p:cNvPr id="6" name="Текст 5"/>
          <p:cNvSpPr>
            <a:spLocks noGrp="1"/>
          </p:cNvSpPr>
          <p:nvPr>
            <p:ph type="body" sz="quarter" idx="3"/>
          </p:nvPr>
        </p:nvSpPr>
        <p:spPr/>
        <p:txBody>
          <a:bodyPr/>
          <a:lstStyle/>
          <a:p>
            <a:r>
              <a:rPr lang="ru-RU" smtClean="0"/>
              <a:t>Трудности</a:t>
            </a:r>
            <a:endParaRPr lang="ru-RU" dirty="0"/>
          </a:p>
        </p:txBody>
      </p:sp>
      <p:sp>
        <p:nvSpPr>
          <p:cNvPr id="7" name="Объект 6"/>
          <p:cNvSpPr>
            <a:spLocks noGrp="1"/>
          </p:cNvSpPr>
          <p:nvPr>
            <p:ph sz="quarter" idx="4"/>
          </p:nvPr>
        </p:nvSpPr>
        <p:spPr/>
        <p:txBody>
          <a:bodyPr/>
          <a:lstStyle/>
          <a:p>
            <a:r>
              <a:rPr lang="ru-RU" dirty="0" smtClean="0"/>
              <a:t>Нужно проработать интерфейсы для реализации</a:t>
            </a:r>
            <a:endParaRPr lang="en-US" dirty="0" smtClean="0"/>
          </a:p>
          <a:p>
            <a:r>
              <a:rPr lang="ru-RU" dirty="0" smtClean="0"/>
              <a:t>Не все зависимости целесообразно отделять</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36</a:t>
            </a:fld>
            <a:endParaRPr lang="ru-RU"/>
          </a:p>
        </p:txBody>
      </p:sp>
    </p:spTree>
    <p:extLst>
      <p:ext uri="{BB962C8B-B14F-4D97-AF65-F5344CB8AC3E}">
        <p14:creationId xmlns:p14="http://schemas.microsoft.com/office/powerpoint/2010/main" val="12190104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Зачем использовать принципы </a:t>
            </a:r>
            <a:r>
              <a:rPr lang="en-US" dirty="0" smtClean="0"/>
              <a:t>S</a:t>
            </a:r>
            <a:r>
              <a:rPr lang="ru-RU" dirty="0"/>
              <a:t>.</a:t>
            </a:r>
            <a:r>
              <a:rPr lang="en-US" dirty="0" smtClean="0"/>
              <a:t>O</a:t>
            </a:r>
            <a:r>
              <a:rPr lang="ru-RU" dirty="0" smtClean="0"/>
              <a:t>.</a:t>
            </a:r>
            <a:r>
              <a:rPr lang="en-US" dirty="0" smtClean="0"/>
              <a:t>L</a:t>
            </a:r>
            <a:r>
              <a:rPr lang="ru-RU" dirty="0" smtClean="0"/>
              <a:t>.</a:t>
            </a:r>
            <a:r>
              <a:rPr lang="en-US" dirty="0" smtClean="0"/>
              <a:t>I</a:t>
            </a:r>
            <a:r>
              <a:rPr lang="ru-RU" dirty="0" smtClean="0"/>
              <a:t>.</a:t>
            </a:r>
            <a:r>
              <a:rPr lang="en-US" dirty="0" smtClean="0"/>
              <a:t>D</a:t>
            </a:r>
            <a:r>
              <a:rPr lang="ru-RU" dirty="0" smtClean="0"/>
              <a:t>.</a:t>
            </a:r>
            <a:r>
              <a:rPr lang="en-US" dirty="0" smtClean="0"/>
              <a:t>?</a:t>
            </a:r>
            <a:endParaRPr lang="ru-RU" dirty="0"/>
          </a:p>
        </p:txBody>
      </p:sp>
      <p:sp>
        <p:nvSpPr>
          <p:cNvPr id="3" name="Объект 2"/>
          <p:cNvSpPr>
            <a:spLocks noGrp="1"/>
          </p:cNvSpPr>
          <p:nvPr>
            <p:ph idx="1"/>
          </p:nvPr>
        </p:nvSpPr>
        <p:spPr/>
        <p:txBody>
          <a:bodyPr/>
          <a:lstStyle/>
          <a:p>
            <a:r>
              <a:rPr lang="ru-RU" dirty="0" smtClean="0"/>
              <a:t>Упрощает повторное использование кода</a:t>
            </a:r>
          </a:p>
          <a:p>
            <a:r>
              <a:rPr lang="ru-RU" dirty="0" smtClean="0"/>
              <a:t>Уменьшает связность модулей</a:t>
            </a:r>
            <a:endParaRPr lang="ru-RU" dirty="0"/>
          </a:p>
          <a:p>
            <a:r>
              <a:rPr lang="ru-RU" dirty="0" smtClean="0"/>
              <a:t>Упрощает написание тестов</a:t>
            </a:r>
          </a:p>
          <a:p>
            <a:r>
              <a:rPr lang="ru-RU" dirty="0" smtClean="0"/>
              <a:t>Упрощает внесение изменений в проект</a:t>
            </a:r>
          </a:p>
          <a:p>
            <a:r>
              <a:rPr lang="ru-RU" dirty="0" smtClean="0"/>
              <a:t>Уменьшает </a:t>
            </a:r>
            <a:r>
              <a:rPr lang="ru-RU" dirty="0"/>
              <a:t>вероятность </a:t>
            </a:r>
            <a:r>
              <a:rPr lang="ru-RU" dirty="0" smtClean="0"/>
              <a:t>ошибок</a:t>
            </a:r>
          </a:p>
        </p:txBody>
      </p:sp>
      <p:sp>
        <p:nvSpPr>
          <p:cNvPr id="4" name="Номер слайда 3"/>
          <p:cNvSpPr>
            <a:spLocks noGrp="1"/>
          </p:cNvSpPr>
          <p:nvPr>
            <p:ph type="sldNum" sz="quarter" idx="12"/>
          </p:nvPr>
        </p:nvSpPr>
        <p:spPr/>
        <p:txBody>
          <a:bodyPr/>
          <a:lstStyle/>
          <a:p>
            <a:fld id="{CF8E6F4D-2E97-47CB-8591-066566E4FE4D}" type="slidenum">
              <a:rPr lang="ru-RU" smtClean="0"/>
              <a:t>37</a:t>
            </a:fld>
            <a:endParaRPr lang="ru-RU"/>
          </a:p>
        </p:txBody>
      </p:sp>
    </p:spTree>
    <p:extLst>
      <p:ext uri="{BB962C8B-B14F-4D97-AF65-F5344CB8AC3E}">
        <p14:creationId xmlns:p14="http://schemas.microsoft.com/office/powerpoint/2010/main" val="153366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Следование принципам S.O.L.I.D. в </a:t>
            </a:r>
            <a:r>
              <a:rPr lang="ru-RU" dirty="0" err="1" smtClean="0"/>
              <a:t>iSpring</a:t>
            </a:r>
            <a:endParaRPr lang="ru-RU" dirty="0"/>
          </a:p>
        </p:txBody>
      </p:sp>
      <p:sp>
        <p:nvSpPr>
          <p:cNvPr id="3" name="Объект 2"/>
          <p:cNvSpPr>
            <a:spLocks noGrp="1"/>
          </p:cNvSpPr>
          <p:nvPr>
            <p:ph idx="1"/>
          </p:nvPr>
        </p:nvSpPr>
        <p:spPr/>
        <p:txBody>
          <a:bodyPr/>
          <a:lstStyle/>
          <a:p>
            <a:r>
              <a:rPr lang="ru-RU" dirty="0" smtClean="0"/>
              <a:t>Следуют ли наши разработчики </a:t>
            </a:r>
            <a:r>
              <a:rPr lang="ru-RU" dirty="0"/>
              <a:t>принципам S.O.L.I.D</a:t>
            </a:r>
            <a:r>
              <a:rPr lang="ru-RU" dirty="0" smtClean="0"/>
              <a:t>. </a:t>
            </a:r>
            <a:r>
              <a:rPr lang="ru-RU" dirty="0"/>
              <a:t>п</a:t>
            </a:r>
            <a:r>
              <a:rPr lang="ru-RU" dirty="0" smtClean="0"/>
              <a:t>ри написании или изменении кода?</a:t>
            </a:r>
          </a:p>
          <a:p>
            <a:r>
              <a:rPr lang="ru-RU" dirty="0" smtClean="0"/>
              <a:t>Какие есть нарушения в кодовой базе?</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38</a:t>
            </a:fld>
            <a:endParaRPr lang="ru-RU"/>
          </a:p>
        </p:txBody>
      </p:sp>
    </p:spTree>
    <p:extLst>
      <p:ext uri="{BB962C8B-B14F-4D97-AF65-F5344CB8AC3E}">
        <p14:creationId xmlns:p14="http://schemas.microsoft.com/office/powerpoint/2010/main" val="13664457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Источники и дополнительные материалы</a:t>
            </a:r>
            <a:endParaRPr lang="ru-RU" dirty="0"/>
          </a:p>
        </p:txBody>
      </p:sp>
      <p:sp>
        <p:nvSpPr>
          <p:cNvPr id="4" name="Объект 3"/>
          <p:cNvSpPr>
            <a:spLocks noGrp="1"/>
          </p:cNvSpPr>
          <p:nvPr>
            <p:ph idx="1"/>
          </p:nvPr>
        </p:nvSpPr>
        <p:spPr/>
        <p:txBody>
          <a:bodyPr/>
          <a:lstStyle/>
          <a:p>
            <a:r>
              <a:rPr lang="ru-RU" dirty="0" smtClean="0"/>
              <a:t>Книга Роберта Мартина «</a:t>
            </a:r>
            <a:r>
              <a:rPr lang="en-US" dirty="0" smtClean="0"/>
              <a:t>Clean </a:t>
            </a:r>
            <a:r>
              <a:rPr lang="en-US" dirty="0"/>
              <a:t>Architecture: A Craftsman's Guide to Software Structure and </a:t>
            </a:r>
            <a:r>
              <a:rPr lang="en-US" dirty="0" smtClean="0"/>
              <a:t>Design</a:t>
            </a:r>
            <a:r>
              <a:rPr lang="ru-RU" dirty="0" smtClean="0"/>
              <a:t>»</a:t>
            </a:r>
            <a:endParaRPr lang="en-US" dirty="0" smtClean="0"/>
          </a:p>
          <a:p>
            <a:r>
              <a:rPr lang="ru-RU" dirty="0"/>
              <a:t>Принципы проектирования классов (</a:t>
            </a:r>
            <a:r>
              <a:rPr lang="en-US" dirty="0"/>
              <a:t>S.O.L.I.D.)</a:t>
            </a:r>
            <a:r>
              <a:rPr lang="ru-RU" dirty="0" smtClean="0"/>
              <a:t> </a:t>
            </a:r>
            <a:r>
              <a:rPr lang="en-US" dirty="0" smtClean="0">
                <a:hlinkClick r:id="rId3"/>
              </a:rPr>
              <a:t>https</a:t>
            </a:r>
            <a:r>
              <a:rPr lang="en-US" dirty="0">
                <a:hlinkClick r:id="rId3"/>
              </a:rPr>
              <a:t>://</a:t>
            </a:r>
            <a:r>
              <a:rPr lang="en-US" dirty="0" smtClean="0">
                <a:hlinkClick r:id="rId3"/>
              </a:rPr>
              <a:t>blog.byndyu.ru/2009/10/solid.html</a:t>
            </a:r>
            <a:endParaRPr lang="ru-RU" dirty="0" smtClean="0"/>
          </a:p>
          <a:p>
            <a:r>
              <a:rPr lang="ru-RU" dirty="0" smtClean="0"/>
              <a:t>Презентация «Принципы </a:t>
            </a:r>
            <a:r>
              <a:rPr lang="en-US" dirty="0" smtClean="0"/>
              <a:t>S.O.L.I.D.</a:t>
            </a:r>
            <a:r>
              <a:rPr lang="ru-RU" dirty="0" smtClean="0"/>
              <a:t>»</a:t>
            </a:r>
            <a:r>
              <a:rPr lang="en-US" dirty="0" smtClean="0"/>
              <a:t>:</a:t>
            </a:r>
            <a:r>
              <a:rPr lang="ru-RU" dirty="0" smtClean="0"/>
              <a:t> </a:t>
            </a:r>
            <a:r>
              <a:rPr lang="en-US" dirty="0" smtClean="0">
                <a:hlinkClick r:id="rId4"/>
              </a:rPr>
              <a:t>https</a:t>
            </a:r>
            <a:r>
              <a:rPr lang="en-US" dirty="0">
                <a:hlinkClick r:id="rId4"/>
              </a:rPr>
              <a:t>://</a:t>
            </a:r>
            <a:r>
              <a:rPr lang="en-US" dirty="0" smtClean="0">
                <a:hlinkClick r:id="rId4"/>
              </a:rPr>
              <a:t>github.com/alexey-malov/ood</a:t>
            </a:r>
            <a:endParaRPr lang="en-US" dirty="0" smtClean="0"/>
          </a:p>
        </p:txBody>
      </p:sp>
      <p:sp>
        <p:nvSpPr>
          <p:cNvPr id="2" name="Номер слайда 1"/>
          <p:cNvSpPr>
            <a:spLocks noGrp="1"/>
          </p:cNvSpPr>
          <p:nvPr>
            <p:ph type="sldNum" sz="quarter" idx="12"/>
          </p:nvPr>
        </p:nvSpPr>
        <p:spPr/>
        <p:txBody>
          <a:bodyPr/>
          <a:lstStyle/>
          <a:p>
            <a:fld id="{CF8E6F4D-2E97-47CB-8591-066566E4FE4D}" type="slidenum">
              <a:rPr lang="ru-RU" smtClean="0"/>
              <a:t>39</a:t>
            </a:fld>
            <a:endParaRPr lang="ru-RU"/>
          </a:p>
        </p:txBody>
      </p:sp>
    </p:spTree>
    <p:extLst>
      <p:ext uri="{BB962C8B-B14F-4D97-AF65-F5344CB8AC3E}">
        <p14:creationId xmlns:p14="http://schemas.microsoft.com/office/powerpoint/2010/main" val="2371115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Принцип </a:t>
            </a:r>
            <a:r>
              <a:rPr lang="ru-RU" dirty="0"/>
              <a:t>единственной ответственности</a:t>
            </a:r>
          </a:p>
        </p:txBody>
      </p:sp>
      <p:sp>
        <p:nvSpPr>
          <p:cNvPr id="3" name="Объект 2"/>
          <p:cNvSpPr>
            <a:spLocks noGrp="1"/>
          </p:cNvSpPr>
          <p:nvPr>
            <p:ph idx="1"/>
          </p:nvPr>
        </p:nvSpPr>
        <p:spPr/>
        <p:txBody>
          <a:bodyPr>
            <a:normAutofit/>
          </a:bodyPr>
          <a:lstStyle/>
          <a:p>
            <a:r>
              <a:rPr lang="ru-RU" dirty="0" smtClean="0"/>
              <a:t>Каждый объект имеет одну ответственность</a:t>
            </a:r>
          </a:p>
          <a:p>
            <a:r>
              <a:rPr lang="ru-RU" dirty="0" smtClean="0"/>
              <a:t>Ответственность должна быть полностью инкапсулирована в класс</a:t>
            </a:r>
          </a:p>
          <a:p>
            <a:r>
              <a:rPr lang="ru-RU" dirty="0" smtClean="0"/>
              <a:t>Эта ответственность – единственная причина для изменений в классе</a:t>
            </a:r>
            <a:endParaRPr lang="en-US" dirty="0" smtClean="0"/>
          </a:p>
          <a:p>
            <a:endParaRPr lang="en-US" dirty="0"/>
          </a:p>
          <a:p>
            <a:pPr marL="0" indent="0">
              <a:buNone/>
            </a:pPr>
            <a:r>
              <a:rPr lang="ru-RU" i="1" dirty="0" smtClean="0"/>
              <a:t>Совет: </a:t>
            </a:r>
            <a:r>
              <a:rPr lang="ru-RU" dirty="0" smtClean="0"/>
              <a:t>если сомневаетесь, попробуйте сформулировать всё, что умеет делать класс, одним предложением.</a:t>
            </a:r>
            <a:endParaRPr lang="ru-RU" i="1" dirty="0" smtClean="0"/>
          </a:p>
        </p:txBody>
      </p:sp>
      <p:sp>
        <p:nvSpPr>
          <p:cNvPr id="2" name="Номер слайда 1"/>
          <p:cNvSpPr>
            <a:spLocks noGrp="1"/>
          </p:cNvSpPr>
          <p:nvPr>
            <p:ph type="sldNum" sz="quarter" idx="12"/>
          </p:nvPr>
        </p:nvSpPr>
        <p:spPr/>
        <p:txBody>
          <a:bodyPr/>
          <a:lstStyle/>
          <a:p>
            <a:fld id="{101F0F8D-F427-43AD-B726-FB6E0A046F58}" type="slidenum">
              <a:rPr lang="ru-RU" smtClean="0"/>
              <a:t>4</a:t>
            </a:fld>
            <a:endParaRPr lang="ru-RU"/>
          </a:p>
        </p:txBody>
      </p:sp>
    </p:spTree>
    <p:extLst>
      <p:ext uri="{BB962C8B-B14F-4D97-AF65-F5344CB8AC3E}">
        <p14:creationId xmlns:p14="http://schemas.microsoft.com/office/powerpoint/2010/main" val="253454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Спасибо за внимание</a:t>
            </a:r>
            <a:r>
              <a:rPr lang="en-US" dirty="0" smtClean="0"/>
              <a:t>!</a:t>
            </a:r>
            <a:r>
              <a:rPr lang="ru-RU" dirty="0"/>
              <a:t/>
            </a:r>
            <a:br>
              <a:rPr lang="ru-RU" dirty="0"/>
            </a:br>
            <a:r>
              <a:rPr lang="ru-RU" dirty="0"/>
              <a:t>Вопросы</a:t>
            </a:r>
            <a:r>
              <a:rPr lang="ru-RU" dirty="0" smtClean="0"/>
              <a:t>?</a:t>
            </a:r>
            <a:endParaRPr lang="ru-RU" dirty="0"/>
          </a:p>
        </p:txBody>
      </p:sp>
      <p:sp>
        <p:nvSpPr>
          <p:cNvPr id="6" name="Текст 5"/>
          <p:cNvSpPr>
            <a:spLocks noGrp="1"/>
          </p:cNvSpPr>
          <p:nvPr>
            <p:ph type="body" idx="1"/>
          </p:nvPr>
        </p:nvSpPr>
        <p:spPr/>
        <p:txBody>
          <a:bodyPr/>
          <a:lstStyle/>
          <a:p>
            <a:endParaRPr lang="ru-RU" dirty="0"/>
          </a:p>
        </p:txBody>
      </p:sp>
      <p:sp>
        <p:nvSpPr>
          <p:cNvPr id="4" name="Номер слайда 3"/>
          <p:cNvSpPr>
            <a:spLocks noGrp="1"/>
          </p:cNvSpPr>
          <p:nvPr>
            <p:ph type="sldNum" sz="quarter" idx="12"/>
          </p:nvPr>
        </p:nvSpPr>
        <p:spPr/>
        <p:txBody>
          <a:bodyPr/>
          <a:lstStyle/>
          <a:p>
            <a:fld id="{101F0F8D-F427-43AD-B726-FB6E0A046F58}" type="slidenum">
              <a:rPr lang="ru-RU" smtClean="0"/>
              <a:t>40</a:t>
            </a:fld>
            <a:endParaRPr lang="ru-RU" dirty="0"/>
          </a:p>
        </p:txBody>
      </p:sp>
    </p:spTree>
    <p:extLst>
      <p:ext uri="{BB962C8B-B14F-4D97-AF65-F5344CB8AC3E}">
        <p14:creationId xmlns:p14="http://schemas.microsoft.com/office/powerpoint/2010/main" val="448580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2585421" y="659543"/>
            <a:ext cx="7021158" cy="5538914"/>
          </a:xfrm>
          <a:prstGeom prst="rect">
            <a:avLst/>
          </a:prstGeom>
        </p:spPr>
      </p:pic>
      <p:sp>
        <p:nvSpPr>
          <p:cNvPr id="4" name="Номер слайда 3"/>
          <p:cNvSpPr>
            <a:spLocks noGrp="1"/>
          </p:cNvSpPr>
          <p:nvPr>
            <p:ph type="sldNum" sz="quarter" idx="12"/>
          </p:nvPr>
        </p:nvSpPr>
        <p:spPr/>
        <p:txBody>
          <a:bodyPr/>
          <a:lstStyle/>
          <a:p>
            <a:fld id="{CF8E6F4D-2E97-47CB-8591-066566E4FE4D}" type="slidenum">
              <a:rPr lang="ru-RU" smtClean="0"/>
              <a:t>5</a:t>
            </a:fld>
            <a:endParaRPr lang="ru-RU"/>
          </a:p>
        </p:txBody>
      </p:sp>
      <p:sp>
        <p:nvSpPr>
          <p:cNvPr id="7" name="Прямоугольник 6"/>
          <p:cNvSpPr/>
          <p:nvPr/>
        </p:nvSpPr>
        <p:spPr>
          <a:xfrm>
            <a:off x="3205778" y="4733365"/>
            <a:ext cx="6056555" cy="12048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4712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6</a:t>
            </a:fld>
            <a:endParaRPr lang="ru-RU"/>
          </a:p>
        </p:txBody>
      </p:sp>
      <p:pic>
        <p:nvPicPr>
          <p:cNvPr id="4" name="Рисунок 3"/>
          <p:cNvPicPr>
            <a:picLocks noChangeAspect="1"/>
          </p:cNvPicPr>
          <p:nvPr/>
        </p:nvPicPr>
        <p:blipFill>
          <a:blip r:embed="rId3"/>
          <a:stretch>
            <a:fillRect/>
          </a:stretch>
        </p:blipFill>
        <p:spPr>
          <a:xfrm>
            <a:off x="207981" y="872493"/>
            <a:ext cx="11776038" cy="5113014"/>
          </a:xfrm>
          <a:prstGeom prst="rect">
            <a:avLst/>
          </a:prstGeom>
        </p:spPr>
      </p:pic>
    </p:spTree>
    <p:extLst>
      <p:ext uri="{BB962C8B-B14F-4D97-AF65-F5344CB8AC3E}">
        <p14:creationId xmlns:p14="http://schemas.microsoft.com/office/powerpoint/2010/main" val="1973659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838200" y="333488"/>
            <a:ext cx="10515600" cy="6033620"/>
          </a:xfrm>
        </p:spPr>
        <p:txBody>
          <a:bodyPr>
            <a:normAutofit fontScale="92500" lnSpcReduction="10000"/>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r>
              <a:rPr lang="en-US" dirty="0" err="1" smtClean="0">
                <a:solidFill>
                  <a:srgbClr val="000000"/>
                </a:solidFill>
                <a:latin typeface="Consolas" panose="020B0609020204030204" pitchFamily="49" charset="0"/>
              </a:rPr>
              <a:t>bitmap.Save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smtClean="0">
              <a:solidFill>
                <a:srgbClr val="000000"/>
              </a:solidFill>
              <a:latin typeface="Consolas" panose="020B0609020204030204" pitchFamily="49" charset="0"/>
            </a:endParaRPr>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BitmapGraphics</a:t>
            </a:r>
            <a:r>
              <a:rPr lang="en-US" dirty="0">
                <a:solidFill>
                  <a:srgbClr val="000000"/>
                </a:solidFill>
                <a:latin typeface="Consolas" panose="020B0609020204030204" pitchFamily="49" charset="0"/>
              </a:rPr>
              <a:t> graphics(bitmap);</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 name="Номер слайда 1"/>
          <p:cNvSpPr>
            <a:spLocks noGrp="1"/>
          </p:cNvSpPr>
          <p:nvPr>
            <p:ph type="sldNum" sz="quarter" idx="12"/>
          </p:nvPr>
        </p:nvSpPr>
        <p:spPr/>
        <p:txBody>
          <a:bodyPr/>
          <a:lstStyle/>
          <a:p>
            <a:fld id="{CF8E6F4D-2E97-47CB-8591-066566E4FE4D}" type="slidenum">
              <a:rPr lang="ru-RU" smtClean="0"/>
              <a:t>7</a:t>
            </a:fld>
            <a:endParaRPr lang="ru-RU"/>
          </a:p>
        </p:txBody>
      </p:sp>
      <p:cxnSp>
        <p:nvCxnSpPr>
          <p:cNvPr id="6" name="Прямая соединительная линия 5"/>
          <p:cNvCxnSpPr/>
          <p:nvPr/>
        </p:nvCxnSpPr>
        <p:spPr>
          <a:xfrm>
            <a:off x="0" y="22806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21730" y="135863"/>
            <a:ext cx="2154757" cy="830997"/>
          </a:xfrm>
          <a:prstGeom prst="rect">
            <a:avLst/>
          </a:prstGeom>
          <a:noFill/>
        </p:spPr>
        <p:txBody>
          <a:bodyPr wrap="none" rtlCol="0">
            <a:spAutoFit/>
          </a:bodyPr>
          <a:lstStyle/>
          <a:p>
            <a:r>
              <a:rPr lang="ru-RU" sz="4800" dirty="0" smtClean="0">
                <a:solidFill>
                  <a:schemeClr val="bg1">
                    <a:lumMod val="65000"/>
                  </a:schemeClr>
                </a:solidFill>
              </a:rPr>
              <a:t>Без </a:t>
            </a:r>
            <a:r>
              <a:rPr lang="en-US" sz="4800" dirty="0" smtClean="0">
                <a:solidFill>
                  <a:schemeClr val="bg1">
                    <a:lumMod val="65000"/>
                  </a:schemeClr>
                </a:solidFill>
              </a:rPr>
              <a:t>SRP</a:t>
            </a:r>
            <a:endParaRPr lang="ru-RU" sz="4800" dirty="0">
              <a:solidFill>
                <a:schemeClr val="bg1">
                  <a:lumMod val="65000"/>
                </a:schemeClr>
              </a:solidFill>
            </a:endParaRPr>
          </a:p>
        </p:txBody>
      </p:sp>
      <p:sp>
        <p:nvSpPr>
          <p:cNvPr id="11" name="TextBox 10"/>
          <p:cNvSpPr txBox="1"/>
          <p:nvPr/>
        </p:nvSpPr>
        <p:spPr>
          <a:xfrm>
            <a:off x="10389193" y="2505911"/>
            <a:ext cx="1587294" cy="830997"/>
          </a:xfrm>
          <a:prstGeom prst="rect">
            <a:avLst/>
          </a:prstGeom>
          <a:noFill/>
        </p:spPr>
        <p:txBody>
          <a:bodyPr wrap="none" rtlCol="0">
            <a:spAutoFit/>
          </a:bodyPr>
          <a:lstStyle/>
          <a:p>
            <a:r>
              <a:rPr lang="ru-RU" sz="4800" dirty="0">
                <a:solidFill>
                  <a:schemeClr val="bg1">
                    <a:lumMod val="65000"/>
                  </a:schemeClr>
                </a:solidFill>
              </a:rPr>
              <a:t>С</a:t>
            </a:r>
            <a:r>
              <a:rPr lang="ru-RU" sz="4800" dirty="0" smtClean="0">
                <a:solidFill>
                  <a:schemeClr val="bg1">
                    <a:lumMod val="65000"/>
                  </a:schemeClr>
                </a:solidFill>
              </a:rPr>
              <a:t> </a:t>
            </a:r>
            <a:r>
              <a:rPr lang="en-US" sz="4800" dirty="0" smtClean="0">
                <a:solidFill>
                  <a:schemeClr val="bg1">
                    <a:lumMod val="65000"/>
                  </a:schemeClr>
                </a:solidFill>
              </a:rPr>
              <a:t>SRP</a:t>
            </a:r>
            <a:endParaRPr lang="ru-RU" sz="4800" dirty="0">
              <a:solidFill>
                <a:schemeClr val="bg1">
                  <a:lumMod val="65000"/>
                </a:schemeClr>
              </a:solidFill>
            </a:endParaRPr>
          </a:p>
        </p:txBody>
      </p:sp>
    </p:spTree>
    <p:extLst>
      <p:ext uri="{BB962C8B-B14F-4D97-AF65-F5344CB8AC3E}">
        <p14:creationId xmlns:p14="http://schemas.microsoft.com/office/powerpoint/2010/main" val="3110993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3" name="Объект 2"/>
          <p:cNvSpPr>
            <a:spLocks noGrp="1"/>
          </p:cNvSpPr>
          <p:nvPr>
            <p:ph sz="half" idx="2"/>
          </p:nvPr>
        </p:nvSpPr>
        <p:spPr/>
        <p:txBody>
          <a:bodyPr/>
          <a:lstStyle/>
          <a:p>
            <a:r>
              <a:rPr lang="ru-RU" dirty="0" smtClean="0"/>
              <a:t>Облегчается тестирование</a:t>
            </a:r>
          </a:p>
          <a:p>
            <a:r>
              <a:rPr lang="ru-RU" dirty="0" smtClean="0"/>
              <a:t>Упрощается расширяемость</a:t>
            </a:r>
          </a:p>
          <a:p>
            <a:pPr lvl="1"/>
            <a:r>
              <a:rPr lang="ru-RU" dirty="0" smtClean="0"/>
              <a:t>Новые графические примитивы</a:t>
            </a:r>
          </a:p>
          <a:p>
            <a:pPr lvl="1"/>
            <a:r>
              <a:rPr lang="ru-RU" dirty="0" smtClean="0"/>
              <a:t>Новые форматы </a:t>
            </a:r>
            <a:r>
              <a:rPr lang="ru-RU" dirty="0"/>
              <a:t>х</a:t>
            </a:r>
            <a:r>
              <a:rPr lang="ru-RU" dirty="0" smtClean="0"/>
              <a:t>ранения изображения</a:t>
            </a:r>
          </a:p>
        </p:txBody>
      </p:sp>
      <p:sp>
        <p:nvSpPr>
          <p:cNvPr id="7" name="Текст 6"/>
          <p:cNvSpPr>
            <a:spLocks noGrp="1"/>
          </p:cNvSpPr>
          <p:nvPr>
            <p:ph type="body" sz="quarter" idx="3"/>
          </p:nvPr>
        </p:nvSpPr>
        <p:spPr/>
        <p:txBody>
          <a:bodyPr/>
          <a:lstStyle/>
          <a:p>
            <a:r>
              <a:rPr lang="ru-RU" dirty="0" smtClean="0"/>
              <a:t>Недостатки</a:t>
            </a:r>
            <a:endParaRPr lang="ru-RU" dirty="0"/>
          </a:p>
        </p:txBody>
      </p:sp>
      <p:sp>
        <p:nvSpPr>
          <p:cNvPr id="8" name="Объект 7"/>
          <p:cNvSpPr>
            <a:spLocks noGrp="1"/>
          </p:cNvSpPr>
          <p:nvPr>
            <p:ph sz="quarter" idx="4"/>
          </p:nvPr>
        </p:nvSpPr>
        <p:spPr/>
        <p:txBody>
          <a:bodyPr/>
          <a:lstStyle/>
          <a:p>
            <a:r>
              <a:rPr lang="ru-RU" dirty="0" smtClean="0"/>
              <a:t>Увеличилось </a:t>
            </a:r>
            <a:r>
              <a:rPr lang="ru-RU" dirty="0"/>
              <a:t>количество </a:t>
            </a:r>
            <a:r>
              <a:rPr lang="ru-RU" dirty="0" smtClean="0"/>
              <a:t>классов</a:t>
            </a:r>
          </a:p>
          <a:p>
            <a:r>
              <a:rPr lang="ru-RU" dirty="0" smtClean="0"/>
              <a:t>Хуже </a:t>
            </a:r>
            <a:r>
              <a:rPr lang="en-US" dirty="0" smtClean="0"/>
              <a:t>Discoverability</a:t>
            </a:r>
          </a:p>
          <a:p>
            <a:r>
              <a:rPr lang="ru-RU" dirty="0" smtClean="0"/>
              <a:t>Чуть более многословный код</a:t>
            </a:r>
            <a:endParaRPr lang="en-US" dirty="0" smtClean="0"/>
          </a:p>
        </p:txBody>
      </p:sp>
      <p:sp>
        <p:nvSpPr>
          <p:cNvPr id="4" name="Номер слайда 3"/>
          <p:cNvSpPr>
            <a:spLocks noGrp="1"/>
          </p:cNvSpPr>
          <p:nvPr>
            <p:ph type="sldNum" sz="quarter" idx="12"/>
          </p:nvPr>
        </p:nvSpPr>
        <p:spPr/>
        <p:txBody>
          <a:bodyPr/>
          <a:lstStyle/>
          <a:p>
            <a:fld id="{CF8E6F4D-2E97-47CB-8591-066566E4FE4D}" type="slidenum">
              <a:rPr lang="ru-RU" smtClean="0"/>
              <a:t>8</a:t>
            </a:fld>
            <a:endParaRPr lang="ru-RU"/>
          </a:p>
        </p:txBody>
      </p:sp>
    </p:spTree>
    <p:extLst>
      <p:ext uri="{BB962C8B-B14F-4D97-AF65-F5344CB8AC3E}">
        <p14:creationId xmlns:p14="http://schemas.microsoft.com/office/powerpoint/2010/main" val="1043400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открытости/закрытости</a:t>
            </a:r>
          </a:p>
        </p:txBody>
      </p:sp>
      <p:sp>
        <p:nvSpPr>
          <p:cNvPr id="3" name="Объект 2"/>
          <p:cNvSpPr>
            <a:spLocks noGrp="1"/>
          </p:cNvSpPr>
          <p:nvPr>
            <p:ph idx="1"/>
          </p:nvPr>
        </p:nvSpPr>
        <p:spPr/>
        <p:txBody>
          <a:bodyPr/>
          <a:lstStyle/>
          <a:p>
            <a:pPr marL="0" indent="0">
              <a:buNone/>
            </a:pPr>
            <a:r>
              <a:rPr lang="ru-RU" dirty="0" smtClean="0"/>
              <a:t>Программные </a:t>
            </a:r>
            <a:r>
              <a:rPr lang="ru-RU" dirty="0"/>
              <a:t>сущности (классы, модули, функции и т.д.) должны быть открыты для расширения, но закрыты для </a:t>
            </a:r>
            <a:r>
              <a:rPr lang="ru-RU" dirty="0" smtClean="0"/>
              <a:t>изменения</a:t>
            </a:r>
          </a:p>
          <a:p>
            <a:endParaRPr lang="ru-RU" dirty="0"/>
          </a:p>
          <a:p>
            <a:pPr marL="0" indent="0">
              <a:buNone/>
            </a:pPr>
            <a:r>
              <a:rPr lang="ru-RU" dirty="0" smtClean="0"/>
              <a:t>Механизмы реализации в </a:t>
            </a:r>
            <a:r>
              <a:rPr lang="ru-RU" dirty="0"/>
              <a:t>С</a:t>
            </a:r>
            <a:r>
              <a:rPr lang="ru-RU" dirty="0" smtClean="0"/>
              <a:t>++:</a:t>
            </a:r>
          </a:p>
          <a:p>
            <a:r>
              <a:rPr lang="ru-RU" dirty="0"/>
              <a:t>Н</a:t>
            </a:r>
            <a:r>
              <a:rPr lang="ru-RU" dirty="0" smtClean="0"/>
              <a:t>аследование</a:t>
            </a:r>
            <a:endParaRPr lang="ru-RU" dirty="0"/>
          </a:p>
          <a:p>
            <a:r>
              <a:rPr lang="ru-RU" dirty="0" smtClean="0"/>
              <a:t>Композиция / агрегация</a:t>
            </a:r>
          </a:p>
          <a:p>
            <a:r>
              <a:rPr lang="ru-RU" dirty="0"/>
              <a:t>П</a:t>
            </a:r>
            <a:r>
              <a:rPr lang="ru-RU" dirty="0" smtClean="0"/>
              <a:t>ередача зависимости через параметр метода</a:t>
            </a:r>
            <a:endParaRPr lang="ru-RU" dirty="0"/>
          </a:p>
          <a:p>
            <a:r>
              <a:rPr lang="ru-RU" dirty="0"/>
              <a:t>П</a:t>
            </a:r>
            <a:r>
              <a:rPr lang="ru-RU" dirty="0" smtClean="0"/>
              <a:t>ередача </a:t>
            </a:r>
            <a:r>
              <a:rPr lang="ru-RU" dirty="0"/>
              <a:t>зависимости через </a:t>
            </a:r>
            <a:r>
              <a:rPr lang="ru-RU" dirty="0" smtClean="0"/>
              <a:t>параметр шаблона</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9</a:t>
            </a:fld>
            <a:endParaRPr lang="ru-RU"/>
          </a:p>
        </p:txBody>
      </p:sp>
    </p:spTree>
    <p:extLst>
      <p:ext uri="{BB962C8B-B14F-4D97-AF65-F5344CB8AC3E}">
        <p14:creationId xmlns:p14="http://schemas.microsoft.com/office/powerpoint/2010/main" val="99233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1843</TotalTime>
  <Words>3494</Words>
  <Application>Microsoft Office PowerPoint</Application>
  <PresentationFormat>Широкоэкранный</PresentationFormat>
  <Paragraphs>448</Paragraphs>
  <Slides>40</Slides>
  <Notes>40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40</vt:i4>
      </vt:variant>
    </vt:vector>
  </HeadingPairs>
  <TitlesOfParts>
    <vt:vector size="45" baseType="lpstr">
      <vt:lpstr>Arial</vt:lpstr>
      <vt:lpstr>Calibri</vt:lpstr>
      <vt:lpstr>Calibri Light</vt:lpstr>
      <vt:lpstr>Consolas</vt:lpstr>
      <vt:lpstr>Тема Office</vt:lpstr>
      <vt:lpstr>Принципы S.O.L.I.D.</vt:lpstr>
      <vt:lpstr>Программа обсуждения</vt:lpstr>
      <vt:lpstr>Что такое принципы S.O.L.I.D.?</vt:lpstr>
      <vt:lpstr>Принцип единственной ответственности</vt:lpstr>
      <vt:lpstr>Презентация PowerPoint</vt:lpstr>
      <vt:lpstr>Презентация PowerPoint</vt:lpstr>
      <vt:lpstr>Презентация PowerPoint</vt:lpstr>
      <vt:lpstr>Итоги</vt:lpstr>
      <vt:lpstr>Принцип открытости/закрытости</vt:lpstr>
      <vt:lpstr>Презентация PowerPoint</vt:lpstr>
      <vt:lpstr>Презентация PowerPoint</vt:lpstr>
      <vt:lpstr>Презентация PowerPoint</vt:lpstr>
      <vt:lpstr>Итоги</vt:lpstr>
      <vt:lpstr>Принцип замещения Барбары Лисков</vt:lpstr>
      <vt:lpstr>Презентация PowerPoint</vt:lpstr>
      <vt:lpstr>Презентация PowerPoint</vt:lpstr>
      <vt:lpstr>Презентация PowerPoint</vt:lpstr>
      <vt:lpstr>Презентация PowerPoint</vt:lpstr>
      <vt:lpstr>Проектирование по контракту</vt:lpstr>
      <vt:lpstr>Презентация PowerPoint</vt:lpstr>
      <vt:lpstr>Презентация PowerPoint</vt:lpstr>
      <vt:lpstr>Презентация PowerPoint</vt:lpstr>
      <vt:lpstr>Итоги</vt:lpstr>
      <vt:lpstr>Принцип разделения интерфейса</vt:lpstr>
      <vt:lpstr>Презентация PowerPoint</vt:lpstr>
      <vt:lpstr>Презентация PowerPoint</vt:lpstr>
      <vt:lpstr>Презентация PowerPoint</vt:lpstr>
      <vt:lpstr>Презентация PowerPoint</vt:lpstr>
      <vt:lpstr>Итоги</vt:lpstr>
      <vt:lpstr>Принцип инверсии зависимости</vt:lpstr>
      <vt:lpstr>Презентация PowerPoint</vt:lpstr>
      <vt:lpstr>Презентация PowerPoint</vt:lpstr>
      <vt:lpstr>Презентация PowerPoint</vt:lpstr>
      <vt:lpstr>Презентация PowerPoint</vt:lpstr>
      <vt:lpstr>Презентация PowerPoint</vt:lpstr>
      <vt:lpstr>Итоги</vt:lpstr>
      <vt:lpstr>Зачем использовать принципы S.O.L.I.D.?</vt:lpstr>
      <vt:lpstr>Следование принципам S.O.L.I.D. в iSpring</vt:lpstr>
      <vt:lpstr>Источники и дополнительные материалы</vt:lpstr>
      <vt:lpstr>Спасибо за внимание! Вопросы?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Пользователь Windows</cp:lastModifiedBy>
  <cp:revision>995</cp:revision>
  <dcterms:created xsi:type="dcterms:W3CDTF">2018-05-09T17:46:14Z</dcterms:created>
  <dcterms:modified xsi:type="dcterms:W3CDTF">2018-06-08T13:06:51Z</dcterms:modified>
</cp:coreProperties>
</file>