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9" r:id="rId4"/>
    <p:sldId id="259" r:id="rId5"/>
    <p:sldId id="260" r:id="rId6"/>
    <p:sldId id="261" r:id="rId7"/>
    <p:sldId id="262" r:id="rId8"/>
    <p:sldId id="264" r:id="rId9"/>
    <p:sldId id="263"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3BCB5-57A4-A041-B939-516126DA255B}" v="48" dt="2019-06-04T03:57:12.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87"/>
  </p:normalViewPr>
  <p:slideViewPr>
    <p:cSldViewPr snapToGrid="0" snapToObjects="1">
      <p:cViewPr>
        <p:scale>
          <a:sx n="76" d="100"/>
          <a:sy n="76" d="100"/>
        </p:scale>
        <p:origin x="-119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Date Placeholder 14"/>
          <p:cNvSpPr>
            <a:spLocks noGrp="1"/>
          </p:cNvSpPr>
          <p:nvPr>
            <p:ph type="dt" sz="half" idx="10"/>
          </p:nvPr>
        </p:nvSpPr>
        <p:spPr/>
        <p:txBody>
          <a:bodyPr/>
          <a:lstStyle/>
          <a:p>
            <a:fld id="{2069C06D-4ED8-42C6-905D-CA84CA1B6CBF}" type="datetime2">
              <a:rPr lang="en-US" smtClean="0"/>
              <a:t>Tuesday, June 4,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Tuesday, June 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t>Tuesday, June 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Tuesday, June 4,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Tuesday, June 4, 2019</a:t>
            </a:fld>
            <a:endParaRPr lang="en-US"/>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Tuesday, June 4, 2019</a:t>
            </a:fld>
            <a:endParaRPr lang="en-US"/>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13E253B-1893-4367-8BAE-DF4BC10DC578}" type="datetime2">
              <a:rPr lang="en-US" smtClean="0"/>
              <a:t>Tuesday, June 4,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Tuesday, June 4, 2019</a:t>
            </a:fld>
            <a:endParaRPr lang="en-US"/>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Tuesday, June 4, 2019</a:t>
            </a:fld>
            <a:endParaRPr lang="en-US"/>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Tuesday, June 4,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Tuesday, June 4, 2019</a:t>
            </a:fld>
            <a:endParaRPr lang="en-US"/>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Tuesday, June 4, 2019</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Online Rental Car</a:t>
            </a:r>
          </a:p>
        </p:txBody>
      </p:sp>
      <p:sp>
        <p:nvSpPr>
          <p:cNvPr id="3" name="Subtitle 2"/>
          <p:cNvSpPr>
            <a:spLocks noGrp="1"/>
          </p:cNvSpPr>
          <p:nvPr>
            <p:ph type="subTitle" idx="1"/>
          </p:nvPr>
        </p:nvSpPr>
        <p:spPr>
          <a:xfrm>
            <a:off x="2133600" y="3375490"/>
            <a:ext cx="6172200" cy="1577509"/>
          </a:xfrm>
        </p:spPr>
        <p:txBody>
          <a:bodyPr>
            <a:normAutofit/>
          </a:bodyPr>
          <a:lstStyle/>
          <a:p>
            <a:r>
              <a:rPr lang="en-US"/>
              <a:t>By: </a:t>
            </a:r>
            <a:r>
              <a:rPr lang="en-US" err="1"/>
              <a:t>Xai</a:t>
            </a:r>
            <a:r>
              <a:rPr lang="en-US"/>
              <a:t> </a:t>
            </a:r>
            <a:r>
              <a:rPr lang="en-US" err="1"/>
              <a:t>Vang</a:t>
            </a:r>
            <a:r>
              <a:rPr lang="en-US"/>
              <a:t>, Sampson Abrahams,</a:t>
            </a:r>
          </a:p>
          <a:p>
            <a:r>
              <a:rPr lang="en-US"/>
              <a:t>Samira Adam, &amp; </a:t>
            </a:r>
            <a:r>
              <a:rPr lang="en-US" err="1"/>
              <a:t>Sipxaysana</a:t>
            </a:r>
            <a:r>
              <a:rPr lang="en-US"/>
              <a:t> </a:t>
            </a:r>
            <a:r>
              <a:rPr lang="en-US" err="1"/>
              <a:t>Xayaxang</a:t>
            </a:r>
            <a:endParaRPr lang="en-US"/>
          </a:p>
          <a:p>
            <a:endParaRPr lang="en-US"/>
          </a:p>
          <a:p>
            <a:endParaRPr lang="en-US"/>
          </a:p>
        </p:txBody>
      </p:sp>
      <p:sp>
        <p:nvSpPr>
          <p:cNvPr id="4" name="Date Placeholder 3"/>
          <p:cNvSpPr>
            <a:spLocks noGrp="1"/>
          </p:cNvSpPr>
          <p:nvPr>
            <p:ph type="dt" sz="half" idx="10"/>
          </p:nvPr>
        </p:nvSpPr>
        <p:spPr/>
        <p:txBody>
          <a:bodyPr/>
          <a:lstStyle/>
          <a:p>
            <a:fld id="{2069C06D-4ED8-42C6-905D-CA84CA1B6CBF}" type="datetime2">
              <a:rPr lang="en-US" smtClean="0"/>
              <a:t>Tuesday, June 4, 2019</a:t>
            </a:fld>
            <a:endParaRPr lang="en-US"/>
          </a:p>
        </p:txBody>
      </p:sp>
      <p:sp>
        <p:nvSpPr>
          <p:cNvPr id="5" name="Slide Number Placeholder 4"/>
          <p:cNvSpPr>
            <a:spLocks noGrp="1"/>
          </p:cNvSpPr>
          <p:nvPr>
            <p:ph type="sldNum" sz="quarter" idx="11"/>
          </p:nvPr>
        </p:nvSpPr>
        <p:spPr/>
        <p:txBody>
          <a:bodyPr/>
          <a:lstStyle/>
          <a:p>
            <a:fld id="{1789C0F2-17E0-497A-9BBE-0C73201AAFE3}" type="slidenum">
              <a:rPr lang="en-US" smtClean="0"/>
              <a:pPr/>
              <a:t>1</a:t>
            </a:fld>
            <a:endParaRPr lang="en-US"/>
          </a:p>
        </p:txBody>
      </p:sp>
    </p:spTree>
    <p:extLst>
      <p:ext uri="{BB962C8B-B14F-4D97-AF65-F5344CB8AC3E}">
        <p14:creationId xmlns:p14="http://schemas.microsoft.com/office/powerpoint/2010/main" val="15924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AB3760-ABE0-5F49-89E9-C51E6FB0E088}"/>
              </a:ext>
            </a:extLst>
          </p:cNvPr>
          <p:cNvSpPr txBox="1"/>
          <p:nvPr/>
        </p:nvSpPr>
        <p:spPr>
          <a:xfrm>
            <a:off x="1068887" y="1236947"/>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As we’re still in the early stages we have yet to decide what the end resulting code and hardware will be. For now as we see it, we believe we will need/use MySQL (database), Java Servlet Programming, JSP (code), Apache Tomcat (web server), hardware capable of running the webserver and any web browser with access to the internet.</a:t>
            </a:r>
          </a:p>
        </p:txBody>
      </p:sp>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3400" kern="1200" dirty="0">
                <a:effectLst>
                  <a:outerShdw blurRad="38100" dist="38100" dir="2700000" algn="tl">
                    <a:srgbClr val="000000">
                      <a:alpha val="43137"/>
                    </a:srgbClr>
                  </a:outerShdw>
                </a:effectLst>
                <a:latin typeface="+mj-lt"/>
                <a:ea typeface="+mj-ea"/>
                <a:cs typeface="+mj-cs"/>
              </a:rPr>
              <a:t>Hardware &amp; Software Requirements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10</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54514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17534"/>
            <a:ext cx="7543800" cy="914400"/>
          </a:xfrm>
          <a:prstGeom prst="rect">
            <a:avLst/>
          </a:prstGeom>
        </p:spPr>
        <p:txBody>
          <a:bodyPr anchor="b">
            <a:normAutofit/>
          </a:bodyPr>
          <a:lstStyle/>
          <a:p>
            <a:pPr algn="ctr"/>
            <a:r>
              <a:rPr lang="en-US" dirty="0"/>
              <a:t>Use Case</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11</a:t>
            </a:fld>
            <a:endParaRPr lang="en-US"/>
          </a:p>
        </p:txBody>
      </p:sp>
      <p:sp>
        <p:nvSpPr>
          <p:cNvPr id="11" name="Footer Placeholder 5">
            <a:extLst>
              <a:ext uri="{FF2B5EF4-FFF2-40B4-BE49-F238E27FC236}">
                <a16:creationId xmlns:a16="http://schemas.microsoft.com/office/drawing/2014/main" id="{758DD97C-AB75-4812-B542-79E89698C15F}"/>
              </a:ext>
            </a:extLst>
          </p:cNvPr>
          <p:cNvSpPr>
            <a:spLocks noGrp="1"/>
          </p:cNvSpPr>
          <p:nvPr>
            <p:ph type="ftr" sz="quarter" idx="12"/>
          </p:nvPr>
        </p:nvSpPr>
        <p:spPr>
          <a:xfrm>
            <a:off x="822960" y="6154738"/>
            <a:ext cx="4572000" cy="365125"/>
          </a:xfrm>
        </p:spPr>
        <p:txBody>
          <a:bodyPr/>
          <a:lstStyle/>
          <a:p>
            <a:endParaRPr lang="en-US"/>
          </a:p>
        </p:txBody>
      </p:sp>
      <p:sp>
        <p:nvSpPr>
          <p:cNvPr id="8" name="Content Placeholder 1">
            <a:extLst>
              <a:ext uri="{FF2B5EF4-FFF2-40B4-BE49-F238E27FC236}">
                <a16:creationId xmlns:a16="http://schemas.microsoft.com/office/drawing/2014/main" id="{72361A48-B5C0-3C4D-A723-AB36262E9E3E}"/>
              </a:ext>
            </a:extLst>
          </p:cNvPr>
          <p:cNvSpPr>
            <a:spLocks noGrp="1"/>
          </p:cNvSpPr>
          <p:nvPr>
            <p:ph idx="1"/>
          </p:nvPr>
        </p:nvSpPr>
        <p:spPr>
          <a:xfrm>
            <a:off x="1018784" y="1149264"/>
            <a:ext cx="6096000" cy="3657599"/>
          </a:xfrm>
        </p:spPr>
        <p:txBody>
          <a:bodyPr/>
          <a:lstStyle/>
          <a:p>
            <a:pPr marL="18288" indent="0">
              <a:buNone/>
            </a:pPr>
            <a:endParaRPr lang="en-US" dirty="0"/>
          </a:p>
          <a:p>
            <a:pPr lvl="1"/>
            <a:r>
              <a:rPr lang="en-US" sz="2400" dirty="0">
                <a:effectLst/>
              </a:rPr>
              <a:t>Customer uses systems to make a reservation for a car (rental a car).</a:t>
            </a:r>
          </a:p>
          <a:p>
            <a:pPr marL="384048" lvl="1" indent="0">
              <a:buNone/>
            </a:pPr>
            <a:endParaRPr lang="en-US" sz="2400" dirty="0">
              <a:effectLst/>
            </a:endParaRPr>
          </a:p>
          <a:p>
            <a:pPr lvl="1"/>
            <a:r>
              <a:rPr lang="en-US" sz="2400" dirty="0">
                <a:effectLst/>
              </a:rPr>
              <a:t>Customer pickup /drops off rental car.</a:t>
            </a:r>
          </a:p>
          <a:p>
            <a:pPr marL="18288" indent="0">
              <a:buNone/>
            </a:pPr>
            <a:endParaRPr lang="en-US" dirty="0"/>
          </a:p>
        </p:txBody>
      </p:sp>
    </p:spTree>
    <p:extLst>
      <p:ext uri="{BB962C8B-B14F-4D97-AF65-F5344CB8AC3E}">
        <p14:creationId xmlns:p14="http://schemas.microsoft.com/office/powerpoint/2010/main" val="259079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3324B254-9DE7-48EC-80C8-16321BB9E423}"/>
              </a:ext>
            </a:extLst>
          </p:cNvPr>
          <p:cNvSpPr>
            <a:spLocks noGrp="1"/>
          </p:cNvSpPr>
          <p:nvPr>
            <p:ph idx="1"/>
          </p:nvPr>
        </p:nvSpPr>
        <p:spPr>
          <a:xfrm>
            <a:off x="822960" y="1143001"/>
            <a:ext cx="6096000" cy="3657599"/>
          </a:xfrm>
        </p:spPr>
        <p:txBody>
          <a:bodyPr/>
          <a:lstStyle/>
          <a:p>
            <a:pPr marL="18288" indent="0">
              <a:buNone/>
            </a:pPr>
            <a:r>
              <a:rPr lang="en-US" dirty="0"/>
              <a:t>Actors: Customer, Clerk, Car Tech</a:t>
            </a:r>
          </a:p>
          <a:p>
            <a:pPr marL="18288" indent="0">
              <a:buNone/>
            </a:pPr>
            <a:endParaRPr lang="en-US" dirty="0"/>
          </a:p>
          <a:p>
            <a:pPr lvl="1"/>
            <a:r>
              <a:rPr lang="en-US" sz="2000" dirty="0">
                <a:effectLst/>
              </a:rPr>
              <a:t>Customer uses systems to make a reservation for a car (rental a car)</a:t>
            </a:r>
            <a:endParaRPr lang="en-US" sz="2800" dirty="0">
              <a:effectLst/>
            </a:endParaRPr>
          </a:p>
          <a:p>
            <a:pPr lvl="1"/>
            <a:r>
              <a:rPr lang="en-US" sz="2000" dirty="0">
                <a:effectLst/>
              </a:rPr>
              <a:t>Customer pickup /drops off rental car</a:t>
            </a:r>
            <a:endParaRPr lang="en-US" sz="2800" dirty="0">
              <a:effectLst/>
            </a:endParaRPr>
          </a:p>
          <a:p>
            <a:pPr marL="18288" indent="0">
              <a:buNone/>
            </a:pPr>
            <a:endParaRPr lang="en-US" dirty="0"/>
          </a:p>
          <a:p>
            <a:pPr marL="18288" indent="0">
              <a:buNone/>
            </a:pPr>
            <a:endParaRPr lang="en-US" dirty="0"/>
          </a:p>
        </p:txBody>
      </p:sp>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dirty="0"/>
              <a:t>Use Cases and Actors</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12</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77568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3F75B1B1-D594-0144-8982-2FA1F9730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646" y="1958236"/>
            <a:ext cx="5737410" cy="3657599"/>
          </a:xfrm>
          <a:prstGeom prst="rect">
            <a:avLst/>
          </a:prstGeom>
          <a:noFill/>
        </p:spPr>
      </p:pic>
      <p:sp>
        <p:nvSpPr>
          <p:cNvPr id="2" name="Title 1"/>
          <p:cNvSpPr>
            <a:spLocks noGrp="1"/>
          </p:cNvSpPr>
          <p:nvPr>
            <p:ph type="title"/>
          </p:nvPr>
        </p:nvSpPr>
        <p:spPr>
          <a:xfrm>
            <a:off x="651979" y="192065"/>
            <a:ext cx="7543800" cy="914400"/>
          </a:xfrm>
          <a:prstGeom prst="rect">
            <a:avLst/>
          </a:prstGeom>
        </p:spPr>
        <p:txBody>
          <a:bodyPr anchor="b">
            <a:normAutofit/>
          </a:bodyPr>
          <a:lstStyle/>
          <a:p>
            <a:pPr>
              <a:lnSpc>
                <a:spcPct val="90000"/>
              </a:lnSpc>
            </a:pPr>
            <a:r>
              <a:rPr lang="en-US" sz="3800" dirty="0"/>
              <a:t>Case Diagram: Make Reservation</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13</a:t>
            </a:fld>
            <a:endParaRPr lang="en-US"/>
          </a:p>
        </p:txBody>
      </p:sp>
      <p:sp>
        <p:nvSpPr>
          <p:cNvPr id="14" name="Footer Placeholder 5">
            <a:extLst>
              <a:ext uri="{FF2B5EF4-FFF2-40B4-BE49-F238E27FC236}">
                <a16:creationId xmlns:a16="http://schemas.microsoft.com/office/drawing/2014/main" id="{182FACD5-D6B6-4064-AC6C-B8B06780049B}"/>
              </a:ext>
            </a:extLst>
          </p:cNvPr>
          <p:cNvSpPr>
            <a:spLocks noGrp="1"/>
          </p:cNvSpPr>
          <p:nvPr>
            <p:ph type="ftr" sz="quarter" idx="12"/>
          </p:nvPr>
        </p:nvSpPr>
        <p:spPr>
          <a:xfrm>
            <a:off x="822960" y="6154738"/>
            <a:ext cx="4572000" cy="365125"/>
          </a:xfrm>
        </p:spPr>
        <p:txBody>
          <a:bodyPr/>
          <a:lstStyle/>
          <a:p>
            <a:endParaRPr lang="en-US"/>
          </a:p>
        </p:txBody>
      </p:sp>
      <p:sp>
        <p:nvSpPr>
          <p:cNvPr id="5" name="TextBox 4">
            <a:extLst>
              <a:ext uri="{FF2B5EF4-FFF2-40B4-BE49-F238E27FC236}">
                <a16:creationId xmlns:a16="http://schemas.microsoft.com/office/drawing/2014/main" id="{61B0E348-6893-47AD-AF0F-46DDB3197F44}"/>
              </a:ext>
            </a:extLst>
          </p:cNvPr>
          <p:cNvSpPr txBox="1"/>
          <p:nvPr/>
        </p:nvSpPr>
        <p:spPr>
          <a:xfrm>
            <a:off x="1711492" y="59977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Make Reservation</a:t>
            </a:r>
          </a:p>
        </p:txBody>
      </p:sp>
    </p:spTree>
    <p:extLst>
      <p:ext uri="{BB962C8B-B14F-4D97-AF65-F5344CB8AC3E}">
        <p14:creationId xmlns:p14="http://schemas.microsoft.com/office/powerpoint/2010/main" val="352433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33A0D3D7-7BF5-5F41-B175-B19CABAE6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137" y="1802599"/>
            <a:ext cx="6096000" cy="3642360"/>
          </a:xfrm>
          <a:prstGeom prst="rect">
            <a:avLst/>
          </a:prstGeom>
          <a:noFill/>
        </p:spPr>
      </p:pic>
      <p:sp>
        <p:nvSpPr>
          <p:cNvPr id="2" name="Title 1"/>
          <p:cNvSpPr>
            <a:spLocks noGrp="1"/>
          </p:cNvSpPr>
          <p:nvPr>
            <p:ph type="title"/>
          </p:nvPr>
        </p:nvSpPr>
        <p:spPr>
          <a:xfrm>
            <a:off x="946237" y="179539"/>
            <a:ext cx="7543800" cy="914400"/>
          </a:xfrm>
          <a:prstGeom prst="rect">
            <a:avLst/>
          </a:prstGeom>
        </p:spPr>
        <p:txBody>
          <a:bodyPr anchor="b">
            <a:normAutofit fontScale="90000"/>
          </a:bodyPr>
          <a:lstStyle/>
          <a:p>
            <a:pPr>
              <a:lnSpc>
                <a:spcPct val="90000"/>
              </a:lnSpc>
            </a:pPr>
            <a:r>
              <a:rPr lang="en-US" sz="4200" dirty="0"/>
              <a:t>Case Diagram: Pickup/Drop off</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14</a:t>
            </a:fld>
            <a:endParaRPr lang="en-US"/>
          </a:p>
        </p:txBody>
      </p:sp>
      <p:sp>
        <p:nvSpPr>
          <p:cNvPr id="24" name="Footer Placeholder 5">
            <a:extLst>
              <a:ext uri="{FF2B5EF4-FFF2-40B4-BE49-F238E27FC236}">
                <a16:creationId xmlns:a16="http://schemas.microsoft.com/office/drawing/2014/main" id="{7A7321B4-2E5D-4256-834A-44143FA6F0F0}"/>
              </a:ext>
            </a:extLst>
          </p:cNvPr>
          <p:cNvSpPr>
            <a:spLocks noGrp="1"/>
          </p:cNvSpPr>
          <p:nvPr>
            <p:ph type="ftr" sz="quarter" idx="12"/>
          </p:nvPr>
        </p:nvSpPr>
        <p:spPr>
          <a:xfrm>
            <a:off x="822960" y="6154738"/>
            <a:ext cx="4572000" cy="365125"/>
          </a:xfrm>
        </p:spPr>
        <p:txBody>
          <a:bodyPr/>
          <a:lstStyle/>
          <a:p>
            <a:endParaRPr lang="en-US"/>
          </a:p>
        </p:txBody>
      </p:sp>
      <p:sp>
        <p:nvSpPr>
          <p:cNvPr id="5" name="TextBox 4">
            <a:extLst>
              <a:ext uri="{FF2B5EF4-FFF2-40B4-BE49-F238E27FC236}">
                <a16:creationId xmlns:a16="http://schemas.microsoft.com/office/drawing/2014/main" id="{EC2E0601-08DD-4868-BD38-E75CA57E8B30}"/>
              </a:ext>
            </a:extLst>
          </p:cNvPr>
          <p:cNvSpPr txBox="1"/>
          <p:nvPr/>
        </p:nvSpPr>
        <p:spPr>
          <a:xfrm>
            <a:off x="1671387" y="58824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Pickup/Dropoff</a:t>
            </a:r>
          </a:p>
        </p:txBody>
      </p:sp>
    </p:spTree>
    <p:extLst>
      <p:ext uri="{BB962C8B-B14F-4D97-AF65-F5344CB8AC3E}">
        <p14:creationId xmlns:p14="http://schemas.microsoft.com/office/powerpoint/2010/main" val="112913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8" name="TextBox 7"/>
          <p:cNvSpPr txBox="1"/>
          <p:nvPr/>
        </p:nvSpPr>
        <p:spPr>
          <a:xfrm>
            <a:off x="822960" y="1243013"/>
            <a:ext cx="6096000" cy="3657599"/>
          </a:xfrm>
          <a:prstGeom prst="rect">
            <a:avLst/>
          </a:prstGeom>
        </p:spPr>
        <p:txBody>
          <a:bodyPr vert="horz" lIns="91440" tIns="45720" rIns="91440" bIns="45720" rtlCol="0" anchor="ctr">
            <a:normAutofit/>
          </a:bodyPr>
          <a:lstStyle/>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Introduction</a:t>
            </a:r>
          </a:p>
          <a:p>
            <a:pPr marL="1314450" lvl="2" indent="-256032">
              <a:spcBef>
                <a:spcPct val="20000"/>
              </a:spcBef>
              <a:buSzPct val="60000"/>
              <a:buFont typeface="Wingdings" pitchFamily="2" charset="2"/>
              <a:buAutoNum type="alphaLcParenR"/>
            </a:pPr>
            <a:r>
              <a:rPr lang="en-US" sz="2100" dirty="0">
                <a:effectLst>
                  <a:outerShdw blurRad="38100" dist="38100" dir="2700000" algn="tl">
                    <a:srgbClr val="000000">
                      <a:alpha val="43137"/>
                    </a:srgbClr>
                  </a:outerShdw>
                </a:effectLst>
              </a:rPr>
              <a:t>Vision</a:t>
            </a:r>
          </a:p>
          <a:p>
            <a:pPr marL="1314450" lvl="2" indent="-256032">
              <a:spcBef>
                <a:spcPct val="20000"/>
              </a:spcBef>
              <a:buSzPct val="60000"/>
              <a:buFont typeface="Wingdings" pitchFamily="2" charset="2"/>
              <a:buAutoNum type="alphaLcParenR"/>
            </a:pPr>
            <a:r>
              <a:rPr lang="en-US" sz="2100" dirty="0">
                <a:effectLst>
                  <a:outerShdw blurRad="38100" dist="38100" dir="2700000" algn="tl">
                    <a:srgbClr val="000000">
                      <a:alpha val="43137"/>
                    </a:srgbClr>
                  </a:outerShdw>
                </a:effectLst>
              </a:rPr>
              <a:t>Scope</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Business Case</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Feasibility Studies</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Software Development Methodology </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Proposed System Functionalities</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Hardware &amp; </a:t>
            </a:r>
            <a:r>
              <a:rPr lang="en-US" sz="2100">
                <a:effectLst>
                  <a:outerShdw blurRad="38100" dist="38100" dir="2700000" algn="tl">
                    <a:srgbClr val="000000">
                      <a:alpha val="43137"/>
                    </a:srgbClr>
                  </a:outerShdw>
                </a:effectLst>
              </a:rPr>
              <a:t>Software Requirements</a:t>
            </a: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762953" y="333375"/>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Table of Contents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2</a:t>
            </a:fld>
            <a:endParaRPr lang="en-US"/>
          </a:p>
        </p:txBody>
      </p:sp>
      <p:sp>
        <p:nvSpPr>
          <p:cNvPr id="13" name="Footer Placeholder 5">
            <a:extLst>
              <a:ext uri="{FF2B5EF4-FFF2-40B4-BE49-F238E27FC236}">
                <a16:creationId xmlns:a16="http://schemas.microsoft.com/office/drawing/2014/main" id="{A017C776-DB44-4A38-8F28-55D0AF65C7A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4802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5D1C71-18E9-4786-9CBA-4890D7D01076}"/>
              </a:ext>
            </a:extLst>
          </p:cNvPr>
          <p:cNvSpPr txBox="1"/>
          <p:nvPr/>
        </p:nvSpPr>
        <p:spPr>
          <a:xfrm>
            <a:off x="914400" y="1014608"/>
            <a:ext cx="6004560" cy="2589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lnSpc>
                <a:spcPct val="150000"/>
              </a:lnSpc>
              <a:spcBef>
                <a:spcPct val="20000"/>
              </a:spcBef>
              <a:buSzPct val="60000"/>
              <a:buFont typeface="Wingdings" pitchFamily="2" charset="2"/>
            </a:pPr>
            <a:r>
              <a:rPr lang="en-US" sz="2100" dirty="0">
                <a:effectLst>
                  <a:outerShdw blurRad="38100" dist="38100" dir="2700000" algn="tl">
                    <a:srgbClr val="000000">
                      <a:alpha val="43137"/>
                    </a:srgbClr>
                  </a:outerShdw>
                </a:effectLst>
              </a:rPr>
              <a:t>Our goal is to create a reservation application and a system that can be used by small companies, such as S &amp; M car rental company to </a:t>
            </a:r>
            <a:r>
              <a:rPr lang="en-US" sz="2100">
                <a:effectLst>
                  <a:outerShdw blurRad="38100" dist="38100" dir="2700000" algn="tl">
                    <a:srgbClr val="000000">
                      <a:alpha val="43137"/>
                    </a:srgbClr>
                  </a:outerShdw>
                </a:effectLst>
              </a:rPr>
              <a:t>keep/take in reservations and honor those </a:t>
            </a:r>
            <a:r>
              <a:rPr lang="en-US" sz="2100" dirty="0">
                <a:effectLst>
                  <a:outerShdw blurRad="38100" dist="38100" dir="2700000" algn="tl">
                    <a:srgbClr val="000000">
                      <a:alpha val="43137"/>
                    </a:srgbClr>
                  </a:outerShdw>
                </a:effectLst>
              </a:rPr>
              <a:t>reservations. </a:t>
            </a:r>
            <a:endParaRPr lang="en-US"/>
          </a:p>
        </p:txBody>
      </p:sp>
      <p:sp>
        <p:nvSpPr>
          <p:cNvPr id="2" name="Title 1">
            <a:extLst>
              <a:ext uri="{FF2B5EF4-FFF2-40B4-BE49-F238E27FC236}">
                <a16:creationId xmlns:a16="http://schemas.microsoft.com/office/drawing/2014/main" id="{8E881E39-79E5-4C12-8988-0226AC5866DB}"/>
              </a:ext>
            </a:extLst>
          </p:cNvPr>
          <p:cNvSpPr>
            <a:spLocks noGrp="1"/>
          </p:cNvSpPr>
          <p:nvPr>
            <p:ph type="title"/>
          </p:nvPr>
        </p:nvSpPr>
        <p:spPr>
          <a:xfrm>
            <a:off x="822960" y="329852"/>
            <a:ext cx="7543800" cy="914400"/>
          </a:xfrm>
          <a:prstGeom prst="rect">
            <a:avLst/>
          </a:prstGeom>
        </p:spPr>
        <p:txBody>
          <a:bodyPr vert="horz" lIns="91440" tIns="45720" rIns="91440" bIns="45720" rtlCol="0" anchor="b">
            <a:normAutofit/>
          </a:bodyPr>
          <a:lstStyle/>
          <a:p>
            <a:pPr algn="ctr">
              <a:lnSpc>
                <a:spcPct val="90000"/>
              </a:lnSpc>
            </a:pPr>
            <a:r>
              <a:rPr lang="en-US" sz="3200" kern="1200" dirty="0">
                <a:effectLst>
                  <a:outerShdw blurRad="38100" dist="38100" dir="2700000" algn="tl">
                    <a:srgbClr val="000000">
                      <a:alpha val="43137"/>
                    </a:srgbClr>
                  </a:outerShdw>
                </a:effectLst>
                <a:latin typeface="+mj-lt"/>
                <a:ea typeface="+mj-ea"/>
                <a:cs typeface="+mj-cs"/>
              </a:rPr>
              <a:t>Introduction: Vision</a:t>
            </a:r>
            <a:br>
              <a:rPr lang="en-US" sz="2700" kern="1200" dirty="0">
                <a:effectLst>
                  <a:outerShdw blurRad="38100" dist="38100" dir="2700000" algn="tl">
                    <a:srgbClr val="000000">
                      <a:alpha val="43137"/>
                    </a:srgbClr>
                  </a:outerShdw>
                </a:effectLst>
                <a:latin typeface="+mj-lt"/>
                <a:ea typeface="+mj-ea"/>
                <a:cs typeface="+mj-cs"/>
              </a:rPr>
            </a:br>
            <a:endParaRPr lang="en-US" sz="2700" kern="1200" dirty="0">
              <a:effectLst>
                <a:outerShdw blurRad="38100" dist="38100" dir="2700000" algn="tl">
                  <a:srgbClr val="000000">
                    <a:alpha val="43137"/>
                  </a:srgbClr>
                </a:outerShdw>
              </a:effectLst>
              <a:latin typeface="+mj-lt"/>
              <a:ea typeface="+mj-ea"/>
              <a:cs typeface="+mj-cs"/>
            </a:endParaRPr>
          </a:p>
        </p:txBody>
      </p:sp>
      <p:sp>
        <p:nvSpPr>
          <p:cNvPr id="3" name="Date Placeholder 2">
            <a:extLst>
              <a:ext uri="{FF2B5EF4-FFF2-40B4-BE49-F238E27FC236}">
                <a16:creationId xmlns:a16="http://schemas.microsoft.com/office/drawing/2014/main" id="{2B14A2CA-A863-4F6C-860B-14CDFA774CE6}"/>
              </a:ext>
            </a:extLst>
          </p:cNvPr>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a:extLst>
              <a:ext uri="{FF2B5EF4-FFF2-40B4-BE49-F238E27FC236}">
                <a16:creationId xmlns:a16="http://schemas.microsoft.com/office/drawing/2014/main" id="{231267E5-3283-424E-96B3-66D08E06156E}"/>
              </a:ext>
            </a:extLst>
          </p:cNvPr>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3</a:t>
            </a:fld>
            <a:endParaRPr lang="en-US"/>
          </a:p>
        </p:txBody>
      </p:sp>
      <p:sp>
        <p:nvSpPr>
          <p:cNvPr id="11" name="Footer Placeholder 5">
            <a:extLst>
              <a:ext uri="{FF2B5EF4-FFF2-40B4-BE49-F238E27FC236}">
                <a16:creationId xmlns:a16="http://schemas.microsoft.com/office/drawing/2014/main" id="{156582B4-DC00-4041-B1C7-0BFF2FAB82E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122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6229ED-D5BE-4237-BDB6-52C904209AA6}"/>
              </a:ext>
            </a:extLst>
          </p:cNvPr>
          <p:cNvSpPr txBox="1"/>
          <p:nvPr/>
        </p:nvSpPr>
        <p:spPr>
          <a:xfrm>
            <a:off x="1172641" y="1174317"/>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indent="-256032">
              <a:lnSpc>
                <a:spcPct val="150000"/>
              </a:lnSpc>
              <a:spcBef>
                <a:spcPct val="20000"/>
              </a:spcBef>
              <a:buSzPct val="60000"/>
              <a:buFont typeface="Wingdings" pitchFamily="2" charset="2"/>
            </a:pPr>
            <a:r>
              <a:rPr lang="en-US" sz="2100" dirty="0">
                <a:effectLst>
                  <a:outerShdw blurRad="38100" dist="38100" dir="2700000" algn="tl">
                    <a:srgbClr val="000000">
                      <a:alpha val="43137"/>
                    </a:srgbClr>
                  </a:outerShdw>
                </a:effectLst>
              </a:rPr>
              <a:t>We envision a reservation application/system for small to medium size companies that can take in reservations. For example, a small Car Rental Company will be able to use this system for customers to reserve a car.  This system should allow the company to be able to see things like, number of active rentals, pending rentals and view customer information. </a:t>
            </a:r>
          </a:p>
        </p:txBody>
      </p:sp>
      <p:sp>
        <p:nvSpPr>
          <p:cNvPr id="2" name="Title 1"/>
          <p:cNvSpPr>
            <a:spLocks noGrp="1"/>
          </p:cNvSpPr>
          <p:nvPr>
            <p:ph type="title"/>
          </p:nvPr>
        </p:nvSpPr>
        <p:spPr>
          <a:xfrm>
            <a:off x="822960" y="0"/>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Vision</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4</a:t>
            </a:fld>
            <a:endParaRPr lang="en-US"/>
          </a:p>
        </p:txBody>
      </p:sp>
      <p:sp>
        <p:nvSpPr>
          <p:cNvPr id="9" name="Footer Placeholder 5">
            <a:extLst>
              <a:ext uri="{FF2B5EF4-FFF2-40B4-BE49-F238E27FC236}">
                <a16:creationId xmlns:a16="http://schemas.microsoft.com/office/drawing/2014/main" id="{8188EC9D-2C53-48C9-AF8A-A69CA3509A24}"/>
              </a:ext>
            </a:extLst>
          </p:cNvPr>
          <p:cNvSpPr>
            <a:spLocks noGrp="1"/>
          </p:cNvSpPr>
          <p:nvPr>
            <p:ph type="ftr" sz="quarter" idx="12"/>
          </p:nvPr>
        </p:nvSpPr>
        <p:spPr>
          <a:xfrm>
            <a:off x="822960" y="6154738"/>
            <a:ext cx="4572000" cy="365125"/>
          </a:xfrm>
        </p:spPr>
        <p:txBody>
          <a:bodyPr/>
          <a:lstStyle/>
          <a:p>
            <a:endParaRPr lang="en-US"/>
          </a:p>
        </p:txBody>
      </p:sp>
      <p:sp>
        <p:nvSpPr>
          <p:cNvPr id="6" name="TextBox 5">
            <a:extLst>
              <a:ext uri="{FF2B5EF4-FFF2-40B4-BE49-F238E27FC236}">
                <a16:creationId xmlns:a16="http://schemas.microsoft.com/office/drawing/2014/main" id="{4F7DAF9C-9076-41E0-96EB-00A8B2564768}"/>
              </a:ext>
            </a:extLst>
          </p:cNvPr>
          <p:cNvSpPr txBox="1"/>
          <p:nvPr/>
        </p:nvSpPr>
        <p:spPr>
          <a:xfrm>
            <a:off x="1460740" y="1532627"/>
            <a:ext cx="61793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22616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84E43-C84D-D842-BF68-6C450243F030}"/>
              </a:ext>
            </a:extLst>
          </p:cNvPr>
          <p:cNvSpPr txBox="1"/>
          <p:nvPr/>
        </p:nvSpPr>
        <p:spPr>
          <a:xfrm>
            <a:off x="1331935" y="1479116"/>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spcBef>
                <a:spcPct val="20000"/>
              </a:spcBef>
              <a:buSzPct val="60000"/>
            </a:pPr>
            <a:r>
              <a:rPr lang="en-US" sz="2400" dirty="0"/>
              <a:t>The system/application should have database integration technology to store </a:t>
            </a:r>
            <a:r>
              <a:rPr lang="en-US" sz="2400"/>
              <a:t>information such as customer data, car data, </a:t>
            </a:r>
            <a:r>
              <a:rPr lang="en-US" sz="2400" dirty="0"/>
              <a:t>reservation data and more. The system should be able to allow the company to view its past and upcoming reservations </a:t>
            </a:r>
            <a:endParaRPr lang="en-US"/>
          </a:p>
          <a:p>
            <a:pPr indent="-255905">
              <a:spcBef>
                <a:spcPct val="20000"/>
              </a:spcBef>
              <a:buSzPct val="60000"/>
              <a:buFont typeface="Wingdings" pitchFamily="2" charset="2"/>
            </a:pP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651980" y="289144"/>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Scope</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5</a:t>
            </a:fld>
            <a:endParaRPr lang="en-US"/>
          </a:p>
        </p:txBody>
      </p:sp>
      <p:sp>
        <p:nvSpPr>
          <p:cNvPr id="12" name="Footer Placeholder 5">
            <a:extLst>
              <a:ext uri="{FF2B5EF4-FFF2-40B4-BE49-F238E27FC236}">
                <a16:creationId xmlns:a16="http://schemas.microsoft.com/office/drawing/2014/main" id="{6747076A-9743-4608-9BCB-C1C86D14A93A}"/>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83040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8787ED-78BB-C842-BDE3-9DD8893A0EFA}"/>
              </a:ext>
            </a:extLst>
          </p:cNvPr>
          <p:cNvSpPr txBox="1"/>
          <p:nvPr/>
        </p:nvSpPr>
        <p:spPr>
          <a:xfrm>
            <a:off x="960746" y="1431099"/>
            <a:ext cx="6096000" cy="3657599"/>
          </a:xfrm>
          <a:prstGeom prst="rect">
            <a:avLst/>
          </a:prstGeom>
        </p:spPr>
        <p:txBody>
          <a:bodyPr vert="horz" lIns="91440" tIns="45720" rIns="91440" bIns="45720" rtlCol="0" anchor="ctr">
            <a:normAutofit/>
          </a:bodyPr>
          <a:lstStyle/>
          <a:p>
            <a:pPr marL="201168" lvl="1">
              <a:lnSpc>
                <a:spcPct val="150000"/>
              </a:lnSpc>
              <a:spcBef>
                <a:spcPct val="20000"/>
              </a:spcBef>
              <a:buSzPct val="60000"/>
            </a:pPr>
            <a:r>
              <a:rPr lang="en-US" sz="2100" dirty="0">
                <a:effectLst>
                  <a:outerShdw blurRad="38100" dist="38100" dir="2700000" algn="tl">
                    <a:srgbClr val="000000">
                      <a:alpha val="43137"/>
                    </a:srgbClr>
                  </a:outerShdw>
                </a:effectLst>
              </a:rPr>
              <a:t>Our belief is that small to medium size companies in the hostilely business such as a car rental company lack the technology know how to manage and create a reservation system/application for their business. The proposed system will allow general companies to simply use it rather than paper book keeping</a:t>
            </a:r>
          </a:p>
        </p:txBody>
      </p:sp>
      <p:sp>
        <p:nvSpPr>
          <p:cNvPr id="2" name="Title 1"/>
          <p:cNvSpPr>
            <a:spLocks noGrp="1"/>
          </p:cNvSpPr>
          <p:nvPr>
            <p:ph type="title"/>
          </p:nvPr>
        </p:nvSpPr>
        <p:spPr>
          <a:xfrm>
            <a:off x="777240" y="228601"/>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Business Case</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6</a:t>
            </a:fld>
            <a:endParaRPr lang="en-US"/>
          </a:p>
        </p:txBody>
      </p:sp>
      <p:sp>
        <p:nvSpPr>
          <p:cNvPr id="11" name="Footer Placeholder 5">
            <a:extLst>
              <a:ext uri="{FF2B5EF4-FFF2-40B4-BE49-F238E27FC236}">
                <a16:creationId xmlns:a16="http://schemas.microsoft.com/office/drawing/2014/main" id="{47037839-61BB-48B4-81A7-77E453A2CD5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7416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598235-7528-DB47-B46E-947165F54926}"/>
              </a:ext>
            </a:extLst>
          </p:cNvPr>
          <p:cNvSpPr txBox="1"/>
          <p:nvPr/>
        </p:nvSpPr>
        <p:spPr>
          <a:xfrm>
            <a:off x="1144044" y="1056361"/>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We are planning cold call and in addition to surveying small to medium size companies about their reservation systems/processes. If the data show value in the idea, we will continue on to setup technical requirements. </a:t>
            </a:r>
          </a:p>
        </p:txBody>
      </p:sp>
      <p:sp>
        <p:nvSpPr>
          <p:cNvPr id="2" name="Title 1"/>
          <p:cNvSpPr>
            <a:spLocks noGrp="1"/>
          </p:cNvSpPr>
          <p:nvPr>
            <p:ph type="title"/>
          </p:nvPr>
        </p:nvSpPr>
        <p:spPr>
          <a:xfrm>
            <a:off x="822960" y="430060"/>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Feasibility Studies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7</a:t>
            </a:fld>
            <a:endParaRPr lang="en-US"/>
          </a:p>
        </p:txBody>
      </p:sp>
      <p:sp>
        <p:nvSpPr>
          <p:cNvPr id="11" name="Footer Placeholder 5">
            <a:extLst>
              <a:ext uri="{FF2B5EF4-FFF2-40B4-BE49-F238E27FC236}">
                <a16:creationId xmlns:a16="http://schemas.microsoft.com/office/drawing/2014/main" id="{26A4E456-4037-4554-8D8F-5723E1A967B2}"/>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4907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83411" y="1505310"/>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In our limited introduction to SDLC processes, we believe that Agile methodology allows for the most flexibility as it relates to being able to shift in the moment and or fail and fail fast to understand quickly how we move forward.  As Agile Methodology allows for ever changing requirements during development as the software is developed, key stakeholders must work together throughout the entire project, we believe it using Agile provides a competitive advantage</a:t>
            </a:r>
          </a:p>
        </p:txBody>
      </p:sp>
      <p:sp>
        <p:nvSpPr>
          <p:cNvPr id="2" name="Title 1"/>
          <p:cNvSpPr>
            <a:spLocks noGrp="1"/>
          </p:cNvSpPr>
          <p:nvPr>
            <p:ph type="title"/>
          </p:nvPr>
        </p:nvSpPr>
        <p:spPr>
          <a:xfrm>
            <a:off x="935391" y="419819"/>
            <a:ext cx="7543800" cy="914400"/>
          </a:xfrm>
          <a:prstGeom prst="rect">
            <a:avLst/>
          </a:prstGeom>
        </p:spPr>
        <p:txBody>
          <a:bodyPr vert="horz" lIns="91440" tIns="45720" rIns="91440" bIns="45720" rtlCol="0" anchor="b">
            <a:normAutofit/>
          </a:bodyPr>
          <a:lstStyle/>
          <a:p>
            <a:pPr>
              <a:lnSpc>
                <a:spcPct val="90000"/>
              </a:lnSpc>
            </a:pPr>
            <a:r>
              <a:rPr lang="en-US" sz="3400" kern="1200">
                <a:effectLst>
                  <a:outerShdw blurRad="38100" dist="38100" dir="2700000" algn="tl">
                    <a:srgbClr val="000000">
                      <a:alpha val="43137"/>
                    </a:srgbClr>
                  </a:outerShdw>
                </a:effectLst>
                <a:latin typeface="+mj-lt"/>
                <a:ea typeface="+mj-ea"/>
                <a:cs typeface="+mj-cs"/>
              </a:rPr>
              <a:t>Software Development Methodology</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8</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9249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9825E-38B5-6246-B3C7-2D2197D3D515}"/>
              </a:ext>
            </a:extLst>
          </p:cNvPr>
          <p:cNvSpPr txBox="1"/>
          <p:nvPr/>
        </p:nvSpPr>
        <p:spPr>
          <a:xfrm>
            <a:off x="823378" y="1303751"/>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The functionality of the application is to provide the companies simply and easy to use car reservation system, this will allow customers place a reservations and companies a means to take said reservation and honor.</a:t>
            </a:r>
          </a:p>
        </p:txBody>
      </p:sp>
      <p:sp>
        <p:nvSpPr>
          <p:cNvPr id="2" name="Title 1"/>
          <p:cNvSpPr>
            <a:spLocks noGrp="1"/>
          </p:cNvSpPr>
          <p:nvPr>
            <p:ph type="title"/>
          </p:nvPr>
        </p:nvSpPr>
        <p:spPr>
          <a:xfrm>
            <a:off x="762000" y="442586"/>
            <a:ext cx="7543800" cy="914400"/>
          </a:xfrm>
          <a:prstGeom prst="rect">
            <a:avLst/>
          </a:prstGeom>
        </p:spPr>
        <p:txBody>
          <a:bodyPr vert="horz" lIns="91440" tIns="45720" rIns="91440" bIns="45720" rtlCol="0" anchor="b">
            <a:normAutofit/>
          </a:bodyPr>
          <a:lstStyle/>
          <a:p>
            <a:pPr algn="ctr">
              <a:lnSpc>
                <a:spcPct val="90000"/>
              </a:lnSpc>
            </a:pPr>
            <a:r>
              <a:rPr lang="en-US" sz="3800" kern="1200" dirty="0">
                <a:effectLst>
                  <a:outerShdw blurRad="38100" dist="38100" dir="2700000" algn="tl">
                    <a:srgbClr val="000000">
                      <a:alpha val="43137"/>
                    </a:srgbClr>
                  </a:outerShdw>
                </a:effectLst>
                <a:latin typeface="+mj-lt"/>
                <a:ea typeface="+mj-ea"/>
                <a:cs typeface="+mj-cs"/>
              </a:rPr>
              <a:t>Proposed System Functionalities </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9</a:t>
            </a:fld>
            <a:endParaRPr lang="en-US"/>
          </a:p>
        </p:txBody>
      </p:sp>
      <p:sp>
        <p:nvSpPr>
          <p:cNvPr id="11" name="Footer Placeholder 5">
            <a:extLst>
              <a:ext uri="{FF2B5EF4-FFF2-40B4-BE49-F238E27FC236}">
                <a16:creationId xmlns:a16="http://schemas.microsoft.com/office/drawing/2014/main" id="{0881F43B-0D43-4506-A0E0-D671B19C1F94}"/>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114596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502</Words>
  <Application>Microsoft Office PowerPoint</Application>
  <PresentationFormat>On-screen Show (4:3)</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Elemental</vt:lpstr>
      <vt:lpstr>Online Rental Car</vt:lpstr>
      <vt:lpstr>Table of Contents</vt:lpstr>
      <vt:lpstr>Introduction: Vision </vt:lpstr>
      <vt:lpstr>Vision</vt:lpstr>
      <vt:lpstr>Scope</vt:lpstr>
      <vt:lpstr>Business Case</vt:lpstr>
      <vt:lpstr>Feasibility Studies</vt:lpstr>
      <vt:lpstr>Software Development Methodology</vt:lpstr>
      <vt:lpstr>Proposed System Functionalities </vt:lpstr>
      <vt:lpstr>Hardware &amp; Software Requirements</vt:lpstr>
      <vt:lpstr>Use Case</vt:lpstr>
      <vt:lpstr>Use Cases and Actors</vt:lpstr>
      <vt:lpstr>Case Diagram: Make Reservation</vt:lpstr>
      <vt:lpstr>Case Diagram: Pickup/Drop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Car</dc:title>
  <dc:creator>Sampson Abrahams</dc:creator>
  <cp:lastModifiedBy>Xai Vang</cp:lastModifiedBy>
  <cp:revision>40</cp:revision>
  <dcterms:created xsi:type="dcterms:W3CDTF">2019-06-04T03:57:18Z</dcterms:created>
  <dcterms:modified xsi:type="dcterms:W3CDTF">2019-06-05T00:53:00Z</dcterms:modified>
</cp:coreProperties>
</file>