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Serif ExtraBold"/>
      <p:bold r:id="rId16"/>
      <p:boldItalic r:id="rId17"/>
    </p:embeddedFont>
    <p:embeddedFont>
      <p:font typeface="Roboto Serif SemiBold"/>
      <p:regular r:id="rId18"/>
      <p:bold r:id="rId19"/>
      <p:italic r:id="rId20"/>
      <p:boldItalic r:id="rId21"/>
    </p:embeddedFont>
    <p:embeddedFont>
      <p:font typeface="Roboto Serif Medium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erifSemiBold-italic.fntdata"/><Relationship Id="rId22" Type="http://schemas.openxmlformats.org/officeDocument/2006/relationships/font" Target="fonts/RobotoSerifMedium-regular.fntdata"/><Relationship Id="rId21" Type="http://schemas.openxmlformats.org/officeDocument/2006/relationships/font" Target="fonts/RobotoSerifSemiBold-boldItalic.fntdata"/><Relationship Id="rId24" Type="http://schemas.openxmlformats.org/officeDocument/2006/relationships/font" Target="fonts/RobotoSerifMedium-italic.fntdata"/><Relationship Id="rId23" Type="http://schemas.openxmlformats.org/officeDocument/2006/relationships/font" Target="fonts/RobotoSerifMedium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Serif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erifExtraBold-boldItalic.fntdata"/><Relationship Id="rId16" Type="http://schemas.openxmlformats.org/officeDocument/2006/relationships/font" Target="fonts/RobotoSerifExtraBold-bold.fntdata"/><Relationship Id="rId19" Type="http://schemas.openxmlformats.org/officeDocument/2006/relationships/font" Target="fonts/RobotoSerifSemiBold-bold.fntdata"/><Relationship Id="rId18" Type="http://schemas.openxmlformats.org/officeDocument/2006/relationships/font" Target="fonts/RobotoSerif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c354414f3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c354414f3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c354414f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c354414f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c354414fc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c354414fc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c354414f3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c354414f3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c354414f3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c354414f3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c354414fc1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c354414fc1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354414f3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c354414f3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354414f3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c354414f3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c354414fc1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c354414fc1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0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7.png"/><Relationship Id="rId4" Type="http://schemas.openxmlformats.org/officeDocument/2006/relationships/image" Target="../media/image1.png"/><Relationship Id="rId9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5.png"/><Relationship Id="rId8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Relationship Id="rId6" Type="http://schemas.openxmlformats.org/officeDocument/2006/relationships/image" Target="../media/image9.png"/><Relationship Id="rId7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6.png"/><Relationship Id="rId6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15.png"/><Relationship Id="rId6" Type="http://schemas.openxmlformats.org/officeDocument/2006/relationships/image" Target="../media/image10.png"/><Relationship Id="rId7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0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9.png"/><Relationship Id="rId7" Type="http://schemas.openxmlformats.org/officeDocument/2006/relationships/image" Target="../media/image2.png"/><Relationship Id="rId8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1.png"/><Relationship Id="rId9" Type="http://schemas.openxmlformats.org/officeDocument/2006/relationships/image" Target="../media/image21.png"/><Relationship Id="rId5" Type="http://schemas.openxmlformats.org/officeDocument/2006/relationships/image" Target="../media/image4.png"/><Relationship Id="rId6" Type="http://schemas.openxmlformats.org/officeDocument/2006/relationships/image" Target="../media/image15.png"/><Relationship Id="rId7" Type="http://schemas.openxmlformats.org/officeDocument/2006/relationships/image" Target="../media/image10.png"/><Relationship Id="rId8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6.png"/><Relationship Id="rId10" Type="http://schemas.openxmlformats.org/officeDocument/2006/relationships/image" Target="../media/image15.png"/><Relationship Id="rId1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13.png"/><Relationship Id="rId7" Type="http://schemas.openxmlformats.org/officeDocument/2006/relationships/image" Target="../media/image22.png"/><Relationship Id="rId8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9.png"/><Relationship Id="rId5" Type="http://schemas.openxmlformats.org/officeDocument/2006/relationships/image" Target="../media/image16.png"/><Relationship Id="rId6" Type="http://schemas.openxmlformats.org/officeDocument/2006/relationships/image" Target="../media/image8.png"/><Relationship Id="rId7" Type="http://schemas.openxmlformats.org/officeDocument/2006/relationships/image" Target="../media/image2.png"/><Relationship Id="rId8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7" Type="http://schemas.openxmlformats.org/officeDocument/2006/relationships/image" Target="../media/image8.png"/><Relationship Id="rId8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5098050" y="4434900"/>
            <a:ext cx="4805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  <a:latin typeface="Roboto Serif SemiBold"/>
                <a:ea typeface="Roboto Serif SemiBold"/>
                <a:cs typeface="Roboto Serif SemiBold"/>
                <a:sym typeface="Roboto Serif SemiBold"/>
              </a:rPr>
              <a:t>Отбор Kocosi</a:t>
            </a:r>
            <a:endParaRPr i="1">
              <a:solidFill>
                <a:schemeClr val="lt1"/>
              </a:solidFill>
              <a:latin typeface="Roboto Serif SemiBold"/>
              <a:ea typeface="Roboto Serif SemiBold"/>
              <a:cs typeface="Roboto Serif SemiBold"/>
              <a:sym typeface="Roboto Serif SemiBold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-959" l="1070" r="-1069" t="960"/>
          <a:stretch/>
        </p:blipFill>
        <p:spPr>
          <a:xfrm rot="185700">
            <a:off x="-1708554" y="424820"/>
            <a:ext cx="5720959" cy="5720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9950" y="-119850"/>
            <a:ext cx="1072950" cy="107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985190">
            <a:off x="8045949" y="606675"/>
            <a:ext cx="1455302" cy="1455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3900537">
            <a:off x="6423903" y="-84608"/>
            <a:ext cx="1328692" cy="1328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1246776">
            <a:off x="6589638" y="1403685"/>
            <a:ext cx="1297679" cy="1297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1816621">
            <a:off x="7907332" y="2122406"/>
            <a:ext cx="1401439" cy="1401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-3299590">
            <a:off x="4862525" y="-373177"/>
            <a:ext cx="1479402" cy="1479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359413" y="-12"/>
            <a:ext cx="4740076" cy="4740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Serif ExtraBold"/>
                <a:ea typeface="Roboto Serif ExtraBold"/>
                <a:cs typeface="Roboto Serif ExtraBold"/>
                <a:sym typeface="Roboto Serif ExtraBold"/>
              </a:rPr>
              <a:t>Благодарим за вниманието!</a:t>
            </a:r>
            <a:endParaRPr>
              <a:solidFill>
                <a:schemeClr val="lt1"/>
              </a:solidFill>
              <a:latin typeface="Roboto Serif ExtraBold"/>
              <a:ea typeface="Roboto Serif ExtraBold"/>
              <a:cs typeface="Roboto Serif ExtraBold"/>
              <a:sym typeface="Roboto Serif ExtraBold"/>
            </a:endParaRPr>
          </a:p>
        </p:txBody>
      </p:sp>
      <p:sp>
        <p:nvSpPr>
          <p:cNvPr id="167" name="Google Shape;167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Отбор Kocosi</a:t>
            </a:r>
            <a:endParaRPr i="1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</p:txBody>
      </p:sp>
      <p:pic>
        <p:nvPicPr>
          <p:cNvPr id="168" name="Google Shape;16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21468">
            <a:off x="6088226" y="288650"/>
            <a:ext cx="525432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156245">
            <a:off x="-130647" y="3900451"/>
            <a:ext cx="1728294" cy="1728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999321">
            <a:off x="1614112" y="3943438"/>
            <a:ext cx="1642325" cy="164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985190">
            <a:off x="-493176" y="2410925"/>
            <a:ext cx="1455302" cy="1455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828988">
            <a:off x="1143950" y="2848295"/>
            <a:ext cx="1206605" cy="1206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4776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Serif ExtraBold"/>
                <a:ea typeface="Roboto Serif ExtraBold"/>
                <a:cs typeface="Roboto Serif ExtraBold"/>
                <a:sym typeface="Roboto Serif ExtraBold"/>
              </a:rPr>
              <a:t>Проблемът и липсата на решения</a:t>
            </a:r>
            <a:endParaRPr>
              <a:solidFill>
                <a:schemeClr val="lt1"/>
              </a:solidFill>
              <a:latin typeface="Roboto Serif ExtraBold"/>
              <a:ea typeface="Roboto Serif ExtraBold"/>
              <a:cs typeface="Roboto Serif ExtraBold"/>
              <a:sym typeface="Roboto Serif ExtraBold"/>
            </a:endParaRPr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9465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 Serif Medium"/>
              <a:buChar char="●"/>
            </a:pPr>
            <a:r>
              <a:rPr lang="en" sz="190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Липса на вдъхновение</a:t>
            </a:r>
            <a:endParaRPr sz="190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 Serif Medium"/>
              <a:buChar char="●"/>
            </a:pPr>
            <a:r>
              <a:rPr lang="en" sz="190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Трудно постигане на постоянство</a:t>
            </a:r>
            <a:endParaRPr sz="190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 Serif Medium"/>
              <a:buChar char="●"/>
            </a:pPr>
            <a:r>
              <a:rPr lang="en" sz="190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Самообучение</a:t>
            </a:r>
            <a:endParaRPr sz="190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 Serif Medium"/>
              <a:buChar char="●"/>
            </a:pPr>
            <a:r>
              <a:rPr lang="en" sz="190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Персонални уроци</a:t>
            </a:r>
            <a:endParaRPr sz="190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776186">
            <a:off x="239335" y="3111462"/>
            <a:ext cx="1848578" cy="1848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29001">
            <a:off x="7494025" y="-56750"/>
            <a:ext cx="1576250" cy="15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 rotWithShape="1">
          <a:blip r:embed="rId5">
            <a:alphaModFix/>
          </a:blip>
          <a:srcRect b="15616" l="11464" r="16338" t="32760"/>
          <a:stretch/>
        </p:blipFill>
        <p:spPr>
          <a:xfrm rot="415350">
            <a:off x="4391257" y="1683897"/>
            <a:ext cx="4697757" cy="3359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45375" y="4188300"/>
            <a:ext cx="1907075" cy="190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623400" y="454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Serif ExtraBold"/>
                <a:ea typeface="Roboto Serif ExtraBold"/>
                <a:cs typeface="Roboto Serif ExtraBold"/>
                <a:sym typeface="Roboto Serif ExtraBold"/>
              </a:rPr>
              <a:t>Цел</a:t>
            </a:r>
            <a:endParaRPr>
              <a:solidFill>
                <a:schemeClr val="lt1"/>
              </a:solidFill>
              <a:latin typeface="Roboto Serif ExtraBold"/>
              <a:ea typeface="Roboto Serif ExtraBold"/>
              <a:cs typeface="Roboto Serif ExtraBold"/>
              <a:sym typeface="Roboto Serif ExtraBold"/>
            </a:endParaRPr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540450" y="1026925"/>
            <a:ext cx="7700400" cy="15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erif Medium"/>
              <a:buChar char="●"/>
            </a:pPr>
            <a:r>
              <a:rPr lang="en" sz="200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Основна - стимулиране на ежедневната практика</a:t>
            </a:r>
            <a:endParaRPr sz="200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erif Medium"/>
              <a:buChar char="●"/>
            </a:pPr>
            <a:r>
              <a:rPr lang="en" sz="200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Развитие на творческите умения и креативността</a:t>
            </a:r>
            <a:endParaRPr sz="200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erif Medium"/>
              <a:buChar char="●"/>
            </a:pPr>
            <a:r>
              <a:rPr lang="en" sz="200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А</a:t>
            </a:r>
            <a:r>
              <a:rPr lang="en" sz="200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даптирани предизвикателства</a:t>
            </a:r>
            <a:endParaRPr sz="200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erif Medium"/>
              <a:buChar char="●"/>
            </a:pPr>
            <a:r>
              <a:rPr lang="en" sz="200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Архив от рисунки, бъдещо портфолио</a:t>
            </a:r>
            <a:endParaRPr sz="200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444262">
            <a:off x="133625" y="4161398"/>
            <a:ext cx="1479403" cy="1479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46150" y="2571750"/>
            <a:ext cx="1400451" cy="1400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494760">
            <a:off x="1147938" y="3489610"/>
            <a:ext cx="1297678" cy="1297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3900537">
            <a:off x="7760403" y="218492"/>
            <a:ext cx="1328692" cy="1328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9699513">
            <a:off x="7890498" y="1844088"/>
            <a:ext cx="1455302" cy="1455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86152">
            <a:off x="4233525" y="945777"/>
            <a:ext cx="5962799" cy="596279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>
            <p:ph type="title"/>
          </p:nvPr>
        </p:nvSpPr>
        <p:spPr>
          <a:xfrm>
            <a:off x="496050" y="454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Serif ExtraBold"/>
                <a:ea typeface="Roboto Serif ExtraBold"/>
                <a:cs typeface="Roboto Serif ExtraBold"/>
                <a:sym typeface="Roboto Serif ExtraBold"/>
              </a:rPr>
              <a:t>Решение</a:t>
            </a:r>
            <a:endParaRPr>
              <a:solidFill>
                <a:schemeClr val="lt1"/>
              </a:solidFill>
              <a:latin typeface="Roboto Serif ExtraBold"/>
              <a:ea typeface="Roboto Serif ExtraBold"/>
              <a:cs typeface="Roboto Serif ExtraBold"/>
              <a:sym typeface="Roboto Serif ExtraBold"/>
            </a:endParaRPr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449975" y="1152475"/>
            <a:ext cx="8520600" cy="8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erif Medium"/>
              <a:buChar char="●"/>
            </a:pPr>
            <a:r>
              <a:rPr lang="en" sz="200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Ежедневни предизвикателства без задължения!</a:t>
            </a:r>
            <a:endParaRPr sz="200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erif Medium"/>
              <a:buChar char="●"/>
            </a:pPr>
            <a:r>
              <a:rPr lang="en" sz="200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Фокус върху полезното забавление</a:t>
            </a:r>
            <a:endParaRPr sz="200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88575" y="2654050"/>
            <a:ext cx="1369600" cy="136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776186">
            <a:off x="66860" y="3927687"/>
            <a:ext cx="1848578" cy="1848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234603">
            <a:off x="1995199" y="4124326"/>
            <a:ext cx="1455302" cy="1455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1205023">
            <a:off x="2022132" y="2911756"/>
            <a:ext cx="1401439" cy="1401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20175" y="-247975"/>
            <a:ext cx="1400451" cy="1400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2184507">
            <a:off x="6555174" y="-543752"/>
            <a:ext cx="1479403" cy="1479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-1483348">
            <a:off x="902378" y="2577074"/>
            <a:ext cx="1243542" cy="1243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Serif ExtraBold"/>
                <a:ea typeface="Roboto Serif ExtraBold"/>
                <a:cs typeface="Roboto Serif ExtraBold"/>
                <a:sym typeface="Roboto Serif ExtraBold"/>
              </a:rPr>
              <a:t>Демо!</a:t>
            </a:r>
            <a:endParaRPr>
              <a:solidFill>
                <a:schemeClr val="lt1"/>
              </a:solidFill>
              <a:latin typeface="Roboto Serif ExtraBold"/>
              <a:ea typeface="Roboto Serif ExtraBold"/>
              <a:cs typeface="Roboto Serif ExtraBold"/>
              <a:sym typeface="Roboto Serif ExtraBold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41250" y="1535200"/>
            <a:ext cx="4190700" cy="41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7275" y="-875550"/>
            <a:ext cx="1945025" cy="194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7259624">
            <a:off x="8221550" y="597799"/>
            <a:ext cx="1479403" cy="1479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494759">
            <a:off x="6558569" y="947358"/>
            <a:ext cx="1647038" cy="1647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3900537">
            <a:off x="5550078" y="-320783"/>
            <a:ext cx="1328692" cy="1328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1236271">
            <a:off x="8372074" y="1539450"/>
            <a:ext cx="1455302" cy="1455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-923105">
            <a:off x="7614243" y="3631222"/>
            <a:ext cx="1451138" cy="1451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684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Serif ExtraBold"/>
                <a:ea typeface="Roboto Serif ExtraBold"/>
                <a:cs typeface="Roboto Serif ExtraBold"/>
                <a:sym typeface="Roboto Serif ExtraBold"/>
              </a:rPr>
              <a:t>Технологии</a:t>
            </a:r>
            <a:endParaRPr>
              <a:solidFill>
                <a:schemeClr val="lt1"/>
              </a:solidFill>
              <a:latin typeface="Roboto Serif ExtraBold"/>
              <a:ea typeface="Roboto Serif ExtraBold"/>
              <a:cs typeface="Roboto Serif ExtraBold"/>
              <a:sym typeface="Roboto Serif ExtraBold"/>
            </a:endParaRPr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974" y="1042949"/>
            <a:ext cx="1337051" cy="1717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7325" y="1292812"/>
            <a:ext cx="1759427" cy="1782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6174" y="719126"/>
            <a:ext cx="1414423" cy="194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18736" y="2872647"/>
            <a:ext cx="2238464" cy="194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46750" y="2944650"/>
            <a:ext cx="3650038" cy="21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63350" y="1658925"/>
            <a:ext cx="1825650" cy="182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66100" y="-407425"/>
            <a:ext cx="2979174" cy="2979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-9581039">
            <a:off x="3400313" y="-442715"/>
            <a:ext cx="1297678" cy="1297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rot="-1483368">
            <a:off x="4870737" y="-481512"/>
            <a:ext cx="1375275" cy="13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 rot="985190">
            <a:off x="8027524" y="3399650"/>
            <a:ext cx="1455302" cy="1455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 b="15816" l="0" r="0" t="23724"/>
          <a:stretch/>
        </p:blipFill>
        <p:spPr>
          <a:xfrm>
            <a:off x="455038" y="141187"/>
            <a:ext cx="8040376" cy="4861123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9"/>
          <p:cNvSpPr txBox="1"/>
          <p:nvPr>
            <p:ph type="title"/>
          </p:nvPr>
        </p:nvSpPr>
        <p:spPr>
          <a:xfrm>
            <a:off x="2675993" y="2285388"/>
            <a:ext cx="513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>
                <a:solidFill>
                  <a:schemeClr val="lt1"/>
                </a:solidFill>
                <a:latin typeface="Roboto Serif ExtraBold"/>
                <a:ea typeface="Roboto Serif ExtraBold"/>
                <a:cs typeface="Roboto Serif ExtraBold"/>
                <a:sym typeface="Roboto Serif ExtraBold"/>
              </a:rPr>
              <a:t>Процес на работа</a:t>
            </a:r>
            <a:endParaRPr sz="3020">
              <a:solidFill>
                <a:schemeClr val="lt1"/>
              </a:solidFill>
              <a:latin typeface="Roboto Serif ExtraBold"/>
              <a:ea typeface="Roboto Serif ExtraBold"/>
              <a:cs typeface="Roboto Serif ExtraBold"/>
              <a:sym typeface="Roboto Serif ExtraBold"/>
            </a:endParaRPr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1140550" y="393625"/>
            <a:ext cx="2297100" cy="14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1. </a:t>
            </a:r>
            <a:r>
              <a:rPr b="1" lang="en" sz="2000">
                <a:solidFill>
                  <a:schemeClr val="lt1"/>
                </a:solidFill>
              </a:rPr>
              <a:t>Измисляне на идея и разпределение на работата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3694138" y="538213"/>
            <a:ext cx="2065800" cy="12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3. Начало на разработване на проект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2295263" y="3401363"/>
            <a:ext cx="2065800" cy="12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2. Разучаване на технологии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6623177" y="550676"/>
            <a:ext cx="2297100" cy="12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5. Довършване на дизайн, демо и презентация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5122300" y="3401375"/>
            <a:ext cx="2750400" cy="12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4. Финализиране на функционалности</a:t>
            </a:r>
            <a:endParaRPr b="1" sz="2000">
              <a:solidFill>
                <a:schemeClr val="lt1"/>
              </a:solidFill>
            </a:endParaRPr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42975" y="3601850"/>
            <a:ext cx="1400451" cy="1400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985190">
            <a:off x="7512699" y="3643038"/>
            <a:ext cx="1455302" cy="1455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Serif ExtraBold"/>
                <a:ea typeface="Roboto Serif ExtraBold"/>
                <a:cs typeface="Roboto Serif ExtraBold"/>
                <a:sym typeface="Roboto Serif ExtraBold"/>
              </a:rPr>
              <a:t>Ние и нашето преживяване</a:t>
            </a:r>
            <a:endParaRPr>
              <a:solidFill>
                <a:schemeClr val="lt1"/>
              </a:solidFill>
              <a:latin typeface="Roboto Serif ExtraBold"/>
              <a:ea typeface="Roboto Serif ExtraBold"/>
              <a:cs typeface="Roboto Serif ExtraBold"/>
              <a:sym typeface="Roboto Serif ExtraBold"/>
            </a:endParaRPr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311700" y="1152475"/>
            <a:ext cx="8520600" cy="23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erif Medium"/>
              <a:buChar char="●"/>
            </a:pPr>
            <a:r>
              <a:rPr lang="en" sz="200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Ивайла - Front-end и дизайн</a:t>
            </a:r>
            <a:endParaRPr sz="200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erif Medium"/>
              <a:buChar char="●"/>
            </a:pPr>
            <a:r>
              <a:rPr lang="en" sz="200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Яна - Front-end и дизайн</a:t>
            </a:r>
            <a:endParaRPr sz="200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erif Medium"/>
              <a:buChar char="●"/>
            </a:pPr>
            <a:r>
              <a:rPr lang="en" sz="200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Милица - Front-end и комуникация с back-end</a:t>
            </a:r>
            <a:endParaRPr sz="200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erif Medium"/>
              <a:buChar char="●"/>
            </a:pPr>
            <a:r>
              <a:rPr lang="en" sz="200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Искрен - Back-end и deployment</a:t>
            </a:r>
            <a:endParaRPr sz="200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erif Medium"/>
              <a:buChar char="●"/>
            </a:pPr>
            <a:r>
              <a:rPr lang="en" sz="200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Кристиян - Back-end и AI</a:t>
            </a:r>
            <a:endParaRPr sz="200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erif Medium"/>
              <a:buChar char="●"/>
            </a:pPr>
            <a:r>
              <a:rPr lang="en" sz="200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Натрупани много знания в различни области</a:t>
            </a:r>
            <a:endParaRPr sz="200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erif Medium"/>
              <a:buChar char="●"/>
            </a:pPr>
            <a:r>
              <a:rPr lang="en" sz="200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Фън</a:t>
            </a:r>
            <a:endParaRPr sz="200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246776">
            <a:off x="183937" y="3394463"/>
            <a:ext cx="1642326" cy="1642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985190">
            <a:off x="7512699" y="3643388"/>
            <a:ext cx="1455302" cy="1455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483368">
            <a:off x="7823037" y="-57512"/>
            <a:ext cx="1375275" cy="13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56350" y="1542325"/>
            <a:ext cx="1400451" cy="1400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7607317">
            <a:off x="7231233" y="890231"/>
            <a:ext cx="1401438" cy="1401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3900537">
            <a:off x="6450153" y="-255208"/>
            <a:ext cx="1328692" cy="1328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1750" y="1017725"/>
            <a:ext cx="4018150" cy="401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Serif ExtraBold"/>
                <a:ea typeface="Roboto Serif ExtraBold"/>
                <a:cs typeface="Roboto Serif ExtraBold"/>
                <a:sym typeface="Roboto Serif ExtraBold"/>
              </a:rPr>
              <a:t>Бъдещо развитие</a:t>
            </a:r>
            <a:endParaRPr>
              <a:solidFill>
                <a:schemeClr val="lt1"/>
              </a:solidFill>
              <a:latin typeface="Roboto Serif ExtraBold"/>
              <a:ea typeface="Roboto Serif ExtraBold"/>
              <a:cs typeface="Roboto Serif ExtraBold"/>
              <a:sym typeface="Roboto Serif ExtraBold"/>
            </a:endParaRPr>
          </a:p>
        </p:txBody>
      </p:sp>
      <p:sp>
        <p:nvSpPr>
          <p:cNvPr id="156" name="Google Shape;15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b="1" lang="en" sz="2000">
                <a:solidFill>
                  <a:schemeClr val="lt1"/>
                </a:solidFill>
              </a:rPr>
              <a:t>Дневно представяне на творения на твои приятели </a:t>
            </a:r>
            <a:endParaRPr b="1" sz="2000">
              <a:solidFill>
                <a:schemeClr val="lt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b="1" lang="en" sz="2000">
                <a:solidFill>
                  <a:schemeClr val="lt1"/>
                </a:solidFill>
              </a:rPr>
              <a:t>Да се следят поредните дни </a:t>
            </a:r>
            <a:endParaRPr b="1" sz="20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с направено предизвикателство</a:t>
            </a:r>
            <a:endParaRPr b="1"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b="1" lang="en" sz="2000">
                <a:solidFill>
                  <a:schemeClr val="lt1"/>
                </a:solidFill>
              </a:rPr>
              <a:t>Мобилно приложение</a:t>
            </a:r>
            <a:endParaRPr b="1" sz="2000">
              <a:solidFill>
                <a:schemeClr val="lt1"/>
              </a:solidFill>
            </a:endParaRPr>
          </a:p>
        </p:txBody>
      </p:sp>
      <p:pic>
        <p:nvPicPr>
          <p:cNvPr id="157" name="Google Shape;15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933700">
            <a:off x="47003" y="3930467"/>
            <a:ext cx="1328693" cy="1328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776186">
            <a:off x="1472710" y="4095537"/>
            <a:ext cx="1848578" cy="1848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753612">
            <a:off x="1394508" y="3205631"/>
            <a:ext cx="1401439" cy="1401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482325" y="2440525"/>
            <a:ext cx="1400451" cy="1400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85800" y="2275"/>
            <a:ext cx="1458200" cy="145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