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C9C"/>
    <a:srgbClr val="E7ED9C"/>
    <a:srgbClr val="EDDC9C"/>
    <a:srgbClr val="EBA69B"/>
    <a:srgbClr val="E9C189"/>
    <a:srgbClr val="E9988A"/>
    <a:srgbClr val="FF6600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78" d="100"/>
          <a:sy n="78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defRPr sz="24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>
                <a:solidFill>
                  <a:srgbClr val="000099"/>
                </a:solidFill>
              </a:defRPr>
            </a:lvl3pPr>
            <a:lvl4pPr>
              <a:defRPr>
                <a:solidFill>
                  <a:srgbClr val="000099"/>
                </a:solidFill>
              </a:defRPr>
            </a:lvl4pPr>
            <a:lvl5pPr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Picture 15" descr="t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0" y="214290"/>
            <a:ext cx="7858125" cy="4953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142852"/>
            <a:ext cx="6643734" cy="571504"/>
          </a:xfrm>
        </p:spPr>
        <p:txBody>
          <a:bodyPr>
            <a:noAutofit/>
          </a:bodyPr>
          <a:lstStyle>
            <a:lvl1pPr algn="l">
              <a:defRPr sz="3200" b="1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98D6-487C-4787-B977-E54B9BC530FF}" type="datetimeFigureOut">
              <a:rPr lang="es-ES" smtClean="0"/>
              <a:pPr/>
              <a:t>09/07/2018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759E-6E08-4AFD-8A36-E69951C2F030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6 Imagen" descr="binary_comms_network_istock_4319108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s-VE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OSI model</a:t>
            </a:r>
            <a:endParaRPr lang="es-VE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2.6. </a:t>
            </a:r>
            <a:r>
              <a:rPr lang="en-US" dirty="0"/>
              <a:t>Layer </a:t>
            </a:r>
            <a:r>
              <a:rPr lang="en-US" dirty="0" smtClean="0"/>
              <a:t>6: </a:t>
            </a:r>
            <a:r>
              <a:rPr lang="es-VE" dirty="0" smtClean="0"/>
              <a:t>Presentation Layer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662850"/>
          </a:xfrm>
          <a:solidFill>
            <a:srgbClr val="D8EC9C">
              <a:alpha val="85000"/>
            </a:srgbClr>
          </a:solidFill>
        </p:spPr>
        <p:txBody>
          <a:bodyPr/>
          <a:lstStyle/>
          <a:p>
            <a:pPr marL="0" indent="0" algn="just">
              <a:buNone/>
            </a:pPr>
            <a:r>
              <a:rPr lang="es-VE" dirty="0"/>
              <a:t>Functions:</a:t>
            </a:r>
            <a:endParaRPr lang="es-VE" dirty="0" smtClean="0"/>
          </a:p>
          <a:p>
            <a:pPr algn="just"/>
            <a:r>
              <a:rPr lang="es-VE" dirty="0" smtClean="0"/>
              <a:t>Translation:</a:t>
            </a:r>
          </a:p>
          <a:p>
            <a:pPr lvl="1" algn="just"/>
            <a:r>
              <a:rPr lang="es-VE" dirty="0" smtClean="0"/>
              <a:t>Different computers use different encoding systems (bit order translation).</a:t>
            </a:r>
          </a:p>
          <a:p>
            <a:pPr lvl="1" algn="just"/>
            <a:r>
              <a:rPr lang="es-VE" dirty="0" smtClean="0"/>
              <a:t>Convert data into a common format before transmitting.</a:t>
            </a:r>
          </a:p>
          <a:p>
            <a:pPr lvl="1" algn="just"/>
            <a:r>
              <a:rPr lang="es-VE" dirty="0" smtClean="0"/>
              <a:t> Syntax represents info such as character codes – how many bits to represent data – 8 or 7 bits.</a:t>
            </a:r>
          </a:p>
          <a:p>
            <a:pPr algn="just"/>
            <a:r>
              <a:rPr lang="es-VE" dirty="0" smtClean="0"/>
              <a:t>Compression – reduce number of bits to be transmitted</a:t>
            </a:r>
          </a:p>
          <a:p>
            <a:pPr algn="just"/>
            <a:r>
              <a:rPr lang="es-VE" dirty="0" smtClean="0"/>
              <a:t>Encryption – transform data into an unintelligible format at the sending end for data security</a:t>
            </a:r>
          </a:p>
          <a:p>
            <a:pPr algn="just"/>
            <a:r>
              <a:rPr lang="es-VE" dirty="0" smtClean="0"/>
              <a:t>Decryption – at the receiving 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32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2.7. </a:t>
            </a:r>
            <a:r>
              <a:rPr lang="en-US" dirty="0"/>
              <a:t>Layer </a:t>
            </a:r>
            <a:r>
              <a:rPr lang="en-US" dirty="0" smtClean="0"/>
              <a:t>7: </a:t>
            </a:r>
            <a:r>
              <a:rPr lang="es-VE" dirty="0" smtClean="0"/>
              <a:t>Application Layer</a:t>
            </a:r>
            <a:r>
              <a:rPr lang="es-VE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294697"/>
          </a:xfrm>
          <a:solidFill>
            <a:srgbClr val="D8EC9C">
              <a:alpha val="85000"/>
            </a:srgbClr>
          </a:solidFill>
        </p:spPr>
        <p:txBody>
          <a:bodyPr/>
          <a:lstStyle/>
          <a:p>
            <a:pPr marL="0" indent="0" algn="just">
              <a:buNone/>
            </a:pPr>
            <a:r>
              <a:rPr lang="es-VE" dirty="0" smtClean="0"/>
              <a:t>Functions:</a:t>
            </a:r>
          </a:p>
          <a:p>
            <a:pPr algn="just"/>
            <a:r>
              <a:rPr lang="es-VE" dirty="0" smtClean="0"/>
              <a:t>Contains protocols that allow the users to access the network (FTP, HTTP, SMPT, etc).</a:t>
            </a:r>
          </a:p>
          <a:p>
            <a:pPr algn="just"/>
            <a:r>
              <a:rPr lang="es-VE" dirty="0" smtClean="0"/>
              <a:t>Does not include application programs such as email, browsers, word processing applications, etc.</a:t>
            </a:r>
          </a:p>
          <a:p>
            <a:pPr algn="just"/>
            <a:r>
              <a:rPr lang="es-VE" dirty="0" smtClean="0"/>
              <a:t>Protocols contain utilities and network-based services that support email via SMTP, Internet access via HTTP, file transfer via FTP,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2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CONTENTS</a:t>
            </a:r>
            <a:r>
              <a:rPr lang="es-VE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0147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VE" dirty="0" smtClean="0"/>
              <a:t>1. What </a:t>
            </a:r>
            <a:r>
              <a:rPr lang="es-VE" dirty="0"/>
              <a:t>is OSI</a:t>
            </a:r>
            <a:r>
              <a:rPr lang="es-VE" dirty="0" smtClean="0"/>
              <a:t>?</a:t>
            </a:r>
          </a:p>
          <a:p>
            <a:r>
              <a:rPr lang="es-VE" dirty="0" smtClean="0"/>
              <a:t> 2. OSI Layers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VE" dirty="0" smtClean="0"/>
              <a:t>2.1. </a:t>
            </a:r>
            <a:r>
              <a:rPr lang="en-US" dirty="0"/>
              <a:t>Layer 1: Physical Layer</a:t>
            </a:r>
            <a:endParaRPr lang="es-V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2.2. Layer 2: Data Link </a:t>
            </a:r>
            <a:r>
              <a:rPr lang="en-US" dirty="0" smtClean="0"/>
              <a:t>Layer</a:t>
            </a:r>
            <a:endParaRPr lang="es-V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2.3. Layer 3: Network </a:t>
            </a:r>
            <a:r>
              <a:rPr lang="en-US" dirty="0" smtClean="0"/>
              <a:t>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VE" dirty="0"/>
              <a:t>2.4. </a:t>
            </a:r>
            <a:r>
              <a:rPr lang="en-US" dirty="0"/>
              <a:t>Layer </a:t>
            </a:r>
            <a:r>
              <a:rPr lang="en-US" dirty="0" smtClean="0"/>
              <a:t>4: </a:t>
            </a:r>
            <a:r>
              <a:rPr lang="es-VE" dirty="0" smtClean="0"/>
              <a:t>Transport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VE" dirty="0"/>
              <a:t>2.5. </a:t>
            </a:r>
            <a:r>
              <a:rPr lang="en-US" dirty="0"/>
              <a:t>Layer </a:t>
            </a:r>
            <a:r>
              <a:rPr lang="en-US" dirty="0" smtClean="0"/>
              <a:t>5: </a:t>
            </a:r>
            <a:r>
              <a:rPr lang="es-VE" dirty="0" smtClean="0"/>
              <a:t>Session Layers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VE" dirty="0"/>
              <a:t>2.6. </a:t>
            </a:r>
            <a:r>
              <a:rPr lang="en-US" dirty="0"/>
              <a:t>Layer </a:t>
            </a:r>
            <a:r>
              <a:rPr lang="en-US" dirty="0" smtClean="0"/>
              <a:t>6: </a:t>
            </a:r>
            <a:r>
              <a:rPr lang="es-VE" dirty="0" smtClean="0"/>
              <a:t>Presentation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VE" dirty="0"/>
              <a:t>2.7. </a:t>
            </a:r>
            <a:r>
              <a:rPr lang="en-US" dirty="0"/>
              <a:t>Layer </a:t>
            </a:r>
            <a:r>
              <a:rPr lang="en-US" dirty="0" smtClean="0"/>
              <a:t>7: </a:t>
            </a:r>
            <a:r>
              <a:rPr lang="es-VE" dirty="0" smtClean="0"/>
              <a:t>Application Layer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s-V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1000"/>
                    </a14:imgEffect>
                    <a14:imgEffect>
                      <a14:brightnessContrast bright="62000" contrast="-2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1. </a:t>
            </a:r>
            <a:r>
              <a:rPr lang="es-VE" dirty="0" smtClean="0"/>
              <a:t>What is OSI?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35283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The Open Systems Interconnection model (OSI model) is a model that was developed by the ISO and it describes the rules and procedures for the interoperability of diverse communication systems with standard protocols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In this model, a networking system was divided into 7 </a:t>
            </a:r>
            <a:r>
              <a:rPr lang="en-US" dirty="0" smtClean="0">
                <a:solidFill>
                  <a:schemeClr val="tx2"/>
                </a:solidFill>
              </a:rPr>
              <a:t>layers. Within </a:t>
            </a:r>
            <a:r>
              <a:rPr lang="en-US" dirty="0">
                <a:solidFill>
                  <a:schemeClr val="tx2"/>
                </a:solidFill>
              </a:rPr>
              <a:t>each layer, one or more entities implement its functionality. Each entity interacted directly only with the layer immediately beneath it, and provided facilities for use by the layer above it.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2. OSI Layers</a:t>
            </a:r>
            <a:r>
              <a:rPr lang="es-VE" dirty="0" smtClean="0"/>
              <a:t> </a:t>
            </a:r>
            <a:endParaRPr lang="es-E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16026" cy="3816424"/>
          </a:xfrm>
          <a:solidFill>
            <a:srgbClr val="D8EC9C"/>
          </a:solidFill>
        </p:spPr>
      </p:pic>
    </p:spTree>
    <p:extLst>
      <p:ext uri="{BB962C8B-B14F-4D97-AF65-F5344CB8AC3E}">
        <p14:creationId xmlns:p14="http://schemas.microsoft.com/office/powerpoint/2010/main" val="3572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2.1. Layer </a:t>
            </a:r>
            <a:r>
              <a:rPr lang="en-US" dirty="0"/>
              <a:t>1: Physical </a:t>
            </a:r>
            <a:r>
              <a:rPr lang="en-US" dirty="0" smtClean="0"/>
              <a:t>Layer</a:t>
            </a:r>
            <a:r>
              <a:rPr lang="es-VE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302810"/>
          </a:xfrm>
          <a:solidFill>
            <a:srgbClr val="EBA69B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Specification for the physical components of the network.</a:t>
            </a:r>
          </a:p>
          <a:p>
            <a:pPr marL="0" indent="0" algn="just">
              <a:buNone/>
            </a:pPr>
            <a:r>
              <a:rPr lang="es-ES" dirty="0" smtClean="0"/>
              <a:t>Functions:</a:t>
            </a:r>
          </a:p>
          <a:p>
            <a:pPr algn="just"/>
            <a:r>
              <a:rPr lang="es-ES" dirty="0" smtClean="0"/>
              <a:t>Bit representation – encode bits into electrical or optical signals.</a:t>
            </a:r>
          </a:p>
          <a:p>
            <a:pPr algn="just"/>
            <a:r>
              <a:rPr lang="es-ES" dirty="0" smtClean="0"/>
              <a:t>Transmission rate – the number of bits sent each second.</a:t>
            </a:r>
          </a:p>
          <a:p>
            <a:pPr algn="just"/>
            <a:r>
              <a:rPr lang="es-ES" dirty="0" smtClean="0"/>
              <a:t>Physical characteristics of transmission media.</a:t>
            </a:r>
          </a:p>
          <a:p>
            <a:pPr algn="just"/>
            <a:r>
              <a:rPr lang="es-ES" dirty="0" smtClean="0"/>
              <a:t>Synchronizing the sender and receiver clocks.</a:t>
            </a:r>
          </a:p>
          <a:p>
            <a:pPr algn="just"/>
            <a:r>
              <a:rPr lang="es-ES" dirty="0" smtClean="0"/>
              <a:t>Transmission mode – simplex, half-duplex, full duplex.</a:t>
            </a:r>
          </a:p>
          <a:p>
            <a:pPr algn="just"/>
            <a:r>
              <a:rPr lang="es-ES" dirty="0" smtClean="0"/>
              <a:t>Physical Topology – how devices are connected: ring, star, mesh, bus topology.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2.2. Layer </a:t>
            </a:r>
            <a:r>
              <a:rPr lang="en-US" dirty="0"/>
              <a:t>2: Data Link </a:t>
            </a:r>
            <a:r>
              <a:rPr lang="en-US" dirty="0" smtClean="0"/>
              <a:t>Layer</a:t>
            </a:r>
            <a:r>
              <a:rPr lang="es-VE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E9C189">
              <a:alpha val="85000"/>
            </a:srgbClr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Responsible for delivery of data between two systems on the same network</a:t>
            </a:r>
          </a:p>
          <a:p>
            <a:pPr marL="0" indent="0" algn="just">
              <a:buNone/>
            </a:pPr>
            <a:r>
              <a:rPr lang="en-US" dirty="0"/>
              <a:t>Functions:</a:t>
            </a:r>
          </a:p>
          <a:p>
            <a:pPr algn="just"/>
            <a:r>
              <a:rPr lang="en-US" dirty="0"/>
              <a:t>Framing – divides the stream of bits received from network layer into manageable data units called </a:t>
            </a:r>
            <a:r>
              <a:rPr lang="en-US" dirty="0" smtClean="0"/>
              <a:t>frames.</a:t>
            </a:r>
          </a:p>
          <a:p>
            <a:pPr algn="just"/>
            <a:r>
              <a:rPr lang="en-US" dirty="0" smtClean="0"/>
              <a:t>Physical </a:t>
            </a:r>
            <a:r>
              <a:rPr lang="en-US" dirty="0"/>
              <a:t>addressing – add a header to the frame to define the physical address of the source and destination </a:t>
            </a:r>
            <a:r>
              <a:rPr lang="en-US" dirty="0" smtClean="0"/>
              <a:t>machines.</a:t>
            </a:r>
          </a:p>
          <a:p>
            <a:pPr algn="just"/>
            <a:r>
              <a:rPr lang="en-US" dirty="0" smtClean="0"/>
              <a:t>Flow </a:t>
            </a:r>
            <a:r>
              <a:rPr lang="en-US" dirty="0"/>
              <a:t>control – impose a flow control: control rate at which data is transmitted so as not to flood the receiver (Feedback – based flow </a:t>
            </a:r>
            <a:r>
              <a:rPr lang="en-US" dirty="0" smtClean="0"/>
              <a:t>control).</a:t>
            </a:r>
          </a:p>
          <a:p>
            <a:pPr algn="just"/>
            <a:r>
              <a:rPr lang="en-US" dirty="0" smtClean="0"/>
              <a:t>Error </a:t>
            </a:r>
            <a:r>
              <a:rPr lang="en-US" dirty="0"/>
              <a:t>control – adds mechanisms to delete and retransmit damaged or lost frames. This is achieved by adding a trailer to the end of a </a:t>
            </a:r>
            <a:r>
              <a:rPr lang="en-US" dirty="0" smtClean="0"/>
              <a:t>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2.3. Layer </a:t>
            </a:r>
            <a:r>
              <a:rPr lang="en-US" dirty="0"/>
              <a:t>3: Network Layer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934657"/>
          </a:xfrm>
          <a:solidFill>
            <a:srgbClr val="EDDC9C">
              <a:alpha val="85000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VE" dirty="0" smtClean="0"/>
              <a:t>Functions:</a:t>
            </a:r>
          </a:p>
          <a:p>
            <a:pPr algn="just"/>
            <a:r>
              <a:rPr lang="es-VE" dirty="0" smtClean="0"/>
              <a:t>Responsible for delivery of packets across multiple networks.</a:t>
            </a:r>
          </a:p>
          <a:p>
            <a:pPr algn="just"/>
            <a:r>
              <a:rPr lang="es-VE" dirty="0" smtClean="0"/>
              <a:t>Routing – provide mechanisms to transmit data over independent networks that are linked together.</a:t>
            </a:r>
          </a:p>
          <a:p>
            <a:pPr algn="just"/>
            <a:r>
              <a:rPr lang="es-VE" dirty="0" smtClean="0"/>
              <a:t>Network layer is responsible only for delivery of indivadual packets and it does not recognize any relationship between those packets.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01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2.4. </a:t>
            </a:r>
            <a:r>
              <a:rPr lang="en-US" dirty="0"/>
              <a:t>Layer </a:t>
            </a:r>
            <a:r>
              <a:rPr lang="en-US" dirty="0" smtClean="0"/>
              <a:t>4: </a:t>
            </a:r>
            <a:r>
              <a:rPr lang="es-VE" dirty="0" smtClean="0"/>
              <a:t>Transport 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294698"/>
          </a:xfrm>
          <a:solidFill>
            <a:srgbClr val="E7ED9C">
              <a:alpha val="85000"/>
            </a:srgbClr>
          </a:solidFill>
        </p:spPr>
        <p:txBody>
          <a:bodyPr/>
          <a:lstStyle/>
          <a:p>
            <a:pPr marL="0" indent="0" algn="just">
              <a:buNone/>
            </a:pPr>
            <a:r>
              <a:rPr lang="es-VE" dirty="0" smtClean="0"/>
              <a:t>Functions:</a:t>
            </a:r>
          </a:p>
          <a:p>
            <a:pPr algn="just"/>
            <a:r>
              <a:rPr lang="es-VE" dirty="0" smtClean="0"/>
              <a:t>Responsible for source-to-destination delivery of the entire message.</a:t>
            </a:r>
          </a:p>
          <a:p>
            <a:pPr algn="just"/>
            <a:r>
              <a:rPr lang="es-VE" dirty="0" smtClean="0"/>
              <a:t>Segmentation and reassembly – divide message into smaller segments, number them and transmit. Reassembly these messages at the receiving end.</a:t>
            </a:r>
          </a:p>
          <a:p>
            <a:pPr algn="just"/>
            <a:r>
              <a:rPr lang="es-VE" dirty="0" smtClean="0"/>
              <a:t>Error control – make sure that the entire message arrives without errors – else retransmit.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4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VE" dirty="0" smtClean="0"/>
              <a:t>2.5. </a:t>
            </a:r>
            <a:r>
              <a:rPr lang="en-US" dirty="0"/>
              <a:t>Layer </a:t>
            </a:r>
            <a:r>
              <a:rPr lang="en-US" dirty="0" smtClean="0"/>
              <a:t>5: </a:t>
            </a:r>
            <a:r>
              <a:rPr lang="es-VE" dirty="0" smtClean="0"/>
              <a:t>Session Layers</a:t>
            </a:r>
            <a:r>
              <a:rPr lang="es-VE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142569"/>
          </a:xfrm>
          <a:solidFill>
            <a:srgbClr val="D8EC9C">
              <a:alpha val="85000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VE" dirty="0" smtClean="0"/>
              <a:t>Functions:</a:t>
            </a:r>
          </a:p>
          <a:p>
            <a:pPr algn="just"/>
            <a:r>
              <a:rPr lang="es-VE" dirty="0" smtClean="0"/>
              <a:t>Dialog control – allows two systems to enter into a dialog, keep a track of whose turn it is to transmit.</a:t>
            </a:r>
          </a:p>
          <a:p>
            <a:pPr algn="just"/>
            <a:r>
              <a:rPr lang="es-VE" dirty="0" smtClean="0"/>
              <a:t>Synchronization – adds check points (synchronization points) into stream of data.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3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235E902-6269-42A5-B448-B6FEB02F0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Двоичный код</Template>
  <TotalTime>274</TotalTime>
  <Words>664</Words>
  <Application>Microsoft Office PowerPoint</Application>
  <PresentationFormat>Экран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Tema de Office</vt:lpstr>
      <vt:lpstr>OSI model</vt:lpstr>
      <vt:lpstr>CONTENTS </vt:lpstr>
      <vt:lpstr>1. What is OSI?</vt:lpstr>
      <vt:lpstr>2. OSI Layers </vt:lpstr>
      <vt:lpstr>2.1. Layer 1: Physical Layer </vt:lpstr>
      <vt:lpstr>2.2. Layer 2: Data Link Layer </vt:lpstr>
      <vt:lpstr>2.3. Layer 3: Network Layer</vt:lpstr>
      <vt:lpstr>2.4. Layer 4: Transport Layer</vt:lpstr>
      <vt:lpstr>2.5. Layer 5: Session Layers </vt:lpstr>
      <vt:lpstr>2.6. Layer 6: Presentation Layer </vt:lpstr>
      <vt:lpstr>2.7. Layer 7: Application Layer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Admin</dc:creator>
  <cp:keywords/>
  <cp:lastModifiedBy>Admin</cp:lastModifiedBy>
  <cp:revision>19</cp:revision>
  <dcterms:created xsi:type="dcterms:W3CDTF">2018-07-09T08:19:15Z</dcterms:created>
  <dcterms:modified xsi:type="dcterms:W3CDTF">2018-07-09T12:53:46Z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TC019735229991</vt:lpwstr>
  </property>
</Properties>
</file>