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65" r:id="rId5"/>
    <p:sldId id="266" r:id="rId6"/>
    <p:sldId id="276" r:id="rId7"/>
    <p:sldId id="277" r:id="rId8"/>
    <p:sldId id="267" r:id="rId9"/>
    <p:sldId id="278" r:id="rId10"/>
    <p:sldId id="268" r:id="rId11"/>
    <p:sldId id="279" r:id="rId12"/>
    <p:sldId id="269" r:id="rId13"/>
    <p:sldId id="270" r:id="rId14"/>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5843" autoAdjust="0"/>
  </p:normalViewPr>
  <p:slideViewPr>
    <p:cSldViewPr snapToGrid="0" showGuides="1">
      <p:cViewPr varScale="1">
        <p:scale>
          <a:sx n="78" d="100"/>
          <a:sy n="78" d="100"/>
        </p:scale>
        <p:origin x="198"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0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DDCB7EC-CEDA-42D5-8A0A-747B258F7B12}" type="datetime1">
              <a:rPr lang="ru-RU" smtClean="0"/>
              <a:t>15.08.2018</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ru-RU" smtClean="0"/>
              <a:t>‹#›</a:t>
            </a:fld>
            <a:endParaRPr lang="ru-RU"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7BBAA-8962-46BE-8131-E6CE08071E10}" type="datetime1">
              <a:rPr lang="ru-RU" smtClean="0"/>
              <a:pPr/>
              <a:t>15.08.2018</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dirty="0" smtClean="0"/>
              <a:t>Образец текста</a:t>
            </a:r>
          </a:p>
          <a:p>
            <a:pPr lvl="1" rtl="0"/>
            <a:r>
              <a:rPr lang="ru-RU" noProof="0" dirty="0" smtClean="0"/>
              <a:t>Второй уровень</a:t>
            </a:r>
          </a:p>
          <a:p>
            <a:pPr lvl="2" rtl="0"/>
            <a:r>
              <a:rPr lang="ru-RU" noProof="0" dirty="0" smtClean="0"/>
              <a:t>Третий уровень</a:t>
            </a:r>
          </a:p>
          <a:p>
            <a:pPr lvl="3" rtl="0"/>
            <a:r>
              <a:rPr lang="ru-RU" noProof="0" dirty="0" smtClean="0"/>
              <a:t>Четвертый уровень</a:t>
            </a:r>
          </a:p>
          <a:p>
            <a:pPr lvl="4" rtl="0"/>
            <a:r>
              <a:rPr lang="ru-RU" noProof="0" dirty="0" smtClean="0"/>
              <a:t>Пятый уровень</a:t>
            </a:r>
            <a:endParaRPr lang="ru-RU" noProof="0" dirty="0"/>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ru-RU" noProof="0" smtClean="0"/>
              <a:t>‹#›</a:t>
            </a:fld>
            <a:endParaRPr lang="ru-RU"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1</a:t>
            </a:fld>
            <a:endParaRPr lang="ru-RU" dirty="0"/>
          </a:p>
        </p:txBody>
      </p:sp>
    </p:spTree>
    <p:extLst>
      <p:ext uri="{BB962C8B-B14F-4D97-AF65-F5344CB8AC3E}">
        <p14:creationId xmlns:p14="http://schemas.microsoft.com/office/powerpoint/2010/main" val="4179188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10</a:t>
            </a:fld>
            <a:endParaRPr lang="ru-RU" dirty="0"/>
          </a:p>
        </p:txBody>
      </p:sp>
    </p:spTree>
    <p:extLst>
      <p:ext uri="{BB962C8B-B14F-4D97-AF65-F5344CB8AC3E}">
        <p14:creationId xmlns:p14="http://schemas.microsoft.com/office/powerpoint/2010/main" val="355153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2</a:t>
            </a:fld>
            <a:endParaRPr lang="ru-RU" dirty="0"/>
          </a:p>
        </p:txBody>
      </p:sp>
    </p:spTree>
    <p:extLst>
      <p:ext uri="{BB962C8B-B14F-4D97-AF65-F5344CB8AC3E}">
        <p14:creationId xmlns:p14="http://schemas.microsoft.com/office/powerpoint/2010/main" val="2745534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3</a:t>
            </a:fld>
            <a:endParaRPr lang="ru-RU" dirty="0"/>
          </a:p>
        </p:txBody>
      </p:sp>
    </p:spTree>
    <p:extLst>
      <p:ext uri="{BB962C8B-B14F-4D97-AF65-F5344CB8AC3E}">
        <p14:creationId xmlns:p14="http://schemas.microsoft.com/office/powerpoint/2010/main" val="755124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4</a:t>
            </a:fld>
            <a:endParaRPr lang="ru-RU" dirty="0"/>
          </a:p>
        </p:txBody>
      </p:sp>
    </p:spTree>
    <p:extLst>
      <p:ext uri="{BB962C8B-B14F-4D97-AF65-F5344CB8AC3E}">
        <p14:creationId xmlns:p14="http://schemas.microsoft.com/office/powerpoint/2010/main" val="3067676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5</a:t>
            </a:fld>
            <a:endParaRPr lang="ru-RU" dirty="0"/>
          </a:p>
        </p:txBody>
      </p:sp>
    </p:spTree>
    <p:extLst>
      <p:ext uri="{BB962C8B-B14F-4D97-AF65-F5344CB8AC3E}">
        <p14:creationId xmlns:p14="http://schemas.microsoft.com/office/powerpoint/2010/main" val="1899015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6</a:t>
            </a:fld>
            <a:endParaRPr lang="ru-RU" dirty="0"/>
          </a:p>
        </p:txBody>
      </p:sp>
    </p:spTree>
    <p:extLst>
      <p:ext uri="{BB962C8B-B14F-4D97-AF65-F5344CB8AC3E}">
        <p14:creationId xmlns:p14="http://schemas.microsoft.com/office/powerpoint/2010/main" val="968787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7</a:t>
            </a:fld>
            <a:endParaRPr lang="ru-RU" dirty="0"/>
          </a:p>
        </p:txBody>
      </p:sp>
    </p:spTree>
    <p:extLst>
      <p:ext uri="{BB962C8B-B14F-4D97-AF65-F5344CB8AC3E}">
        <p14:creationId xmlns:p14="http://schemas.microsoft.com/office/powerpoint/2010/main" val="4194420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8</a:t>
            </a:fld>
            <a:endParaRPr lang="ru-RU" dirty="0"/>
          </a:p>
        </p:txBody>
      </p:sp>
    </p:spTree>
    <p:extLst>
      <p:ext uri="{BB962C8B-B14F-4D97-AF65-F5344CB8AC3E}">
        <p14:creationId xmlns:p14="http://schemas.microsoft.com/office/powerpoint/2010/main" val="3504263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10"/>
          </p:nvPr>
        </p:nvSpPr>
        <p:spPr/>
        <p:txBody>
          <a:bodyPr/>
          <a:lstStyle/>
          <a:p>
            <a:pPr rtl="0"/>
            <a:fld id="{810E1E9A-E921-4174-A0FC-51868D7AC568}" type="slidenum">
              <a:rPr lang="ru-RU" smtClean="0"/>
              <a:t>9</a:t>
            </a:fld>
            <a:endParaRPr lang="ru-RU" dirty="0"/>
          </a:p>
        </p:txBody>
      </p:sp>
    </p:spTree>
    <p:extLst>
      <p:ext uri="{BB962C8B-B14F-4D97-AF65-F5344CB8AC3E}">
        <p14:creationId xmlns:p14="http://schemas.microsoft.com/office/powerpoint/2010/main" val="253332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041400"/>
            <a:ext cx="9144000" cy="2387600"/>
          </a:xfrm>
        </p:spPr>
        <p:txBody>
          <a:bodyPr rtlCol="0" anchor="b"/>
          <a:lstStyle>
            <a:lvl1pPr algn="ctr">
              <a:defRPr sz="6000"/>
            </a:lvl1pPr>
          </a:lstStyle>
          <a:p>
            <a:pPr rtl="0"/>
            <a:r>
              <a:rPr lang="ru-RU" noProof="0" smtClean="0"/>
              <a:t>Образец заголовка</a:t>
            </a:r>
            <a:endParaRPr lang="ru-RU" noProof="0" dirty="0"/>
          </a:p>
        </p:txBody>
      </p:sp>
      <p:sp>
        <p:nvSpPr>
          <p:cNvPr id="3" name="Подзаголовок 2"/>
          <p:cNvSpPr>
            <a:spLocks noGrp="1"/>
          </p:cNvSpPr>
          <p:nvPr>
            <p:ph type="subTitle" idx="1"/>
          </p:nvPr>
        </p:nvSpPr>
        <p:spPr>
          <a:xfrm>
            <a:off x="1524000" y="3602038"/>
            <a:ext cx="9144000" cy="1655762"/>
          </a:xfrm>
        </p:spPr>
        <p:txBody>
          <a:bodyPr rtlCol="0"/>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dirty="0"/>
          </a:p>
        </p:txBody>
      </p:sp>
      <p:sp>
        <p:nvSpPr>
          <p:cNvPr id="4" name="Дата 3"/>
          <p:cNvSpPr>
            <a:spLocks noGrp="1"/>
          </p:cNvSpPr>
          <p:nvPr>
            <p:ph type="dt" sz="half" idx="10"/>
          </p:nvPr>
        </p:nvSpPr>
        <p:spPr/>
        <p:txBody>
          <a:bodyPr rtlCol="0"/>
          <a:lstStyle/>
          <a:p>
            <a:pPr rtl="0"/>
            <a:fld id="{2A2AAF71-7088-4082-A4B5-5D2286FF71AE}" type="datetime1">
              <a:rPr lang="ru-RU" noProof="0" smtClean="0"/>
              <a:t>15.08.2018</a:t>
            </a:fld>
            <a:endParaRPr lang="ru-RU" noProof="0" dirty="0"/>
          </a:p>
        </p:txBody>
      </p:sp>
      <p:sp>
        <p:nvSpPr>
          <p:cNvPr id="5" name="Нижний колонтитул 4"/>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a:xfrm>
            <a:off x="1562100" y="1825625"/>
            <a:ext cx="9791700" cy="4351338"/>
          </a:xfrm>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p:cNvSpPr>
            <a:spLocks noGrp="1"/>
          </p:cNvSpPr>
          <p:nvPr>
            <p:ph type="dt" sz="half" idx="10"/>
          </p:nvPr>
        </p:nvSpPr>
        <p:spPr/>
        <p:txBody>
          <a:bodyPr rtlCol="0"/>
          <a:lstStyle/>
          <a:p>
            <a:pPr rtl="0"/>
            <a:fld id="{1A05DDED-C00D-420D-BCCC-88709E63D747}" type="datetime1">
              <a:rPr lang="ru-RU" noProof="0" smtClean="0"/>
              <a:t>15.08.2018</a:t>
            </a:fld>
            <a:endParaRPr lang="ru-RU" noProof="0" dirty="0"/>
          </a:p>
        </p:txBody>
      </p:sp>
      <p:sp>
        <p:nvSpPr>
          <p:cNvPr id="5" name="Нижний колонтитул 4"/>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rtlCol="0"/>
          <a:lstStyle/>
          <a:p>
            <a:pPr rtl="0"/>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a:xfrm>
            <a:off x="1562100" y="365125"/>
            <a:ext cx="7010400" cy="5811838"/>
          </a:xfrm>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p:cNvSpPr>
            <a:spLocks noGrp="1"/>
          </p:cNvSpPr>
          <p:nvPr>
            <p:ph type="dt" sz="half" idx="10"/>
          </p:nvPr>
        </p:nvSpPr>
        <p:spPr/>
        <p:txBody>
          <a:bodyPr rtlCol="0"/>
          <a:lstStyle/>
          <a:p>
            <a:pPr rtl="0"/>
            <a:fld id="{FEDCCF59-F12C-4B22-A0B5-0569E7EBF814}" type="datetime1">
              <a:rPr lang="ru-RU" noProof="0" smtClean="0"/>
              <a:t>15.08.2018</a:t>
            </a:fld>
            <a:endParaRPr lang="ru-RU" noProof="0" dirty="0"/>
          </a:p>
        </p:txBody>
      </p:sp>
      <p:sp>
        <p:nvSpPr>
          <p:cNvPr id="5" name="Нижний колонтитул 4"/>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Рисунок с подписью">
    <p:spTree>
      <p:nvGrpSpPr>
        <p:cNvPr id="1" name=""/>
        <p:cNvGrpSpPr/>
        <p:nvPr/>
      </p:nvGrpSpPr>
      <p:grpSpPr>
        <a:xfrm>
          <a:off x="0" y="0"/>
          <a:ext cx="0" cy="0"/>
          <a:chOff x="0" y="0"/>
          <a:chExt cx="0" cy="0"/>
        </a:xfrm>
      </p:grpSpPr>
      <p:sp>
        <p:nvSpPr>
          <p:cNvPr id="9" name="Заголовок 1"/>
          <p:cNvSpPr>
            <a:spLocks noGrp="1"/>
          </p:cNvSpPr>
          <p:nvPr>
            <p:ph type="title"/>
          </p:nvPr>
        </p:nvSpPr>
        <p:spPr>
          <a:xfrm>
            <a:off x="1562100"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p:nvPr>
        </p:nvSpPr>
        <p:spPr>
          <a:xfrm>
            <a:off x="5678904" y="987425"/>
            <a:ext cx="5678424"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smtClean="0"/>
              <a:t>Вставка рисунка</a:t>
            </a:r>
            <a:endParaRPr lang="ru-RU" noProof="0" dirty="0"/>
          </a:p>
        </p:txBody>
      </p:sp>
      <p:sp>
        <p:nvSpPr>
          <p:cNvPr id="8" name="Текст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C0130E92-8550-4A93-A5ED-7A5CF78928CB}" type="datetime1">
              <a:rPr lang="ru-RU" noProof="0" smtClean="0"/>
              <a:t>15.08.2018</a:t>
            </a:fld>
            <a:endParaRPr lang="ru-RU" noProof="0" dirty="0"/>
          </a:p>
        </p:txBody>
      </p:sp>
      <p:sp>
        <p:nvSpPr>
          <p:cNvPr id="6" name="Нижний колонтитул 5"/>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7" name="Номер слайда 6"/>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p:cNvSpPr>
            <a:spLocks noGrp="1"/>
          </p:cNvSpPr>
          <p:nvPr>
            <p:ph idx="1"/>
          </p:nvPr>
        </p:nvSpPr>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p:cNvSpPr>
            <a:spLocks noGrp="1"/>
          </p:cNvSpPr>
          <p:nvPr>
            <p:ph type="dt" sz="half" idx="10"/>
          </p:nvPr>
        </p:nvSpPr>
        <p:spPr/>
        <p:txBody>
          <a:bodyPr rtlCol="0"/>
          <a:lstStyle/>
          <a:p>
            <a:pPr rtl="0"/>
            <a:fld id="{6E50B887-75E0-4C5B-AF37-E33049182621}" type="datetime1">
              <a:rPr lang="ru-RU" noProof="0" smtClean="0"/>
              <a:t>15.08.2018</a:t>
            </a:fld>
            <a:endParaRPr lang="ru-RU" noProof="0" dirty="0"/>
          </a:p>
        </p:txBody>
      </p:sp>
      <p:sp>
        <p:nvSpPr>
          <p:cNvPr id="5" name="Нижний колонтитул 4"/>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41658" y="1709738"/>
            <a:ext cx="10105791" cy="2862262"/>
          </a:xfrm>
        </p:spPr>
        <p:txBody>
          <a:bodyPr rtlCol="0" anchor="b"/>
          <a:lstStyle>
            <a:lvl1pPr>
              <a:defRPr sz="6000"/>
            </a:lvl1pPr>
          </a:lstStyle>
          <a:p>
            <a:pPr rtl="0"/>
            <a:r>
              <a:rPr lang="ru-RU" noProof="0" smtClean="0"/>
              <a:t>Образец заголовка</a:t>
            </a:r>
            <a:endParaRPr lang="ru-RU" noProof="0" dirty="0"/>
          </a:p>
        </p:txBody>
      </p:sp>
      <p:sp>
        <p:nvSpPr>
          <p:cNvPr id="3" name="Текст 2"/>
          <p:cNvSpPr>
            <a:spLocks noGrp="1"/>
          </p:cNvSpPr>
          <p:nvPr>
            <p:ph type="body" idx="1"/>
          </p:nvPr>
        </p:nvSpPr>
        <p:spPr>
          <a:xfrm>
            <a:off x="1241658" y="4589463"/>
            <a:ext cx="10105791" cy="1500187"/>
          </a:xfrm>
        </p:spPr>
        <p:txBody>
          <a:bodyPr rtlCol="0"/>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ru-RU" noProof="0" smtClean="0"/>
              <a:t>Образец текста</a:t>
            </a:r>
          </a:p>
        </p:txBody>
      </p:sp>
      <p:sp>
        <p:nvSpPr>
          <p:cNvPr id="4" name="Дата 3"/>
          <p:cNvSpPr>
            <a:spLocks noGrp="1"/>
          </p:cNvSpPr>
          <p:nvPr>
            <p:ph type="dt" sz="half" idx="10"/>
          </p:nvPr>
        </p:nvSpPr>
        <p:spPr/>
        <p:txBody>
          <a:bodyPr rtlCol="0"/>
          <a:lstStyle/>
          <a:p>
            <a:pPr rtl="0"/>
            <a:fld id="{E3379668-2161-488D-96B8-6A859D0F15B4}" type="datetime1">
              <a:rPr lang="ru-RU" noProof="0" smtClean="0"/>
              <a:t>15.08.2018</a:t>
            </a:fld>
            <a:endParaRPr lang="ru-RU" noProof="0" dirty="0"/>
          </a:p>
        </p:txBody>
      </p:sp>
      <p:sp>
        <p:nvSpPr>
          <p:cNvPr id="5" name="Нижний колонтитул 4"/>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p:cNvSpPr>
            <a:spLocks noGrp="1"/>
          </p:cNvSpPr>
          <p:nvPr>
            <p:ph sz="half" idx="1"/>
          </p:nvPr>
        </p:nvSpPr>
        <p:spPr>
          <a:xfrm>
            <a:off x="1569700" y="1825625"/>
            <a:ext cx="475488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Объект 3"/>
          <p:cNvSpPr>
            <a:spLocks noGrp="1"/>
          </p:cNvSpPr>
          <p:nvPr>
            <p:ph sz="half" idx="2"/>
          </p:nvPr>
        </p:nvSpPr>
        <p:spPr>
          <a:xfrm>
            <a:off x="6605325" y="1825625"/>
            <a:ext cx="475488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Дата 4"/>
          <p:cNvSpPr>
            <a:spLocks noGrp="1"/>
          </p:cNvSpPr>
          <p:nvPr>
            <p:ph type="dt" sz="half" idx="10"/>
          </p:nvPr>
        </p:nvSpPr>
        <p:spPr/>
        <p:txBody>
          <a:bodyPr rtlCol="0"/>
          <a:lstStyle/>
          <a:p>
            <a:pPr rtl="0"/>
            <a:fld id="{7E939C50-7762-4792-95E1-E7874CF6E4AE}" type="datetime1">
              <a:rPr lang="ru-RU" noProof="0" smtClean="0"/>
              <a:t>15.08.2018</a:t>
            </a:fld>
            <a:endParaRPr lang="ru-RU" noProof="0" dirty="0"/>
          </a:p>
        </p:txBody>
      </p:sp>
      <p:sp>
        <p:nvSpPr>
          <p:cNvPr id="6" name="Нижний колонтитул 5"/>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7" name="Номер слайда 6"/>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24100" y="274638"/>
            <a:ext cx="9023350" cy="1143000"/>
          </a:xfrm>
        </p:spPr>
        <p:txBody>
          <a:bodyPr rtlCol="0"/>
          <a:lstStyle/>
          <a:p>
            <a:pPr rtl="0"/>
            <a:r>
              <a:rPr lang="ru-RU" noProof="0" smtClean="0"/>
              <a:t>Образец заголовка</a:t>
            </a:r>
            <a:endParaRPr lang="ru-RU" noProof="0" dirty="0"/>
          </a:p>
        </p:txBody>
      </p:sp>
      <p:sp>
        <p:nvSpPr>
          <p:cNvPr id="3" name="Текст 2"/>
          <p:cNvSpPr>
            <a:spLocks noGrp="1"/>
          </p:cNvSpPr>
          <p:nvPr>
            <p:ph type="body" idx="1"/>
          </p:nvPr>
        </p:nvSpPr>
        <p:spPr>
          <a:xfrm>
            <a:off x="1562100" y="1489075"/>
            <a:ext cx="4754880" cy="641350"/>
          </a:xfrm>
          <a:noFill/>
          <a:ln>
            <a:noFill/>
          </a:ln>
        </p:spPr>
        <p:txBody>
          <a:bodyPr rtlCol="0"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3"/>
          <p:cNvSpPr>
            <a:spLocks noGrp="1"/>
          </p:cNvSpPr>
          <p:nvPr>
            <p:ph sz="half" idx="2"/>
          </p:nvPr>
        </p:nvSpPr>
        <p:spPr>
          <a:xfrm>
            <a:off x="1562100" y="2193925"/>
            <a:ext cx="4754880"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Текст 4"/>
          <p:cNvSpPr>
            <a:spLocks noGrp="1"/>
          </p:cNvSpPr>
          <p:nvPr>
            <p:ph type="body" sz="quarter" idx="3"/>
          </p:nvPr>
        </p:nvSpPr>
        <p:spPr>
          <a:xfrm>
            <a:off x="6598920" y="1489075"/>
            <a:ext cx="4754880" cy="641350"/>
          </a:xfrm>
          <a:noFill/>
          <a:ln>
            <a:noFill/>
          </a:ln>
        </p:spPr>
        <p:txBody>
          <a:bodyPr rtlCol="0"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6" name="Объект 5"/>
          <p:cNvSpPr>
            <a:spLocks noGrp="1"/>
          </p:cNvSpPr>
          <p:nvPr>
            <p:ph sz="quarter" idx="4"/>
          </p:nvPr>
        </p:nvSpPr>
        <p:spPr>
          <a:xfrm>
            <a:off x="6598920" y="2193925"/>
            <a:ext cx="4754880"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7" name="Дата 6"/>
          <p:cNvSpPr>
            <a:spLocks noGrp="1"/>
          </p:cNvSpPr>
          <p:nvPr>
            <p:ph type="dt" sz="half" idx="10"/>
          </p:nvPr>
        </p:nvSpPr>
        <p:spPr/>
        <p:txBody>
          <a:bodyPr rtlCol="0"/>
          <a:lstStyle/>
          <a:p>
            <a:pPr rtl="0"/>
            <a:fld id="{BF901220-6B3C-4719-8281-16AA8BA3EF64}" type="datetime1">
              <a:rPr lang="ru-RU" noProof="0" smtClean="0"/>
              <a:t>15.08.2018</a:t>
            </a:fld>
            <a:endParaRPr lang="ru-RU" noProof="0" dirty="0"/>
          </a:p>
        </p:txBody>
      </p:sp>
      <p:sp>
        <p:nvSpPr>
          <p:cNvPr id="8" name="Нижний колонтитул 7"/>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9" name="Номер слайда 8"/>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dirty="0"/>
          </a:p>
        </p:txBody>
      </p:sp>
      <p:sp>
        <p:nvSpPr>
          <p:cNvPr id="3" name="Дата 2"/>
          <p:cNvSpPr>
            <a:spLocks noGrp="1"/>
          </p:cNvSpPr>
          <p:nvPr>
            <p:ph type="dt" sz="half" idx="10"/>
          </p:nvPr>
        </p:nvSpPr>
        <p:spPr/>
        <p:txBody>
          <a:bodyPr rtlCol="0"/>
          <a:lstStyle/>
          <a:p>
            <a:pPr rtl="0"/>
            <a:fld id="{52D7245F-B3C7-4358-926A-1EE496656B67}" type="datetime1">
              <a:rPr lang="ru-RU" noProof="0" smtClean="0"/>
              <a:t>15.08.2018</a:t>
            </a:fld>
            <a:endParaRPr lang="ru-RU" noProof="0" dirty="0"/>
          </a:p>
        </p:txBody>
      </p:sp>
      <p:sp>
        <p:nvSpPr>
          <p:cNvPr id="4" name="Нижний колонтитул 3"/>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5" name="Номер слайда 4"/>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02D0A9D0-FD05-4374-8990-9A13D81CB546}" type="datetime1">
              <a:rPr lang="ru-RU" noProof="0" smtClean="0"/>
              <a:t>15.08.2018</a:t>
            </a:fld>
            <a:endParaRPr lang="ru-RU" noProof="0" dirty="0"/>
          </a:p>
        </p:txBody>
      </p:sp>
      <p:sp>
        <p:nvSpPr>
          <p:cNvPr id="3" name="Нижний колонтитул 2"/>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4" name="Номер слайда 3"/>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62100"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Объект 2"/>
          <p:cNvSpPr>
            <a:spLocks noGrp="1"/>
          </p:cNvSpPr>
          <p:nvPr>
            <p:ph idx="1"/>
          </p:nvPr>
        </p:nvSpPr>
        <p:spPr>
          <a:xfrm>
            <a:off x="5678905" y="987425"/>
            <a:ext cx="5676483"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Текст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FA970C57-C6EC-43E3-AE3A-40D83CDB2BD6}" type="datetime1">
              <a:rPr lang="ru-RU" noProof="0" smtClean="0"/>
              <a:t>15.08.2018</a:t>
            </a:fld>
            <a:endParaRPr lang="ru-RU" noProof="0" dirty="0"/>
          </a:p>
        </p:txBody>
      </p:sp>
      <p:sp>
        <p:nvSpPr>
          <p:cNvPr id="6" name="Нижний колонтитул 5"/>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7" name="Номер слайда 6"/>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Рисунок с подписью">
    <p:spTree>
      <p:nvGrpSpPr>
        <p:cNvPr id="1" name=""/>
        <p:cNvGrpSpPr/>
        <p:nvPr/>
      </p:nvGrpSpPr>
      <p:grpSpPr>
        <a:xfrm>
          <a:off x="0" y="0"/>
          <a:ext cx="0" cy="0"/>
          <a:chOff x="0" y="0"/>
          <a:chExt cx="0" cy="0"/>
        </a:xfrm>
      </p:grpSpPr>
      <p:sp>
        <p:nvSpPr>
          <p:cNvPr id="9" name="Заголовок 1"/>
          <p:cNvSpPr>
            <a:spLocks noGrp="1"/>
          </p:cNvSpPr>
          <p:nvPr>
            <p:ph type="title"/>
          </p:nvPr>
        </p:nvSpPr>
        <p:spPr>
          <a:xfrm>
            <a:off x="1562100"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p:nvPr>
        </p:nvSpPr>
        <p:spPr>
          <a:xfrm>
            <a:off x="5678904" y="987425"/>
            <a:ext cx="5678424"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smtClean="0"/>
              <a:t>Вставка рисунка</a:t>
            </a:r>
            <a:endParaRPr lang="ru-RU" noProof="0" dirty="0"/>
          </a:p>
        </p:txBody>
      </p:sp>
      <p:sp>
        <p:nvSpPr>
          <p:cNvPr id="8" name="Текст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17724B01-8CDF-43F1-A896-03E2F79CCBAE}" type="datetime1">
              <a:rPr lang="ru-RU" noProof="0" smtClean="0"/>
              <a:t>15.08.2018</a:t>
            </a:fld>
            <a:endParaRPr lang="ru-RU" noProof="0" dirty="0"/>
          </a:p>
        </p:txBody>
      </p:sp>
      <p:sp>
        <p:nvSpPr>
          <p:cNvPr id="6" name="Нижний колонтитул 5"/>
          <p:cNvSpPr>
            <a:spLocks noGrp="1"/>
          </p:cNvSpPr>
          <p:nvPr>
            <p:ph type="ftr" sz="quarter" idx="11"/>
          </p:nvPr>
        </p:nvSpPr>
        <p:spPr/>
        <p:txBody>
          <a:bodyPr rtlCol="0"/>
          <a:lstStyle/>
          <a:p>
            <a:pPr rtl="0"/>
            <a:r>
              <a:rPr lang="ru-RU" noProof="0" dirty="0" smtClean="0"/>
              <a:t>Добавить нижний колонтитул</a:t>
            </a:r>
            <a:endParaRPr lang="ru-RU" noProof="0" dirty="0"/>
          </a:p>
        </p:txBody>
      </p:sp>
      <p:sp>
        <p:nvSpPr>
          <p:cNvPr id="7" name="Номер слайда 6"/>
          <p:cNvSpPr>
            <a:spLocks noGrp="1"/>
          </p:cNvSpPr>
          <p:nvPr>
            <p:ph type="sldNum" sz="quarter" idx="12"/>
          </p:nvPr>
        </p:nvSpPr>
        <p:spPr/>
        <p:txBody>
          <a:bodyPr rtlCol="0"/>
          <a:lstStyle/>
          <a:p>
            <a:pPr rtl="0"/>
            <a:fld id="{71B7BAC7-FE87-40F6-AA24-4F4685D1B022}" type="slidenum">
              <a:rPr lang="ru-RU" noProof="0" smtClean="0"/>
              <a:t>‹#›</a:t>
            </a:fld>
            <a:endParaRPr lang="ru-RU" noProof="0" dirty="0"/>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pPr rtl="0"/>
            <a:r>
              <a:rPr lang="ru-RU" noProof="0" dirty="0" smtClean="0"/>
              <a:t>Образец заголовка</a:t>
            </a:r>
            <a:endParaRPr lang="ru-RU" noProof="0" dirty="0"/>
          </a:p>
        </p:txBody>
      </p:sp>
      <p:sp>
        <p:nvSpPr>
          <p:cNvPr id="3" name="Текст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rtl="0"/>
            <a:r>
              <a:rPr lang="ru-RU" noProof="0" dirty="0" smtClean="0"/>
              <a:t>Образец текста</a:t>
            </a:r>
          </a:p>
          <a:p>
            <a:pPr lvl="1" rtl="0"/>
            <a:r>
              <a:rPr lang="ru-RU" noProof="0" dirty="0" smtClean="0"/>
              <a:t>Второй уровень</a:t>
            </a:r>
          </a:p>
          <a:p>
            <a:pPr lvl="2" rtl="0"/>
            <a:r>
              <a:rPr lang="ru-RU" noProof="0" dirty="0" smtClean="0"/>
              <a:t>Третий уровень</a:t>
            </a:r>
          </a:p>
          <a:p>
            <a:pPr lvl="3" rtl="0"/>
            <a:r>
              <a:rPr lang="ru-RU" noProof="0" dirty="0" smtClean="0"/>
              <a:t>Четвертый уровень</a:t>
            </a:r>
          </a:p>
          <a:p>
            <a:pPr lvl="4" rtl="0"/>
            <a:r>
              <a:rPr lang="ru-RU" noProof="0" dirty="0" smtClean="0"/>
              <a:t>Пятый уровень</a:t>
            </a:r>
            <a:endParaRPr lang="ru-RU" noProof="0" dirty="0"/>
          </a:p>
        </p:txBody>
      </p:sp>
      <p:sp>
        <p:nvSpPr>
          <p:cNvPr id="4" name="Дата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fld id="{C3194B10-7A25-4893-8C5C-B707DE59842E}" type="datetime1">
              <a:rPr lang="ru-RU" noProof="0" smtClean="0"/>
              <a:t>15.08.2018</a:t>
            </a:fld>
            <a:endParaRPr lang="ru-RU" noProof="0" dirty="0"/>
          </a:p>
        </p:txBody>
      </p:sp>
      <p:sp>
        <p:nvSpPr>
          <p:cNvPr id="5" name="Нижний колонтитул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rtl="0"/>
            <a:r>
              <a:rPr lang="ru-RU" noProof="0" dirty="0" smtClean="0"/>
              <a:t>Добавить нижний колонтитул</a:t>
            </a:r>
            <a:endParaRPr lang="ru-RU" noProof="0" dirty="0"/>
          </a:p>
        </p:txBody>
      </p:sp>
      <p:sp>
        <p:nvSpPr>
          <p:cNvPr id="6" name="Номер слайда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71B7BAC7-FE87-40F6-AA24-4F4685D1B022}" type="slidenum">
              <a:rPr lang="ru-RU" noProof="0" smtClean="0"/>
              <a:pPr/>
              <a:t>‹#›</a:t>
            </a:fld>
            <a:endParaRPr lang="ru-RU" noProof="0"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lstStyle/>
          <a:p>
            <a:pPr rtl="0"/>
            <a:r>
              <a:rPr lang="en-US" dirty="0" smtClean="0"/>
              <a:t>Kanban</a:t>
            </a:r>
            <a:endParaRPr lang="ru-RU" dirty="0"/>
          </a:p>
        </p:txBody>
      </p:sp>
      <p:sp>
        <p:nvSpPr>
          <p:cNvPr id="3" name="Подзаголовок 2"/>
          <p:cNvSpPr>
            <a:spLocks noGrp="1"/>
          </p:cNvSpPr>
          <p:nvPr>
            <p:ph type="subTitle" idx="1"/>
          </p:nvPr>
        </p:nvSpPr>
        <p:spPr/>
        <p:txBody>
          <a:bodyPr rtlCol="0"/>
          <a:lstStyle/>
          <a:p>
            <a:r>
              <a:rPr lang="en-US" dirty="0"/>
              <a:t>balance approach</a:t>
            </a:r>
            <a:endParaRPr lang="ru-RU"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fontScale="90000"/>
          </a:bodyPr>
          <a:lstStyle/>
          <a:p>
            <a:r>
              <a:rPr lang="en-US" dirty="0"/>
              <a:t>The difference between </a:t>
            </a:r>
            <a:r>
              <a:rPr lang="en-US" dirty="0" smtClean="0"/>
              <a:t>Kanban </a:t>
            </a:r>
            <a:r>
              <a:rPr lang="en-US" dirty="0"/>
              <a:t>and </a:t>
            </a:r>
            <a:r>
              <a:rPr lang="en-US" dirty="0" smtClean="0"/>
              <a:t>Scrum:</a:t>
            </a:r>
            <a:endParaRPr lang="ru-RU" dirty="0"/>
          </a:p>
        </p:txBody>
      </p:sp>
      <p:sp>
        <p:nvSpPr>
          <p:cNvPr id="14" name="Объект 13"/>
          <p:cNvSpPr>
            <a:spLocks noGrp="1"/>
          </p:cNvSpPr>
          <p:nvPr>
            <p:ph idx="1"/>
          </p:nvPr>
        </p:nvSpPr>
        <p:spPr>
          <a:xfrm>
            <a:off x="1562100" y="1825624"/>
            <a:ext cx="9791700" cy="4785241"/>
          </a:xfrm>
        </p:spPr>
        <p:txBody>
          <a:bodyPr rtlCol="0">
            <a:normAutofit lnSpcReduction="10000"/>
          </a:bodyPr>
          <a:lstStyle/>
          <a:p>
            <a:r>
              <a:rPr lang="en-US" dirty="0"/>
              <a:t>there are no </a:t>
            </a:r>
            <a:r>
              <a:rPr lang="en-US" dirty="0" err="1"/>
              <a:t>timeboxs</a:t>
            </a:r>
            <a:r>
              <a:rPr lang="en-US" dirty="0"/>
              <a:t> for anything in Kanban (nor for tasks, nor for sprints)</a:t>
            </a:r>
          </a:p>
          <a:p>
            <a:r>
              <a:rPr lang="en-US" dirty="0"/>
              <a:t>task is longer and less in Kanban</a:t>
            </a:r>
          </a:p>
          <a:p>
            <a:r>
              <a:rPr lang="en-US" dirty="0"/>
              <a:t>in Kanban the evaluation of the time frame for the task is optional or not at all</a:t>
            </a:r>
          </a:p>
          <a:p>
            <a:r>
              <a:rPr lang="en-US" dirty="0"/>
              <a:t>in Kanban "team speed" is absent and only the average time for the full implementation of the task is </a:t>
            </a:r>
            <a:r>
              <a:rPr lang="en-US" dirty="0" smtClean="0"/>
              <a:t>considered</a:t>
            </a:r>
          </a:p>
          <a:p>
            <a:pPr marL="0" indent="0">
              <a:buNone/>
            </a:pPr>
            <a:endParaRPr lang="en-US" dirty="0" smtClean="0"/>
          </a:p>
          <a:p>
            <a:pPr marL="0" indent="0">
              <a:buNone/>
            </a:pPr>
            <a:r>
              <a:rPr lang="en-US" dirty="0" smtClean="0"/>
              <a:t>It </a:t>
            </a:r>
            <a:r>
              <a:rPr lang="en-US" dirty="0"/>
              <a:t>is impossible to use Kanban in pure form for development, as it is not a framework and a methodology, but you can apply </a:t>
            </a:r>
            <a:r>
              <a:rPr lang="en-US" dirty="0" smtClean="0"/>
              <a:t>the Kanban </a:t>
            </a:r>
            <a:r>
              <a:rPr lang="en-US" dirty="0"/>
              <a:t>method to Scrum to get even better results.</a:t>
            </a:r>
            <a:endParaRPr lang="ru-RU" dirty="0"/>
          </a:p>
        </p:txBody>
      </p:sp>
    </p:spTree>
    <p:extLst>
      <p:ext uri="{BB962C8B-B14F-4D97-AF65-F5344CB8AC3E}">
        <p14:creationId xmlns:p14="http://schemas.microsoft.com/office/powerpoint/2010/main" val="153158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pPr rtl="0"/>
            <a:r>
              <a:rPr lang="en-US" dirty="0" smtClean="0"/>
              <a:t>What is Kanban?</a:t>
            </a:r>
            <a:endParaRPr lang="ru-RU" dirty="0"/>
          </a:p>
        </p:txBody>
      </p:sp>
      <p:sp>
        <p:nvSpPr>
          <p:cNvPr id="14" name="Объект 13"/>
          <p:cNvSpPr>
            <a:spLocks noGrp="1"/>
          </p:cNvSpPr>
          <p:nvPr>
            <p:ph idx="1"/>
          </p:nvPr>
        </p:nvSpPr>
        <p:spPr/>
        <p:txBody>
          <a:bodyPr rtlCol="0"/>
          <a:lstStyle/>
          <a:p>
            <a:pPr marL="0" lvl="0" indent="0" algn="just">
              <a:buNone/>
            </a:pPr>
            <a:r>
              <a:rPr lang="en-US" dirty="0"/>
              <a:t>Kanban is a lean method to manage and improve work across human systems. This approach aims to manage work by balancing the demands with available capacity, and improving the handling of system level bottlenecks</a:t>
            </a:r>
            <a:r>
              <a:rPr lang="en-US" dirty="0" smtClean="0"/>
              <a:t>.</a:t>
            </a:r>
            <a:endParaRPr lang="en-US" dirty="0"/>
          </a:p>
          <a:p>
            <a:pPr marL="0" indent="0">
              <a:buNone/>
            </a:pPr>
            <a:r>
              <a:rPr lang="en-US" dirty="0" smtClean="0"/>
              <a:t>Principles:</a:t>
            </a:r>
            <a:endParaRPr lang="en-US" dirty="0"/>
          </a:p>
          <a:p>
            <a:pPr marL="514350" lvl="0" indent="-514350">
              <a:buFont typeface="+mj-lt"/>
              <a:buAutoNum type="arabicPeriod"/>
            </a:pPr>
            <a:r>
              <a:rPr lang="en-US" dirty="0"/>
              <a:t>Make work </a:t>
            </a:r>
            <a:r>
              <a:rPr lang="en-US" dirty="0" smtClean="0"/>
              <a:t>visible</a:t>
            </a:r>
          </a:p>
          <a:p>
            <a:pPr marL="514350" indent="-514350">
              <a:buFont typeface="+mj-lt"/>
              <a:buAutoNum type="arabicPeriod"/>
            </a:pPr>
            <a:r>
              <a:rPr lang="en-US" dirty="0"/>
              <a:t>Help work to </a:t>
            </a:r>
            <a:r>
              <a:rPr lang="en-US" dirty="0" smtClean="0"/>
              <a:t>flow</a:t>
            </a:r>
          </a:p>
          <a:p>
            <a:pPr marL="514350" lvl="0" indent="-514350">
              <a:buFont typeface="+mj-lt"/>
              <a:buAutoNum type="arabicPeriod"/>
            </a:pPr>
            <a:r>
              <a:rPr lang="en-US" dirty="0"/>
              <a:t>Limit work in </a:t>
            </a:r>
            <a:r>
              <a:rPr lang="en-US" dirty="0" smtClean="0"/>
              <a:t>progress</a:t>
            </a:r>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smtClean="0"/>
              <a:t>1. Make work visible</a:t>
            </a:r>
            <a:endParaRPr lang="ru-RU" dirty="0"/>
          </a:p>
        </p:txBody>
      </p:sp>
      <p:sp>
        <p:nvSpPr>
          <p:cNvPr id="3" name="Объект 2"/>
          <p:cNvSpPr>
            <a:spLocks noGrp="1"/>
          </p:cNvSpPr>
          <p:nvPr>
            <p:ph idx="1"/>
          </p:nvPr>
        </p:nvSpPr>
        <p:spPr>
          <a:xfrm>
            <a:off x="1562100" y="1825626"/>
            <a:ext cx="9791700" cy="4328039"/>
          </a:xfrm>
        </p:spPr>
        <p:txBody>
          <a:bodyPr>
            <a:normAutofit/>
          </a:bodyPr>
          <a:lstStyle/>
          <a:p>
            <a:pPr marL="0" indent="0" algn="just">
              <a:buNone/>
            </a:pPr>
            <a:r>
              <a:rPr lang="en-US" dirty="0"/>
              <a:t>The first step in the introduction of Kanban is to visualize the workflow. This is done in the form of a Kanban board consisting of a simple whiteboard and sticky notes or cards. Each card on the board represents a task.</a:t>
            </a:r>
            <a:endParaRPr lang="uk-UA" dirty="0"/>
          </a:p>
        </p:txBody>
      </p:sp>
    </p:spTree>
    <p:extLst>
      <p:ext uri="{BB962C8B-B14F-4D97-AF65-F5344CB8AC3E}">
        <p14:creationId xmlns:p14="http://schemas.microsoft.com/office/powerpoint/2010/main" val="264325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smtClean="0"/>
              <a:t>1. Make work visible</a:t>
            </a:r>
            <a:endParaRPr lang="ru-RU"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2932" y="1690688"/>
            <a:ext cx="3990036" cy="1767016"/>
          </a:xfrm>
          <a:prstGeom prst="rect">
            <a:avLst/>
          </a:prstGeom>
        </p:spPr>
      </p:pic>
      <p:sp>
        <p:nvSpPr>
          <p:cNvPr id="2" name="Объект 1"/>
          <p:cNvSpPr>
            <a:spLocks noGrp="1"/>
          </p:cNvSpPr>
          <p:nvPr>
            <p:ph idx="1"/>
          </p:nvPr>
        </p:nvSpPr>
        <p:spPr>
          <a:xfrm>
            <a:off x="1562100" y="3558745"/>
            <a:ext cx="9791700" cy="2618217"/>
          </a:xfrm>
        </p:spPr>
        <p:txBody>
          <a:bodyPr/>
          <a:lstStyle/>
          <a:p>
            <a:pPr marL="0" indent="0" algn="just">
              <a:buNone/>
            </a:pPr>
            <a:r>
              <a:rPr lang="en-US" dirty="0"/>
              <a:t>In a classic Kanban board model, there are three columns:</a:t>
            </a:r>
          </a:p>
          <a:p>
            <a:r>
              <a:rPr lang="en-US" dirty="0"/>
              <a:t>“To Do”: This column lists the tasks that are not yet started. (aka “backlog”)</a:t>
            </a:r>
          </a:p>
          <a:p>
            <a:r>
              <a:rPr lang="en-US" dirty="0"/>
              <a:t>“Doing”: Consists of the tasks that are in progress.</a:t>
            </a:r>
          </a:p>
          <a:p>
            <a:r>
              <a:rPr lang="en-US" dirty="0"/>
              <a:t>“Done”: Consists of the tasks that are completed.</a:t>
            </a:r>
            <a:endParaRPr lang="uk-UA" dirty="0"/>
          </a:p>
          <a:p>
            <a:endParaRPr lang="uk-UA" dirty="0"/>
          </a:p>
        </p:txBody>
      </p:sp>
    </p:spTree>
    <p:extLst>
      <p:ext uri="{BB962C8B-B14F-4D97-AF65-F5344CB8AC3E}">
        <p14:creationId xmlns:p14="http://schemas.microsoft.com/office/powerpoint/2010/main" val="65541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smtClean="0"/>
              <a:t>2. Help </a:t>
            </a:r>
            <a:r>
              <a:rPr lang="en-US" dirty="0"/>
              <a:t>work to flow</a:t>
            </a:r>
            <a:endParaRPr lang="ru-RU" dirty="0"/>
          </a:p>
        </p:txBody>
      </p:sp>
      <p:sp>
        <p:nvSpPr>
          <p:cNvPr id="14" name="Объект 13"/>
          <p:cNvSpPr>
            <a:spLocks noGrp="1"/>
          </p:cNvSpPr>
          <p:nvPr>
            <p:ph idx="1"/>
          </p:nvPr>
        </p:nvSpPr>
        <p:spPr>
          <a:xfrm>
            <a:off x="1562100" y="1825626"/>
            <a:ext cx="9791700" cy="4636958"/>
          </a:xfrm>
        </p:spPr>
        <p:txBody>
          <a:bodyPr rtlCol="0">
            <a:normAutofit/>
          </a:bodyPr>
          <a:lstStyle/>
          <a:p>
            <a:pPr marL="0" lvl="0" indent="0" algn="just">
              <a:buNone/>
            </a:pPr>
            <a:r>
              <a:rPr lang="en-US" dirty="0"/>
              <a:t>At the core of Kanban is the concept of “Flow”. This means that the cards should flow through the system as evenly as possible, without long waiting times or blockages. Everything that hinders the flow should be critically examined.</a:t>
            </a:r>
            <a:endParaRPr lang="ru-RU" dirty="0"/>
          </a:p>
        </p:txBody>
      </p:sp>
    </p:spTree>
    <p:extLst>
      <p:ext uri="{BB962C8B-B14F-4D97-AF65-F5344CB8AC3E}">
        <p14:creationId xmlns:p14="http://schemas.microsoft.com/office/powerpoint/2010/main" val="395213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smtClean="0"/>
              <a:t>2. Help </a:t>
            </a:r>
            <a:r>
              <a:rPr lang="en-US" dirty="0"/>
              <a:t>work to flow</a:t>
            </a:r>
            <a:endParaRPr lang="ru-RU" dirty="0"/>
          </a:p>
        </p:txBody>
      </p:sp>
      <p:sp>
        <p:nvSpPr>
          <p:cNvPr id="14" name="Объект 13"/>
          <p:cNvSpPr>
            <a:spLocks noGrp="1"/>
          </p:cNvSpPr>
          <p:nvPr>
            <p:ph idx="1"/>
          </p:nvPr>
        </p:nvSpPr>
        <p:spPr>
          <a:xfrm>
            <a:off x="1562099" y="4596972"/>
            <a:ext cx="9791700" cy="1968245"/>
          </a:xfrm>
        </p:spPr>
        <p:txBody>
          <a:bodyPr rtlCol="0">
            <a:normAutofit lnSpcReduction="10000"/>
          </a:bodyPr>
          <a:lstStyle/>
          <a:p>
            <a:pPr marL="0" indent="0" algn="just">
              <a:buNone/>
            </a:pPr>
            <a:r>
              <a:rPr lang="en-US" dirty="0"/>
              <a:t>The concept of Flow is critical and by measuring Flow metrics and working to improve them, you can dramatically improve the speed of your delivery processes while reducing cycle time and improving the quality of your products or services by getting faster feedback from your customers – internal or external.</a:t>
            </a:r>
            <a:endParaRPr lang="ru-RU"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690" y="1690688"/>
            <a:ext cx="3660517" cy="2745388"/>
          </a:xfrm>
          <a:prstGeom prst="rect">
            <a:avLst/>
          </a:prstGeom>
        </p:spPr>
      </p:pic>
    </p:spTree>
    <p:extLst>
      <p:ext uri="{BB962C8B-B14F-4D97-AF65-F5344CB8AC3E}">
        <p14:creationId xmlns:p14="http://schemas.microsoft.com/office/powerpoint/2010/main" val="282188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smtClean="0"/>
              <a:t>3. </a:t>
            </a:r>
            <a:r>
              <a:rPr lang="en-US" dirty="0"/>
              <a:t>Limit work in progress</a:t>
            </a:r>
            <a:endParaRPr lang="ru-RU" dirty="0"/>
          </a:p>
        </p:txBody>
      </p:sp>
      <p:sp>
        <p:nvSpPr>
          <p:cNvPr id="14" name="Объект 13"/>
          <p:cNvSpPr>
            <a:spLocks noGrp="1"/>
          </p:cNvSpPr>
          <p:nvPr>
            <p:ph idx="1"/>
          </p:nvPr>
        </p:nvSpPr>
        <p:spPr>
          <a:xfrm>
            <a:off x="1562100" y="1825625"/>
            <a:ext cx="9791700" cy="4649316"/>
          </a:xfrm>
        </p:spPr>
        <p:txBody>
          <a:bodyPr rtlCol="0">
            <a:normAutofit/>
          </a:bodyPr>
          <a:lstStyle/>
          <a:p>
            <a:pPr marL="0" lvl="0" indent="0" algn="just">
              <a:buNone/>
            </a:pPr>
            <a:r>
              <a:rPr lang="en-US" dirty="0"/>
              <a:t>A key aspect of Kanban is to reduce the amount of multi-tasking that most teams and knowledge workers are prone to do and instead encourage them to “Stop Starting! And Start Finishing</a:t>
            </a:r>
            <a:r>
              <a:rPr lang="en-US" dirty="0" smtClean="0"/>
              <a:t>!”</a:t>
            </a:r>
          </a:p>
        </p:txBody>
      </p:sp>
    </p:spTree>
    <p:extLst>
      <p:ext uri="{BB962C8B-B14F-4D97-AF65-F5344CB8AC3E}">
        <p14:creationId xmlns:p14="http://schemas.microsoft.com/office/powerpoint/2010/main" val="344315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smtClean="0"/>
              <a:t>3. </a:t>
            </a:r>
            <a:r>
              <a:rPr lang="en-US" dirty="0"/>
              <a:t>Limit work in progress</a:t>
            </a:r>
            <a:endParaRPr lang="ru-RU" dirty="0"/>
          </a:p>
        </p:txBody>
      </p:sp>
      <p:sp>
        <p:nvSpPr>
          <p:cNvPr id="14" name="Объект 13"/>
          <p:cNvSpPr>
            <a:spLocks noGrp="1"/>
          </p:cNvSpPr>
          <p:nvPr>
            <p:ph idx="1"/>
          </p:nvPr>
        </p:nvSpPr>
        <p:spPr>
          <a:xfrm>
            <a:off x="1685666" y="4946767"/>
            <a:ext cx="9791700" cy="1399489"/>
          </a:xfrm>
        </p:spPr>
        <p:txBody>
          <a:bodyPr rtlCol="0">
            <a:normAutofit/>
          </a:bodyPr>
          <a:lstStyle/>
          <a:p>
            <a:pPr marL="0" indent="0" algn="just">
              <a:buNone/>
            </a:pPr>
            <a:r>
              <a:rPr lang="en-US" dirty="0"/>
              <a:t>Work-in-Progress – Limits defined at each stage of the workflow on a Kanban board encourage team members to finish work at hand and only then, take up the next piece of work.</a:t>
            </a:r>
            <a:endParaRPr lang="ru-RU"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354" y="1690688"/>
            <a:ext cx="4098325" cy="3073743"/>
          </a:xfrm>
          <a:prstGeom prst="rect">
            <a:avLst/>
          </a:prstGeom>
        </p:spPr>
      </p:pic>
    </p:spTree>
    <p:extLst>
      <p:ext uri="{BB962C8B-B14F-4D97-AF65-F5344CB8AC3E}">
        <p14:creationId xmlns:p14="http://schemas.microsoft.com/office/powerpoint/2010/main" val="419061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a:bodyPr>
          <a:lstStyle/>
          <a:p>
            <a:r>
              <a:rPr lang="en-US" dirty="0"/>
              <a:t>Software development</a:t>
            </a:r>
            <a:endParaRPr lang="ru-RU" dirty="0"/>
          </a:p>
        </p:txBody>
      </p:sp>
      <p:sp>
        <p:nvSpPr>
          <p:cNvPr id="14" name="Объект 13"/>
          <p:cNvSpPr>
            <a:spLocks noGrp="1"/>
          </p:cNvSpPr>
          <p:nvPr>
            <p:ph idx="1"/>
          </p:nvPr>
        </p:nvSpPr>
        <p:spPr>
          <a:xfrm>
            <a:off x="1562100" y="1825625"/>
            <a:ext cx="9791700" cy="1607123"/>
          </a:xfrm>
        </p:spPr>
        <p:txBody>
          <a:bodyPr rtlCol="0">
            <a:normAutofit lnSpcReduction="10000"/>
          </a:bodyPr>
          <a:lstStyle/>
          <a:p>
            <a:pPr marL="0" lvl="0" indent="0">
              <a:buNone/>
            </a:pPr>
            <a:r>
              <a:rPr lang="en-US" dirty="0"/>
              <a:t>Kanban boards can show elaborate workflows depending on the complexity of the workflow and the need to visualize and examine specific parts of the workflow to identify bottlenecks in order to remove them.</a:t>
            </a:r>
            <a:endParaRPr lang="ru-RU"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103" y="3432748"/>
            <a:ext cx="5770605" cy="3245965"/>
          </a:xfrm>
          <a:prstGeom prst="rect">
            <a:avLst/>
          </a:prstGeom>
        </p:spPr>
      </p:pic>
    </p:spTree>
    <p:extLst>
      <p:ext uri="{BB962C8B-B14F-4D97-AF65-F5344CB8AC3E}">
        <p14:creationId xmlns:p14="http://schemas.microsoft.com/office/powerpoint/2010/main" val="93060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Шаблон в оформлении «Облачный шкипер»">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13665955_TF03460508.potx" id="{5DFBD78C-123E-43C4-B1D8-C87BD0916EA4}" vid="{61EFFEBC-D632-4584-AAF5-CCDDDB225785}"/>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DEDD01B8-816B-49B7-8C81-03AB51D87C54}">
  <ds:schemaRefs>
    <ds:schemaRef ds:uri="http://purl.org/dc/terms/"/>
    <ds:schemaRef ds:uri="http://purl.org/dc/elements/1.1/"/>
    <ds:schemaRef ds:uri="a4f35948-e619-41b3-aa29-22878b09cfd2"/>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40262f94-9f35-4ac3-9a90-690165a166b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Слайды в оформлении «Облачный шкипер»</Template>
  <TotalTime>1118</TotalTime>
  <Words>486</Words>
  <Application>Microsoft Office PowerPoint</Application>
  <PresentationFormat>Широкоэкранный</PresentationFormat>
  <Paragraphs>42</Paragraphs>
  <Slides>10</Slides>
  <Notes>10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Cambria</vt:lpstr>
      <vt:lpstr>Шаблон в оформлении «Облачный шкипер»</vt:lpstr>
      <vt:lpstr>Kanban</vt:lpstr>
      <vt:lpstr>What is Kanban?</vt:lpstr>
      <vt:lpstr>1. Make work visible</vt:lpstr>
      <vt:lpstr>1. Make work visible</vt:lpstr>
      <vt:lpstr>2. Help work to flow</vt:lpstr>
      <vt:lpstr>2. Help work to flow</vt:lpstr>
      <vt:lpstr>3. Limit work in progress</vt:lpstr>
      <vt:lpstr>3. Limit work in progress</vt:lpstr>
      <vt:lpstr>Software development</vt:lpstr>
      <vt:lpstr>The difference between Kanban and Scrum: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Kanban</dc:title>
  <dc:creator>Admin</dc:creator>
  <cp:lastModifiedBy>Admin</cp:lastModifiedBy>
  <cp:revision>13</cp:revision>
  <dcterms:created xsi:type="dcterms:W3CDTF">2018-08-15T17:10:31Z</dcterms:created>
  <dcterms:modified xsi:type="dcterms:W3CDTF">2018-08-16T11:49:04Z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