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5843" autoAdjust="0"/>
  </p:normalViewPr>
  <p:slideViewPr>
    <p:cSldViewPr snapToGrid="0" showGuides="1">
      <p:cViewPr varScale="1">
        <p:scale>
          <a:sx n="78" d="100"/>
          <a:sy n="78" d="100"/>
        </p:scale>
        <p:origin x="19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DCB7EC-CEDA-42D5-8A0A-747B258F7B12}" type="datetime1">
              <a:rPr lang="ru-RU" smtClean="0"/>
              <a:t>17.08.2018</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ru-RU" smtClean="0"/>
              <a:t>‹#›</a:t>
            </a:fld>
            <a:endParaRPr lang="ru-RU"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BBAA-8962-46BE-8131-E6CE08071E10}" type="datetime1">
              <a:rPr lang="ru-RU" smtClean="0"/>
              <a:pPr/>
              <a:t>17.08.2018</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ru-RU" noProof="0" smtClean="0"/>
              <a:t>‹#›</a:t>
            </a:fld>
            <a:endParaRPr lang="ru-RU"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a:t>
            </a:fld>
            <a:endParaRPr lang="ru-RU" dirty="0"/>
          </a:p>
        </p:txBody>
      </p:sp>
    </p:spTree>
    <p:extLst>
      <p:ext uri="{BB962C8B-B14F-4D97-AF65-F5344CB8AC3E}">
        <p14:creationId xmlns:p14="http://schemas.microsoft.com/office/powerpoint/2010/main" val="417918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10</a:t>
            </a:fld>
            <a:endParaRPr lang="ru-RU" dirty="0"/>
          </a:p>
        </p:txBody>
      </p:sp>
    </p:spTree>
    <p:extLst>
      <p:ext uri="{BB962C8B-B14F-4D97-AF65-F5344CB8AC3E}">
        <p14:creationId xmlns:p14="http://schemas.microsoft.com/office/powerpoint/2010/main" val="3904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2</a:t>
            </a:fld>
            <a:endParaRPr lang="ru-RU" dirty="0"/>
          </a:p>
        </p:txBody>
      </p:sp>
    </p:spTree>
    <p:extLst>
      <p:ext uri="{BB962C8B-B14F-4D97-AF65-F5344CB8AC3E}">
        <p14:creationId xmlns:p14="http://schemas.microsoft.com/office/powerpoint/2010/main" val="274553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3</a:t>
            </a:fld>
            <a:endParaRPr lang="ru-RU" dirty="0"/>
          </a:p>
        </p:txBody>
      </p:sp>
    </p:spTree>
    <p:extLst>
      <p:ext uri="{BB962C8B-B14F-4D97-AF65-F5344CB8AC3E}">
        <p14:creationId xmlns:p14="http://schemas.microsoft.com/office/powerpoint/2010/main" val="281596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4</a:t>
            </a:fld>
            <a:endParaRPr lang="ru-RU" dirty="0"/>
          </a:p>
        </p:txBody>
      </p:sp>
    </p:spTree>
    <p:extLst>
      <p:ext uri="{BB962C8B-B14F-4D97-AF65-F5344CB8AC3E}">
        <p14:creationId xmlns:p14="http://schemas.microsoft.com/office/powerpoint/2010/main" val="136035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5</a:t>
            </a:fld>
            <a:endParaRPr lang="ru-RU" dirty="0"/>
          </a:p>
        </p:txBody>
      </p:sp>
    </p:spTree>
    <p:extLst>
      <p:ext uri="{BB962C8B-B14F-4D97-AF65-F5344CB8AC3E}">
        <p14:creationId xmlns:p14="http://schemas.microsoft.com/office/powerpoint/2010/main" val="312171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6</a:t>
            </a:fld>
            <a:endParaRPr lang="ru-RU" dirty="0"/>
          </a:p>
        </p:txBody>
      </p:sp>
    </p:spTree>
    <p:extLst>
      <p:ext uri="{BB962C8B-B14F-4D97-AF65-F5344CB8AC3E}">
        <p14:creationId xmlns:p14="http://schemas.microsoft.com/office/powerpoint/2010/main" val="323347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7</a:t>
            </a:fld>
            <a:endParaRPr lang="ru-RU" dirty="0"/>
          </a:p>
        </p:txBody>
      </p:sp>
    </p:spTree>
    <p:extLst>
      <p:ext uri="{BB962C8B-B14F-4D97-AF65-F5344CB8AC3E}">
        <p14:creationId xmlns:p14="http://schemas.microsoft.com/office/powerpoint/2010/main" val="9782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8</a:t>
            </a:fld>
            <a:endParaRPr lang="ru-RU" dirty="0"/>
          </a:p>
        </p:txBody>
      </p:sp>
    </p:spTree>
    <p:extLst>
      <p:ext uri="{BB962C8B-B14F-4D97-AF65-F5344CB8AC3E}">
        <p14:creationId xmlns:p14="http://schemas.microsoft.com/office/powerpoint/2010/main" val="99725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9</a:t>
            </a:fld>
            <a:endParaRPr lang="ru-RU" dirty="0"/>
          </a:p>
        </p:txBody>
      </p:sp>
    </p:spTree>
    <p:extLst>
      <p:ext uri="{BB962C8B-B14F-4D97-AF65-F5344CB8AC3E}">
        <p14:creationId xmlns:p14="http://schemas.microsoft.com/office/powerpoint/2010/main" val="26882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41400"/>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p:cNvSpPr>
            <a:spLocks noGrp="1"/>
          </p:cNvSpPr>
          <p:nvPr>
            <p:ph type="dt" sz="half" idx="10"/>
          </p:nvPr>
        </p:nvSpPr>
        <p:spPr/>
        <p:txBody>
          <a:bodyPr rtlCol="0"/>
          <a:lstStyle/>
          <a:p>
            <a:pPr rtl="0"/>
            <a:fld id="{2A2AAF71-7088-4082-A4B5-5D2286FF71AE}" type="datetime1">
              <a:rPr lang="ru-RU" noProof="0" smtClean="0"/>
              <a:t>17.08.2018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1825625"/>
            <a:ext cx="9791700" cy="43513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1A05DDED-C00D-420D-BCCC-88709E63D747}" type="datetime1">
              <a:rPr lang="ru-RU" noProof="0" smtClean="0"/>
              <a:t>17.08.2018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365125"/>
            <a:ext cx="70104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FEDCCF59-F12C-4B22-A0B5-0569E7EBF814}" type="datetime1">
              <a:rPr lang="ru-RU" noProof="0" smtClean="0"/>
              <a:t>17.08.2018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C0130E92-8550-4A93-A5ED-7A5CF78928CB}" type="datetime1">
              <a:rPr lang="ru-RU" noProof="0" smtClean="0"/>
              <a:t>17.08.2018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6E50B887-75E0-4C5B-AF37-E33049182621}" type="datetime1">
              <a:rPr lang="ru-RU" noProof="0" smtClean="0"/>
              <a:t>17.08.2018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1658" y="1709738"/>
            <a:ext cx="10105791" cy="2862262"/>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241658" y="4589463"/>
            <a:ext cx="10105791"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E3379668-2161-488D-96B8-6A859D0F15B4}" type="datetime1">
              <a:rPr lang="ru-RU" noProof="0" smtClean="0"/>
              <a:t>17.08.2018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sz="half" idx="1"/>
          </p:nvPr>
        </p:nvSpPr>
        <p:spPr>
          <a:xfrm>
            <a:off x="1569700"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p:cNvSpPr>
            <a:spLocks noGrp="1"/>
          </p:cNvSpPr>
          <p:nvPr>
            <p:ph sz="half" idx="2"/>
          </p:nvPr>
        </p:nvSpPr>
        <p:spPr>
          <a:xfrm>
            <a:off x="6605325"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p:cNvSpPr>
            <a:spLocks noGrp="1"/>
          </p:cNvSpPr>
          <p:nvPr>
            <p:ph type="dt" sz="half" idx="10"/>
          </p:nvPr>
        </p:nvSpPr>
        <p:spPr/>
        <p:txBody>
          <a:bodyPr rtlCol="0"/>
          <a:lstStyle/>
          <a:p>
            <a:pPr rtl="0"/>
            <a:fld id="{7E939C50-7762-4792-95E1-E7874CF6E4AE}" type="datetime1">
              <a:rPr lang="ru-RU" noProof="0" smtClean="0"/>
              <a:t>17.08.2018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274638"/>
            <a:ext cx="9023350" cy="1143000"/>
          </a:xfrm>
        </p:spPr>
        <p:txBody>
          <a:bodyPr rtlCol="0"/>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56210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56210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p:cNvSpPr>
            <a:spLocks noGrp="1"/>
          </p:cNvSpPr>
          <p:nvPr>
            <p:ph type="body" sz="quarter" idx="3"/>
          </p:nvPr>
        </p:nvSpPr>
        <p:spPr>
          <a:xfrm>
            <a:off x="659892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59892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p:cNvSpPr>
            <a:spLocks noGrp="1"/>
          </p:cNvSpPr>
          <p:nvPr>
            <p:ph type="dt" sz="half" idx="10"/>
          </p:nvPr>
        </p:nvSpPr>
        <p:spPr/>
        <p:txBody>
          <a:bodyPr rtlCol="0"/>
          <a:lstStyle/>
          <a:p>
            <a:pPr rtl="0"/>
            <a:fld id="{BF901220-6B3C-4719-8281-16AA8BA3EF64}" type="datetime1">
              <a:rPr lang="ru-RU" noProof="0" smtClean="0"/>
              <a:t>17.08.2018</a:t>
            </a:fld>
            <a:endParaRPr lang="ru-RU" noProof="0" dirty="0"/>
          </a:p>
        </p:txBody>
      </p:sp>
      <p:sp>
        <p:nvSpPr>
          <p:cNvPr id="8" name="Нижний колонтитул 7"/>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9" name="Номер слайда 8"/>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p:cNvSpPr>
            <a:spLocks noGrp="1"/>
          </p:cNvSpPr>
          <p:nvPr>
            <p:ph type="dt" sz="half" idx="10"/>
          </p:nvPr>
        </p:nvSpPr>
        <p:spPr/>
        <p:txBody>
          <a:bodyPr rtlCol="0"/>
          <a:lstStyle/>
          <a:p>
            <a:pPr rtl="0"/>
            <a:fld id="{52D7245F-B3C7-4358-926A-1EE496656B67}" type="datetime1">
              <a:rPr lang="ru-RU" noProof="0" smtClean="0"/>
              <a:t>17.08.2018</a:t>
            </a:fld>
            <a:endParaRPr lang="ru-RU" noProof="0" dirty="0"/>
          </a:p>
        </p:txBody>
      </p:sp>
      <p:sp>
        <p:nvSpPr>
          <p:cNvPr id="4" name="Нижний колонтитул 3"/>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5" name="Номер слайда 4"/>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02D0A9D0-FD05-4374-8990-9A13D81CB546}" type="datetime1">
              <a:rPr lang="ru-RU" noProof="0" smtClean="0"/>
              <a:t>17.08.2018</a:t>
            </a:fld>
            <a:endParaRPr lang="ru-RU" noProof="0" dirty="0"/>
          </a:p>
        </p:txBody>
      </p:sp>
      <p:sp>
        <p:nvSpPr>
          <p:cNvPr id="3" name="Нижний колонтитул 2"/>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4" name="Номер слайда 3"/>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p:cNvSpPr>
            <a:spLocks noGrp="1"/>
          </p:cNvSpPr>
          <p:nvPr>
            <p:ph idx="1"/>
          </p:nvPr>
        </p:nvSpPr>
        <p:spPr>
          <a:xfrm>
            <a:off x="5678905" y="987425"/>
            <a:ext cx="5676483"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FA970C57-C6EC-43E3-AE3A-40D83CDB2BD6}" type="datetime1">
              <a:rPr lang="ru-RU" noProof="0" smtClean="0"/>
              <a:t>17.08.2018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7724B01-8CDF-43F1-A896-03E2F79CCBAE}" type="datetime1">
              <a:rPr lang="ru-RU" noProof="0" smtClean="0"/>
              <a:t>17.08.2018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C3194B10-7A25-4893-8C5C-B707DE59842E}" type="datetime1">
              <a:rPr lang="ru-RU" noProof="0" smtClean="0"/>
              <a:t>17.08.2018</a:t>
            </a:fld>
            <a:endParaRPr lang="ru-RU" noProof="0" dirty="0"/>
          </a:p>
        </p:txBody>
      </p:sp>
      <p:sp>
        <p:nvSpPr>
          <p:cNvPr id="5" name="Нижний колонтитул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B7BAC7-FE87-40F6-AA24-4F4685D1B022}" type="slidenum">
              <a:rPr lang="ru-RU" noProof="0" smtClean="0"/>
              <a:pPr/>
              <a:t>‹#›</a:t>
            </a:fld>
            <a:endParaRPr lang="ru-RU"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en-US" b="1" dirty="0"/>
              <a:t>Scaled Agile Framework</a:t>
            </a:r>
            <a:endParaRPr lang="ru-RU" dirty="0"/>
          </a:p>
        </p:txBody>
      </p:sp>
      <p:sp>
        <p:nvSpPr>
          <p:cNvPr id="3" name="Подзаголовок 2"/>
          <p:cNvSpPr>
            <a:spLocks noGrp="1"/>
          </p:cNvSpPr>
          <p:nvPr>
            <p:ph type="subTitle" idx="1"/>
          </p:nvPr>
        </p:nvSpPr>
        <p:spPr/>
        <p:txBody>
          <a:bodyPr rtlCol="0">
            <a:normAutofit/>
          </a:bodyPr>
          <a:lstStyle/>
          <a:p>
            <a:r>
              <a:rPr lang="en-US" dirty="0" smtClean="0"/>
              <a:t>(</a:t>
            </a:r>
            <a:r>
              <a:rPr lang="en-US" dirty="0" err="1" smtClean="0"/>
              <a:t>SAFe</a:t>
            </a:r>
            <a:r>
              <a:rPr lang="en-US" dirty="0" smtClean="0"/>
              <a:t> ®)</a:t>
            </a:r>
            <a:endParaRPr lang="ru-RU"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Full </a:t>
            </a:r>
            <a:r>
              <a:rPr lang="en-US" dirty="0" err="1"/>
              <a:t>SAFe</a:t>
            </a:r>
            <a:endParaRPr lang="ru-RU" dirty="0"/>
          </a:p>
        </p:txBody>
      </p:sp>
      <p:sp>
        <p:nvSpPr>
          <p:cNvPr id="14" name="Объект 13"/>
          <p:cNvSpPr>
            <a:spLocks noGrp="1"/>
          </p:cNvSpPr>
          <p:nvPr>
            <p:ph idx="1"/>
          </p:nvPr>
        </p:nvSpPr>
        <p:spPr/>
        <p:txBody>
          <a:bodyPr rtlCol="0">
            <a:normAutofit/>
          </a:bodyPr>
          <a:lstStyle/>
          <a:p>
            <a:pPr marL="0" lvl="0" indent="0" algn="just">
              <a:buNone/>
            </a:pPr>
            <a:r>
              <a:rPr lang="en-US" dirty="0"/>
              <a:t>The Full </a:t>
            </a:r>
            <a:r>
              <a:rPr lang="en-US" dirty="0" err="1"/>
              <a:t>SAFe</a:t>
            </a:r>
            <a:r>
              <a:rPr lang="en-US" dirty="0"/>
              <a:t> configuration is the most comprehensive version of the Framework. It supports enterprises that build and maintain large integrated solutions, which require hundreds of people or more, and includes all levels of </a:t>
            </a:r>
            <a:r>
              <a:rPr lang="en-US" dirty="0" err="1"/>
              <a:t>SAFe</a:t>
            </a:r>
            <a:r>
              <a:rPr lang="en-US" dirty="0"/>
              <a:t>: team, program, large solution, and portfolio. In the largest enterprises, multiple instances of various </a:t>
            </a:r>
            <a:r>
              <a:rPr lang="en-US" dirty="0" err="1"/>
              <a:t>SAFe</a:t>
            </a:r>
            <a:r>
              <a:rPr lang="en-US" dirty="0"/>
              <a:t> configurations may be required</a:t>
            </a:r>
            <a:r>
              <a:rPr lang="en-US" dirty="0" smtClean="0"/>
              <a:t>.</a:t>
            </a:r>
            <a:endParaRPr lang="ru-RU" dirty="0"/>
          </a:p>
        </p:txBody>
      </p:sp>
    </p:spTree>
    <p:extLst>
      <p:ext uri="{BB962C8B-B14F-4D97-AF65-F5344CB8AC3E}">
        <p14:creationId xmlns:p14="http://schemas.microsoft.com/office/powerpoint/2010/main" val="211993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Full </a:t>
            </a:r>
            <a:r>
              <a:rPr lang="en-US" dirty="0" err="1"/>
              <a:t>SAFe</a:t>
            </a:r>
            <a:endParaRPr lang="uk-UA"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7079" y="1825624"/>
            <a:ext cx="6983170" cy="4883863"/>
          </a:xfrm>
        </p:spPr>
      </p:pic>
    </p:spTree>
    <p:extLst>
      <p:ext uri="{BB962C8B-B14F-4D97-AF65-F5344CB8AC3E}">
        <p14:creationId xmlns:p14="http://schemas.microsoft.com/office/powerpoint/2010/main" val="312073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The Spanning </a:t>
            </a:r>
            <a:r>
              <a:rPr lang="en-US" dirty="0" smtClean="0"/>
              <a:t>Palette</a:t>
            </a:r>
            <a:endParaRPr lang="uk-UA" dirty="0"/>
          </a:p>
        </p:txBody>
      </p:sp>
      <p:sp>
        <p:nvSpPr>
          <p:cNvPr id="3" name="Объект 2"/>
          <p:cNvSpPr>
            <a:spLocks noGrp="1"/>
          </p:cNvSpPr>
          <p:nvPr>
            <p:ph idx="1"/>
          </p:nvPr>
        </p:nvSpPr>
        <p:spPr>
          <a:xfrm>
            <a:off x="3113903" y="1825624"/>
            <a:ext cx="8239896" cy="3833771"/>
          </a:xfrm>
        </p:spPr>
        <p:txBody>
          <a:bodyPr>
            <a:noAutofit/>
          </a:bodyPr>
          <a:lstStyle/>
          <a:p>
            <a:pPr algn="just"/>
            <a:r>
              <a:rPr lang="en-US" sz="2200" dirty="0"/>
              <a:t>Metrics – The primary measure in </a:t>
            </a:r>
            <a:r>
              <a:rPr lang="en-US" sz="2200" dirty="0" err="1"/>
              <a:t>SAFe</a:t>
            </a:r>
            <a:r>
              <a:rPr lang="en-US" sz="2200" dirty="0"/>
              <a:t> is the objective measurement of working solutions. Moreover, </a:t>
            </a:r>
            <a:r>
              <a:rPr lang="en-US" sz="2200" dirty="0" err="1"/>
              <a:t>SAFe</a:t>
            </a:r>
            <a:r>
              <a:rPr lang="en-US" sz="2200" dirty="0"/>
              <a:t> defines some additional intermediate and long-term measures as well, metrics that teams, programs, and portfolios can use to measure </a:t>
            </a:r>
            <a:r>
              <a:rPr lang="en-US" sz="2200" dirty="0" smtClean="0"/>
              <a:t>progress.</a:t>
            </a:r>
          </a:p>
          <a:p>
            <a:pPr algn="just"/>
            <a:r>
              <a:rPr lang="en-US" sz="2200" dirty="0" smtClean="0"/>
              <a:t>Shared </a:t>
            </a:r>
            <a:r>
              <a:rPr lang="en-US" sz="2200" dirty="0"/>
              <a:t>Services – Represents the specialty roles that are necessary for the success of an ART or value stream, but that cannot be dedicated full time to any specific </a:t>
            </a:r>
            <a:r>
              <a:rPr lang="en-US" sz="2200" dirty="0" smtClean="0"/>
              <a:t>train.</a:t>
            </a:r>
          </a:p>
          <a:p>
            <a:pPr algn="just"/>
            <a:r>
              <a:rPr lang="en-US" sz="2200" dirty="0" smtClean="0"/>
              <a:t>Community </a:t>
            </a:r>
            <a:r>
              <a:rPr lang="en-US" sz="2200" dirty="0"/>
              <a:t>of Practice (</a:t>
            </a:r>
            <a:r>
              <a:rPr lang="en-US" sz="2200" dirty="0" err="1"/>
              <a:t>CoP</a:t>
            </a:r>
            <a:r>
              <a:rPr lang="en-US" sz="2200" dirty="0"/>
              <a:t>) – A community of practice is an informal group of team members and other experts, acting within the context of a program or enterprise, that has a mission of sharing practical knowledge in one or more relevant </a:t>
            </a:r>
            <a:r>
              <a:rPr lang="en-US" sz="2200" dirty="0" smtClean="0"/>
              <a:t>domains.</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28" y="1690688"/>
            <a:ext cx="2195435" cy="4129344"/>
          </a:xfrm>
          <a:prstGeom prst="rect">
            <a:avLst/>
          </a:prstGeom>
        </p:spPr>
      </p:pic>
    </p:spTree>
    <p:extLst>
      <p:ext uri="{BB962C8B-B14F-4D97-AF65-F5344CB8AC3E}">
        <p14:creationId xmlns:p14="http://schemas.microsoft.com/office/powerpoint/2010/main" val="269061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Spanning Palette</a:t>
            </a:r>
            <a:endParaRPr lang="uk-UA" dirty="0"/>
          </a:p>
        </p:txBody>
      </p:sp>
      <p:sp>
        <p:nvSpPr>
          <p:cNvPr id="3" name="Объект 2"/>
          <p:cNvSpPr>
            <a:spLocks noGrp="1"/>
          </p:cNvSpPr>
          <p:nvPr>
            <p:ph idx="1"/>
          </p:nvPr>
        </p:nvSpPr>
        <p:spPr>
          <a:xfrm>
            <a:off x="1562100" y="1825625"/>
            <a:ext cx="9791700" cy="4253899"/>
          </a:xfrm>
        </p:spPr>
        <p:txBody>
          <a:bodyPr>
            <a:normAutofit fontScale="77500" lnSpcReduction="20000"/>
          </a:bodyPr>
          <a:lstStyle/>
          <a:p>
            <a:pPr algn="just"/>
            <a:r>
              <a:rPr lang="en-US" dirty="0"/>
              <a:t>Milestones – A milestone is used to track progress toward a specific goal or event. These include fixed-date, Program Increment (PI) and learning milestones</a:t>
            </a:r>
            <a:r>
              <a:rPr lang="en-US" dirty="0" smtClean="0"/>
              <a:t>.</a:t>
            </a:r>
          </a:p>
          <a:p>
            <a:pPr algn="just"/>
            <a:r>
              <a:rPr lang="en-US" dirty="0" smtClean="0"/>
              <a:t>Roadmap </a:t>
            </a:r>
            <a:r>
              <a:rPr lang="en-US" dirty="0"/>
              <a:t>– The roadmap communicates planned ART and value stream deliverables and milestones over a timeline</a:t>
            </a:r>
            <a:r>
              <a:rPr lang="en-US" dirty="0" smtClean="0"/>
              <a:t>.</a:t>
            </a:r>
          </a:p>
          <a:p>
            <a:pPr algn="just"/>
            <a:r>
              <a:rPr lang="en-US" dirty="0" smtClean="0"/>
              <a:t>Vision </a:t>
            </a:r>
            <a:r>
              <a:rPr lang="en-US" dirty="0"/>
              <a:t>– The vision describes a future view of the solution to be developed, reflecting customer and stakeholder needs, as well as Features and Capabilities, which are proposed to address those needs.</a:t>
            </a:r>
          </a:p>
          <a:p>
            <a:pPr algn="just"/>
            <a:r>
              <a:rPr lang="en-US" dirty="0"/>
              <a:t>System Team – This is a special Agile team that provides assistance in building and using the Agile development environment, including Continuous Integration and test automation and automating the delivery pipeline.</a:t>
            </a:r>
          </a:p>
          <a:p>
            <a:pPr algn="just"/>
            <a:r>
              <a:rPr lang="en-US" dirty="0"/>
              <a:t>Lean User Experience (UX) – Lean UX is the application of Lean principles to user experience design. It uses an iterative, hypothesis-driven approach to product development, through constant measurement and learning loops (build-measure-learn). In </a:t>
            </a:r>
            <a:r>
              <a:rPr lang="en-US" dirty="0" err="1"/>
              <a:t>SAFe</a:t>
            </a:r>
            <a:r>
              <a:rPr lang="en-US" dirty="0"/>
              <a:t>, Lean UX is applied at scale, with the right combination of centralized and decentralized UX design and implementation</a:t>
            </a:r>
            <a:r>
              <a:rPr lang="en-US" dirty="0" smtClean="0"/>
              <a:t>.</a:t>
            </a:r>
            <a:endParaRPr lang="uk-UA" dirty="0"/>
          </a:p>
        </p:txBody>
      </p:sp>
    </p:spTree>
    <p:extLst>
      <p:ext uri="{BB962C8B-B14F-4D97-AF65-F5344CB8AC3E}">
        <p14:creationId xmlns:p14="http://schemas.microsoft.com/office/powerpoint/2010/main" val="362259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The </a:t>
            </a:r>
            <a:r>
              <a:rPr lang="en-US" dirty="0" smtClean="0"/>
              <a:t>Foundation</a:t>
            </a:r>
            <a:endParaRPr lang="uk-UA" dirty="0"/>
          </a:p>
        </p:txBody>
      </p:sp>
      <p:sp>
        <p:nvSpPr>
          <p:cNvPr id="3" name="Объект 2"/>
          <p:cNvSpPr>
            <a:spLocks noGrp="1"/>
          </p:cNvSpPr>
          <p:nvPr>
            <p:ph idx="1"/>
          </p:nvPr>
        </p:nvSpPr>
        <p:spPr>
          <a:xfrm>
            <a:off x="1562100" y="2508422"/>
            <a:ext cx="9791700" cy="4076314"/>
          </a:xfrm>
        </p:spPr>
        <p:txBody>
          <a:bodyPr>
            <a:normAutofit fontScale="70000" lnSpcReduction="20000"/>
          </a:bodyPr>
          <a:lstStyle/>
          <a:p>
            <a:pPr algn="just"/>
            <a:r>
              <a:rPr lang="en-US" dirty="0"/>
              <a:t>Lean-Agile Leaders – Management has the ultimate responsibility for business outcomes. Leaders must be trained, and then become trainers of, these leaner ways of thinking and operating. To this end, </a:t>
            </a:r>
            <a:r>
              <a:rPr lang="en-US" dirty="0" err="1"/>
              <a:t>SAFe</a:t>
            </a:r>
            <a:r>
              <a:rPr lang="en-US" dirty="0"/>
              <a:t> describes a new style of leadership exhibited by the enterprise’s </a:t>
            </a:r>
            <a:r>
              <a:rPr lang="en-US" dirty="0" smtClean="0"/>
              <a:t>leaders.</a:t>
            </a:r>
          </a:p>
          <a:p>
            <a:pPr algn="just"/>
            <a:r>
              <a:rPr lang="en-US" dirty="0" smtClean="0"/>
              <a:t>Core </a:t>
            </a:r>
            <a:r>
              <a:rPr lang="en-US" dirty="0"/>
              <a:t>Values – Four core values define the belief system for </a:t>
            </a:r>
            <a:r>
              <a:rPr lang="en-US" dirty="0" err="1"/>
              <a:t>SAFe</a:t>
            </a:r>
            <a:r>
              <a:rPr lang="en-US" dirty="0"/>
              <a:t>: Alignment, Built-In Quality, Transparency, and Program </a:t>
            </a:r>
            <a:r>
              <a:rPr lang="en-US" dirty="0" smtClean="0"/>
              <a:t>Execution.</a:t>
            </a:r>
          </a:p>
          <a:p>
            <a:pPr algn="just"/>
            <a:r>
              <a:rPr lang="en-US" dirty="0" smtClean="0"/>
              <a:t>Lean-Agile </a:t>
            </a:r>
            <a:r>
              <a:rPr lang="en-US" dirty="0"/>
              <a:t>Mindset – Lean-Agile Leaders are lifelong learners and teachers. They understand and embrace Lean and Agile principles and </a:t>
            </a:r>
            <a:r>
              <a:rPr lang="en-US" dirty="0" smtClean="0"/>
              <a:t>practices.</a:t>
            </a:r>
          </a:p>
          <a:p>
            <a:pPr algn="just"/>
            <a:r>
              <a:rPr lang="en-US" dirty="0" err="1" smtClean="0"/>
              <a:t>SAFe</a:t>
            </a:r>
            <a:r>
              <a:rPr lang="en-US" dirty="0" smtClean="0"/>
              <a:t> </a:t>
            </a:r>
            <a:r>
              <a:rPr lang="en-US" dirty="0"/>
              <a:t>Principles – </a:t>
            </a:r>
            <a:r>
              <a:rPr lang="en-US" dirty="0" err="1"/>
              <a:t>SAFe</a:t>
            </a:r>
            <a:r>
              <a:rPr lang="en-US" dirty="0"/>
              <a:t> practices are grounded in nine principles that synthesize Agile methods, Lean product development, systems thinking, and decades of field </a:t>
            </a:r>
            <a:r>
              <a:rPr lang="en-US" dirty="0" smtClean="0"/>
              <a:t>experience.</a:t>
            </a:r>
          </a:p>
          <a:p>
            <a:pPr algn="just"/>
            <a:r>
              <a:rPr lang="en-US" dirty="0" smtClean="0"/>
              <a:t>Implementation </a:t>
            </a:r>
            <a:r>
              <a:rPr lang="en-US" dirty="0"/>
              <a:t>Roadmap – Implementing the changes necessary to become a Lean-Agile technology enterprise is a substantial change for most companies. </a:t>
            </a:r>
            <a:r>
              <a:rPr lang="en-US" dirty="0" err="1"/>
              <a:t>SAFe</a:t>
            </a:r>
            <a:r>
              <a:rPr lang="en-US" dirty="0"/>
              <a:t> provides an implementation roadmap to help guide organizations on this </a:t>
            </a:r>
            <a:r>
              <a:rPr lang="en-US" dirty="0" smtClean="0"/>
              <a:t>journey.</a:t>
            </a:r>
          </a:p>
          <a:p>
            <a:pPr algn="just"/>
            <a:r>
              <a:rPr lang="en-US" dirty="0" err="1" smtClean="0"/>
              <a:t>SAFe</a:t>
            </a:r>
            <a:r>
              <a:rPr lang="en-US" dirty="0" smtClean="0"/>
              <a:t> </a:t>
            </a:r>
            <a:r>
              <a:rPr lang="en-US" dirty="0"/>
              <a:t>Program Consultants (SPCs) – SPCs are change agents who combine their technical knowledge of </a:t>
            </a:r>
            <a:r>
              <a:rPr lang="en-US" dirty="0" err="1"/>
              <a:t>SAFe</a:t>
            </a:r>
            <a:r>
              <a:rPr lang="en-US" dirty="0"/>
              <a:t> with an intrinsic motivation to improve their company’s software and systems development processes</a:t>
            </a:r>
            <a:r>
              <a:rPr lang="en-US" dirty="0" smtClean="0"/>
              <a:t>.</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837617"/>
            <a:ext cx="6667500" cy="523875"/>
          </a:xfrm>
          <a:prstGeom prst="rect">
            <a:avLst/>
          </a:prstGeom>
        </p:spPr>
      </p:pic>
    </p:spTree>
    <p:extLst>
      <p:ext uri="{BB962C8B-B14F-4D97-AF65-F5344CB8AC3E}">
        <p14:creationId xmlns:p14="http://schemas.microsoft.com/office/powerpoint/2010/main" val="272101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pPr rtl="0"/>
            <a:r>
              <a:rPr lang="en-US" dirty="0" smtClean="0"/>
              <a:t>What is </a:t>
            </a:r>
            <a:r>
              <a:rPr lang="en-US" dirty="0" err="1" smtClean="0"/>
              <a:t>SAFe</a:t>
            </a:r>
            <a:r>
              <a:rPr lang="en-US" dirty="0" smtClean="0"/>
              <a:t>?</a:t>
            </a:r>
            <a:endParaRPr lang="ru-RU" dirty="0"/>
          </a:p>
        </p:txBody>
      </p:sp>
      <p:sp>
        <p:nvSpPr>
          <p:cNvPr id="14" name="Объект 13"/>
          <p:cNvSpPr>
            <a:spLocks noGrp="1"/>
          </p:cNvSpPr>
          <p:nvPr>
            <p:ph idx="1"/>
          </p:nvPr>
        </p:nvSpPr>
        <p:spPr/>
        <p:txBody>
          <a:bodyPr rtlCol="0">
            <a:normAutofit/>
          </a:bodyPr>
          <a:lstStyle/>
          <a:p>
            <a:pPr marL="0" lvl="0" indent="0" algn="just">
              <a:buNone/>
            </a:pPr>
            <a:r>
              <a:rPr lang="en-US" dirty="0"/>
              <a:t>The Scaled Agile Framework (</a:t>
            </a:r>
            <a:r>
              <a:rPr lang="en-US" dirty="0" err="1"/>
              <a:t>SAFe</a:t>
            </a:r>
            <a:r>
              <a:rPr lang="en-US" dirty="0"/>
              <a:t>®) </a:t>
            </a:r>
            <a:r>
              <a:rPr lang="en-US" dirty="0"/>
              <a:t>is a set of organization and workflow patterns intended to guide enterprises in scaling lean and agile practices</a:t>
            </a:r>
            <a:r>
              <a:rPr lang="en-US" dirty="0" smtClean="0"/>
              <a:t>.</a:t>
            </a:r>
          </a:p>
          <a:p>
            <a:pPr marL="0" lvl="0" indent="0" algn="just">
              <a:buNone/>
            </a:pPr>
            <a:r>
              <a:rPr lang="en-US" dirty="0" err="1"/>
              <a:t>SAFe</a:t>
            </a:r>
            <a:r>
              <a:rPr lang="en-US" dirty="0"/>
              <a:t> synchronizes alignment, collaboration, and delivery for multiple Agile teams. Scalable and configurable, </a:t>
            </a:r>
            <a:r>
              <a:rPr lang="en-US" dirty="0" err="1"/>
              <a:t>SAFe</a:t>
            </a:r>
            <a:r>
              <a:rPr lang="en-US" dirty="0"/>
              <a:t> allows each organization to adapt it to its own business needs</a:t>
            </a:r>
            <a:r>
              <a:rPr lang="en-US" dirty="0" smtClean="0"/>
              <a:t>.</a:t>
            </a:r>
          </a:p>
          <a:p>
            <a:pPr marL="0" lvl="0" indent="0" algn="just">
              <a:buNone/>
            </a:pPr>
            <a:r>
              <a:rPr lang="en-US" dirty="0" err="1"/>
              <a:t>SAFe</a:t>
            </a:r>
            <a:r>
              <a:rPr lang="en-US" dirty="0"/>
              <a:t> describes the roles, responsibilities, artifacts, and activities necessary to implement Lean-Agile development.</a:t>
            </a:r>
            <a:endParaRPr lang="ru-RU" dirty="0" smtClean="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err="1"/>
              <a:t>SAFe</a:t>
            </a:r>
            <a:r>
              <a:rPr lang="en-US" dirty="0"/>
              <a:t> </a:t>
            </a:r>
            <a:r>
              <a:rPr lang="en-US" dirty="0" smtClean="0"/>
              <a:t>Configurations</a:t>
            </a:r>
            <a:endParaRPr lang="ru-RU" dirty="0"/>
          </a:p>
        </p:txBody>
      </p:sp>
      <p:sp>
        <p:nvSpPr>
          <p:cNvPr id="14" name="Объект 13"/>
          <p:cNvSpPr>
            <a:spLocks noGrp="1"/>
          </p:cNvSpPr>
          <p:nvPr>
            <p:ph idx="1"/>
          </p:nvPr>
        </p:nvSpPr>
        <p:spPr/>
        <p:txBody>
          <a:bodyPr rtlCol="0">
            <a:normAutofit/>
          </a:bodyPr>
          <a:lstStyle/>
          <a:p>
            <a:pPr marL="0" lvl="0" indent="0">
              <a:buNone/>
            </a:pPr>
            <a:r>
              <a:rPr lang="en-US" dirty="0" err="1"/>
              <a:t>SAFe</a:t>
            </a:r>
            <a:r>
              <a:rPr lang="en-US" dirty="0"/>
              <a:t> supports the full range of development environments with four out-the-box </a:t>
            </a:r>
            <a:r>
              <a:rPr lang="en-US" dirty="0" smtClean="0"/>
              <a:t>configurations:</a:t>
            </a:r>
          </a:p>
          <a:p>
            <a:r>
              <a:rPr lang="en-US" dirty="0" smtClean="0"/>
              <a:t>Essential </a:t>
            </a:r>
            <a:r>
              <a:rPr lang="en-US" dirty="0" err="1" smtClean="0"/>
              <a:t>SAFe</a:t>
            </a:r>
            <a:endParaRPr lang="en-US" dirty="0"/>
          </a:p>
          <a:p>
            <a:r>
              <a:rPr lang="en-US" dirty="0" smtClean="0"/>
              <a:t>Portfolio </a:t>
            </a:r>
            <a:r>
              <a:rPr lang="en-US" dirty="0" err="1" smtClean="0"/>
              <a:t>SAFe</a:t>
            </a:r>
            <a:endParaRPr lang="en-US" dirty="0"/>
          </a:p>
          <a:p>
            <a:r>
              <a:rPr lang="en-US" dirty="0" smtClean="0"/>
              <a:t>Large Solution </a:t>
            </a:r>
            <a:r>
              <a:rPr lang="en-US" dirty="0" err="1" smtClean="0"/>
              <a:t>SAFe</a:t>
            </a:r>
            <a:endParaRPr lang="en-US" dirty="0"/>
          </a:p>
          <a:p>
            <a:r>
              <a:rPr lang="en-US" dirty="0" smtClean="0"/>
              <a:t>Full </a:t>
            </a:r>
            <a:r>
              <a:rPr lang="en-US" dirty="0" err="1" smtClean="0"/>
              <a:t>SAFe</a:t>
            </a:r>
            <a:endParaRPr lang="ru-RU" dirty="0"/>
          </a:p>
        </p:txBody>
      </p:sp>
    </p:spTree>
    <p:extLst>
      <p:ext uri="{BB962C8B-B14F-4D97-AF65-F5344CB8AC3E}">
        <p14:creationId xmlns:p14="http://schemas.microsoft.com/office/powerpoint/2010/main" val="400563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Essential </a:t>
            </a:r>
            <a:r>
              <a:rPr lang="en-US" dirty="0" err="1" smtClean="0"/>
              <a:t>SAFe</a:t>
            </a:r>
            <a:endParaRPr lang="ru-RU" dirty="0"/>
          </a:p>
        </p:txBody>
      </p:sp>
      <p:sp>
        <p:nvSpPr>
          <p:cNvPr id="14" name="Объект 13"/>
          <p:cNvSpPr>
            <a:spLocks noGrp="1"/>
          </p:cNvSpPr>
          <p:nvPr>
            <p:ph idx="1"/>
          </p:nvPr>
        </p:nvSpPr>
        <p:spPr/>
        <p:txBody>
          <a:bodyPr rtlCol="0">
            <a:normAutofit/>
          </a:bodyPr>
          <a:lstStyle/>
          <a:p>
            <a:pPr marL="0" lvl="0" indent="0" algn="just">
              <a:buNone/>
            </a:pPr>
            <a:r>
              <a:rPr lang="en-US" dirty="0"/>
              <a:t>The Essential </a:t>
            </a:r>
            <a:r>
              <a:rPr lang="en-US" dirty="0" err="1"/>
              <a:t>SAFe</a:t>
            </a:r>
            <a:r>
              <a:rPr lang="en-US" dirty="0"/>
              <a:t> configuration is the heart of the Framework and is the simplest starting point for implementation. It’s the basic building block for all other </a:t>
            </a:r>
            <a:r>
              <a:rPr lang="en-US" dirty="0" err="1"/>
              <a:t>SAFe</a:t>
            </a:r>
            <a:r>
              <a:rPr lang="en-US" dirty="0"/>
              <a:t> configurations and describes the most critical elements needed to realize the majority of the Framework’s benefits.  Together, the Team and Program Levels form an organizational structure called the Agile Release Train (ART), where Agile teams, key stakeholders, and other resources are dedicated to an important, ongoing solution mission</a:t>
            </a:r>
            <a:r>
              <a:rPr lang="en-US" dirty="0" smtClean="0"/>
              <a:t>.</a:t>
            </a:r>
            <a:endParaRPr lang="ru-RU" dirty="0"/>
          </a:p>
        </p:txBody>
      </p:sp>
    </p:spTree>
    <p:extLst>
      <p:ext uri="{BB962C8B-B14F-4D97-AF65-F5344CB8AC3E}">
        <p14:creationId xmlns:p14="http://schemas.microsoft.com/office/powerpoint/2010/main" val="35467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Essential </a:t>
            </a:r>
            <a:r>
              <a:rPr lang="en-US" dirty="0" err="1"/>
              <a:t>SAFe</a:t>
            </a:r>
            <a:endParaRPr lang="ru-RU" dirty="0"/>
          </a:p>
        </p:txBody>
      </p:sp>
      <p:sp>
        <p:nvSpPr>
          <p:cNvPr id="14" name="Объект 13"/>
          <p:cNvSpPr>
            <a:spLocks noGrp="1"/>
          </p:cNvSpPr>
          <p:nvPr>
            <p:ph idx="1"/>
          </p:nvPr>
        </p:nvSpPr>
        <p:spPr>
          <a:xfrm>
            <a:off x="1562100" y="1825625"/>
            <a:ext cx="9791700" cy="497445"/>
          </a:xfrm>
        </p:spPr>
        <p:txBody>
          <a:bodyPr rtlCol="0"/>
          <a:lstStyle/>
          <a:p>
            <a:pPr marL="0" lvl="0" indent="0">
              <a:buNone/>
            </a:pPr>
            <a:r>
              <a:rPr lang="en-US" dirty="0"/>
              <a:t>Essential </a:t>
            </a:r>
            <a:r>
              <a:rPr lang="en-US" dirty="0" err="1"/>
              <a:t>SAFe</a:t>
            </a:r>
            <a:r>
              <a:rPr lang="en-US" dirty="0"/>
              <a:t> consists of both the team and program levels.</a:t>
            </a:r>
            <a:endParaRPr lang="ru-RU"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94" y="2323070"/>
            <a:ext cx="11208326" cy="4419827"/>
          </a:xfrm>
          <a:prstGeom prst="rect">
            <a:avLst/>
          </a:prstGeom>
        </p:spPr>
      </p:pic>
    </p:spTree>
    <p:extLst>
      <p:ext uri="{BB962C8B-B14F-4D97-AF65-F5344CB8AC3E}">
        <p14:creationId xmlns:p14="http://schemas.microsoft.com/office/powerpoint/2010/main" val="322223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Large Solution </a:t>
            </a:r>
            <a:r>
              <a:rPr lang="en-US" dirty="0" err="1"/>
              <a:t>SAFe</a:t>
            </a:r>
            <a:endParaRPr lang="ru-RU" dirty="0"/>
          </a:p>
        </p:txBody>
      </p:sp>
      <p:sp>
        <p:nvSpPr>
          <p:cNvPr id="14" name="Объект 13"/>
          <p:cNvSpPr>
            <a:spLocks noGrp="1"/>
          </p:cNvSpPr>
          <p:nvPr>
            <p:ph idx="1"/>
          </p:nvPr>
        </p:nvSpPr>
        <p:spPr>
          <a:xfrm>
            <a:off x="1562100" y="1825624"/>
            <a:ext cx="9791700" cy="4735813"/>
          </a:xfrm>
        </p:spPr>
        <p:txBody>
          <a:bodyPr rtlCol="0">
            <a:normAutofit lnSpcReduction="10000"/>
          </a:bodyPr>
          <a:lstStyle/>
          <a:p>
            <a:pPr marL="0" lvl="0" indent="0" algn="just">
              <a:buNone/>
            </a:pPr>
            <a:r>
              <a:rPr lang="en-US" dirty="0"/>
              <a:t>The Large Solution </a:t>
            </a:r>
            <a:r>
              <a:rPr lang="en-US" dirty="0" err="1"/>
              <a:t>SAFe</a:t>
            </a:r>
            <a:r>
              <a:rPr lang="en-US" dirty="0"/>
              <a:t> configuration is for developing the largest and most complex solutions that typically require multiple Agile release trains and Suppliers, but do not require portfolio-level considerations. This is common for industries like aerospace and defense, automotive, and government, where the large solution—not portfolio governance—is the primary </a:t>
            </a:r>
            <a:r>
              <a:rPr lang="en-US" dirty="0" smtClean="0"/>
              <a:t>concern.</a:t>
            </a:r>
          </a:p>
          <a:p>
            <a:pPr marL="0" lvl="0" indent="0" algn="just">
              <a:buNone/>
            </a:pPr>
            <a:r>
              <a:rPr lang="en-US" dirty="0" smtClean="0"/>
              <a:t>The</a:t>
            </a:r>
            <a:r>
              <a:rPr lang="en-US" dirty="0"/>
              <a:t> Solution Train organizational construct of the Large Solution Level helps enterprises that face the biggest challenges—building large-scale, multidisciplinary software, hardware, and complex IT systems. Building these solutions requires additional roles, artifacts, events, and coordination. Enterprises that build largely independent systems or those that can be built with a few hundred practitioners may not need this configuration</a:t>
            </a:r>
            <a:r>
              <a:rPr lang="en-US" dirty="0" smtClean="0"/>
              <a:t>.</a:t>
            </a:r>
            <a:endParaRPr lang="ru-RU" dirty="0"/>
          </a:p>
        </p:txBody>
      </p:sp>
    </p:spTree>
    <p:extLst>
      <p:ext uri="{BB962C8B-B14F-4D97-AF65-F5344CB8AC3E}">
        <p14:creationId xmlns:p14="http://schemas.microsoft.com/office/powerpoint/2010/main" val="308687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Large Solution </a:t>
            </a:r>
            <a:r>
              <a:rPr lang="en-US" dirty="0" err="1"/>
              <a:t>SAFe</a:t>
            </a:r>
            <a:endParaRPr lang="ru-RU" dirty="0"/>
          </a:p>
        </p:txBody>
      </p:sp>
      <p:pic>
        <p:nvPicPr>
          <p:cNvPr id="2" name="Объект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100" y="1590846"/>
            <a:ext cx="8802316" cy="4902367"/>
          </a:xfrm>
        </p:spPr>
      </p:pic>
    </p:spTree>
    <p:extLst>
      <p:ext uri="{BB962C8B-B14F-4D97-AF65-F5344CB8AC3E}">
        <p14:creationId xmlns:p14="http://schemas.microsoft.com/office/powerpoint/2010/main" val="243454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Portfolio </a:t>
            </a:r>
            <a:r>
              <a:rPr lang="en-US" dirty="0" err="1"/>
              <a:t>SAFe</a:t>
            </a:r>
            <a:endParaRPr lang="ru-RU" dirty="0"/>
          </a:p>
        </p:txBody>
      </p:sp>
      <p:sp>
        <p:nvSpPr>
          <p:cNvPr id="14" name="Объект 13"/>
          <p:cNvSpPr>
            <a:spLocks noGrp="1"/>
          </p:cNvSpPr>
          <p:nvPr>
            <p:ph idx="1"/>
          </p:nvPr>
        </p:nvSpPr>
        <p:spPr/>
        <p:txBody>
          <a:bodyPr rtlCol="0">
            <a:normAutofit/>
          </a:bodyPr>
          <a:lstStyle/>
          <a:p>
            <a:pPr marL="0" lvl="0" indent="0" algn="just">
              <a:buNone/>
            </a:pPr>
            <a:r>
              <a:rPr lang="en-US" dirty="0"/>
              <a:t>The Portfolio </a:t>
            </a:r>
            <a:r>
              <a:rPr lang="en-US" dirty="0" err="1"/>
              <a:t>SAFe</a:t>
            </a:r>
            <a:r>
              <a:rPr lang="en-US" dirty="0"/>
              <a:t> configuration helps align portfolio execution to the enterprise strategy, by organizing Agile development around the flow of value, through one or more value streams. It provides business agility through principles and practices for portfolio strategy and investment funding, Agile portfolio operations, and Lean governance</a:t>
            </a:r>
            <a:r>
              <a:rPr lang="en-US" dirty="0" smtClean="0"/>
              <a:t>.</a:t>
            </a:r>
            <a:endParaRPr lang="ru-RU" dirty="0"/>
          </a:p>
        </p:txBody>
      </p:sp>
    </p:spTree>
    <p:extLst>
      <p:ext uri="{BB962C8B-B14F-4D97-AF65-F5344CB8AC3E}">
        <p14:creationId xmlns:p14="http://schemas.microsoft.com/office/powerpoint/2010/main" val="159230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Portfolio </a:t>
            </a:r>
            <a:r>
              <a:rPr lang="en-US" dirty="0" err="1"/>
              <a:t>SAFe</a:t>
            </a:r>
            <a:endParaRPr lang="ru-RU" dirty="0"/>
          </a:p>
        </p:txBody>
      </p:sp>
      <p:pic>
        <p:nvPicPr>
          <p:cNvPr id="2" name="Объект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7576" y="1825625"/>
            <a:ext cx="8946224" cy="4805488"/>
          </a:xfrm>
        </p:spPr>
      </p:pic>
    </p:spTree>
    <p:extLst>
      <p:ext uri="{BB962C8B-B14F-4D97-AF65-F5344CB8AC3E}">
        <p14:creationId xmlns:p14="http://schemas.microsoft.com/office/powerpoint/2010/main" val="184852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Шаблон в оформлении «Облачный шкипе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5955_TF03460508.potx" id="{5DFBD78C-123E-43C4-B1D8-C87BD0916EA4}" vid="{61EFFEBC-D632-4584-AAF5-CCDDDB22578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64</TotalTime>
  <Words>287</Words>
  <Application>Microsoft Office PowerPoint</Application>
  <PresentationFormat>Широкоэкранный</PresentationFormat>
  <Paragraphs>53</Paragraphs>
  <Slides>14</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Cambria</vt:lpstr>
      <vt:lpstr>Шаблон в оформлении «Облачный шкипер»</vt:lpstr>
      <vt:lpstr>Scaled Agile Framework</vt:lpstr>
      <vt:lpstr>What is SAFe?</vt:lpstr>
      <vt:lpstr>SAFe Configurations</vt:lpstr>
      <vt:lpstr>Essential SAFe</vt:lpstr>
      <vt:lpstr>Essential SAFe</vt:lpstr>
      <vt:lpstr>Large Solution SAFe</vt:lpstr>
      <vt:lpstr>Large Solution SAFe</vt:lpstr>
      <vt:lpstr>Portfolio SAFe</vt:lpstr>
      <vt:lpstr>Portfolio SAFe</vt:lpstr>
      <vt:lpstr>Full SAFe</vt:lpstr>
      <vt:lpstr>Full SAFe</vt:lpstr>
      <vt:lpstr>The Spanning Palette</vt:lpstr>
      <vt:lpstr>The Spanning Palette</vt:lpstr>
      <vt:lpstr>The Foundation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Scaled Agile Framework</dc:title>
  <dc:creator>Admin</dc:creator>
  <cp:lastModifiedBy>Admin</cp:lastModifiedBy>
  <cp:revision>7</cp:revision>
  <dcterms:created xsi:type="dcterms:W3CDTF">2018-08-16T13:10:58Z</dcterms:created>
  <dcterms:modified xsi:type="dcterms:W3CDTF">2018-08-16T23:57:02Z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