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65" r:id="rId5"/>
    <p:sldId id="266" r:id="rId6"/>
    <p:sldId id="270" r:id="rId7"/>
    <p:sldId id="271" r:id="rId8"/>
    <p:sldId id="272" r:id="rId9"/>
    <p:sldId id="273" r:id="rId10"/>
    <p:sldId id="274" r:id="rId11"/>
    <p:sldId id="275" r:id="rId12"/>
    <p:sldId id="276" r:id="rId13"/>
    <p:sldId id="277" r:id="rId14"/>
    <p:sldId id="279" r:id="rId15"/>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5843" autoAdjust="0"/>
  </p:normalViewPr>
  <p:slideViewPr>
    <p:cSldViewPr snapToGrid="0" showGuides="1">
      <p:cViewPr varScale="1">
        <p:scale>
          <a:sx n="78" d="100"/>
          <a:sy n="78" d="100"/>
        </p:scale>
        <p:origin x="19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DCB7EC-CEDA-42D5-8A0A-747B258F7B12}" type="datetime1">
              <a:rPr lang="ru-RU" smtClean="0"/>
              <a:t>15.08.2018</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ru-RU" smtClean="0"/>
              <a:t>‹#›</a:t>
            </a:fld>
            <a:endParaRPr lang="ru-RU"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BBAA-8962-46BE-8131-E6CE08071E10}" type="datetime1">
              <a:rPr lang="ru-RU" smtClean="0"/>
              <a:pPr/>
              <a:t>15.08.2018</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ru-RU" noProof="0" smtClean="0"/>
              <a:t>‹#›</a:t>
            </a:fld>
            <a:endParaRPr lang="ru-RU"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a:t>
            </a:fld>
            <a:endParaRPr lang="ru-RU" dirty="0"/>
          </a:p>
        </p:txBody>
      </p:sp>
    </p:spTree>
    <p:extLst>
      <p:ext uri="{BB962C8B-B14F-4D97-AF65-F5344CB8AC3E}">
        <p14:creationId xmlns:p14="http://schemas.microsoft.com/office/powerpoint/2010/main" val="417918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10</a:t>
            </a:fld>
            <a:endParaRPr lang="ru-RU" dirty="0"/>
          </a:p>
        </p:txBody>
      </p:sp>
    </p:spTree>
    <p:extLst>
      <p:ext uri="{BB962C8B-B14F-4D97-AF65-F5344CB8AC3E}">
        <p14:creationId xmlns:p14="http://schemas.microsoft.com/office/powerpoint/2010/main" val="19697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2</a:t>
            </a:fld>
            <a:endParaRPr lang="ru-RU" dirty="0"/>
          </a:p>
        </p:txBody>
      </p:sp>
    </p:spTree>
    <p:extLst>
      <p:ext uri="{BB962C8B-B14F-4D97-AF65-F5344CB8AC3E}">
        <p14:creationId xmlns:p14="http://schemas.microsoft.com/office/powerpoint/2010/main" val="274553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3</a:t>
            </a:fld>
            <a:endParaRPr lang="ru-RU" dirty="0"/>
          </a:p>
        </p:txBody>
      </p:sp>
    </p:spTree>
    <p:extLst>
      <p:ext uri="{BB962C8B-B14F-4D97-AF65-F5344CB8AC3E}">
        <p14:creationId xmlns:p14="http://schemas.microsoft.com/office/powerpoint/2010/main" val="190188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4</a:t>
            </a:fld>
            <a:endParaRPr lang="ru-RU" dirty="0"/>
          </a:p>
        </p:txBody>
      </p:sp>
    </p:spTree>
    <p:extLst>
      <p:ext uri="{BB962C8B-B14F-4D97-AF65-F5344CB8AC3E}">
        <p14:creationId xmlns:p14="http://schemas.microsoft.com/office/powerpoint/2010/main" val="387454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5</a:t>
            </a:fld>
            <a:endParaRPr lang="ru-RU" dirty="0"/>
          </a:p>
        </p:txBody>
      </p:sp>
    </p:spTree>
    <p:extLst>
      <p:ext uri="{BB962C8B-B14F-4D97-AF65-F5344CB8AC3E}">
        <p14:creationId xmlns:p14="http://schemas.microsoft.com/office/powerpoint/2010/main" val="135504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6</a:t>
            </a:fld>
            <a:endParaRPr lang="ru-RU" dirty="0"/>
          </a:p>
        </p:txBody>
      </p:sp>
    </p:spTree>
    <p:extLst>
      <p:ext uri="{BB962C8B-B14F-4D97-AF65-F5344CB8AC3E}">
        <p14:creationId xmlns:p14="http://schemas.microsoft.com/office/powerpoint/2010/main" val="199974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7</a:t>
            </a:fld>
            <a:endParaRPr lang="ru-RU" dirty="0"/>
          </a:p>
        </p:txBody>
      </p:sp>
    </p:spTree>
    <p:extLst>
      <p:ext uri="{BB962C8B-B14F-4D97-AF65-F5344CB8AC3E}">
        <p14:creationId xmlns:p14="http://schemas.microsoft.com/office/powerpoint/2010/main" val="309390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8</a:t>
            </a:fld>
            <a:endParaRPr lang="ru-RU" dirty="0"/>
          </a:p>
        </p:txBody>
      </p:sp>
    </p:spTree>
    <p:extLst>
      <p:ext uri="{BB962C8B-B14F-4D97-AF65-F5344CB8AC3E}">
        <p14:creationId xmlns:p14="http://schemas.microsoft.com/office/powerpoint/2010/main" val="53963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9</a:t>
            </a:fld>
            <a:endParaRPr lang="ru-RU" dirty="0"/>
          </a:p>
        </p:txBody>
      </p:sp>
    </p:spTree>
    <p:extLst>
      <p:ext uri="{BB962C8B-B14F-4D97-AF65-F5344CB8AC3E}">
        <p14:creationId xmlns:p14="http://schemas.microsoft.com/office/powerpoint/2010/main" val="382683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41400"/>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p:cNvSpPr>
            <a:spLocks noGrp="1"/>
          </p:cNvSpPr>
          <p:nvPr>
            <p:ph type="dt" sz="half" idx="10"/>
          </p:nvPr>
        </p:nvSpPr>
        <p:spPr/>
        <p:txBody>
          <a:bodyPr rtlCol="0"/>
          <a:lstStyle/>
          <a:p>
            <a:pPr rtl="0"/>
            <a:fld id="{2A2AAF71-7088-4082-A4B5-5D2286FF71AE}"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1825625"/>
            <a:ext cx="9791700" cy="43513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1A05DDED-C00D-420D-BCCC-88709E63D747}"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365125"/>
            <a:ext cx="70104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FEDCCF59-F12C-4B22-A0B5-0569E7EBF814}"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C0130E92-8550-4A93-A5ED-7A5CF78928CB}"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6E50B887-75E0-4C5B-AF37-E33049182621}"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1658" y="1709738"/>
            <a:ext cx="10105791" cy="2862262"/>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241658" y="4589463"/>
            <a:ext cx="10105791"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E3379668-2161-488D-96B8-6A859D0F15B4}"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sz="half" idx="1"/>
          </p:nvPr>
        </p:nvSpPr>
        <p:spPr>
          <a:xfrm>
            <a:off x="1569700"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p:cNvSpPr>
            <a:spLocks noGrp="1"/>
          </p:cNvSpPr>
          <p:nvPr>
            <p:ph sz="half" idx="2"/>
          </p:nvPr>
        </p:nvSpPr>
        <p:spPr>
          <a:xfrm>
            <a:off x="6605325"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p:cNvSpPr>
            <a:spLocks noGrp="1"/>
          </p:cNvSpPr>
          <p:nvPr>
            <p:ph type="dt" sz="half" idx="10"/>
          </p:nvPr>
        </p:nvSpPr>
        <p:spPr/>
        <p:txBody>
          <a:bodyPr rtlCol="0"/>
          <a:lstStyle/>
          <a:p>
            <a:pPr rtl="0"/>
            <a:fld id="{7E939C50-7762-4792-95E1-E7874CF6E4AE}"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274638"/>
            <a:ext cx="9023350" cy="1143000"/>
          </a:xfrm>
        </p:spPr>
        <p:txBody>
          <a:bodyPr rtlCol="0"/>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56210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56210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p:cNvSpPr>
            <a:spLocks noGrp="1"/>
          </p:cNvSpPr>
          <p:nvPr>
            <p:ph type="body" sz="quarter" idx="3"/>
          </p:nvPr>
        </p:nvSpPr>
        <p:spPr>
          <a:xfrm>
            <a:off x="659892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59892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p:cNvSpPr>
            <a:spLocks noGrp="1"/>
          </p:cNvSpPr>
          <p:nvPr>
            <p:ph type="dt" sz="half" idx="10"/>
          </p:nvPr>
        </p:nvSpPr>
        <p:spPr/>
        <p:txBody>
          <a:bodyPr rtlCol="0"/>
          <a:lstStyle/>
          <a:p>
            <a:pPr rtl="0"/>
            <a:fld id="{BF901220-6B3C-4719-8281-16AA8BA3EF64}" type="datetime1">
              <a:rPr lang="ru-RU" noProof="0" smtClean="0"/>
              <a:t>15.08.2018</a:t>
            </a:fld>
            <a:endParaRPr lang="ru-RU" noProof="0" dirty="0"/>
          </a:p>
        </p:txBody>
      </p:sp>
      <p:sp>
        <p:nvSpPr>
          <p:cNvPr id="8" name="Нижний колонтитул 7"/>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9" name="Номер слайда 8"/>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p:cNvSpPr>
            <a:spLocks noGrp="1"/>
          </p:cNvSpPr>
          <p:nvPr>
            <p:ph type="dt" sz="half" idx="10"/>
          </p:nvPr>
        </p:nvSpPr>
        <p:spPr/>
        <p:txBody>
          <a:bodyPr rtlCol="0"/>
          <a:lstStyle/>
          <a:p>
            <a:pPr rtl="0"/>
            <a:fld id="{52D7245F-B3C7-4358-926A-1EE496656B67}" type="datetime1">
              <a:rPr lang="ru-RU" noProof="0" smtClean="0"/>
              <a:t>15.08.2018</a:t>
            </a:fld>
            <a:endParaRPr lang="ru-RU" noProof="0" dirty="0"/>
          </a:p>
        </p:txBody>
      </p:sp>
      <p:sp>
        <p:nvSpPr>
          <p:cNvPr id="4" name="Нижний колонтитул 3"/>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5" name="Номер слайда 4"/>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02D0A9D0-FD05-4374-8990-9A13D81CB546}" type="datetime1">
              <a:rPr lang="ru-RU" noProof="0" smtClean="0"/>
              <a:t>15.08.2018</a:t>
            </a:fld>
            <a:endParaRPr lang="ru-RU" noProof="0" dirty="0"/>
          </a:p>
        </p:txBody>
      </p:sp>
      <p:sp>
        <p:nvSpPr>
          <p:cNvPr id="3" name="Нижний колонтитул 2"/>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4" name="Номер слайда 3"/>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p:cNvSpPr>
            <a:spLocks noGrp="1"/>
          </p:cNvSpPr>
          <p:nvPr>
            <p:ph idx="1"/>
          </p:nvPr>
        </p:nvSpPr>
        <p:spPr>
          <a:xfrm>
            <a:off x="5678905" y="987425"/>
            <a:ext cx="5676483"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FA970C57-C6EC-43E3-AE3A-40D83CDB2BD6}"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7724B01-8CDF-43F1-A896-03E2F79CCBAE}"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C3194B10-7A25-4893-8C5C-B707DE59842E}" type="datetime1">
              <a:rPr lang="ru-RU" noProof="0" smtClean="0"/>
              <a:t>15.08.2018</a:t>
            </a:fld>
            <a:endParaRPr lang="ru-RU" noProof="0" dirty="0"/>
          </a:p>
        </p:txBody>
      </p:sp>
      <p:sp>
        <p:nvSpPr>
          <p:cNvPr id="5" name="Нижний колонтитул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B7BAC7-FE87-40F6-AA24-4F4685D1B022}" type="slidenum">
              <a:rPr lang="ru-RU" noProof="0" smtClean="0"/>
              <a:pPr/>
              <a:t>‹#›</a:t>
            </a:fld>
            <a:endParaRPr lang="ru-RU"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smtClean="0"/>
              <a:t>Scrum</a:t>
            </a:r>
            <a:endParaRPr lang="ru-RU" dirty="0"/>
          </a:p>
        </p:txBody>
      </p:sp>
      <p:sp>
        <p:nvSpPr>
          <p:cNvPr id="3" name="Подзаголовок 2"/>
          <p:cNvSpPr>
            <a:spLocks noGrp="1"/>
          </p:cNvSpPr>
          <p:nvPr>
            <p:ph type="subTitle" idx="1"/>
          </p:nvPr>
        </p:nvSpPr>
        <p:spPr/>
        <p:txBody>
          <a:bodyPr rtlCol="0"/>
          <a:lstStyle/>
          <a:p>
            <a:r>
              <a:rPr lang="en-US" dirty="0" smtClean="0"/>
              <a:t>is </a:t>
            </a:r>
            <a:r>
              <a:rPr lang="en-US" dirty="0"/>
              <a:t>an agile way to manage a </a:t>
            </a:r>
            <a:r>
              <a:rPr lang="en-US" dirty="0" smtClean="0"/>
              <a:t>project</a:t>
            </a:r>
            <a:endParaRPr lang="ru-RU"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Roles</a:t>
            </a:r>
            <a:endParaRPr lang="en-US" dirty="0"/>
          </a:p>
        </p:txBody>
      </p:sp>
      <p:sp>
        <p:nvSpPr>
          <p:cNvPr id="14" name="Объект 13"/>
          <p:cNvSpPr>
            <a:spLocks noGrp="1"/>
          </p:cNvSpPr>
          <p:nvPr>
            <p:ph idx="1"/>
          </p:nvPr>
        </p:nvSpPr>
        <p:spPr/>
        <p:txBody>
          <a:bodyPr rtlCol="0">
            <a:normAutofit/>
          </a:bodyPr>
          <a:lstStyle/>
          <a:p>
            <a:pPr marL="0" indent="0" algn="just">
              <a:buNone/>
            </a:pPr>
            <a:r>
              <a:rPr lang="en-US" dirty="0"/>
              <a:t>Development Team is a cross-functional team of project developers, consisting of professionals of different profiles: testers, architects, analysts, programmers, etc. The size of the team is ideally between 3 and 9 people. The team is the only fully involved development partner and is responsible for the result as a whole. No one, except the team, can interfere with the development process during the sprint.</a:t>
            </a:r>
            <a:endParaRPr lang="en-US" dirty="0" smtClean="0"/>
          </a:p>
        </p:txBody>
      </p:sp>
    </p:spTree>
    <p:extLst>
      <p:ext uri="{BB962C8B-B14F-4D97-AF65-F5344CB8AC3E}">
        <p14:creationId xmlns:p14="http://schemas.microsoft.com/office/powerpoint/2010/main" val="425953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Main activities</a:t>
            </a:r>
            <a:endParaRPr lang="uk-UA" dirty="0"/>
          </a:p>
        </p:txBody>
      </p:sp>
      <p:sp>
        <p:nvSpPr>
          <p:cNvPr id="3" name="Объект 2"/>
          <p:cNvSpPr>
            <a:spLocks noGrp="1"/>
          </p:cNvSpPr>
          <p:nvPr>
            <p:ph idx="1"/>
          </p:nvPr>
        </p:nvSpPr>
        <p:spPr/>
        <p:txBody>
          <a:bodyPr>
            <a:normAutofit fontScale="85000" lnSpcReduction="20000"/>
          </a:bodyPr>
          <a:lstStyle/>
          <a:p>
            <a:r>
              <a:rPr lang="en-US" dirty="0" smtClean="0"/>
              <a:t>Product backlog</a:t>
            </a:r>
          </a:p>
          <a:p>
            <a:pPr lvl="1">
              <a:buFont typeface="Courier New" panose="02070309020205020404" pitchFamily="49" charset="0"/>
              <a:buChar char="o"/>
            </a:pPr>
            <a:r>
              <a:rPr lang="en-US" dirty="0" smtClean="0"/>
              <a:t>requirements</a:t>
            </a:r>
          </a:p>
          <a:p>
            <a:pPr lvl="1">
              <a:buFont typeface="Courier New" panose="02070309020205020404" pitchFamily="49" charset="0"/>
              <a:buChar char="o"/>
            </a:pPr>
            <a:r>
              <a:rPr lang="en-US" dirty="0"/>
              <a:t>priorities</a:t>
            </a:r>
            <a:endParaRPr lang="en-US" dirty="0" smtClean="0"/>
          </a:p>
          <a:p>
            <a:r>
              <a:rPr lang="en-US" dirty="0" smtClean="0"/>
              <a:t>Sprint backlog</a:t>
            </a:r>
          </a:p>
          <a:p>
            <a:pPr lvl="1">
              <a:buFont typeface="Courier New" panose="02070309020205020404" pitchFamily="49" charset="0"/>
              <a:buChar char="o"/>
            </a:pPr>
            <a:r>
              <a:rPr lang="en-US" dirty="0"/>
              <a:t>Planning the sprint </a:t>
            </a:r>
            <a:r>
              <a:rPr lang="en-US" dirty="0" smtClean="0"/>
              <a:t>backlog</a:t>
            </a:r>
          </a:p>
          <a:p>
            <a:pPr lvl="2">
              <a:buFont typeface="Wingdings" panose="05000000000000000000" pitchFamily="2" charset="2"/>
              <a:buChar char="§"/>
            </a:pPr>
            <a:r>
              <a:rPr lang="en-US" dirty="0"/>
              <a:t>define a sprint goal</a:t>
            </a:r>
          </a:p>
          <a:p>
            <a:pPr lvl="2">
              <a:buFont typeface="Wingdings" panose="05000000000000000000" pitchFamily="2" charset="2"/>
              <a:buChar char="§"/>
            </a:pPr>
            <a:r>
              <a:rPr lang="en-US" dirty="0"/>
              <a:t>choice of user stories for the sprint</a:t>
            </a:r>
          </a:p>
          <a:p>
            <a:pPr lvl="2">
              <a:buFont typeface="Wingdings" panose="05000000000000000000" pitchFamily="2" charset="2"/>
              <a:buChar char="§"/>
            </a:pPr>
            <a:r>
              <a:rPr lang="en-US" dirty="0"/>
              <a:t>separation of user stories into tasks</a:t>
            </a:r>
          </a:p>
          <a:p>
            <a:pPr lvl="2">
              <a:buFont typeface="Wingdings" panose="05000000000000000000" pitchFamily="2" charset="2"/>
              <a:buChar char="§"/>
            </a:pPr>
            <a:r>
              <a:rPr lang="en-US" dirty="0"/>
              <a:t>estimate of </a:t>
            </a:r>
            <a:r>
              <a:rPr lang="en-US" dirty="0" smtClean="0"/>
              <a:t>effort</a:t>
            </a:r>
          </a:p>
          <a:p>
            <a:pPr lvl="1">
              <a:buFont typeface="Courier New" panose="02070309020205020404" pitchFamily="49" charset="0"/>
              <a:buChar char="o"/>
            </a:pPr>
            <a:r>
              <a:rPr lang="en-US" dirty="0" smtClean="0"/>
              <a:t>Daily Scrum</a:t>
            </a:r>
          </a:p>
          <a:p>
            <a:pPr lvl="2">
              <a:buFont typeface="Wingdings" panose="05000000000000000000" pitchFamily="2" charset="2"/>
              <a:buChar char="§"/>
            </a:pPr>
            <a:r>
              <a:rPr lang="en-US" dirty="0"/>
              <a:t>what is done, what will we do</a:t>
            </a:r>
          </a:p>
          <a:p>
            <a:pPr lvl="2">
              <a:buFont typeface="Wingdings" panose="05000000000000000000" pitchFamily="2" charset="2"/>
              <a:buChar char="§"/>
            </a:pPr>
            <a:r>
              <a:rPr lang="en-US" dirty="0" smtClean="0"/>
              <a:t>Update tasks and </a:t>
            </a:r>
            <a:r>
              <a:rPr lang="en-US" dirty="0" err="1" smtClean="0"/>
              <a:t>burndown</a:t>
            </a:r>
            <a:r>
              <a:rPr lang="en-US" dirty="0" smtClean="0"/>
              <a:t> chart</a:t>
            </a:r>
            <a:endParaRPr lang="en-US" dirty="0"/>
          </a:p>
          <a:p>
            <a:pPr lvl="1">
              <a:buFont typeface="Courier New" panose="02070309020205020404" pitchFamily="49" charset="0"/>
              <a:buChar char="o"/>
            </a:pPr>
            <a:r>
              <a:rPr lang="en-US" dirty="0" smtClean="0"/>
              <a:t>Sprint review</a:t>
            </a:r>
          </a:p>
          <a:p>
            <a:pPr lvl="1">
              <a:buFont typeface="Courier New" panose="02070309020205020404" pitchFamily="49" charset="0"/>
              <a:buChar char="o"/>
            </a:pPr>
            <a:r>
              <a:rPr lang="en-US" dirty="0"/>
              <a:t>Sprint retrospective</a:t>
            </a:r>
            <a:endParaRPr lang="en-US" dirty="0" smtClean="0"/>
          </a:p>
        </p:txBody>
      </p:sp>
    </p:spTree>
    <p:extLst>
      <p:ext uri="{BB962C8B-B14F-4D97-AF65-F5344CB8AC3E}">
        <p14:creationId xmlns:p14="http://schemas.microsoft.com/office/powerpoint/2010/main" val="33869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What is Scrum?</a:t>
            </a:r>
          </a:p>
        </p:txBody>
      </p:sp>
      <p:sp>
        <p:nvSpPr>
          <p:cNvPr id="14" name="Объект 13"/>
          <p:cNvSpPr>
            <a:spLocks noGrp="1"/>
          </p:cNvSpPr>
          <p:nvPr>
            <p:ph idx="1"/>
          </p:nvPr>
        </p:nvSpPr>
        <p:spPr>
          <a:xfrm>
            <a:off x="1562100" y="4192417"/>
            <a:ext cx="9791700" cy="1634267"/>
          </a:xfrm>
        </p:spPr>
        <p:txBody>
          <a:bodyPr rtlCol="0">
            <a:normAutofit/>
          </a:bodyPr>
          <a:lstStyle/>
          <a:p>
            <a:pPr marL="0" lvl="0" indent="0" algn="just">
              <a:buNone/>
            </a:pPr>
            <a:r>
              <a:rPr lang="en-US" dirty="0"/>
              <a:t>Scrum is an iterative and incremental framework for managing product development. Scrum allows in hard-fixed and short-term iterations, called sprints, to provide the end user running software with new capabilities, for which the highest priority is determined</a:t>
            </a:r>
            <a:r>
              <a:rPr lang="en-US" dirty="0" smtClean="0"/>
              <a:t>.</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220" y="1690688"/>
            <a:ext cx="5003457" cy="2501729"/>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What is Scrum?</a:t>
            </a:r>
          </a:p>
        </p:txBody>
      </p:sp>
      <p:sp>
        <p:nvSpPr>
          <p:cNvPr id="14" name="Объект 13"/>
          <p:cNvSpPr>
            <a:spLocks noGrp="1"/>
          </p:cNvSpPr>
          <p:nvPr>
            <p:ph idx="1"/>
          </p:nvPr>
        </p:nvSpPr>
        <p:spPr/>
        <p:txBody>
          <a:bodyPr rtlCol="0">
            <a:normAutofit/>
          </a:bodyPr>
          <a:lstStyle/>
          <a:p>
            <a:pPr marL="0" indent="0" algn="just">
              <a:buNone/>
            </a:pPr>
            <a:r>
              <a:rPr lang="en-US" dirty="0"/>
              <a:t>A key principle of Scrum is the dual recognition that customers will change their minds about what they want or need (often called requirements volatility) and that there will be unpredictable challenges—for which a predictive or planned approach is not suited. As such, Scrum adopts an evidence-based empirical approach—accepting that the problem cannot be fully understood or defined up front, and instead focusing on how to maximize the team's ability to deliver quickly, to respond to emerging requirements, and to adapt to evolving technologies and changes in market conditions</a:t>
            </a:r>
            <a:r>
              <a:rPr lang="en-US" dirty="0" smtClean="0"/>
              <a:t>.</a:t>
            </a:r>
            <a:endParaRPr lang="ru-RU" dirty="0"/>
          </a:p>
        </p:txBody>
      </p:sp>
    </p:spTree>
    <p:extLst>
      <p:ext uri="{BB962C8B-B14F-4D97-AF65-F5344CB8AC3E}">
        <p14:creationId xmlns:p14="http://schemas.microsoft.com/office/powerpoint/2010/main" val="120550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Workflow</a:t>
            </a:r>
            <a:endParaRPr lang="en-US" dirty="0"/>
          </a:p>
        </p:txBody>
      </p:sp>
      <p:sp>
        <p:nvSpPr>
          <p:cNvPr id="14" name="Объект 13"/>
          <p:cNvSpPr>
            <a:spLocks noGrp="1"/>
          </p:cNvSpPr>
          <p:nvPr>
            <p:ph idx="1"/>
          </p:nvPr>
        </p:nvSpPr>
        <p:spPr/>
        <p:txBody>
          <a:bodyPr rtlCol="0">
            <a:normAutofit lnSpcReduction="10000"/>
          </a:bodyPr>
          <a:lstStyle/>
          <a:p>
            <a:pPr marL="0" indent="0" algn="just">
              <a:buNone/>
            </a:pPr>
            <a:r>
              <a:rPr lang="en-US" dirty="0"/>
              <a:t>Sprint - iteration in the </a:t>
            </a:r>
            <a:r>
              <a:rPr lang="en-US" dirty="0" smtClean="0"/>
              <a:t>scrum, </a:t>
            </a:r>
            <a:r>
              <a:rPr lang="en-US" dirty="0"/>
              <a:t>during which the functional growth of software is created. It is rigidly fixed in time. Duration of one sprint from 1 to 4 weeks</a:t>
            </a:r>
            <a:r>
              <a:rPr lang="en-US" dirty="0" smtClean="0"/>
              <a:t>.</a:t>
            </a:r>
          </a:p>
          <a:p>
            <a:pPr marL="0" indent="0" algn="just">
              <a:buNone/>
            </a:pPr>
            <a:r>
              <a:rPr lang="en-US" dirty="0"/>
              <a:t>Scrum methodology advocates for a planning meeting at the start of the sprint, where team members figure out how many items they can commit to, and then create a sprint backlog – a list of the tasks to perform during the sprint</a:t>
            </a:r>
            <a:r>
              <a:rPr lang="en-US" dirty="0" smtClean="0"/>
              <a:t>.</a:t>
            </a:r>
          </a:p>
          <a:p>
            <a:pPr marL="0" indent="0" algn="just">
              <a:buNone/>
            </a:pPr>
            <a:r>
              <a:rPr lang="en-US" dirty="0"/>
              <a:t>During an agile Scrum sprint, the Scrum team takes a small set of features from idea to coded and tested functionality. At the end, these features are done, meaning coded, tested and integrated into the evolving product or system.</a:t>
            </a:r>
            <a:endParaRPr lang="ru-RU" dirty="0"/>
          </a:p>
        </p:txBody>
      </p:sp>
    </p:spTree>
    <p:extLst>
      <p:ext uri="{BB962C8B-B14F-4D97-AF65-F5344CB8AC3E}">
        <p14:creationId xmlns:p14="http://schemas.microsoft.com/office/powerpoint/2010/main" val="369225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Workflow</a:t>
            </a:r>
            <a:endParaRPr lang="en-US" dirty="0"/>
          </a:p>
        </p:txBody>
      </p:sp>
      <p:sp>
        <p:nvSpPr>
          <p:cNvPr id="14" name="Объект 13"/>
          <p:cNvSpPr>
            <a:spLocks noGrp="1"/>
          </p:cNvSpPr>
          <p:nvPr>
            <p:ph idx="1"/>
          </p:nvPr>
        </p:nvSpPr>
        <p:spPr/>
        <p:txBody>
          <a:bodyPr rtlCol="0">
            <a:normAutofit fontScale="92500"/>
          </a:bodyPr>
          <a:lstStyle/>
          <a:p>
            <a:pPr marL="0" indent="0" algn="just">
              <a:buNone/>
            </a:pPr>
            <a:r>
              <a:rPr lang="en-US" dirty="0"/>
              <a:t>On each day of the sprint, all team members should attend a daily Scrum meeting, including the </a:t>
            </a:r>
            <a:r>
              <a:rPr lang="en-US" dirty="0" err="1"/>
              <a:t>ScrumMaster</a:t>
            </a:r>
            <a:r>
              <a:rPr lang="en-US" dirty="0"/>
              <a:t> and the product owner. This meeting is </a:t>
            </a:r>
            <a:r>
              <a:rPr lang="en-US" dirty="0" err="1"/>
              <a:t>timeboxed</a:t>
            </a:r>
            <a:r>
              <a:rPr lang="en-US" dirty="0"/>
              <a:t> to no more than 15 minutes. During that time, team members share what they worked on the prior day, will work on that day, and identify any impediments to progress</a:t>
            </a:r>
            <a:r>
              <a:rPr lang="en-US" dirty="0" smtClean="0"/>
              <a:t>.</a:t>
            </a:r>
            <a:endParaRPr lang="en-US" dirty="0"/>
          </a:p>
          <a:p>
            <a:pPr marL="0" indent="0" algn="just">
              <a:buNone/>
            </a:pPr>
            <a:r>
              <a:rPr lang="en-US" dirty="0"/>
              <a:t>The Scrum model sees daily scrums as a way to synchronize the work of team members as they discuss the work of the sprint</a:t>
            </a:r>
            <a:r>
              <a:rPr lang="en-US" dirty="0" smtClean="0"/>
              <a:t>.</a:t>
            </a:r>
          </a:p>
          <a:p>
            <a:pPr marL="0" indent="0" algn="just">
              <a:buNone/>
            </a:pPr>
            <a:r>
              <a:rPr lang="en-US" dirty="0"/>
              <a:t>At the end of a sprint, the team conducts a sprint review during which the team demonstrates the new functionality to the PO or any other stakeholder who wishes to provide feedback that could influence the next sprint</a:t>
            </a:r>
            <a:r>
              <a:rPr lang="en-US" dirty="0" smtClean="0"/>
              <a:t>.</a:t>
            </a:r>
            <a:endParaRPr lang="en-US" dirty="0"/>
          </a:p>
        </p:txBody>
      </p:sp>
    </p:spTree>
    <p:extLst>
      <p:ext uri="{BB962C8B-B14F-4D97-AF65-F5344CB8AC3E}">
        <p14:creationId xmlns:p14="http://schemas.microsoft.com/office/powerpoint/2010/main" val="359919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Workflow</a:t>
            </a:r>
            <a:endParaRPr lang="en-US" dirty="0"/>
          </a:p>
        </p:txBody>
      </p:sp>
      <p:sp>
        <p:nvSpPr>
          <p:cNvPr id="14" name="Объект 13"/>
          <p:cNvSpPr>
            <a:spLocks noGrp="1"/>
          </p:cNvSpPr>
          <p:nvPr>
            <p:ph idx="1"/>
          </p:nvPr>
        </p:nvSpPr>
        <p:spPr/>
        <p:txBody>
          <a:bodyPr rtlCol="0">
            <a:normAutofit/>
          </a:bodyPr>
          <a:lstStyle/>
          <a:p>
            <a:pPr marL="0" indent="0" algn="just">
              <a:buNone/>
            </a:pPr>
            <a:r>
              <a:rPr lang="en-US" dirty="0"/>
              <a:t>This feedback loop within Scrum software development may result in changes to the freshly delivered functionality, but it may just as likely result in revising or adding items to the product backlog</a:t>
            </a:r>
            <a:r>
              <a:rPr lang="en-US" dirty="0" smtClean="0"/>
              <a:t>.</a:t>
            </a:r>
            <a:endParaRPr lang="en-US" dirty="0"/>
          </a:p>
          <a:p>
            <a:pPr marL="0" indent="0" algn="just">
              <a:buNone/>
            </a:pPr>
            <a:r>
              <a:rPr lang="en-US" dirty="0"/>
              <a:t>Another activity in Scrum project management is the sprint retrospective at the end of each sprint. The whole team participates in this meeting, including the </a:t>
            </a:r>
            <a:r>
              <a:rPr lang="en-US" dirty="0" err="1"/>
              <a:t>ScrumMaster</a:t>
            </a:r>
            <a:r>
              <a:rPr lang="en-US" dirty="0"/>
              <a:t> and PO. The meeting is an opportunity to reflect on the sprint that has ended, and identify opportunities to improve.</a:t>
            </a:r>
            <a:endParaRPr lang="en-US" dirty="0" smtClean="0"/>
          </a:p>
        </p:txBody>
      </p:sp>
    </p:spTree>
    <p:extLst>
      <p:ext uri="{BB962C8B-B14F-4D97-AF65-F5344CB8AC3E}">
        <p14:creationId xmlns:p14="http://schemas.microsoft.com/office/powerpoint/2010/main" val="108635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Artifacts</a:t>
            </a:r>
            <a:endParaRPr lang="en-US" dirty="0"/>
          </a:p>
        </p:txBody>
      </p:sp>
      <p:sp>
        <p:nvSpPr>
          <p:cNvPr id="14" name="Объект 13"/>
          <p:cNvSpPr>
            <a:spLocks noGrp="1"/>
          </p:cNvSpPr>
          <p:nvPr>
            <p:ph idx="1"/>
          </p:nvPr>
        </p:nvSpPr>
        <p:spPr/>
        <p:txBody>
          <a:bodyPr rtlCol="0">
            <a:normAutofit/>
          </a:bodyPr>
          <a:lstStyle/>
          <a:p>
            <a:pPr marL="0" indent="0" algn="just">
              <a:buNone/>
            </a:pPr>
            <a:r>
              <a:rPr lang="en-US" dirty="0" smtClean="0"/>
              <a:t>The </a:t>
            </a:r>
            <a:r>
              <a:rPr lang="en-US" dirty="0"/>
              <a:t>p</a:t>
            </a:r>
            <a:r>
              <a:rPr lang="en-US" dirty="0" smtClean="0"/>
              <a:t>roject </a:t>
            </a:r>
            <a:r>
              <a:rPr lang="en-US" dirty="0"/>
              <a:t>backlog is a list of requirements for functionality, ordered by their degree of importance, to be implemented. Elements of this list are called user stories or backlog items. The project's wish log is open to editing for all participants in the scrum process</a:t>
            </a:r>
            <a:r>
              <a:rPr lang="en-US" dirty="0" smtClean="0"/>
              <a:t>.</a:t>
            </a:r>
          </a:p>
          <a:p>
            <a:pPr marL="0" indent="0" algn="just">
              <a:buNone/>
            </a:pPr>
            <a:r>
              <a:rPr lang="en-US" dirty="0" smtClean="0"/>
              <a:t>The sprint </a:t>
            </a:r>
            <a:r>
              <a:rPr lang="en-US" dirty="0"/>
              <a:t>backlog contains the functionality selected by the product owner from the product backlog. All functions are divided into tasks, each of which is evaluated by the scrum command. Every day the team evaluates the amount of work that needs to be done to complete the sprint.</a:t>
            </a:r>
            <a:endParaRPr lang="en-US" dirty="0" smtClean="0"/>
          </a:p>
          <a:p>
            <a:pPr marL="0" indent="0" algn="just">
              <a:buNone/>
            </a:pPr>
            <a:endParaRPr lang="en-US" dirty="0" smtClean="0"/>
          </a:p>
        </p:txBody>
      </p:sp>
    </p:spTree>
    <p:extLst>
      <p:ext uri="{BB962C8B-B14F-4D97-AF65-F5344CB8AC3E}">
        <p14:creationId xmlns:p14="http://schemas.microsoft.com/office/powerpoint/2010/main" val="386060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Artifacts</a:t>
            </a:r>
            <a:endParaRPr lang="en-US" dirty="0"/>
          </a:p>
        </p:txBody>
      </p:sp>
      <p:sp>
        <p:nvSpPr>
          <p:cNvPr id="14" name="Объект 13"/>
          <p:cNvSpPr>
            <a:spLocks noGrp="1"/>
          </p:cNvSpPr>
          <p:nvPr>
            <p:ph idx="1"/>
          </p:nvPr>
        </p:nvSpPr>
        <p:spPr>
          <a:xfrm>
            <a:off x="1562100" y="1825624"/>
            <a:ext cx="5122905" cy="4896451"/>
          </a:xfrm>
        </p:spPr>
        <p:txBody>
          <a:bodyPr rtlCol="0">
            <a:normAutofit/>
          </a:bodyPr>
          <a:lstStyle/>
          <a:p>
            <a:pPr marL="0" indent="0" algn="just">
              <a:buNone/>
            </a:pPr>
            <a:r>
              <a:rPr lang="en-US" dirty="0"/>
              <a:t>Additional artifacts resulting from the Scrum agile methodology is the sprint </a:t>
            </a:r>
            <a:r>
              <a:rPr lang="en-US" dirty="0" err="1"/>
              <a:t>burndown</a:t>
            </a:r>
            <a:r>
              <a:rPr lang="en-US" dirty="0"/>
              <a:t> chart and release </a:t>
            </a:r>
            <a:r>
              <a:rPr lang="en-US" dirty="0" err="1"/>
              <a:t>burndown</a:t>
            </a:r>
            <a:r>
              <a:rPr lang="en-US" dirty="0"/>
              <a:t> chart. </a:t>
            </a:r>
            <a:r>
              <a:rPr lang="en-US" dirty="0" err="1"/>
              <a:t>Burndown</a:t>
            </a:r>
            <a:r>
              <a:rPr lang="en-US" dirty="0"/>
              <a:t> charts show the amount of work remaining either in a sprint or a release, and are an effective tool in Scrum software development to determine whether a sprint or release is on schedule to have all planned work finished by the desired date.</a:t>
            </a:r>
            <a:endParaRPr lang="en-US" dirty="0" smtClean="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089" y="2930678"/>
            <a:ext cx="4546711" cy="2686342"/>
          </a:xfrm>
          <a:prstGeom prst="rect">
            <a:avLst/>
          </a:prstGeom>
        </p:spPr>
      </p:pic>
    </p:spTree>
    <p:extLst>
      <p:ext uri="{BB962C8B-B14F-4D97-AF65-F5344CB8AC3E}">
        <p14:creationId xmlns:p14="http://schemas.microsoft.com/office/powerpoint/2010/main" val="38581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Roles</a:t>
            </a:r>
            <a:endParaRPr lang="en-US" dirty="0"/>
          </a:p>
        </p:txBody>
      </p:sp>
      <p:sp>
        <p:nvSpPr>
          <p:cNvPr id="14" name="Объект 13"/>
          <p:cNvSpPr>
            <a:spLocks noGrp="1"/>
          </p:cNvSpPr>
          <p:nvPr>
            <p:ph idx="1"/>
          </p:nvPr>
        </p:nvSpPr>
        <p:spPr/>
        <p:txBody>
          <a:bodyPr rtlCol="0">
            <a:normAutofit/>
          </a:bodyPr>
          <a:lstStyle/>
          <a:p>
            <a:pPr marL="0" indent="0" algn="just">
              <a:buNone/>
            </a:pPr>
            <a:r>
              <a:rPr lang="en-US" dirty="0"/>
              <a:t>The product owner represents the interests of end users and other interested parties in the product. The product owner is responsible for prioritizing the backlog during Scrum development, to ensure it’s up to par as more is learned about the system being built, its users, the team and so on</a:t>
            </a:r>
            <a:r>
              <a:rPr lang="en-US" dirty="0" smtClean="0"/>
              <a:t>.</a:t>
            </a:r>
          </a:p>
          <a:p>
            <a:pPr marL="0" indent="0" algn="just">
              <a:buNone/>
            </a:pPr>
            <a:r>
              <a:rPr lang="en-US" dirty="0"/>
              <a:t>The scrum master holds meetings, monitors compliance with all principles of the scramble, resolves contradictions and protects the team from distractions. This role does not imply anything other than the correct conduct of the scrum process.</a:t>
            </a:r>
            <a:endParaRPr lang="en-US" dirty="0" smtClean="0"/>
          </a:p>
        </p:txBody>
      </p:sp>
    </p:spTree>
    <p:extLst>
      <p:ext uri="{BB962C8B-B14F-4D97-AF65-F5344CB8AC3E}">
        <p14:creationId xmlns:p14="http://schemas.microsoft.com/office/powerpoint/2010/main" val="6102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Шаблон в оформлении «Облачный шкипе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5955_TF03460508.potx" id="{5DFBD78C-123E-43C4-B1D8-C87BD0916EA4}" vid="{61EFFEBC-D632-4584-AAF5-CCDDDB22578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231</TotalTime>
  <Words>899</Words>
  <Application>Microsoft Office PowerPoint</Application>
  <PresentationFormat>Широкоэкранный</PresentationFormat>
  <Paragraphs>52</Paragraphs>
  <Slides>11</Slides>
  <Notes>10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Cambria</vt:lpstr>
      <vt:lpstr>Courier New</vt:lpstr>
      <vt:lpstr>Wingdings</vt:lpstr>
      <vt:lpstr>Шаблон в оформлении «Облачный шкипер»</vt:lpstr>
      <vt:lpstr>Scrum</vt:lpstr>
      <vt:lpstr>What is Scrum?</vt:lpstr>
      <vt:lpstr>What is Scrum?</vt:lpstr>
      <vt:lpstr>Workflow</vt:lpstr>
      <vt:lpstr>Workflow</vt:lpstr>
      <vt:lpstr>Workflow</vt:lpstr>
      <vt:lpstr>Artifacts</vt:lpstr>
      <vt:lpstr>Artifacts</vt:lpstr>
      <vt:lpstr>Roles</vt:lpstr>
      <vt:lpstr>Roles</vt:lpstr>
      <vt:lpstr>Main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Admin</dc:creator>
  <cp:lastModifiedBy>Admin</cp:lastModifiedBy>
  <cp:revision>18</cp:revision>
  <dcterms:created xsi:type="dcterms:W3CDTF">2018-08-15T07:32:08Z</dcterms:created>
  <dcterms:modified xsi:type="dcterms:W3CDTF">2018-08-15T11:24:00Z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