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f59d8e1e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f59d8e1e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f59d8e1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f59d8e1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f59d8e1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f59d8e1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f5acad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f5acad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f59d8e1e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f59d8e1e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f59d8e1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f59d8e1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f5acad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f5acad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f5acad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f5acad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f59d8e1e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f59d8e1e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f5acad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f5acad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E%D1%82%D0%B6%D0%B8%D0%B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имитации отжига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нахождения минимума функции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6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Тестовая функция Растригина: 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где А=10, и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Глобальный минимум в точке х = 0, где f(x) = 0.</a:t>
            </a:r>
            <a:endParaRPr sz="13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5" y="2891225"/>
            <a:ext cx="3651477" cy="20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325" y="2003250"/>
            <a:ext cx="13239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500" y="2535138"/>
            <a:ext cx="1860881" cy="1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43200" y="2809588"/>
            <a:ext cx="15903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Результат: 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6">
            <a:alphaModFix/>
          </a:blip>
          <a:srcRect b="7980" l="-2280" r="2279" t="-7980"/>
          <a:stretch/>
        </p:blipFill>
        <p:spPr>
          <a:xfrm>
            <a:off x="515124" y="944700"/>
            <a:ext cx="2816290" cy="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Библиографический список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Высоцкий А. В. 2003 Исследование эффективности поиска глобального экстремума методом имитации отжига. </a:t>
            </a:r>
            <a:r>
              <a:rPr lang="ru" sz="1100">
                <a:solidFill>
                  <a:schemeClr val="dk1"/>
                </a:solidFill>
              </a:rPr>
              <a:t>https://cyberleninka.ru/article/n/issledovanie-effektivnosti-poiska-globalnogo-ekstremuma-metodom-imitatsii-otzhiga-rasparallelennogo-razlichnymi-sposobami-1/viewer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68450" y="950825"/>
            <a:ext cx="8520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00"/>
              <a:t>Метод имитации отжига</a:t>
            </a:r>
            <a:r>
              <a:rPr b="1" lang="ru" sz="2300"/>
              <a:t> </a:t>
            </a: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—</a:t>
            </a:r>
            <a:r>
              <a:rPr lang="ru" sz="1800"/>
              <a:t> </a:t>
            </a:r>
            <a:r>
              <a:rPr lang="ru" sz="2000">
                <a:highlight>
                  <a:srgbClr val="FEFEFE"/>
                </a:highlight>
              </a:rPr>
              <a:t>алгоритм глобальной оптимизации</a:t>
            </a:r>
            <a:r>
              <a:rPr lang="ru" sz="2000">
                <a:highlight>
                  <a:srgbClr val="FDFDFD"/>
                </a:highlight>
              </a:rPr>
              <a:t>, в рамках которого мы ищем минимум или максимум функции.</a:t>
            </a:r>
            <a:endParaRPr sz="2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2825" y="1909225"/>
            <a:ext cx="8520600" cy="3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highlight>
                  <a:srgbClr val="FEFEFE"/>
                </a:highlight>
              </a:rPr>
              <a:t>Основан на</a:t>
            </a:r>
            <a:r>
              <a:rPr lang="ru" sz="1900">
                <a:highlight>
                  <a:srgbClr val="FEFEFE"/>
                </a:highlight>
              </a:rPr>
              <a:t> </a:t>
            </a:r>
            <a:r>
              <a:rPr lang="ru" sz="1900">
                <a:highlight>
                  <a:srgbClr val="FEFEFE"/>
                </a:highlight>
                <a:uFill>
                  <a:noFill/>
                </a:uFill>
                <a:hlinkClick r:id="rId3"/>
              </a:rPr>
              <a:t>отжиг</a:t>
            </a:r>
            <a:r>
              <a:rPr lang="ru" sz="1900">
                <a:highlight>
                  <a:srgbClr val="FEFEFE"/>
                </a:highlight>
              </a:rPr>
              <a:t>е в металлургии — технике, заключающейся в нагревании и контролируемом охлаждении металла, чтобы уменьшить дефекты. Каждому состоянию кристаллической решетки соответствует энергия. </a:t>
            </a:r>
            <a:r>
              <a:rPr lang="ru" sz="1900">
                <a:highlight>
                  <a:srgbClr val="FFFFFF"/>
                </a:highlight>
              </a:rPr>
              <a:t>К концу отжига система находится в наилучшем состоянии с наименьшей энергией.</a:t>
            </a:r>
            <a:endParaRPr sz="1900"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27175" y="82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Отличие от метода градиентного спуска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7175" y="1629775"/>
            <a:ext cx="788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rgbClr val="FEFEFE"/>
                </a:highlight>
              </a:rPr>
              <a:t>Г</a:t>
            </a:r>
            <a:r>
              <a:rPr lang="ru">
                <a:highlight>
                  <a:srgbClr val="FEFEFE"/>
                </a:highlight>
              </a:rPr>
              <a:t>арантирует нахождение глобального минимума, так как является стохастическим (вероятностным) методом. То есть функция может перейти в состояние с большей энергией, если вычисленная вероятность оказалась больше рандомно сгенерированного числа от [0, 1]. Это позволяет ей не застревать в локальном минимуме.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 функции, используемые в имитации отжига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</a:t>
            </a:r>
            <a:r>
              <a:rPr b="1" lang="ru"/>
              <a:t>E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/>
              <a:t>для </a:t>
            </a:r>
            <a:r>
              <a:rPr lang="ru"/>
              <a:t>расчета</a:t>
            </a:r>
            <a:r>
              <a:rPr lang="ru"/>
              <a:t> энергии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нашем случае равна оптимизируемой функции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понижения температуры (α = 0.95)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 (</a:t>
            </a:r>
            <a:r>
              <a:rPr b="1" lang="ru"/>
              <a:t>t</a:t>
            </a:r>
            <a:r>
              <a:rPr b="1" lang="ru"/>
              <a:t>) = </a:t>
            </a:r>
            <a:r>
              <a:rPr b="1" lang="ru"/>
              <a:t>t </a:t>
            </a:r>
            <a:r>
              <a:rPr b="1" lang="ru"/>
              <a:t>* α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</a:t>
            </a:r>
            <a:r>
              <a:rPr b="1" lang="ru"/>
              <a:t>S</a:t>
            </a:r>
            <a:r>
              <a:rPr lang="ru"/>
              <a:t>, порождающая новое состояние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Складывает предыдущее состояние с рандомно сгенерированным числом в диапазоне [-1,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82950" y="43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41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307"/>
              <a:t>О</a:t>
            </a:r>
            <a:r>
              <a:rPr lang="ru" sz="2307"/>
              <a:t>пределяем функцию, которую будем минимизировать</a:t>
            </a:r>
            <a:endParaRPr sz="2307"/>
          </a:p>
          <a:p>
            <a:pPr indent="-3641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307"/>
              <a:t>Задаем температуру t</a:t>
            </a:r>
            <a:r>
              <a:rPr baseline="-25000" lang="ru" sz="2307"/>
              <a:t>max</a:t>
            </a:r>
            <a:r>
              <a:rPr lang="ru" sz="2307"/>
              <a:t> = 1000,</a:t>
            </a:r>
            <a:r>
              <a:rPr baseline="-25000" lang="ru" sz="2307"/>
              <a:t>  </a:t>
            </a:r>
            <a:r>
              <a:rPr lang="ru" sz="2307"/>
              <a:t>t</a:t>
            </a:r>
            <a:r>
              <a:rPr baseline="-25000" lang="ru" sz="2307"/>
              <a:t>min </a:t>
            </a:r>
            <a:r>
              <a:rPr lang="ru" sz="2307"/>
              <a:t>= 1</a:t>
            </a:r>
            <a:endParaRPr sz="2307"/>
          </a:p>
          <a:p>
            <a:pPr indent="-3641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307"/>
              <a:t>Задаем начальное состояние s</a:t>
            </a:r>
            <a:r>
              <a:rPr baseline="-25000" lang="ru" sz="2307"/>
              <a:t>0   </a:t>
            </a:r>
            <a:r>
              <a:rPr lang="ru" sz="2307"/>
              <a:t>(генерируется в программе случайным образом)</a:t>
            </a:r>
            <a:endParaRPr sz="2307"/>
          </a:p>
          <a:p>
            <a:pPr indent="-36411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307"/>
              <a:t>Задаем начальную температуру t</a:t>
            </a:r>
            <a:r>
              <a:rPr baseline="-25000" lang="ru" sz="2307"/>
              <a:t>0  </a:t>
            </a:r>
            <a:r>
              <a:rPr lang="ru" sz="2307"/>
              <a:t>= t</a:t>
            </a:r>
            <a:r>
              <a:rPr baseline="-25000" lang="ru" sz="2307"/>
              <a:t>max</a:t>
            </a:r>
            <a:endParaRPr sz="2307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032975"/>
            <a:ext cx="85206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EFEFE"/>
                </a:highlight>
              </a:rPr>
              <a:t>4.  </a:t>
            </a:r>
            <a:r>
              <a:rPr lang="ru">
                <a:highlight>
                  <a:srgbClr val="FEFEFE"/>
                </a:highlight>
              </a:rPr>
              <a:t>Пока не закончится время (t &gt;</a:t>
            </a:r>
            <a:r>
              <a:rPr baseline="-25000" lang="ru" sz="2307"/>
              <a:t> </a:t>
            </a:r>
            <a:r>
              <a:rPr lang="ru" sz="1807"/>
              <a:t>t</a:t>
            </a:r>
            <a:r>
              <a:rPr baseline="-25000" lang="ru" sz="1807"/>
              <a:t>min</a:t>
            </a:r>
            <a:r>
              <a:rPr lang="ru">
                <a:highlight>
                  <a:srgbClr val="FEFEFE"/>
                </a:highlight>
              </a:rPr>
              <a:t>), будем повторять следующие шаги:</a:t>
            </a:r>
            <a:r>
              <a:rPr baseline="-25000" lang="ru" sz="1400"/>
              <a:t>       </a:t>
            </a:r>
            <a:r>
              <a:rPr baseline="-25000" lang="ru" sz="1100"/>
              <a:t>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уменьшим температуру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найдем новое состояние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</a:t>
            </a:r>
            <a:r>
              <a:rPr lang="ru"/>
              <a:t>ычислим ∆E = E (s</a:t>
            </a:r>
            <a:r>
              <a:rPr baseline="-25000" lang="ru"/>
              <a:t>new</a:t>
            </a:r>
            <a:r>
              <a:rPr lang="ru"/>
              <a:t>) – E (s</a:t>
            </a:r>
            <a:r>
              <a:rPr baseline="-25000" lang="ru"/>
              <a:t>old</a:t>
            </a:r>
            <a:r>
              <a:rPr lang="ru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</a:t>
            </a:r>
            <a:r>
              <a:rPr lang="ru"/>
              <a:t>∆E ≤ 0, переходим в новое состояние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∆E &gt; 0 с вероятностью        перейдем в новое состояние (t - текущая температура, е - экспонента)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7459" l="11740" r="-11739" t="-7460"/>
          <a:stretch/>
        </p:blipFill>
        <p:spPr>
          <a:xfrm>
            <a:off x="3942350" y="3090175"/>
            <a:ext cx="424650" cy="3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47325" y="32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алгоритм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QR - код на код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975" y="1279500"/>
            <a:ext cx="2882426" cy="28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06600" y="206600"/>
            <a:ext cx="85971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Тестовая функция Розенброка: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 F(x, y) = (1 – x)</a:t>
            </a:r>
            <a:r>
              <a:rPr baseline="30000" lang="ru" sz="2200"/>
              <a:t>2</a:t>
            </a:r>
            <a:r>
              <a:rPr lang="ru" sz="2200"/>
              <a:t> + 100 * (y – x</a:t>
            </a:r>
            <a:r>
              <a:rPr baseline="30000" lang="ru" sz="2200"/>
              <a:t>2</a:t>
            </a:r>
            <a:r>
              <a:rPr lang="ru" sz="2200"/>
              <a:t>)</a:t>
            </a:r>
            <a:r>
              <a:rPr baseline="30000" lang="ru" sz="2200"/>
              <a:t>2  </a:t>
            </a:r>
            <a:r>
              <a:rPr baseline="30000" lang="ru" sz="2400"/>
              <a:t>    </a:t>
            </a:r>
            <a:endParaRPr sz="24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9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chemeClr val="dk1"/>
                </a:solidFill>
              </a:rPr>
              <a:t>Глобальный минимум в точке (1,1) равен 0.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4" y="1868038"/>
            <a:ext cx="3964376" cy="29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644800" y="2684125"/>
            <a:ext cx="33966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Результат: 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847" y="2454172"/>
            <a:ext cx="1894775" cy="1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40475" y="202825"/>
            <a:ext cx="8520600" cy="1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50"/>
              <a:t>Тестовая функция Матьяса:</a:t>
            </a:r>
            <a:endParaRPr b="1" sz="26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/>
              <a:t> </a:t>
            </a:r>
            <a:r>
              <a:rPr lang="ru" sz="2444"/>
              <a:t>F(x, y) = 0.26 *  (y</a:t>
            </a:r>
            <a:r>
              <a:rPr baseline="30000" lang="ru" sz="2444"/>
              <a:t>2</a:t>
            </a:r>
            <a:r>
              <a:rPr lang="ru" sz="2444"/>
              <a:t> + x</a:t>
            </a:r>
            <a:r>
              <a:rPr baseline="30000" lang="ru" sz="2444"/>
              <a:t>2</a:t>
            </a:r>
            <a:r>
              <a:rPr lang="ru" sz="2444"/>
              <a:t>) - 0.48 * x * y</a:t>
            </a:r>
            <a:endParaRPr b="1"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chemeClr val="dk1"/>
                </a:solidFill>
              </a:rPr>
              <a:t>Глобальный минимум в точке (0,0) равен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75" y="1838000"/>
            <a:ext cx="3318726" cy="248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09450" y="2648525"/>
            <a:ext cx="33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Результат: </a:t>
            </a: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-4722" l="-13837" r="-18071" t="-27186"/>
          <a:stretch/>
        </p:blipFill>
        <p:spPr>
          <a:xfrm>
            <a:off x="5962738" y="2165350"/>
            <a:ext cx="25812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