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7" r:id="rId4"/>
    <p:sldId id="260" r:id="rId5"/>
    <p:sldId id="273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99" r:id="rId14"/>
    <p:sldId id="268" r:id="rId15"/>
    <p:sldId id="270" r:id="rId16"/>
    <p:sldId id="276" r:id="rId17"/>
    <p:sldId id="269" r:id="rId18"/>
    <p:sldId id="297" r:id="rId19"/>
    <p:sldId id="271" r:id="rId20"/>
    <p:sldId id="298" r:id="rId21"/>
    <p:sldId id="272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87" r:id="rId39"/>
    <p:sldId id="267" r:id="rId40"/>
    <p:sldId id="300" r:id="rId41"/>
    <p:sldId id="277" r:id="rId42"/>
    <p:sldId id="286" r:id="rId43"/>
    <p:sldId id="296" r:id="rId4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6514EC-4EB1-F94E-95FA-EDE95C4BA3A8}">
          <p14:sldIdLst>
            <p14:sldId id="256"/>
            <p14:sldId id="258"/>
            <p14:sldId id="257"/>
            <p14:sldId id="260"/>
            <p14:sldId id="273"/>
            <p14:sldId id="261"/>
            <p14:sldId id="262"/>
            <p14:sldId id="263"/>
            <p14:sldId id="264"/>
            <p14:sldId id="265"/>
            <p14:sldId id="274"/>
            <p14:sldId id="266"/>
            <p14:sldId id="299"/>
            <p14:sldId id="268"/>
            <p14:sldId id="270"/>
            <p14:sldId id="276"/>
            <p14:sldId id="269"/>
            <p14:sldId id="297"/>
            <p14:sldId id="271"/>
            <p14:sldId id="298"/>
            <p14:sldId id="272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87"/>
            <p14:sldId id="267"/>
            <p14:sldId id="300"/>
            <p14:sldId id="277"/>
            <p14:sldId id="286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94667" autoAdjust="0"/>
  </p:normalViewPr>
  <p:slideViewPr>
    <p:cSldViewPr snapToGrid="0" snapToObjects="1">
      <p:cViewPr varScale="1">
        <p:scale>
          <a:sx n="83" d="100"/>
          <a:sy n="83" d="100"/>
        </p:scale>
        <p:origin x="102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E9D0B-2D0F-FB4F-8551-9E6FF92A530F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A431-6442-424B-8115-A9BCC2C081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029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A431-6442-424B-8115-A9BCC2C08134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7690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87A1-17A0-E34C-86E7-077C632B1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1FC3-2265-D444-B701-D1381755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03E0-B370-B34A-B605-F4A7DDA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D2F8-8180-D642-8CA1-35505363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8FA1-18E6-4A4A-BCD4-10E986C7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30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8203-016D-794B-9444-7ADBBE4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66672-0678-824E-9D66-B87C6CBC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197F-A34E-1D44-8672-D93294DA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12B2-63F6-254B-86F3-EF03C70F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8D80-8368-3D46-835C-4EF379E4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47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2AEEA-3A77-6F4D-B0C3-FBDCE7754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F0582-17E5-3447-A5B0-18FF4097E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40CD-8EB9-6A42-860A-90001F2F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8D2F-3100-9B4B-8530-70A0810C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A1F7-D8AD-C84C-9EC5-6BA97A74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300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69E8-7869-024E-BDA3-D98085F0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88EC-F216-6342-AD26-41C0474F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9B00-73A8-9D40-A8E6-A1D4C807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334C-5B88-534D-8D53-81A1FA93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8B12-3CC9-B648-9556-81B45EB3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367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8659-2DAE-D441-AA20-561EC04C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D74F-DD20-7545-BF61-1322CDF1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1578-5A96-4742-A97B-BEE8A1D1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2EA8-60D1-DE45-B56C-1433D3EB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D4A7-A27D-754C-B10B-10ABD1B9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789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8D1-9F07-0046-8405-6586EA8D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0AD5-5E9A-6D4E-A072-89B659E01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F4F7-D6E2-5E4F-B735-D9E65DFA6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22FAD-1E00-0243-84D1-3D1336DA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F5A5-60B2-944C-A769-55F5E0C2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D260C-6867-A649-BCCD-EC8892FA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517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C20A-9C9C-B746-A876-96129607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258E-1810-1F41-AA98-80ACA3AC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B68A0-377B-B443-94C6-885F9169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0961D-8B98-A74D-99B6-8B253F387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61C2B-DECF-1240-96D6-2C17A3B20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D4219-3DDC-E24F-B15B-9FE6A1B3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DB4D1-4156-6646-BBD7-D9585086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93DCB-8CAE-884A-9DCA-2F4676AD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44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C484-1514-0347-979A-363AE1B9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8FCFC-4AC3-9B41-8766-503BF833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C3DC-A607-9841-A03C-D1945EB0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4CAF8-9053-BA4C-956E-46201949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223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BF5F-E9E7-C244-9873-608E37CE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9698A-EA3E-3B4E-81F3-BE4CAD6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9182B-79BC-BE45-946E-9F771EF7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518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385E-E3BB-7448-BB60-D4FEE533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76EE-FA2E-7143-820D-19C96071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38FC4-4F2F-734D-AA0C-506BD836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16EE6-8F22-3C49-AE39-80CD0B77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DD5DB-2CCB-A74A-A0F8-883A58E5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10FA7-35DA-E342-A6A0-F3AF702C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731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73E-2EAE-674E-9E86-72FD13F9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450C9-F463-974C-AC54-EF9B50BCB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25033-AFE1-BE4D-887F-A16F6AC0A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E6829-423F-3E4C-AB40-92FA2B9A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3D4E2-2AB9-914B-8F80-56A355F9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5855-17AD-2549-89DD-11FF7EC3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48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30188-9D79-AE42-9608-FC1CA043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5845-0176-7D42-A134-DBD57CBBD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32D0-FAD0-4C48-ACB2-3468AA325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0C71-E007-BC43-8D7F-4F7C68AC2C6A}" type="datetimeFigureOut">
              <a:rPr lang="es-ES_tradnl" smtClean="0"/>
              <a:t>09/10/2019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4891-1E8F-3D40-BDB1-E9A48DC1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9233-F4B7-934D-BEC1-56C524FD2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D322-E834-9345-9503-770627B0D9B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50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B7C1EEC-63A1-5C4A-9955-87F97A26E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s-ES_tradnl" sz="1800"/>
              <a:t>Germán González</a:t>
            </a:r>
          </a:p>
          <a:p>
            <a:r>
              <a:rPr lang="es-ES_tradnl" sz="1800"/>
              <a:t>german.gonzalez@ua.es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7E2F8-506C-0849-9CC9-1D691F24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s-ES_tradnl" sz="3400" dirty="0">
                <a:solidFill>
                  <a:schemeClr val="bg2"/>
                </a:solidFill>
              </a:rPr>
              <a:t>Matemáticas I</a:t>
            </a:r>
            <a:br>
              <a:rPr lang="es-ES_tradnl" sz="3400" dirty="0">
                <a:solidFill>
                  <a:schemeClr val="bg2"/>
                </a:solidFill>
              </a:rPr>
            </a:br>
            <a:r>
              <a:rPr lang="es-ES_tradnl" sz="3400" dirty="0">
                <a:solidFill>
                  <a:schemeClr val="bg2"/>
                </a:solidFill>
              </a:rPr>
              <a:t>Sesión 5 – Espacios Vectoriales y Bases</a:t>
            </a:r>
            <a:endParaRPr lang="es-ES_tradnl" sz="3400" baseline="30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5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4AAB2A-4E9D-7A44-8C2C-9D442E519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3"/>
          <a:stretch/>
        </p:blipFill>
        <p:spPr>
          <a:xfrm>
            <a:off x="155830" y="959518"/>
            <a:ext cx="11656955" cy="33237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FB1EC0-182A-40CB-97D6-7FA1AE3A515C}"/>
              </a:ext>
            </a:extLst>
          </p:cNvPr>
          <p:cNvSpPr/>
          <p:nvPr/>
        </p:nvSpPr>
        <p:spPr>
          <a:xfrm>
            <a:off x="1794076" y="2870522"/>
            <a:ext cx="706056" cy="40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DC54D-AEBB-4742-8850-8923D500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23" y="2843515"/>
            <a:ext cx="432684" cy="4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6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EA51E-CECF-784B-AFB1-F673A908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Subespacios</a:t>
            </a:r>
            <a:r>
              <a:rPr lang="es-ES_tradnl" dirty="0"/>
              <a:t> vectoriales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F6AA2-857B-EB4D-84C6-6CD9A6283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274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235B1B-9115-414B-9FA1-219076CE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69421" cy="32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2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47BB2E-BE9B-48F4-9A58-F2852879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554699" cy="442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F02D68-1B6F-468A-A6C0-B6D427C57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7" y="5685479"/>
            <a:ext cx="7270106" cy="885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EDA7F-AC1B-4A82-8D0E-277F35429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87" y="4421529"/>
            <a:ext cx="9158671" cy="8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9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73B4-C088-9545-A514-C45EDCA7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Ejemplos de </a:t>
            </a:r>
            <a:r>
              <a:rPr lang="es-ES_tradnl" dirty="0" err="1"/>
              <a:t>subespacios</a:t>
            </a:r>
            <a:r>
              <a:rPr lang="es-ES_tradnl" dirty="0"/>
              <a:t> de </a:t>
            </a:r>
            <a:r>
              <a:rPr lang="es-ES_tradnl" i="1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A796-93E8-C44E-BA56-E6EDF809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/>
          <a:lstStyle/>
          <a:p>
            <a:r>
              <a:rPr lang="es-ES_tradnl" dirty="0" err="1"/>
              <a:t>Subespacio</a:t>
            </a:r>
            <a:r>
              <a:rPr lang="es-ES_tradnl" dirty="0"/>
              <a:t> trivial (</a:t>
            </a:r>
            <a:r>
              <a:rPr lang="es-ES_tradnl" b="1" dirty="0"/>
              <a:t>0</a:t>
            </a:r>
            <a:r>
              <a:rPr lang="es-ES_tradnl" dirty="0"/>
              <a:t>)</a:t>
            </a:r>
          </a:p>
          <a:p>
            <a:r>
              <a:rPr lang="es-ES_tradnl" dirty="0"/>
              <a:t>El propio </a:t>
            </a:r>
            <a:r>
              <a:rPr lang="es-ES_tradnl" dirty="0" err="1"/>
              <a:t>subespacio</a:t>
            </a:r>
            <a:r>
              <a:rPr lang="es-ES_tradnl" dirty="0"/>
              <a:t> (</a:t>
            </a:r>
            <a:r>
              <a:rPr lang="es-ES_tradnl" i="1" dirty="0"/>
              <a:t>V</a:t>
            </a:r>
            <a:r>
              <a:rPr lang="es-ES_tradnl" dirty="0"/>
              <a:t>)</a:t>
            </a:r>
          </a:p>
          <a:p>
            <a:r>
              <a:rPr lang="es-ES_tradnl" dirty="0"/>
              <a:t>La recta y=mx</a:t>
            </a:r>
            <a:r>
              <a:rPr lang="es-ES_tradnl" b="1" dirty="0"/>
              <a:t> </a:t>
            </a:r>
            <a:r>
              <a:rPr lang="es-ES_tradnl" dirty="0"/>
              <a:t> es un </a:t>
            </a:r>
            <a:r>
              <a:rPr lang="es-ES_tradnl" dirty="0" err="1"/>
              <a:t>subespacio</a:t>
            </a:r>
            <a:r>
              <a:rPr lang="es-ES_tradnl" dirty="0"/>
              <a:t> de R</a:t>
            </a:r>
            <a:r>
              <a:rPr lang="es-ES_tradnl" baseline="30000" dirty="0"/>
              <a:t>2</a:t>
            </a:r>
          </a:p>
          <a:p>
            <a:r>
              <a:rPr lang="es-ES_tradnl" dirty="0"/>
              <a:t>El plano 0 = </a:t>
            </a:r>
            <a:r>
              <a:rPr lang="es-ES_tradnl" dirty="0" err="1"/>
              <a:t>ax</a:t>
            </a:r>
            <a:r>
              <a:rPr lang="es-ES_tradnl" b="1" dirty="0"/>
              <a:t> + </a:t>
            </a:r>
            <a:r>
              <a:rPr lang="es-ES_tradnl" dirty="0" err="1"/>
              <a:t>by</a:t>
            </a:r>
            <a:r>
              <a:rPr lang="es-ES_tradnl" b="1" dirty="0"/>
              <a:t> + </a:t>
            </a:r>
            <a:r>
              <a:rPr lang="es-ES_tradnl" dirty="0" err="1"/>
              <a:t>cz</a:t>
            </a:r>
            <a:r>
              <a:rPr lang="es-ES_tradnl" b="1" dirty="0"/>
              <a:t> </a:t>
            </a:r>
            <a:r>
              <a:rPr lang="es-ES_tradnl" dirty="0"/>
              <a:t> es un </a:t>
            </a:r>
            <a:r>
              <a:rPr lang="es-ES_tradnl" dirty="0" err="1"/>
              <a:t>subespacio</a:t>
            </a:r>
            <a:r>
              <a:rPr lang="es-ES_tradnl" dirty="0"/>
              <a:t> de R</a:t>
            </a:r>
            <a:r>
              <a:rPr lang="es-ES_tradnl" baseline="30000" dirty="0"/>
              <a:t>3</a:t>
            </a:r>
            <a:endParaRPr lang="es-ES_tradnl" b="1" baseline="30000" dirty="0"/>
          </a:p>
          <a:p>
            <a:r>
              <a:rPr lang="es-ES_tradnl" dirty="0"/>
              <a:t>Las matrices </a:t>
            </a:r>
            <a:r>
              <a:rPr lang="es-ES_tradnl" dirty="0" err="1"/>
              <a:t>M</a:t>
            </a:r>
            <a:r>
              <a:rPr lang="es-ES_tradnl" baseline="-25000" dirty="0" err="1"/>
              <a:t>mn</a:t>
            </a:r>
            <a:r>
              <a:rPr lang="es-ES_tradnl" dirty="0"/>
              <a:t> tal que m</a:t>
            </a:r>
            <a:r>
              <a:rPr lang="es-ES_tradnl" baseline="-25000" dirty="0"/>
              <a:t>11 </a:t>
            </a:r>
            <a:r>
              <a:rPr lang="es-ES_tradnl" dirty="0"/>
              <a:t>= 0 son un </a:t>
            </a:r>
            <a:r>
              <a:rPr lang="es-ES_tradnl" dirty="0" err="1"/>
              <a:t>subespacio</a:t>
            </a:r>
            <a:r>
              <a:rPr lang="es-ES_tradnl" dirty="0"/>
              <a:t> de </a:t>
            </a:r>
            <a:r>
              <a:rPr lang="es-ES_tradnl" dirty="0" err="1"/>
              <a:t>M</a:t>
            </a:r>
            <a:r>
              <a:rPr lang="es-ES_tradnl" baseline="-25000" dirty="0" err="1"/>
              <a:t>mn</a:t>
            </a:r>
            <a:endParaRPr lang="es-ES_tradnl" baseline="-25000" dirty="0"/>
          </a:p>
          <a:p>
            <a:r>
              <a:rPr lang="es-ES_tradnl" dirty="0"/>
              <a:t>Los polinomios </a:t>
            </a:r>
            <a:r>
              <a:rPr lang="es-ES_tradnl" dirty="0" err="1"/>
              <a:t>P</a:t>
            </a:r>
            <a:r>
              <a:rPr lang="es-ES_tradnl" baseline="-25000" dirty="0" err="1"/>
              <a:t>n</a:t>
            </a:r>
            <a:r>
              <a:rPr lang="es-ES_tradnl" dirty="0"/>
              <a:t> son un </a:t>
            </a:r>
            <a:r>
              <a:rPr lang="es-ES_tradnl" dirty="0" err="1"/>
              <a:t>subespacio</a:t>
            </a:r>
            <a:r>
              <a:rPr lang="es-ES_tradnl" dirty="0"/>
              <a:t> de los polinomios P</a:t>
            </a:r>
            <a:r>
              <a:rPr lang="es-ES_tradnl" baseline="-25000" dirty="0"/>
              <a:t>m</a:t>
            </a:r>
            <a:r>
              <a:rPr lang="es-ES_tradnl" dirty="0"/>
              <a:t> cuando n &lt;= m</a:t>
            </a:r>
          </a:p>
          <a:p>
            <a:r>
              <a:rPr lang="es-ES_tradnl" dirty="0"/>
              <a:t>Las funciones derivables C´[</a:t>
            </a:r>
            <a:r>
              <a:rPr lang="es-ES_tradnl" dirty="0" err="1"/>
              <a:t>a,b</a:t>
            </a:r>
            <a:r>
              <a:rPr lang="es-ES_tradnl" dirty="0"/>
              <a:t>] son un </a:t>
            </a:r>
            <a:r>
              <a:rPr lang="es-ES_tradnl" dirty="0" err="1"/>
              <a:t>subespacio</a:t>
            </a:r>
            <a:r>
              <a:rPr lang="es-ES_tradnl" dirty="0"/>
              <a:t> de las funciones C[</a:t>
            </a:r>
            <a:r>
              <a:rPr lang="es-ES_tradnl" dirty="0" err="1"/>
              <a:t>a,b</a:t>
            </a:r>
            <a:r>
              <a:rPr lang="es-ES_tradnl" dirty="0"/>
              <a:t>]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066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A45F6D-DC80-0645-9A10-3ED63022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74446" cy="4548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6EEBB4-BDCC-A440-B25C-340B831A299C}"/>
              </a:ext>
            </a:extLst>
          </p:cNvPr>
          <p:cNvSpPr txBox="1"/>
          <p:nvPr/>
        </p:nvSpPr>
        <p:spPr>
          <a:xfrm>
            <a:off x="367784" y="5309803"/>
            <a:ext cx="11456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Ejemplo: dos planos en R</a:t>
            </a:r>
            <a:r>
              <a:rPr lang="es-ES_tradnl" sz="2400" baseline="30000" dirty="0"/>
              <a:t>3</a:t>
            </a:r>
            <a:r>
              <a:rPr lang="es-ES_tradnl" sz="2400" dirty="0"/>
              <a:t>. Su intersección es una recta o el conjunto vacío. Por tanto es un </a:t>
            </a:r>
            <a:r>
              <a:rPr lang="es-ES_tradnl" sz="2400" dirty="0" err="1"/>
              <a:t>subespacio</a:t>
            </a:r>
            <a:r>
              <a:rPr lang="es-ES_tradnl" sz="2400" dirty="0"/>
              <a:t>.</a:t>
            </a:r>
            <a:endParaRPr lang="es-ES_tradnl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08278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EA51E-CECF-784B-AFB1-F673A908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Combinaciones lineales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F6AA2-857B-EB4D-84C6-6CD9A6283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445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6B3945-9C7B-5A41-87E5-EEA0B696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3" y="-1"/>
            <a:ext cx="11426026" cy="3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3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E33969-5ABD-9545-BA13-E3B10665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99"/>
            <a:ext cx="12048208" cy="386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3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52FE85-2671-DE48-BC89-A234EB84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56" y="246011"/>
            <a:ext cx="10859077" cy="378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3E3F1C-CFA8-9B49-94D6-8BD63AAC2C86}"/>
              </a:ext>
            </a:extLst>
          </p:cNvPr>
          <p:cNvGraphicFramePr>
            <a:graphicFrameLocks noGrp="1"/>
          </p:cNvGraphicFramePr>
          <p:nvPr/>
        </p:nvGraphicFramePr>
        <p:xfrm>
          <a:off x="490154" y="285750"/>
          <a:ext cx="10521865" cy="628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69">
                  <a:extLst>
                    <a:ext uri="{9D8B030D-6E8A-4147-A177-3AD203B41FA5}">
                      <a16:colId xmlns:a16="http://schemas.microsoft.com/office/drawing/2014/main" val="3527302564"/>
                    </a:ext>
                  </a:extLst>
                </a:gridCol>
                <a:gridCol w="689856">
                  <a:extLst>
                    <a:ext uri="{9D8B030D-6E8A-4147-A177-3AD203B41FA5}">
                      <a16:colId xmlns:a16="http://schemas.microsoft.com/office/drawing/2014/main" val="4032726112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1435938825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4101628317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432042716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1553252410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4246221426"/>
                    </a:ext>
                  </a:extLst>
                </a:gridCol>
                <a:gridCol w="577988">
                  <a:extLst>
                    <a:ext uri="{9D8B030D-6E8A-4147-A177-3AD203B41FA5}">
                      <a16:colId xmlns:a16="http://schemas.microsoft.com/office/drawing/2014/main" val="4286278566"/>
                    </a:ext>
                  </a:extLst>
                </a:gridCol>
                <a:gridCol w="5543712">
                  <a:extLst>
                    <a:ext uri="{9D8B030D-6E8A-4147-A177-3AD203B41FA5}">
                      <a16:colId xmlns:a16="http://schemas.microsoft.com/office/drawing/2014/main" val="656306784"/>
                    </a:ext>
                  </a:extLst>
                </a:gridCol>
              </a:tblGrid>
              <a:tr h="287472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Sem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Días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Teoría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620459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l" fontAlgn="b"/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Septiembre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 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25334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Presentación e Introducción a Álgebra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94309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Sistemas Lineales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97810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3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28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Vectores y Matrices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306089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l" fontAlgn="b"/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Octubre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 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345984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30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Espacios </a:t>
                      </a:r>
                      <a:r>
                        <a:rPr lang="es-ES" sz="2000" u="none" strike="noStrike" dirty="0" err="1">
                          <a:effectLst/>
                        </a:rPr>
                        <a:t>Vec</a:t>
                      </a:r>
                      <a:r>
                        <a:rPr lang="es-ES" sz="2000" u="none" strike="noStrike" dirty="0">
                          <a:effectLst/>
                        </a:rPr>
                        <a:t> – Vectores en R² y R³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55815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09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Espacios </a:t>
                      </a:r>
                      <a:r>
                        <a:rPr lang="es-ES" sz="2000" u="none" strike="noStrike" dirty="0" err="1">
                          <a:effectLst/>
                        </a:rPr>
                        <a:t>Vec</a:t>
                      </a:r>
                      <a:r>
                        <a:rPr lang="es-ES" sz="2000" u="none" strike="noStrike" dirty="0">
                          <a:effectLst/>
                        </a:rPr>
                        <a:t> – Bases y Dimensión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19087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6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Espacios </a:t>
                      </a:r>
                      <a:r>
                        <a:rPr lang="es-ES" sz="2000" u="none" strike="noStrike" dirty="0" err="1">
                          <a:effectLst/>
                        </a:rPr>
                        <a:t>Vec</a:t>
                      </a:r>
                      <a:r>
                        <a:rPr lang="es-ES" sz="2000" u="none" strike="noStrike" dirty="0">
                          <a:effectLst/>
                        </a:rPr>
                        <a:t> – Cambio de Base </a:t>
                      </a:r>
                      <a:r>
                        <a:rPr lang="es-E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– Ejercicios NE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9614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7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Transformaciones Lineales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134538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8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30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31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01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Vectores característicos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171203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l" fontAlgn="b"/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Noviembre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 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05587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9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04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05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06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07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08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09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10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A: </a:t>
                      </a:r>
                      <a:r>
                        <a:rPr lang="es-ES" sz="2000" u="none" strike="noStrike" dirty="0" err="1">
                          <a:effectLst/>
                        </a:rPr>
                        <a:t>Diagonalización</a:t>
                      </a:r>
                      <a:r>
                        <a:rPr lang="es-ES" sz="2000" u="none" strike="noStrike" dirty="0">
                          <a:effectLst/>
                        </a:rPr>
                        <a:t> </a:t>
                      </a:r>
                      <a:r>
                        <a:rPr lang="es-E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– Ejercicios NE</a:t>
                      </a:r>
                      <a:endParaRPr lang="es-E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031244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10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Introducción a Lógica y el lenguaje formal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594064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11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Formalización en Lógica proposicional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932956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12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30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Tablas de Verdad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51581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l" fontAlgn="b"/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>
                          <a:effectLst/>
                        </a:rPr>
                        <a:t>Diciembre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 </a:t>
                      </a:r>
                      <a:endParaRPr lang="es-E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36516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13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06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Contraejemplo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89455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14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09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13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14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15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Deducción Natural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01310"/>
                  </a:ext>
                </a:extLst>
              </a:tr>
              <a:tr h="287472"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15</a:t>
                      </a:r>
                      <a:endParaRPr lang="es-E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16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17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18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19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20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21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22</a:t>
                      </a:r>
                      <a:endParaRPr lang="es-E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L: Deducción Natural </a:t>
                      </a:r>
                      <a:r>
                        <a:rPr lang="es-E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– Ejercicios NE</a:t>
                      </a:r>
                      <a:endParaRPr lang="es-E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90170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FAEDA-1155-8D42-8A2F-E46A920192EB}"/>
              </a:ext>
            </a:extLst>
          </p:cNvPr>
          <p:cNvCxnSpPr/>
          <p:nvPr/>
        </p:nvCxnSpPr>
        <p:spPr>
          <a:xfrm>
            <a:off x="322858" y="2774856"/>
            <a:ext cx="11093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901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B5D75D-A02E-EA45-8419-FF48E5A8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2841" cy="23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23CFCC-3674-454F-8825-50DE2728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99007" cy="25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7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EA51E-CECF-784B-AFB1-F673A908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Dependencia e independencia lineal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F6AA2-857B-EB4D-84C6-6CD9A6283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671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25B24F-B33F-7443-9668-75203AEF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916760" cy="44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61BB22-87FF-7944-BD3A-E5D1F8F3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3" y="0"/>
            <a:ext cx="11619392" cy="616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7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E55BCB-6206-7F46-B1B2-AB9D951A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30" y="0"/>
            <a:ext cx="9089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001B13-A305-1645-B41D-B692AF67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054"/>
            <a:ext cx="11384951" cy="25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2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523B11-4592-FD4E-ADBB-ED211DF3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3" y="0"/>
            <a:ext cx="9182100" cy="266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9F9E50-611A-1C44-A577-3B69D34EA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3" y="3531886"/>
            <a:ext cx="9751470" cy="2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5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F39B70-A019-EB48-BC90-1B21A0D8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" y="270386"/>
            <a:ext cx="11221849" cy="3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90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512C00-F64E-3241-B20A-D35A2D188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61"/>
          <a:stretch/>
        </p:blipFill>
        <p:spPr>
          <a:xfrm>
            <a:off x="0" y="0"/>
            <a:ext cx="13157348" cy="16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1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B6C85-9013-434E-93A1-5D87C06D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12" y="0"/>
            <a:ext cx="532497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AD419F-7858-B34A-A463-36179AF593BA}"/>
              </a:ext>
            </a:extLst>
          </p:cNvPr>
          <p:cNvSpPr txBox="1"/>
          <p:nvPr/>
        </p:nvSpPr>
        <p:spPr>
          <a:xfrm>
            <a:off x="470647" y="4774168"/>
            <a:ext cx="2699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/>
              <a:t>bit.ly</a:t>
            </a:r>
            <a:r>
              <a:rPr lang="es-ES_tradnl" sz="2400" dirty="0"/>
              <a:t>/Matematicas1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B02AE0-3074-DD4D-90F5-8AC68EC1CBC8}"/>
              </a:ext>
            </a:extLst>
          </p:cNvPr>
          <p:cNvSpPr/>
          <p:nvPr/>
        </p:nvSpPr>
        <p:spPr>
          <a:xfrm>
            <a:off x="470647" y="5336029"/>
            <a:ext cx="6496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Roboto"/>
              </a:rPr>
              <a:t>Álgebra. Vectores y Sistemas de Ecuaciones Lineales [7.1][M1 2018]</a:t>
            </a:r>
            <a:endParaRPr lang="es-ES" b="0" i="0" dirty="0">
              <a:effectLst/>
              <a:latin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207B8A-26D8-B64C-91D6-B29E91796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047"/>
            <a:ext cx="9673389" cy="22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80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5ED5-1E0B-814B-8C01-F4863431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Bases y dimensión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3934-5EBA-B14F-9F1C-80F7C610E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6772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ACD61-5BD9-9742-8D23-03BEB6ED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0" y="787400"/>
            <a:ext cx="11010791" cy="315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22A9D-7261-224D-A28D-E0DE4C49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61601"/>
            <a:ext cx="11569078" cy="9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19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1A09-CA1A-8F42-AA3A-B11AABCB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Base canónica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262F-9D2A-0E46-90DB-A847D956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Aquella cuyos vectores son las columnas de la matriz identidad. Solo un coeficiente es 1 en cada elemento de la base.</a:t>
            </a:r>
          </a:p>
          <a:p>
            <a:endParaRPr lang="es-ES_tradnl" dirty="0"/>
          </a:p>
          <a:p>
            <a:r>
              <a:rPr lang="es-ES_tradnl" dirty="0"/>
              <a:t>Ejemplos:</a:t>
            </a:r>
          </a:p>
          <a:p>
            <a:pPr lvl="1"/>
            <a:r>
              <a:rPr lang="es-ES_tradnl" b="1" dirty="0"/>
              <a:t>i, j, k</a:t>
            </a:r>
            <a:r>
              <a:rPr lang="es-ES_tradnl" dirty="0"/>
              <a:t> en R</a:t>
            </a:r>
            <a:r>
              <a:rPr lang="es-ES_tradnl" baseline="30000" dirty="0"/>
              <a:t>3</a:t>
            </a:r>
          </a:p>
          <a:p>
            <a:pPr lvl="1"/>
            <a:r>
              <a:rPr lang="es-ES_tradnl" dirty="0"/>
              <a:t>1, x, x</a:t>
            </a:r>
            <a:r>
              <a:rPr lang="es-ES_tradnl" baseline="30000" dirty="0"/>
              <a:t>2</a:t>
            </a:r>
            <a:r>
              <a:rPr lang="es-ES_tradnl" dirty="0"/>
              <a:t>, x</a:t>
            </a:r>
            <a:r>
              <a:rPr lang="es-ES_tradnl" baseline="30000" dirty="0"/>
              <a:t>3</a:t>
            </a:r>
            <a:r>
              <a:rPr lang="es-ES_tradnl" dirty="0"/>
              <a:t> en P</a:t>
            </a:r>
            <a:r>
              <a:rPr lang="es-ES_tradnl" baseline="-25000" dirty="0"/>
              <a:t>3</a:t>
            </a:r>
          </a:p>
          <a:p>
            <a:pPr lvl="1"/>
            <a:r>
              <a:rPr lang="es-ES_tradnl" dirty="0"/>
              <a:t>En M</a:t>
            </a:r>
            <a:r>
              <a:rPr lang="es-ES_tradnl" baseline="-25000" dirty="0"/>
              <a:t>22</a:t>
            </a:r>
            <a:r>
              <a:rPr lang="es-ES_tradnl" dirty="0"/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76D2D-C859-2040-A2E4-C67D3606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726" y="4578810"/>
            <a:ext cx="335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58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94EFE5-377C-7B4D-BE6F-FE4FBBA77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"/>
          <a:stretch/>
        </p:blipFill>
        <p:spPr>
          <a:xfrm>
            <a:off x="423445" y="374649"/>
            <a:ext cx="10364160" cy="64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78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865E0-4AC0-1E49-8F6B-0A91E37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9" y="633996"/>
            <a:ext cx="11269109" cy="21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73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147299-63ED-F944-8A21-EB5F81C3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5" y="336884"/>
            <a:ext cx="10913351" cy="30921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CD0EFA-5B4E-C444-8D37-521A4FBCC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0" y="3429000"/>
            <a:ext cx="2171033" cy="697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CFC164-4300-B643-A2EE-48455E659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23" y="4243135"/>
            <a:ext cx="10240640" cy="88231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B69F84-922D-48DF-B0CE-CF14E8FB56D1}"/>
              </a:ext>
            </a:extLst>
          </p:cNvPr>
          <p:cNvGrpSpPr/>
          <p:nvPr/>
        </p:nvGrpSpPr>
        <p:grpSpPr>
          <a:xfrm>
            <a:off x="925723" y="4917818"/>
            <a:ext cx="10700305" cy="1525279"/>
            <a:chOff x="925723" y="4917818"/>
            <a:chExt cx="10700305" cy="15252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51225A-A161-C544-9A54-ACDC5606A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723" y="5264000"/>
              <a:ext cx="10700305" cy="117909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B4A8E9-34DC-4C17-9831-7D12E9A8E0B0}"/>
                </a:ext>
              </a:extLst>
            </p:cNvPr>
            <p:cNvSpPr/>
            <p:nvPr/>
          </p:nvSpPr>
          <p:spPr>
            <a:xfrm>
              <a:off x="8449519" y="5380304"/>
              <a:ext cx="1435261" cy="244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4C1E2E-8B9D-4224-A5E6-37F87ECB1D0C}"/>
                </a:ext>
              </a:extLst>
            </p:cNvPr>
            <p:cNvSpPr txBox="1"/>
            <p:nvPr/>
          </p:nvSpPr>
          <p:spPr>
            <a:xfrm>
              <a:off x="7938864" y="4917818"/>
              <a:ext cx="245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en</a:t>
              </a:r>
              <a:r>
                <a:rPr lang="en-US" dirty="0"/>
                <a:t> los dem</a:t>
              </a:r>
              <a:r>
                <a:rPr lang="es-ES" dirty="0"/>
                <a:t>á</a:t>
              </a:r>
              <a:r>
                <a:rPr lang="en-US" dirty="0"/>
                <a:t>s </a:t>
              </a:r>
              <a:r>
                <a:rPr lang="en-US" dirty="0" err="1"/>
                <a:t>elementos</a:t>
              </a:r>
              <a:endParaRPr lang="en-US" dirty="0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F2D6885-244B-4C8B-A4DC-D0CDBAFD9B72}"/>
                </a:ext>
              </a:extLst>
            </p:cNvPr>
            <p:cNvSpPr/>
            <p:nvPr/>
          </p:nvSpPr>
          <p:spPr>
            <a:xfrm rot="5400000">
              <a:off x="9095705" y="4254839"/>
              <a:ext cx="142886" cy="211238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665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96FF0A-6177-BA4C-8CB9-FA993260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" y="549107"/>
            <a:ext cx="11147611" cy="1760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73D2B-82D4-BD4A-A7B7-9A006812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" y="3557339"/>
            <a:ext cx="10784246" cy="23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E3C911-8C68-DE4A-8ABB-83DF1219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2" y="539415"/>
            <a:ext cx="11322822" cy="177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379A-4A10-1B4C-9847-1E84A420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FE7E2-4AE2-6F48-9E18-6AE32612F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0787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8E0041-FDBC-7C46-B00E-0ECD22FB6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74"/>
          <a:stretch/>
        </p:blipFill>
        <p:spPr>
          <a:xfrm>
            <a:off x="2720971" y="-1"/>
            <a:ext cx="7336452" cy="65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C28752-4AF7-6246-8EA3-8D673BD4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Advertencia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6470E7-94AA-904E-8469-137F0EE5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Hasta ahora hemos hecho un repaso ”extendido” de las matemáticas que “debíais” saber de bachillerato</a:t>
            </a:r>
          </a:p>
          <a:p>
            <a:endParaRPr lang="es-ES_tradnl" dirty="0"/>
          </a:p>
          <a:p>
            <a:r>
              <a:rPr lang="es-ES_tradnl" dirty="0"/>
              <a:t>A partir de ahora vamos a aprender propiedades abstractas del algebra con aplicaciones a infinidad de problemas</a:t>
            </a:r>
          </a:p>
          <a:p>
            <a:endParaRPr lang="es-ES_tradnl" dirty="0"/>
          </a:p>
          <a:p>
            <a:r>
              <a:rPr lang="es-ES_tradnl" dirty="0"/>
              <a:t>Una recomendación para el estudio a partir de ahora es entender las abstracciones y luego “bajarlas” al mundo real, donde vuestra intuición puede funcionar</a:t>
            </a:r>
          </a:p>
        </p:txBody>
      </p:sp>
    </p:spTree>
    <p:extLst>
      <p:ext uri="{BB962C8B-B14F-4D97-AF65-F5344CB8AC3E}">
        <p14:creationId xmlns:p14="http://schemas.microsoft.com/office/powerpoint/2010/main" val="1697041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745954-14CC-4C11-8971-F62F0D8D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97010" cy="5134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7F989C-8FA2-4592-B21D-3392D38BC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795"/>
          <a:stretch/>
        </p:blipFill>
        <p:spPr>
          <a:xfrm>
            <a:off x="-123842" y="4971784"/>
            <a:ext cx="6944694" cy="11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7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BF39CB-784C-A640-8475-DD7F71834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28"/>
          <a:stretch/>
        </p:blipFill>
        <p:spPr>
          <a:xfrm>
            <a:off x="0" y="0"/>
            <a:ext cx="7360182" cy="6609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26ABDE-79BB-8B48-8AE3-69611E912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791"/>
          <a:stretch/>
        </p:blipFill>
        <p:spPr>
          <a:xfrm>
            <a:off x="6177023" y="2099041"/>
            <a:ext cx="5789857" cy="17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0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A81660-3D25-8D44-9360-879E19A6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5919" cy="5589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524ACE-DA98-0B4B-8124-1019ECAA0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33"/>
          <a:stretch/>
        </p:blipFill>
        <p:spPr>
          <a:xfrm>
            <a:off x="5873576" y="453718"/>
            <a:ext cx="6166023" cy="278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89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D7CD16-FFF4-2447-A7D8-9B785B13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7800"/>
            <a:ext cx="8942543" cy="63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5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EA51E-CECF-784B-AFB1-F673A908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Espacios vectoriales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F6AA2-857B-EB4D-84C6-6CD9A6283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96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8F5CA3-1EAD-4944-B57D-3EFEB8E7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8" y="849998"/>
            <a:ext cx="11508524" cy="30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5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CE3EA5-F237-CE4A-B7B2-2D8EC577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32"/>
            <a:ext cx="9253682" cy="1251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55228C-83BB-1449-8568-6866F771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441116"/>
            <a:ext cx="9296544" cy="541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3859-22C4-8546-B271-35E2494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Ejemplos de espacios vectoriales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330A-1D61-2C46-96F8-8ED4D6E3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</a:t>
            </a:r>
            <a:r>
              <a:rPr lang="es-ES_tradnl" baseline="30000" dirty="0"/>
              <a:t>n</a:t>
            </a:r>
          </a:p>
          <a:p>
            <a:r>
              <a:rPr lang="es-ES_tradnl" dirty="0"/>
              <a:t>El espacio vectorial </a:t>
            </a:r>
            <a:r>
              <a:rPr lang="es-ES_tradnl" b="1" dirty="0"/>
              <a:t>0</a:t>
            </a:r>
          </a:p>
          <a:p>
            <a:r>
              <a:rPr lang="es-ES_tradnl" dirty="0"/>
              <a:t>El conjunto de puntos en R</a:t>
            </a:r>
            <a:r>
              <a:rPr lang="es-ES_tradnl" baseline="30000" dirty="0"/>
              <a:t>2</a:t>
            </a:r>
            <a:r>
              <a:rPr lang="es-ES_tradnl" b="1" baseline="30000" dirty="0"/>
              <a:t> </a:t>
            </a:r>
            <a:r>
              <a:rPr lang="es-ES_tradnl" dirty="0"/>
              <a:t>que se encuentra en una recta que pasa por el origen</a:t>
            </a:r>
          </a:p>
          <a:p>
            <a:r>
              <a:rPr lang="es-ES_tradnl" dirty="0"/>
              <a:t>El conjunto de puntos en R</a:t>
            </a:r>
            <a:r>
              <a:rPr lang="es-ES_tradnl" baseline="30000" dirty="0"/>
              <a:t>3</a:t>
            </a:r>
            <a:r>
              <a:rPr lang="es-ES_tradnl" b="1" baseline="30000" dirty="0"/>
              <a:t> </a:t>
            </a:r>
            <a:r>
              <a:rPr lang="es-ES_tradnl" dirty="0"/>
              <a:t>que se encuentra en un plano que pasa por el origen</a:t>
            </a:r>
          </a:p>
          <a:p>
            <a:r>
              <a:rPr lang="es-ES_tradnl" dirty="0"/>
              <a:t>El conjunto de polinomios </a:t>
            </a:r>
            <a:r>
              <a:rPr lang="es-ES_tradnl" dirty="0" err="1"/>
              <a:t>P</a:t>
            </a:r>
            <a:r>
              <a:rPr lang="es-ES_tradnl" baseline="-25000" dirty="0" err="1"/>
              <a:t>n</a:t>
            </a:r>
            <a:r>
              <a:rPr lang="es-ES_tradnl" dirty="0"/>
              <a:t> (de grado &lt;= n)</a:t>
            </a:r>
          </a:p>
          <a:p>
            <a:r>
              <a:rPr lang="es-ES_tradnl" dirty="0"/>
              <a:t>El conjunto de matrices </a:t>
            </a:r>
            <a:r>
              <a:rPr lang="es-ES_tradnl" dirty="0" err="1"/>
              <a:t>M</a:t>
            </a:r>
            <a:r>
              <a:rPr lang="es-ES_tradnl" baseline="-25000" dirty="0" err="1"/>
              <a:t>mn</a:t>
            </a:r>
            <a:endParaRPr lang="es-ES_tradnl" baseline="-25000" dirty="0"/>
          </a:p>
          <a:p>
            <a:r>
              <a:rPr lang="es-ES_tradnl" dirty="0"/>
              <a:t>El conjunto de funciones definidas en un intervalo C[</a:t>
            </a:r>
            <a:r>
              <a:rPr lang="es-ES_tradnl" dirty="0" err="1"/>
              <a:t>a,b</a:t>
            </a:r>
            <a:r>
              <a:rPr lang="es-ES_trad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142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3859-22C4-8546-B271-35E2494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Ejemplos de espacios que no son vectoriales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330A-1D61-2C46-96F8-8ED4D6E3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El conjunto de puntos en R</a:t>
            </a:r>
            <a:r>
              <a:rPr lang="es-ES_tradnl" baseline="30000" dirty="0"/>
              <a:t>2</a:t>
            </a:r>
            <a:r>
              <a:rPr lang="es-ES_tradnl" b="1" baseline="30000" dirty="0"/>
              <a:t> </a:t>
            </a:r>
            <a:r>
              <a:rPr lang="es-ES_tradnl" dirty="0"/>
              <a:t>que se encuentra en una recta que </a:t>
            </a:r>
            <a:r>
              <a:rPr lang="es-ES_tradnl" b="1" dirty="0"/>
              <a:t>no</a:t>
            </a:r>
            <a:r>
              <a:rPr lang="es-ES_tradnl" dirty="0"/>
              <a:t> pasa por el origen (no cumple la propiedad i)</a:t>
            </a:r>
          </a:p>
          <a:p>
            <a:r>
              <a:rPr lang="es-ES_tradnl" dirty="0"/>
              <a:t>El conjunto de puntos en R</a:t>
            </a:r>
            <a:r>
              <a:rPr lang="es-ES_tradnl" baseline="30000" dirty="0"/>
              <a:t>3</a:t>
            </a:r>
            <a:r>
              <a:rPr lang="es-ES_tradnl" b="1" baseline="30000" dirty="0"/>
              <a:t> </a:t>
            </a:r>
            <a:r>
              <a:rPr lang="es-ES_tradnl" dirty="0"/>
              <a:t>que se encuentra en un plano que </a:t>
            </a:r>
            <a:r>
              <a:rPr lang="es-ES_tradnl" b="1" dirty="0"/>
              <a:t>no</a:t>
            </a:r>
            <a:r>
              <a:rPr lang="es-ES_tradnl" dirty="0"/>
              <a:t> pasa por el origen (ídem)</a:t>
            </a:r>
          </a:p>
          <a:p>
            <a:r>
              <a:rPr lang="es-ES_tradnl" dirty="0"/>
              <a:t>El conjunto de polinomios </a:t>
            </a:r>
            <a:r>
              <a:rPr lang="es-ES_tradnl" dirty="0" err="1"/>
              <a:t>P’</a:t>
            </a:r>
            <a:r>
              <a:rPr lang="es-ES_tradnl" baseline="-25000" dirty="0" err="1"/>
              <a:t>n</a:t>
            </a:r>
            <a:r>
              <a:rPr lang="es-ES_tradnl" dirty="0"/>
              <a:t> (de grado = n) (no cumple ii)</a:t>
            </a:r>
          </a:p>
          <a:p>
            <a:r>
              <a:rPr lang="es-ES_tradnl" dirty="0"/>
              <a:t>El conjunto de puntos en un semiplano (no cumple iv)</a:t>
            </a:r>
          </a:p>
          <a:p>
            <a:r>
              <a:rPr lang="es-ES_tradnl" dirty="0"/>
              <a:t>El conjunto de matrices </a:t>
            </a:r>
            <a:r>
              <a:rPr lang="es-ES_tradnl" dirty="0" err="1"/>
              <a:t>M</a:t>
            </a:r>
            <a:r>
              <a:rPr lang="es-ES_tradnl" baseline="-25000" dirty="0" err="1"/>
              <a:t>nn</a:t>
            </a:r>
            <a:r>
              <a:rPr lang="es-ES_tradnl" baseline="-25000" dirty="0"/>
              <a:t> </a:t>
            </a:r>
            <a:r>
              <a:rPr lang="es-ES_tradnl" i="1" dirty="0"/>
              <a:t> </a:t>
            </a:r>
            <a:r>
              <a:rPr lang="es-ES_tradnl" dirty="0"/>
              <a:t>que son invertibles considerando como “suma” el producto de matrices (no cumple v)</a:t>
            </a:r>
          </a:p>
        </p:txBody>
      </p:sp>
    </p:spTree>
    <p:extLst>
      <p:ext uri="{BB962C8B-B14F-4D97-AF65-F5344CB8AC3E}">
        <p14:creationId xmlns:p14="http://schemas.microsoft.com/office/powerpoint/2010/main" val="205913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666</Words>
  <Application>Microsoft Office PowerPoint</Application>
  <PresentationFormat>Widescreen</PresentationFormat>
  <Paragraphs>195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Roboto</vt:lpstr>
      <vt:lpstr>Office Theme</vt:lpstr>
      <vt:lpstr>Matemáticas I Sesión 5 – Espacios Vectoriales y Bases</vt:lpstr>
      <vt:lpstr>PowerPoint Presentation</vt:lpstr>
      <vt:lpstr>PowerPoint Presentation</vt:lpstr>
      <vt:lpstr>Advertencia</vt:lpstr>
      <vt:lpstr>Espacios vectoriales</vt:lpstr>
      <vt:lpstr>PowerPoint Presentation</vt:lpstr>
      <vt:lpstr>PowerPoint Presentation</vt:lpstr>
      <vt:lpstr>Ejemplos de espacios vectoriales</vt:lpstr>
      <vt:lpstr>Ejemplos de espacios que no son vectoriales</vt:lpstr>
      <vt:lpstr>PowerPoint Presentation</vt:lpstr>
      <vt:lpstr>Subespacios vectoriales</vt:lpstr>
      <vt:lpstr>PowerPoint Presentation</vt:lpstr>
      <vt:lpstr>PowerPoint Presentation</vt:lpstr>
      <vt:lpstr>Ejemplos de subespacios de V</vt:lpstr>
      <vt:lpstr>PowerPoint Presentation</vt:lpstr>
      <vt:lpstr>Combinaciones lineales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Dependencia e independencia lineal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Bases y dimensión</vt:lpstr>
      <vt:lpstr>PowerPoint Presentation</vt:lpstr>
      <vt:lpstr>Base canónica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Ejercicios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Matemáticas I Sesión 3 – Vectores y Matrices</dc:title>
  <dc:creator>German Gonzalez Serrano</dc:creator>
  <cp:lastModifiedBy>German Gonzalez Serrano</cp:lastModifiedBy>
  <cp:revision>81</cp:revision>
  <dcterms:created xsi:type="dcterms:W3CDTF">2019-09-25T10:55:31Z</dcterms:created>
  <dcterms:modified xsi:type="dcterms:W3CDTF">2019-10-09T15:29:57Z</dcterms:modified>
</cp:coreProperties>
</file>