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4057" r:id="rId1"/>
  </p:sldMasterIdLst>
  <p:notesMasterIdLst>
    <p:notesMasterId r:id="rId24"/>
  </p:notesMasterIdLst>
  <p:handoutMasterIdLst>
    <p:handoutMasterId r:id="rId25"/>
  </p:handoutMasterIdLst>
  <p:sldIdLst>
    <p:sldId id="1564" r:id="rId2"/>
    <p:sldId id="1168" r:id="rId3"/>
    <p:sldId id="1200" r:id="rId4"/>
    <p:sldId id="1204" r:id="rId5"/>
    <p:sldId id="1235" r:id="rId6"/>
    <p:sldId id="1226" r:id="rId7"/>
    <p:sldId id="1227" r:id="rId8"/>
    <p:sldId id="1233" r:id="rId9"/>
    <p:sldId id="1231" r:id="rId10"/>
    <p:sldId id="1228" r:id="rId11"/>
    <p:sldId id="1240" r:id="rId12"/>
    <p:sldId id="1229" r:id="rId13"/>
    <p:sldId id="1230" r:id="rId14"/>
    <p:sldId id="1232" r:id="rId15"/>
    <p:sldId id="1238" r:id="rId16"/>
    <p:sldId id="1237" r:id="rId17"/>
    <p:sldId id="1225" r:id="rId18"/>
    <p:sldId id="1212" r:id="rId19"/>
    <p:sldId id="1199" r:id="rId20"/>
    <p:sldId id="1453" r:id="rId21"/>
    <p:sldId id="1552" r:id="rId22"/>
    <p:sldId id="1244" r:id="rId23"/>
  </p:sldIdLst>
  <p:sldSz cx="9144000" cy="6858000" type="screen4x3"/>
  <p:notesSz cx="6669088" cy="9928225"/>
  <p:defaultTextStyle>
    <a:defPPr>
      <a:defRPr lang="ca-ES"/>
    </a:defPPr>
    <a:lvl1pPr algn="r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DejaVu Sans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DejaVu Sans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DejaVu Sans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DejaVu Sans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DejaVu Sans" pitchFamily="34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DejaVu Sans" pitchFamily="34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DejaVu Sans" pitchFamily="34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DejaVu Sans" pitchFamily="34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DejaVu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E523F06-566D-4092-85FF-A1461F29CB84}">
          <p14:sldIdLst>
            <p14:sldId id="1564"/>
            <p14:sldId id="1168"/>
            <p14:sldId id="1200"/>
            <p14:sldId id="1204"/>
            <p14:sldId id="1235"/>
            <p14:sldId id="1226"/>
            <p14:sldId id="1227"/>
            <p14:sldId id="1233"/>
            <p14:sldId id="1231"/>
            <p14:sldId id="1228"/>
            <p14:sldId id="1240"/>
            <p14:sldId id="1229"/>
            <p14:sldId id="1230"/>
            <p14:sldId id="1232"/>
            <p14:sldId id="1238"/>
            <p14:sldId id="1237"/>
            <p14:sldId id="1225"/>
          </p14:sldIdLst>
        </p14:section>
        <p14:section name="Sección sin título" id="{2F5F13D9-58E7-4DA6-84EA-E0ED2BBBEA56}">
          <p14:sldIdLst>
            <p14:sldId id="1212"/>
            <p14:sldId id="1199"/>
            <p14:sldId id="1453"/>
            <p14:sldId id="1552"/>
            <p14:sldId id="12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D242AC"/>
    <a:srgbClr val="A40000"/>
    <a:srgbClr val="FF99CC"/>
    <a:srgbClr val="FF5757"/>
    <a:srgbClr val="C72F9F"/>
    <a:srgbClr val="FF5050"/>
    <a:srgbClr val="90DA46"/>
    <a:srgbClr val="DA6B2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2956" autoAdjust="0"/>
  </p:normalViewPr>
  <p:slideViewPr>
    <p:cSldViewPr>
      <p:cViewPr varScale="1">
        <p:scale>
          <a:sx n="61" d="100"/>
          <a:sy n="61" d="100"/>
        </p:scale>
        <p:origin x="126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92" y="-102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29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49" tIns="44975" rIns="89949" bIns="44975" numCol="1" anchor="t" anchorCtr="0" compatLnSpc="1">
            <a:prstTxWarp prst="textNoShape">
              <a:avLst/>
            </a:prstTxWarp>
          </a:bodyPr>
          <a:lstStyle>
            <a:lvl1pPr algn="l" defTabSz="900113" eaLnBrk="0" hangingPunct="0">
              <a:defRPr sz="1100" b="0" i="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0313" y="0"/>
            <a:ext cx="288607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49" tIns="44975" rIns="89949" bIns="44975" numCol="1" anchor="t" anchorCtr="0" compatLnSpc="1">
            <a:prstTxWarp prst="textNoShape">
              <a:avLst/>
            </a:prstTxWarp>
          </a:bodyPr>
          <a:lstStyle>
            <a:lvl1pPr defTabSz="900113" eaLnBrk="0" hangingPunct="0">
              <a:defRPr sz="1100" b="0" i="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88290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49" tIns="44975" rIns="89949" bIns="44975" numCol="1" anchor="b" anchorCtr="0" compatLnSpc="1">
            <a:prstTxWarp prst="textNoShape">
              <a:avLst/>
            </a:prstTxWarp>
          </a:bodyPr>
          <a:lstStyle>
            <a:lvl1pPr algn="l" defTabSz="900113" eaLnBrk="0" hangingPunct="0">
              <a:defRPr sz="1100" b="0" i="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0313" y="9393238"/>
            <a:ext cx="2886075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49" tIns="44975" rIns="89949" bIns="44975" numCol="1" anchor="b" anchorCtr="0" compatLnSpc="1">
            <a:prstTxWarp prst="textNoShape">
              <a:avLst/>
            </a:prstTxWarp>
          </a:bodyPr>
          <a:lstStyle>
            <a:lvl1pPr defTabSz="900113" eaLnBrk="0" hangingPunct="0">
              <a:defRPr sz="1100" b="0" i="0">
                <a:latin typeface="Times New Roman" pitchFamily="18" charset="0"/>
              </a:defRPr>
            </a:lvl1pPr>
          </a:lstStyle>
          <a:p>
            <a:fld id="{2C9F95B2-1795-4D07-94F4-BE5C0084F7E8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711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49" tIns="44975" rIns="89949" bIns="44975" numCol="1" anchor="t" anchorCtr="0" compatLnSpc="1">
            <a:prstTxWarp prst="textNoShape">
              <a:avLst/>
            </a:prstTxWarp>
          </a:bodyPr>
          <a:lstStyle>
            <a:lvl1pPr algn="l" defTabSz="900113" eaLnBrk="0" hangingPunct="0">
              <a:defRPr sz="1100" b="0" i="0"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49" tIns="44975" rIns="89949" bIns="44975" numCol="1" anchor="t" anchorCtr="0" compatLnSpc="1">
            <a:prstTxWarp prst="textNoShape">
              <a:avLst/>
            </a:prstTxWarp>
          </a:bodyPr>
          <a:lstStyle>
            <a:lvl1pPr defTabSz="900113" eaLnBrk="0" hangingPunct="0">
              <a:defRPr sz="1100" b="0" i="0"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4875"/>
            <a:ext cx="4887912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49" tIns="44975" rIns="89949" bIns="44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/>
              <a:t>Haga clic para modificar el estilo de texto del patrón</a:t>
            </a:r>
          </a:p>
          <a:p>
            <a:pPr lvl="1"/>
            <a:r>
              <a:rPr lang="ca-ES"/>
              <a:t>Segundo nivel</a:t>
            </a:r>
          </a:p>
          <a:p>
            <a:pPr lvl="2"/>
            <a:r>
              <a:rPr lang="ca-ES"/>
              <a:t>Tercer nivel</a:t>
            </a:r>
          </a:p>
          <a:p>
            <a:pPr lvl="3"/>
            <a:r>
              <a:rPr lang="ca-ES"/>
              <a:t>Cuarto nivel</a:t>
            </a:r>
          </a:p>
          <a:p>
            <a:pPr lvl="4"/>
            <a:r>
              <a:rPr lang="ca-ES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49" tIns="44975" rIns="89949" bIns="44975" numCol="1" anchor="b" anchorCtr="0" compatLnSpc="1">
            <a:prstTxWarp prst="textNoShape">
              <a:avLst/>
            </a:prstTxWarp>
          </a:bodyPr>
          <a:lstStyle>
            <a:lvl1pPr algn="l" defTabSz="900113" eaLnBrk="0" hangingPunct="0">
              <a:defRPr sz="1100" b="0" i="0"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49" tIns="44975" rIns="89949" bIns="44975" numCol="1" anchor="b" anchorCtr="0" compatLnSpc="1">
            <a:prstTxWarp prst="textNoShape">
              <a:avLst/>
            </a:prstTxWarp>
          </a:bodyPr>
          <a:lstStyle>
            <a:lvl1pPr defTabSz="900113" eaLnBrk="0" hangingPunct="0">
              <a:defRPr sz="1100" b="0" i="0">
                <a:latin typeface="Times New Roman" pitchFamily="18" charset="0"/>
              </a:defRPr>
            </a:lvl1pPr>
          </a:lstStyle>
          <a:p>
            <a:fld id="{F2DC10BF-9DC0-4396-8634-92F13ED3363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705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102402" name="Shape 210"/>
          <p:cNvSpPr txBox="1">
            <a:spLocks noGrp="1"/>
          </p:cNvSpPr>
          <p:nvPr>
            <p:ph type="body" idx="1"/>
          </p:nvPr>
        </p:nvSpPr>
        <p:spPr>
          <a:xfrm>
            <a:off x="666750" y="4716463"/>
            <a:ext cx="5335588" cy="368300"/>
          </a:xfrm>
          <a:noFill/>
        </p:spPr>
        <p:txBody>
          <a:bodyPr lIns="91425" tIns="91425" rIns="91425" bIns="91425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9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102402" name="Shape 210"/>
          <p:cNvSpPr txBox="1">
            <a:spLocks noGrp="1"/>
          </p:cNvSpPr>
          <p:nvPr>
            <p:ph type="body" idx="1"/>
          </p:nvPr>
        </p:nvSpPr>
        <p:spPr>
          <a:xfrm>
            <a:off x="666750" y="4716463"/>
            <a:ext cx="5335588" cy="368300"/>
          </a:xfrm>
          <a:noFill/>
        </p:spPr>
        <p:txBody>
          <a:bodyPr lIns="91425" tIns="91425" rIns="91425" bIns="91425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18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157F0-C2FB-4AB1-A795-41C4116966C7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8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317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4113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C10BF-9DC0-4396-8634-92F13ED33631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60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67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73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8 Rectángulo redondeado">
            <a:extLst>
              <a:ext uri="{FF2B5EF4-FFF2-40B4-BE49-F238E27FC236}">
                <a16:creationId xmlns:a16="http://schemas.microsoft.com/office/drawing/2014/main" id="{DFEA2ACD-06F9-418B-92A0-9CF5ACB3704A}"/>
              </a:ext>
            </a:extLst>
          </p:cNvPr>
          <p:cNvSpPr/>
          <p:nvPr userDrawn="1"/>
        </p:nvSpPr>
        <p:spPr>
          <a:xfrm>
            <a:off x="251520" y="518483"/>
            <a:ext cx="8602065" cy="597198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="1" dirty="0"/>
          </a:p>
        </p:txBody>
      </p:sp>
      <p:sp>
        <p:nvSpPr>
          <p:cNvPr id="15" name="CustomShape 1" hidden="1"/>
          <p:cNvSpPr/>
          <p:nvPr/>
        </p:nvSpPr>
        <p:spPr>
          <a:xfrm>
            <a:off x="434520" y="461160"/>
            <a:ext cx="8601840" cy="597168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/>
          </a:gradFill>
          <a:ln w="2160">
            <a:solidFill>
              <a:srgbClr val="A4A4A3"/>
            </a:solidFill>
            <a:round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2" hidden="1"/>
          <p:cNvSpPr/>
          <p:nvPr/>
        </p:nvSpPr>
        <p:spPr>
          <a:xfrm>
            <a:off x="73800" y="6525360"/>
            <a:ext cx="115164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s-ES" sz="1000" b="1" strike="noStrike" cap="small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GIA, GII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 hidden="1"/>
          <p:cNvSpPr/>
          <p:nvPr/>
        </p:nvSpPr>
        <p:spPr>
          <a:xfrm>
            <a:off x="36360" y="404640"/>
            <a:ext cx="737640" cy="24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000" b="1" strike="noStrike" spc="-1">
                <a:solidFill>
                  <a:srgbClr val="6F7B63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20</a:t>
            </a:r>
            <a:r>
              <a:rPr lang="es-ES" sz="1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19</a:t>
            </a:r>
            <a:r>
              <a:rPr lang="es-ES" sz="1000" b="1" strike="noStrike" spc="-1">
                <a:solidFill>
                  <a:srgbClr val="6F7B63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- 20</a:t>
            </a:r>
            <a:r>
              <a:rPr lang="es-ES" sz="1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20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4" hidden="1"/>
          <p:cNvSpPr/>
          <p:nvPr/>
        </p:nvSpPr>
        <p:spPr>
          <a:xfrm>
            <a:off x="312120" y="-51120"/>
            <a:ext cx="1595160" cy="59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marL="420480" indent="-383760" algn="ctr">
              <a:lnSpc>
                <a:spcPct val="100000"/>
              </a:lnSpc>
            </a:pPr>
            <a:r>
              <a:rPr lang="es-E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MATEMÁTICAS I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 algn="ctr">
              <a:lnSpc>
                <a:spcPct val="100000"/>
              </a:lnSpc>
            </a:pPr>
            <a:r>
              <a:rPr lang="es-E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LÓGICA d PRIMER ORDEN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5" hidden="1"/>
          <p:cNvSpPr/>
          <p:nvPr/>
        </p:nvSpPr>
        <p:spPr>
          <a:xfrm>
            <a:off x="3708000" y="6525360"/>
            <a:ext cx="2736000" cy="2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9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8 : Semántica Lógica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7"/>
          <p:cNvSpPr/>
          <p:nvPr userDrawn="1"/>
        </p:nvSpPr>
        <p:spPr>
          <a:xfrm>
            <a:off x="3491880" y="6525344"/>
            <a:ext cx="1944216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s-ES" sz="1000" b="1" i="0" strike="noStrike" cap="small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T4. Deducción Natural</a:t>
            </a:r>
            <a:endParaRPr lang="es-ES" sz="1800" b="0" i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Shape 30">
            <a:extLst>
              <a:ext uri="{FF2B5EF4-FFF2-40B4-BE49-F238E27FC236}">
                <a16:creationId xmlns:a16="http://schemas.microsoft.com/office/drawing/2014/main" id="{DE9E0FD4-5E25-4452-9A13-9772AB530556}"/>
              </a:ext>
            </a:extLst>
          </p:cNvPr>
          <p:cNvSpPr txBox="1"/>
          <p:nvPr userDrawn="1"/>
        </p:nvSpPr>
        <p:spPr>
          <a:xfrm>
            <a:off x="49923" y="260648"/>
            <a:ext cx="1152129" cy="338524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l">
              <a:buNone/>
            </a:pPr>
            <a:r>
              <a:rPr lang="es" sz="1000" b="0" i="0" cap="small" baseline="0" dirty="0">
                <a:solidFill>
                  <a:srgbClr val="002060"/>
                </a:solidFill>
              </a:rPr>
              <a:t>GIA, GII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EB5296E-C8D7-42A6-A2AC-B050D114B9A5}"/>
              </a:ext>
            </a:extLst>
          </p:cNvPr>
          <p:cNvSpPr/>
          <p:nvPr userDrawn="1"/>
        </p:nvSpPr>
        <p:spPr>
          <a:xfrm>
            <a:off x="49923" y="518483"/>
            <a:ext cx="710451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" sz="1000" i="0" dirty="0">
                <a:solidFill>
                  <a:srgbClr val="DF5517"/>
                </a:solidFill>
                <a:latin typeface="Arial Narrow" panose="020B0606020202030204" pitchFamily="34" charset="0"/>
              </a:rPr>
              <a:t>2023- 2024</a:t>
            </a:r>
            <a:endParaRPr lang="es" sz="1000" b="1" i="0" dirty="0">
              <a:solidFill>
                <a:srgbClr val="DF5517"/>
              </a:solidFill>
              <a:latin typeface="Arial Narrow" panose="020B0606020202030204" pitchFamily="34" charset="0"/>
            </a:endParaRPr>
          </a:p>
        </p:txBody>
      </p:sp>
      <p:pic>
        <p:nvPicPr>
          <p:cNvPr id="18" name="Picture 18" descr="ua">
            <a:extLst>
              <a:ext uri="{FF2B5EF4-FFF2-40B4-BE49-F238E27FC236}">
                <a16:creationId xmlns:a16="http://schemas.microsoft.com/office/drawing/2014/main" id="{72956F95-F34B-4B5A-A828-4A5E071C9E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" y="-47267"/>
            <a:ext cx="482403" cy="4711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hape 29">
            <a:extLst>
              <a:ext uri="{FF2B5EF4-FFF2-40B4-BE49-F238E27FC236}">
                <a16:creationId xmlns:a16="http://schemas.microsoft.com/office/drawing/2014/main" id="{85CF3BCD-C721-42DF-8B38-CEEB9431E2CE}"/>
              </a:ext>
            </a:extLst>
          </p:cNvPr>
          <p:cNvSpPr txBox="1">
            <a:spLocks/>
          </p:cNvSpPr>
          <p:nvPr userDrawn="1"/>
        </p:nvSpPr>
        <p:spPr>
          <a:xfrm>
            <a:off x="168052" y="-27384"/>
            <a:ext cx="1595636" cy="461635"/>
          </a:xfrm>
          <a:prstGeom prst="rect">
            <a:avLst/>
          </a:prstGeom>
        </p:spPr>
        <p:txBody>
          <a:bodyPr wrap="square" lIns="91425" tIns="91425" rIns="91425" bIns="91425" anchor="ctr" anchorCtr="0">
            <a:sp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s" sz="900" b="1" i="0" dirty="0">
                <a:solidFill>
                  <a:schemeClr val="tx1">
                    <a:lumMod val="95000"/>
                  </a:schemeClr>
                </a:solidFill>
              </a:rPr>
              <a:t>MATEMÁTICAS 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s" sz="900" b="1" i="0" dirty="0">
                <a:solidFill>
                  <a:schemeClr val="tx1">
                    <a:lumMod val="95000"/>
                  </a:schemeClr>
                </a:solidFill>
                <a:highlight>
                  <a:srgbClr val="FFFF00"/>
                </a:highlight>
              </a:rPr>
              <a:t>LÓGICA</a:t>
            </a:r>
          </a:p>
        </p:txBody>
      </p:sp>
    </p:spTree>
    <p:extLst>
      <p:ext uri="{BB962C8B-B14F-4D97-AF65-F5344CB8AC3E}">
        <p14:creationId xmlns:p14="http://schemas.microsoft.com/office/powerpoint/2010/main" val="321751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>
            <a:extLst>
              <a:ext uri="{FF2B5EF4-FFF2-40B4-BE49-F238E27FC236}">
                <a16:creationId xmlns:a16="http://schemas.microsoft.com/office/drawing/2014/main" id="{4ADC6357-E35D-206E-DC57-005EEC6C2572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1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EEAFED73-0E64-02D1-F102-8A0ACC9968FC}"/>
              </a:ext>
            </a:extLst>
          </p:cNvPr>
          <p:cNvSpPr/>
          <p:nvPr/>
        </p:nvSpPr>
        <p:spPr>
          <a:xfrm>
            <a:off x="1403648" y="1844824"/>
            <a:ext cx="6120680" cy="864096"/>
          </a:xfrm>
          <a:custGeom>
            <a:avLst/>
            <a:gdLst>
              <a:gd name="connsiteX0" fmla="*/ 0 w 6120680"/>
              <a:gd name="connsiteY0" fmla="*/ 0 h 864096"/>
              <a:gd name="connsiteX1" fmla="*/ 557662 w 6120680"/>
              <a:gd name="connsiteY1" fmla="*/ 0 h 864096"/>
              <a:gd name="connsiteX2" fmla="*/ 1298944 w 6120680"/>
              <a:gd name="connsiteY2" fmla="*/ 0 h 864096"/>
              <a:gd name="connsiteX3" fmla="*/ 1979020 w 6120680"/>
              <a:gd name="connsiteY3" fmla="*/ 0 h 864096"/>
              <a:gd name="connsiteX4" fmla="*/ 2536682 w 6120680"/>
              <a:gd name="connsiteY4" fmla="*/ 0 h 864096"/>
              <a:gd name="connsiteX5" fmla="*/ 3339171 w 6120680"/>
              <a:gd name="connsiteY5" fmla="*/ 0 h 864096"/>
              <a:gd name="connsiteX6" fmla="*/ 3896833 w 6120680"/>
              <a:gd name="connsiteY6" fmla="*/ 0 h 864096"/>
              <a:gd name="connsiteX7" fmla="*/ 4576908 w 6120680"/>
              <a:gd name="connsiteY7" fmla="*/ 0 h 864096"/>
              <a:gd name="connsiteX8" fmla="*/ 5256984 w 6120680"/>
              <a:gd name="connsiteY8" fmla="*/ 0 h 864096"/>
              <a:gd name="connsiteX9" fmla="*/ 6120680 w 6120680"/>
              <a:gd name="connsiteY9" fmla="*/ 0 h 864096"/>
              <a:gd name="connsiteX10" fmla="*/ 6120680 w 6120680"/>
              <a:gd name="connsiteY10" fmla="*/ 432048 h 864096"/>
              <a:gd name="connsiteX11" fmla="*/ 6120680 w 6120680"/>
              <a:gd name="connsiteY11" fmla="*/ 864096 h 864096"/>
              <a:gd name="connsiteX12" fmla="*/ 5624225 w 6120680"/>
              <a:gd name="connsiteY12" fmla="*/ 864096 h 864096"/>
              <a:gd name="connsiteX13" fmla="*/ 5127770 w 6120680"/>
              <a:gd name="connsiteY13" fmla="*/ 864096 h 864096"/>
              <a:gd name="connsiteX14" fmla="*/ 4447694 w 6120680"/>
              <a:gd name="connsiteY14" fmla="*/ 864096 h 864096"/>
              <a:gd name="connsiteX15" fmla="*/ 3890032 w 6120680"/>
              <a:gd name="connsiteY15" fmla="*/ 864096 h 864096"/>
              <a:gd name="connsiteX16" fmla="*/ 3209957 w 6120680"/>
              <a:gd name="connsiteY16" fmla="*/ 864096 h 864096"/>
              <a:gd name="connsiteX17" fmla="*/ 2652295 w 6120680"/>
              <a:gd name="connsiteY17" fmla="*/ 864096 h 864096"/>
              <a:gd name="connsiteX18" fmla="*/ 1911012 w 6120680"/>
              <a:gd name="connsiteY18" fmla="*/ 864096 h 864096"/>
              <a:gd name="connsiteX19" fmla="*/ 1108523 w 6120680"/>
              <a:gd name="connsiteY19" fmla="*/ 864096 h 864096"/>
              <a:gd name="connsiteX20" fmla="*/ 0 w 6120680"/>
              <a:gd name="connsiteY20" fmla="*/ 864096 h 864096"/>
              <a:gd name="connsiteX21" fmla="*/ 0 w 6120680"/>
              <a:gd name="connsiteY21" fmla="*/ 457971 h 864096"/>
              <a:gd name="connsiteX22" fmla="*/ 0 w 6120680"/>
              <a:gd name="connsiteY22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20680" h="864096" fill="none" extrusionOk="0">
                <a:moveTo>
                  <a:pt x="0" y="0"/>
                </a:moveTo>
                <a:cubicBezTo>
                  <a:pt x="152175" y="21255"/>
                  <a:pt x="395048" y="10248"/>
                  <a:pt x="557662" y="0"/>
                </a:cubicBezTo>
                <a:cubicBezTo>
                  <a:pt x="720276" y="-10248"/>
                  <a:pt x="1134501" y="-14237"/>
                  <a:pt x="1298944" y="0"/>
                </a:cubicBezTo>
                <a:cubicBezTo>
                  <a:pt x="1463387" y="14237"/>
                  <a:pt x="1691123" y="2059"/>
                  <a:pt x="1979020" y="0"/>
                </a:cubicBezTo>
                <a:cubicBezTo>
                  <a:pt x="2266917" y="-2059"/>
                  <a:pt x="2264127" y="18861"/>
                  <a:pt x="2536682" y="0"/>
                </a:cubicBezTo>
                <a:cubicBezTo>
                  <a:pt x="2809237" y="-18861"/>
                  <a:pt x="3082981" y="-14910"/>
                  <a:pt x="3339171" y="0"/>
                </a:cubicBezTo>
                <a:cubicBezTo>
                  <a:pt x="3595361" y="14910"/>
                  <a:pt x="3727762" y="-23670"/>
                  <a:pt x="3896833" y="0"/>
                </a:cubicBezTo>
                <a:cubicBezTo>
                  <a:pt x="4065904" y="23670"/>
                  <a:pt x="4412763" y="31301"/>
                  <a:pt x="4576908" y="0"/>
                </a:cubicBezTo>
                <a:cubicBezTo>
                  <a:pt x="4741054" y="-31301"/>
                  <a:pt x="4931921" y="33202"/>
                  <a:pt x="5256984" y="0"/>
                </a:cubicBezTo>
                <a:cubicBezTo>
                  <a:pt x="5582047" y="-33202"/>
                  <a:pt x="5788709" y="41989"/>
                  <a:pt x="6120680" y="0"/>
                </a:cubicBezTo>
                <a:cubicBezTo>
                  <a:pt x="6124978" y="142843"/>
                  <a:pt x="6099778" y="319008"/>
                  <a:pt x="6120680" y="432048"/>
                </a:cubicBezTo>
                <a:cubicBezTo>
                  <a:pt x="6141582" y="545088"/>
                  <a:pt x="6109290" y="691285"/>
                  <a:pt x="6120680" y="864096"/>
                </a:cubicBezTo>
                <a:cubicBezTo>
                  <a:pt x="5899274" y="877940"/>
                  <a:pt x="5740047" y="888893"/>
                  <a:pt x="5624225" y="864096"/>
                </a:cubicBezTo>
                <a:cubicBezTo>
                  <a:pt x="5508404" y="839299"/>
                  <a:pt x="5274729" y="863341"/>
                  <a:pt x="5127770" y="864096"/>
                </a:cubicBezTo>
                <a:cubicBezTo>
                  <a:pt x="4980811" y="864851"/>
                  <a:pt x="4669677" y="854647"/>
                  <a:pt x="4447694" y="864096"/>
                </a:cubicBezTo>
                <a:cubicBezTo>
                  <a:pt x="4225711" y="873545"/>
                  <a:pt x="4061882" y="887043"/>
                  <a:pt x="3890032" y="864096"/>
                </a:cubicBezTo>
                <a:cubicBezTo>
                  <a:pt x="3718182" y="841149"/>
                  <a:pt x="3426360" y="882277"/>
                  <a:pt x="3209957" y="864096"/>
                </a:cubicBezTo>
                <a:cubicBezTo>
                  <a:pt x="2993555" y="845915"/>
                  <a:pt x="2907776" y="888445"/>
                  <a:pt x="2652295" y="864096"/>
                </a:cubicBezTo>
                <a:cubicBezTo>
                  <a:pt x="2396814" y="839747"/>
                  <a:pt x="2143335" y="860453"/>
                  <a:pt x="1911012" y="864096"/>
                </a:cubicBezTo>
                <a:cubicBezTo>
                  <a:pt x="1678689" y="867739"/>
                  <a:pt x="1396056" y="858042"/>
                  <a:pt x="1108523" y="864096"/>
                </a:cubicBezTo>
                <a:cubicBezTo>
                  <a:pt x="820990" y="870150"/>
                  <a:pt x="503470" y="874358"/>
                  <a:pt x="0" y="864096"/>
                </a:cubicBezTo>
                <a:cubicBezTo>
                  <a:pt x="-2448" y="708978"/>
                  <a:pt x="83" y="585566"/>
                  <a:pt x="0" y="457971"/>
                </a:cubicBezTo>
                <a:cubicBezTo>
                  <a:pt x="-83" y="330377"/>
                  <a:pt x="-11326" y="96701"/>
                  <a:pt x="0" y="0"/>
                </a:cubicBezTo>
                <a:close/>
              </a:path>
              <a:path w="6120680" h="864096" stroke="0" extrusionOk="0">
                <a:moveTo>
                  <a:pt x="0" y="0"/>
                </a:moveTo>
                <a:cubicBezTo>
                  <a:pt x="240077" y="-1393"/>
                  <a:pt x="384173" y="-27057"/>
                  <a:pt x="557662" y="0"/>
                </a:cubicBezTo>
                <a:cubicBezTo>
                  <a:pt x="731151" y="27057"/>
                  <a:pt x="944488" y="13322"/>
                  <a:pt x="1298944" y="0"/>
                </a:cubicBezTo>
                <a:cubicBezTo>
                  <a:pt x="1653400" y="-13322"/>
                  <a:pt x="1683727" y="-28701"/>
                  <a:pt x="1979020" y="0"/>
                </a:cubicBezTo>
                <a:cubicBezTo>
                  <a:pt x="2274313" y="28701"/>
                  <a:pt x="2361405" y="5777"/>
                  <a:pt x="2597889" y="0"/>
                </a:cubicBezTo>
                <a:cubicBezTo>
                  <a:pt x="2834373" y="-5777"/>
                  <a:pt x="2964274" y="13770"/>
                  <a:pt x="3216757" y="0"/>
                </a:cubicBezTo>
                <a:cubicBezTo>
                  <a:pt x="3469240" y="-13770"/>
                  <a:pt x="3507476" y="23684"/>
                  <a:pt x="3774419" y="0"/>
                </a:cubicBezTo>
                <a:cubicBezTo>
                  <a:pt x="4041362" y="-23684"/>
                  <a:pt x="4261817" y="2877"/>
                  <a:pt x="4454495" y="0"/>
                </a:cubicBezTo>
                <a:cubicBezTo>
                  <a:pt x="4647173" y="-2877"/>
                  <a:pt x="5092358" y="12193"/>
                  <a:pt x="5256984" y="0"/>
                </a:cubicBezTo>
                <a:cubicBezTo>
                  <a:pt x="5421610" y="-12193"/>
                  <a:pt x="5853378" y="39933"/>
                  <a:pt x="6120680" y="0"/>
                </a:cubicBezTo>
                <a:cubicBezTo>
                  <a:pt x="6125642" y="172546"/>
                  <a:pt x="6130914" y="222086"/>
                  <a:pt x="6120680" y="432048"/>
                </a:cubicBezTo>
                <a:cubicBezTo>
                  <a:pt x="6110446" y="642010"/>
                  <a:pt x="6120411" y="725019"/>
                  <a:pt x="6120680" y="864096"/>
                </a:cubicBezTo>
                <a:cubicBezTo>
                  <a:pt x="5796490" y="851090"/>
                  <a:pt x="5719328" y="835644"/>
                  <a:pt x="5440604" y="864096"/>
                </a:cubicBezTo>
                <a:cubicBezTo>
                  <a:pt x="5161880" y="892548"/>
                  <a:pt x="4929916" y="865559"/>
                  <a:pt x="4699322" y="864096"/>
                </a:cubicBezTo>
                <a:cubicBezTo>
                  <a:pt x="4468728" y="862633"/>
                  <a:pt x="4322193" y="850286"/>
                  <a:pt x="4202867" y="864096"/>
                </a:cubicBezTo>
                <a:cubicBezTo>
                  <a:pt x="4083541" y="877906"/>
                  <a:pt x="3626481" y="880602"/>
                  <a:pt x="3461585" y="864096"/>
                </a:cubicBezTo>
                <a:cubicBezTo>
                  <a:pt x="3296689" y="847590"/>
                  <a:pt x="3046148" y="858143"/>
                  <a:pt x="2781509" y="864096"/>
                </a:cubicBezTo>
                <a:cubicBezTo>
                  <a:pt x="2516870" y="870049"/>
                  <a:pt x="2351157" y="864737"/>
                  <a:pt x="2223847" y="864096"/>
                </a:cubicBezTo>
                <a:cubicBezTo>
                  <a:pt x="2096537" y="863455"/>
                  <a:pt x="1796968" y="870790"/>
                  <a:pt x="1666185" y="864096"/>
                </a:cubicBezTo>
                <a:cubicBezTo>
                  <a:pt x="1535402" y="857402"/>
                  <a:pt x="1241468" y="862872"/>
                  <a:pt x="1047316" y="864096"/>
                </a:cubicBezTo>
                <a:cubicBezTo>
                  <a:pt x="853164" y="865320"/>
                  <a:pt x="488978" y="915506"/>
                  <a:pt x="0" y="864096"/>
                </a:cubicBezTo>
                <a:cubicBezTo>
                  <a:pt x="13881" y="723228"/>
                  <a:pt x="17153" y="544969"/>
                  <a:pt x="0" y="449330"/>
                </a:cubicBezTo>
                <a:cubicBezTo>
                  <a:pt x="-17153" y="353691"/>
                  <a:pt x="7649" y="17551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87099858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 algn="l" eaLnBrk="1" hangingPunct="1"/>
            <a:endParaRPr lang="es-ES" sz="2000" i="0" dirty="0">
              <a:solidFill>
                <a:srgbClr val="002060"/>
              </a:solidFill>
              <a:latin typeface="Abadi" panose="020B0604020104020204" pitchFamily="34" charset="0"/>
              <a:ea typeface="Segoe UI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 algn="l" eaLnBrk="1" hangingPunct="1"/>
            <a:r>
              <a:rPr lang="es-ES" sz="2000" i="0" dirty="0">
                <a:solidFill>
                  <a:srgbClr val="002060"/>
                </a:solidFill>
                <a:latin typeface="Abadi" panose="020B0604020104020204" pitchFamily="34" charset="0"/>
                <a:ea typeface="Segoe UI" pitchFamily="34" charset="0"/>
                <a:cs typeface="Arial" panose="020B0604020202020204" pitchFamily="34" charset="0"/>
                <a:sym typeface="Wingdings" pitchFamily="2" charset="2"/>
              </a:rPr>
              <a:t>COLECCIÓN DE EJERCICIOS DE DEDUCCIÓN NATURAL</a:t>
            </a:r>
            <a:endParaRPr lang="es-ES" sz="2000" i="0" dirty="0">
              <a:solidFill>
                <a:srgbClr val="FF0000"/>
              </a:solidFill>
              <a:latin typeface="Abadi" panose="020B0604020104020204" pitchFamily="34" charset="0"/>
              <a:ea typeface="Segoe UI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AFB04CC-3636-A785-49AD-2A9A8C5EAFEC}"/>
              </a:ext>
            </a:extLst>
          </p:cNvPr>
          <p:cNvSpPr/>
          <p:nvPr/>
        </p:nvSpPr>
        <p:spPr>
          <a:xfrm>
            <a:off x="1979712" y="764704"/>
            <a:ext cx="5256584" cy="58798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1" i="0" dirty="0">
                <a:solidFill>
                  <a:srgbClr val="FF0000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T4 Log </a:t>
            </a:r>
            <a:r>
              <a:rPr lang="es-ES" i="0" dirty="0">
                <a:solidFill>
                  <a:srgbClr val="FF0000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DEDUCCIÓN NATURAL</a:t>
            </a:r>
            <a:endParaRPr lang="es-ES" b="1" i="0" dirty="0">
              <a:solidFill>
                <a:srgbClr val="FF0000"/>
              </a:solidFill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3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a 9">
            <a:extLst>
              <a:ext uri="{FF2B5EF4-FFF2-40B4-BE49-F238E27FC236}">
                <a16:creationId xmlns:a16="http://schemas.microsoft.com/office/drawing/2014/main" id="{1D835E1A-8B66-4EAF-BEA4-B4A278B6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91884"/>
              </p:ext>
            </p:extLst>
          </p:nvPr>
        </p:nvGraphicFramePr>
        <p:xfrm>
          <a:off x="1304443" y="1268760"/>
          <a:ext cx="5139765" cy="446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67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1336253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1434972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1611373">
                  <a:extLst>
                    <a:ext uri="{9D8B030D-6E8A-4147-A177-3AD203B41FA5}">
                      <a16:colId xmlns:a16="http://schemas.microsoft.com/office/drawing/2014/main" val="38608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=&gt; </a:t>
                      </a:r>
                      <a:r>
                        <a:rPr lang="es" sz="1600" i="0" baseline="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Arial" panose="020B0604020202020204" pitchFamily="34" charset="0"/>
                          <a:sym typeface="Symbol"/>
                        </a:rPr>
                        <a:t>A ^ B</a:t>
                      </a:r>
                      <a:endParaRPr lang="es-ES" sz="1600" i="0" kern="150" baseline="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A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es-ES_tradnl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 B</a:t>
                      </a:r>
                      <a:endParaRPr lang="es-ES" sz="1600" b="1" i="0" baseline="0" dirty="0">
                        <a:latin typeface="Abadi" panose="020B0604020104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3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</a:rPr>
                        <a:t> B</a:t>
                      </a:r>
                      <a:endParaRPr lang="es-ES" sz="1600" b="1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MP, 1,2 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416152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4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A ^ B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IC, 1,3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0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0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7478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B24F76DA-94DE-4800-917D-28799E686BAC}"/>
              </a:ext>
            </a:extLst>
          </p:cNvPr>
          <p:cNvSpPr/>
          <p:nvPr/>
        </p:nvSpPr>
        <p:spPr>
          <a:xfrm>
            <a:off x="3483073" y="2354781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B57C24B-F096-471C-9906-F64230F21F0B}"/>
              </a:ext>
            </a:extLst>
          </p:cNvPr>
          <p:cNvSpPr/>
          <p:nvPr/>
        </p:nvSpPr>
        <p:spPr>
          <a:xfrm>
            <a:off x="2051720" y="2780928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2369B56-2C51-4B30-AB5A-C958A07353E1}"/>
              </a:ext>
            </a:extLst>
          </p:cNvPr>
          <p:cNvSpPr/>
          <p:nvPr/>
        </p:nvSpPr>
        <p:spPr>
          <a:xfrm>
            <a:off x="3483073" y="2811691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>
            <a:extLst>
              <a:ext uri="{FF2B5EF4-FFF2-40B4-BE49-F238E27FC236}">
                <a16:creationId xmlns:a16="http://schemas.microsoft.com/office/drawing/2014/main" id="{BE5BFA3F-7B6A-95F7-3FE0-1BA54182635C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10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9E58A1B-29FD-8CA3-0E52-D288CEC70D67}"/>
              </a:ext>
            </a:extLst>
          </p:cNvPr>
          <p:cNvSpPr/>
          <p:nvPr/>
        </p:nvSpPr>
        <p:spPr>
          <a:xfrm>
            <a:off x="2051720" y="2354781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585D6E-5ABF-E389-9AE6-8E1C00183075}"/>
              </a:ext>
            </a:extLst>
          </p:cNvPr>
          <p:cNvSpPr txBox="1"/>
          <p:nvPr/>
        </p:nvSpPr>
        <p:spPr>
          <a:xfrm>
            <a:off x="1900478" y="199556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EjDN-09</a:t>
            </a:r>
            <a:endParaRPr lang="es-ES" sz="1600" i="0" dirty="0"/>
          </a:p>
        </p:txBody>
      </p:sp>
    </p:spTree>
    <p:extLst>
      <p:ext uri="{BB962C8B-B14F-4D97-AF65-F5344CB8AC3E}">
        <p14:creationId xmlns:p14="http://schemas.microsoft.com/office/powerpoint/2010/main" val="8572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a 9">
            <a:extLst>
              <a:ext uri="{FF2B5EF4-FFF2-40B4-BE49-F238E27FC236}">
                <a16:creationId xmlns:a16="http://schemas.microsoft.com/office/drawing/2014/main" id="{1D835E1A-8B66-4EAF-BEA4-B4A278B6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14806"/>
              </p:ext>
            </p:extLst>
          </p:nvPr>
        </p:nvGraphicFramePr>
        <p:xfrm>
          <a:off x="755576" y="1169448"/>
          <a:ext cx="3852427" cy="297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700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1263091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947318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947318">
                  <a:extLst>
                    <a:ext uri="{9D8B030D-6E8A-4147-A177-3AD203B41FA5}">
                      <a16:colId xmlns:a16="http://schemas.microsoft.com/office/drawing/2014/main" val="422924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=&gt; C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¬ A v B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 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   A ^ ¬B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¬ B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EC, 2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416152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4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   A 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EC, 2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5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  B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SD,1,4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6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  B ^ ¬ B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IC, 3,5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7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  C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ECQ, 6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</a:tbl>
          </a:graphicData>
        </a:graphic>
      </p:graphicFrame>
      <p:sp>
        <p:nvSpPr>
          <p:cNvPr id="2" name="1 Marcador de número de diapositiva">
            <a:extLst>
              <a:ext uri="{FF2B5EF4-FFF2-40B4-BE49-F238E27FC236}">
                <a16:creationId xmlns:a16="http://schemas.microsoft.com/office/drawing/2014/main" id="{BE5BFA3F-7B6A-95F7-3FE0-1BA54182635C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11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graphicFrame>
        <p:nvGraphicFramePr>
          <p:cNvPr id="7" name="Tabla 9">
            <a:extLst>
              <a:ext uri="{FF2B5EF4-FFF2-40B4-BE49-F238E27FC236}">
                <a16:creationId xmlns:a16="http://schemas.microsoft.com/office/drawing/2014/main" id="{D833AE62-CDEE-D578-E718-BFD393D1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11259"/>
              </p:ext>
            </p:extLst>
          </p:nvPr>
        </p:nvGraphicFramePr>
        <p:xfrm>
          <a:off x="4741059" y="1169448"/>
          <a:ext cx="3852427" cy="297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700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1263091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947318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947318">
                  <a:extLst>
                    <a:ext uri="{9D8B030D-6E8A-4147-A177-3AD203B41FA5}">
                      <a16:colId xmlns:a16="http://schemas.microsoft.com/office/drawing/2014/main" val="422924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=&gt; C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¬ A v B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 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   A ^ ¬B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¬ B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EC, 2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416152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4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  A 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EC, 2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5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  ¬ A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SD, 1,3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6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  A ^ ¬ A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IC, 4,5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7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  C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ECQ, 6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F9F8D1A9-456D-DD03-C249-79D7E4F0F008}"/>
              </a:ext>
            </a:extLst>
          </p:cNvPr>
          <p:cNvSpPr/>
          <p:nvPr/>
        </p:nvSpPr>
        <p:spPr>
          <a:xfrm>
            <a:off x="2707844" y="3457702"/>
            <a:ext cx="846625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F319EC3-42A2-F155-4852-119798599506}"/>
              </a:ext>
            </a:extLst>
          </p:cNvPr>
          <p:cNvSpPr/>
          <p:nvPr/>
        </p:nvSpPr>
        <p:spPr>
          <a:xfrm>
            <a:off x="1564833" y="3097662"/>
            <a:ext cx="93610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4625679-CAE3-997E-D5A6-699ABE579A14}"/>
              </a:ext>
            </a:extLst>
          </p:cNvPr>
          <p:cNvSpPr/>
          <p:nvPr/>
        </p:nvSpPr>
        <p:spPr>
          <a:xfrm>
            <a:off x="2707844" y="3097662"/>
            <a:ext cx="846625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9A13BA4-C656-BAA7-C904-362B09344014}"/>
              </a:ext>
            </a:extLst>
          </p:cNvPr>
          <p:cNvSpPr/>
          <p:nvPr/>
        </p:nvSpPr>
        <p:spPr>
          <a:xfrm>
            <a:off x="1564833" y="3457702"/>
            <a:ext cx="93610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FE0BCCE-1AD0-201E-C5B8-B85C45C9D3F9}"/>
              </a:ext>
            </a:extLst>
          </p:cNvPr>
          <p:cNvSpPr/>
          <p:nvPr/>
        </p:nvSpPr>
        <p:spPr>
          <a:xfrm>
            <a:off x="6749711" y="3429000"/>
            <a:ext cx="846625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9694E0-8F2C-A0C1-2273-95B139B62480}"/>
              </a:ext>
            </a:extLst>
          </p:cNvPr>
          <p:cNvSpPr/>
          <p:nvPr/>
        </p:nvSpPr>
        <p:spPr>
          <a:xfrm>
            <a:off x="5606700" y="3068960"/>
            <a:ext cx="93610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3AF486B-DEC1-8E4B-75A1-BC61A72D11D1}"/>
              </a:ext>
            </a:extLst>
          </p:cNvPr>
          <p:cNvSpPr/>
          <p:nvPr/>
        </p:nvSpPr>
        <p:spPr>
          <a:xfrm>
            <a:off x="6749711" y="3068960"/>
            <a:ext cx="846625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9583FEE-B355-E44B-F8FB-ADE5DDE1EF1D}"/>
              </a:ext>
            </a:extLst>
          </p:cNvPr>
          <p:cNvSpPr/>
          <p:nvPr/>
        </p:nvSpPr>
        <p:spPr>
          <a:xfrm>
            <a:off x="5606700" y="3429000"/>
            <a:ext cx="93610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5BB5ED0-96A9-1356-123D-0C1C62E84D9A}"/>
              </a:ext>
            </a:extLst>
          </p:cNvPr>
          <p:cNvSpPr/>
          <p:nvPr/>
        </p:nvSpPr>
        <p:spPr>
          <a:xfrm>
            <a:off x="6749711" y="3817742"/>
            <a:ext cx="846625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0A8AE2F-D3C3-06A8-A054-D5E659E48F3A}"/>
              </a:ext>
            </a:extLst>
          </p:cNvPr>
          <p:cNvSpPr/>
          <p:nvPr/>
        </p:nvSpPr>
        <p:spPr>
          <a:xfrm>
            <a:off x="2704717" y="3846444"/>
            <a:ext cx="846625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4AF8F37-A46B-599A-7979-06D85426E819}"/>
              </a:ext>
            </a:extLst>
          </p:cNvPr>
          <p:cNvSpPr txBox="1"/>
          <p:nvPr/>
        </p:nvSpPr>
        <p:spPr>
          <a:xfrm>
            <a:off x="1900478" y="199556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EjDN-10</a:t>
            </a:r>
            <a:endParaRPr lang="es-ES" sz="1600" i="0" dirty="0"/>
          </a:p>
        </p:txBody>
      </p:sp>
    </p:spTree>
    <p:extLst>
      <p:ext uri="{BB962C8B-B14F-4D97-AF65-F5344CB8AC3E}">
        <p14:creationId xmlns:p14="http://schemas.microsoft.com/office/powerpoint/2010/main" val="15977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a 9">
            <a:extLst>
              <a:ext uri="{FF2B5EF4-FFF2-40B4-BE49-F238E27FC236}">
                <a16:creationId xmlns:a16="http://schemas.microsoft.com/office/drawing/2014/main" id="{1D835E1A-8B66-4EAF-BEA4-B4A278B6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60164"/>
              </p:ext>
            </p:extLst>
          </p:nvPr>
        </p:nvGraphicFramePr>
        <p:xfrm>
          <a:off x="1304443" y="1268760"/>
          <a:ext cx="5139765" cy="446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67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1336253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1434972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1611373">
                  <a:extLst>
                    <a:ext uri="{9D8B030D-6E8A-4147-A177-3AD203B41FA5}">
                      <a16:colId xmlns:a16="http://schemas.microsoft.com/office/drawing/2014/main" val="38608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=&gt; ¬</a:t>
                      </a:r>
                      <a:r>
                        <a:rPr lang="es" sz="1600" i="0" baseline="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Arial" panose="020B0604020202020204" pitchFamily="34" charset="0"/>
                          <a:sym typeface="Symbol"/>
                        </a:rPr>
                        <a:t>A </a:t>
                      </a:r>
                      <a:endParaRPr lang="es-ES" sz="1600" i="0" kern="150" baseline="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¬ B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es-ES_tradnl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 B</a:t>
                      </a:r>
                      <a:endParaRPr lang="es-ES" sz="1600" b="1" i="0" baseline="0" dirty="0">
                        <a:latin typeface="Abadi" panose="020B0604020104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 3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</a:rPr>
                        <a:t> A</a:t>
                      </a:r>
                      <a:endParaRPr lang="es-ES" sz="1600" b="1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SUPUESTO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416152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 4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 B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MP, 1,2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  5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B ^ ¬ B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IC, 3,4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  6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¬ A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IN, 3-5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0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0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7478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B24F76DA-94DE-4800-917D-28799E686BAC}"/>
              </a:ext>
            </a:extLst>
          </p:cNvPr>
          <p:cNvSpPr/>
          <p:nvPr/>
        </p:nvSpPr>
        <p:spPr>
          <a:xfrm>
            <a:off x="2078285" y="2780928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B57C24B-F096-471C-9906-F64230F21F0B}"/>
              </a:ext>
            </a:extLst>
          </p:cNvPr>
          <p:cNvSpPr/>
          <p:nvPr/>
        </p:nvSpPr>
        <p:spPr>
          <a:xfrm>
            <a:off x="2041717" y="3196235"/>
            <a:ext cx="134709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2369B56-2C51-4B30-AB5A-C958A07353E1}"/>
              </a:ext>
            </a:extLst>
          </p:cNvPr>
          <p:cNvSpPr/>
          <p:nvPr/>
        </p:nvSpPr>
        <p:spPr>
          <a:xfrm>
            <a:off x="3504135" y="2780928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>
            <a:extLst>
              <a:ext uri="{FF2B5EF4-FFF2-40B4-BE49-F238E27FC236}">
                <a16:creationId xmlns:a16="http://schemas.microsoft.com/office/drawing/2014/main" id="{BE5BFA3F-7B6A-95F7-3FE0-1BA54182635C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12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9E58A1B-29FD-8CA3-0E52-D288CEC70D67}"/>
              </a:ext>
            </a:extLst>
          </p:cNvPr>
          <p:cNvSpPr/>
          <p:nvPr/>
        </p:nvSpPr>
        <p:spPr>
          <a:xfrm>
            <a:off x="2051720" y="2354781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DCDBB26-59D7-D23E-8244-4155115E3C2D}"/>
              </a:ext>
            </a:extLst>
          </p:cNvPr>
          <p:cNvSpPr/>
          <p:nvPr/>
        </p:nvSpPr>
        <p:spPr>
          <a:xfrm>
            <a:off x="6372200" y="570166"/>
            <a:ext cx="216024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s-ES_tradnl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IN: (</a:t>
            </a:r>
            <a:r>
              <a:rPr lang="en-U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 B</a:t>
            </a:r>
            <a:r>
              <a:rPr lang="es-ES" sz="1600" i="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 ¬B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 ¬A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endParaRPr lang="es-ES" sz="1600" i="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BF3150-6AD8-FBEC-9219-9D736721DA44}"/>
              </a:ext>
            </a:extLst>
          </p:cNvPr>
          <p:cNvSpPr/>
          <p:nvPr/>
        </p:nvSpPr>
        <p:spPr>
          <a:xfrm>
            <a:off x="3446437" y="572041"/>
            <a:ext cx="3168352" cy="3366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Estrategia : </a:t>
            </a:r>
            <a:r>
              <a:rPr lang="es-ES" sz="1600" i="0" dirty="0">
                <a:solidFill>
                  <a:srgbClr val="FF0000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reducción al absurdo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9FE34C-4024-C235-DCF5-33249327EEC7}"/>
              </a:ext>
            </a:extLst>
          </p:cNvPr>
          <p:cNvSpPr txBox="1"/>
          <p:nvPr/>
        </p:nvSpPr>
        <p:spPr>
          <a:xfrm>
            <a:off x="1900478" y="199556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EjDN-1</a:t>
            </a:r>
            <a:r>
              <a:rPr lang="es-ES" sz="1600" i="0" dirty="0"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endParaRPr lang="es-ES" sz="1600" i="0" dirty="0"/>
          </a:p>
        </p:txBody>
      </p:sp>
    </p:spTree>
    <p:extLst>
      <p:ext uri="{BB962C8B-B14F-4D97-AF65-F5344CB8AC3E}">
        <p14:creationId xmlns:p14="http://schemas.microsoft.com/office/powerpoint/2010/main" val="2774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a 9">
            <a:extLst>
              <a:ext uri="{FF2B5EF4-FFF2-40B4-BE49-F238E27FC236}">
                <a16:creationId xmlns:a16="http://schemas.microsoft.com/office/drawing/2014/main" id="{1D835E1A-8B66-4EAF-BEA4-B4A278B6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80054"/>
              </p:ext>
            </p:extLst>
          </p:nvPr>
        </p:nvGraphicFramePr>
        <p:xfrm>
          <a:off x="1304443" y="1268760"/>
          <a:ext cx="6147877" cy="449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678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2001839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8608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=&gt; ¬ A</a:t>
                      </a:r>
                      <a:endParaRPr lang="es-ES" sz="1600" i="0" kern="150" baseline="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A ^ B </a:t>
                      </a: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¬C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 </a:t>
                      </a: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s-ES" sz="1600" b="1" i="0" baseline="0" dirty="0">
                        <a:latin typeface="Abadi" panose="020B0604020104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-3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</a:rPr>
                        <a:t> B</a:t>
                      </a:r>
                      <a:endParaRPr lang="es-ES" sz="1600" b="1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416152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-4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 D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 5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 A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SUPUESTO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 6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 A ^ B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IC, 3,5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 7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¬C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MP, 1,6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 8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 ¬D</a:t>
                      </a:r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MT, 2,7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 9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 D ^ ¬D </a:t>
                      </a:r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IC, 4, 8</a:t>
                      </a: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10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¬A</a:t>
                      </a:r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IN, 5-9</a:t>
                      </a: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7478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B24F76DA-94DE-4800-917D-28799E686BAC}"/>
              </a:ext>
            </a:extLst>
          </p:cNvPr>
          <p:cNvSpPr/>
          <p:nvPr/>
        </p:nvSpPr>
        <p:spPr>
          <a:xfrm>
            <a:off x="4175956" y="3584469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2369B56-2C51-4B30-AB5A-C958A07353E1}"/>
              </a:ext>
            </a:extLst>
          </p:cNvPr>
          <p:cNvSpPr/>
          <p:nvPr/>
        </p:nvSpPr>
        <p:spPr>
          <a:xfrm>
            <a:off x="4175956" y="4311730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>
            <a:extLst>
              <a:ext uri="{FF2B5EF4-FFF2-40B4-BE49-F238E27FC236}">
                <a16:creationId xmlns:a16="http://schemas.microsoft.com/office/drawing/2014/main" id="{BE5BFA3F-7B6A-95F7-3FE0-1BA54182635C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13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9E58A1B-29FD-8CA3-0E52-D288CEC70D67}"/>
              </a:ext>
            </a:extLst>
          </p:cNvPr>
          <p:cNvSpPr/>
          <p:nvPr/>
        </p:nvSpPr>
        <p:spPr>
          <a:xfrm>
            <a:off x="2267744" y="3574460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E0E39EB-432F-29D4-FBD3-40667A51362E}"/>
              </a:ext>
            </a:extLst>
          </p:cNvPr>
          <p:cNvSpPr/>
          <p:nvPr/>
        </p:nvSpPr>
        <p:spPr>
          <a:xfrm>
            <a:off x="2267744" y="4235894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6E37656-D20B-6345-8E13-E2127D274F91}"/>
              </a:ext>
            </a:extLst>
          </p:cNvPr>
          <p:cNvSpPr/>
          <p:nvPr/>
        </p:nvSpPr>
        <p:spPr>
          <a:xfrm>
            <a:off x="2250845" y="4671770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FB53C42-C242-260F-1C11-F38CA7910CAB}"/>
              </a:ext>
            </a:extLst>
          </p:cNvPr>
          <p:cNvSpPr/>
          <p:nvPr/>
        </p:nvSpPr>
        <p:spPr>
          <a:xfrm>
            <a:off x="4139952" y="4725144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FBF7B3-C2F4-2498-4826-AAAC497E5191}"/>
              </a:ext>
            </a:extLst>
          </p:cNvPr>
          <p:cNvSpPr txBox="1"/>
          <p:nvPr/>
        </p:nvSpPr>
        <p:spPr>
          <a:xfrm>
            <a:off x="1900478" y="199556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EjDN-12</a:t>
            </a:r>
            <a:endParaRPr lang="es-ES" sz="1600" i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3830082-587F-27F8-DB59-87108C610A7D}"/>
              </a:ext>
            </a:extLst>
          </p:cNvPr>
          <p:cNvSpPr/>
          <p:nvPr/>
        </p:nvSpPr>
        <p:spPr>
          <a:xfrm>
            <a:off x="6372200" y="570166"/>
            <a:ext cx="216024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s-ES_tradnl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IN: (</a:t>
            </a:r>
            <a:r>
              <a:rPr lang="en-U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 B</a:t>
            </a:r>
            <a:r>
              <a:rPr lang="es-ES" sz="1600" i="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 ¬B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 ¬A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endParaRPr lang="es-ES" sz="1600" i="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93339C8-2121-A872-7ED8-849CF46C4724}"/>
              </a:ext>
            </a:extLst>
          </p:cNvPr>
          <p:cNvSpPr/>
          <p:nvPr/>
        </p:nvSpPr>
        <p:spPr>
          <a:xfrm>
            <a:off x="3446437" y="572041"/>
            <a:ext cx="3168352" cy="3366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Estrategia : </a:t>
            </a:r>
            <a:r>
              <a:rPr lang="es-ES" sz="1600" i="0" dirty="0">
                <a:solidFill>
                  <a:srgbClr val="FF0000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reducción al absurdo </a:t>
            </a:r>
          </a:p>
        </p:txBody>
      </p:sp>
    </p:spTree>
    <p:extLst>
      <p:ext uri="{BB962C8B-B14F-4D97-AF65-F5344CB8AC3E}">
        <p14:creationId xmlns:p14="http://schemas.microsoft.com/office/powerpoint/2010/main" val="38078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3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a 9">
            <a:extLst>
              <a:ext uri="{FF2B5EF4-FFF2-40B4-BE49-F238E27FC236}">
                <a16:creationId xmlns:a16="http://schemas.microsoft.com/office/drawing/2014/main" id="{1D835E1A-8B66-4EAF-BEA4-B4A278B6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1661"/>
              </p:ext>
            </p:extLst>
          </p:nvPr>
        </p:nvGraphicFramePr>
        <p:xfrm>
          <a:off x="1304443" y="1268760"/>
          <a:ext cx="6147877" cy="446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678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2001839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8608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=&gt; D</a:t>
                      </a:r>
                      <a:endParaRPr lang="es-ES" sz="1600" i="0" kern="150" baseline="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¬A ^ B 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¬A </a:t>
                      </a: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 R</a:t>
                      </a:r>
                      <a:endParaRPr lang="es-ES" sz="1600" b="1" i="0" baseline="0" dirty="0">
                        <a:latin typeface="Abadi" panose="020B0604020104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-3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</a:rPr>
                        <a:t> (R ^ B) </a:t>
                      </a: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-ES_tradnl" sz="1600" b="1" baseline="0" dirty="0">
                          <a:latin typeface="Abadi" panose="020B0604020104020204" pitchFamily="34" charset="0"/>
                        </a:rPr>
                        <a:t> D</a:t>
                      </a:r>
                      <a:endParaRPr lang="es-ES" sz="1600" b="1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416152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4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 ¬A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EC, 1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5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 R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MP, 2,4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6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 B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EC, 1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7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R  ^ B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IC, 5,6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8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MP, 3,7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7478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B24F76DA-94DE-4800-917D-28799E686BAC}"/>
              </a:ext>
            </a:extLst>
          </p:cNvPr>
          <p:cNvSpPr/>
          <p:nvPr/>
        </p:nvSpPr>
        <p:spPr>
          <a:xfrm>
            <a:off x="4211960" y="3113407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2369B56-2C51-4B30-AB5A-C958A07353E1}"/>
              </a:ext>
            </a:extLst>
          </p:cNvPr>
          <p:cNvSpPr/>
          <p:nvPr/>
        </p:nvSpPr>
        <p:spPr>
          <a:xfrm>
            <a:off x="4211960" y="3823538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>
            <a:extLst>
              <a:ext uri="{FF2B5EF4-FFF2-40B4-BE49-F238E27FC236}">
                <a16:creationId xmlns:a16="http://schemas.microsoft.com/office/drawing/2014/main" id="{BE5BFA3F-7B6A-95F7-3FE0-1BA54182635C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14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9E58A1B-29FD-8CA3-0E52-D288CEC70D67}"/>
              </a:ext>
            </a:extLst>
          </p:cNvPr>
          <p:cNvSpPr/>
          <p:nvPr/>
        </p:nvSpPr>
        <p:spPr>
          <a:xfrm>
            <a:off x="2339751" y="2780928"/>
            <a:ext cx="1512167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E0E39EB-432F-29D4-FBD3-40667A51362E}"/>
              </a:ext>
            </a:extLst>
          </p:cNvPr>
          <p:cNvSpPr/>
          <p:nvPr/>
        </p:nvSpPr>
        <p:spPr>
          <a:xfrm>
            <a:off x="2250202" y="3537013"/>
            <a:ext cx="1601717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6E37656-D20B-6345-8E13-E2127D274F91}"/>
              </a:ext>
            </a:extLst>
          </p:cNvPr>
          <p:cNvSpPr/>
          <p:nvPr/>
        </p:nvSpPr>
        <p:spPr>
          <a:xfrm>
            <a:off x="2250202" y="4289981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FB53C42-C242-260F-1C11-F38CA7910CAB}"/>
              </a:ext>
            </a:extLst>
          </p:cNvPr>
          <p:cNvSpPr/>
          <p:nvPr/>
        </p:nvSpPr>
        <p:spPr>
          <a:xfrm>
            <a:off x="4211960" y="4242559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26B20A-FA99-C81C-18D4-8C1EC1E6456C}"/>
              </a:ext>
            </a:extLst>
          </p:cNvPr>
          <p:cNvSpPr txBox="1"/>
          <p:nvPr/>
        </p:nvSpPr>
        <p:spPr>
          <a:xfrm>
            <a:off x="1900478" y="199556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EjDN-1</a:t>
            </a:r>
            <a:r>
              <a:rPr lang="es-ES" sz="1600" i="0" dirty="0"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s-ES" sz="1600" i="0" dirty="0"/>
          </a:p>
        </p:txBody>
      </p:sp>
    </p:spTree>
    <p:extLst>
      <p:ext uri="{BB962C8B-B14F-4D97-AF65-F5344CB8AC3E}">
        <p14:creationId xmlns:p14="http://schemas.microsoft.com/office/powerpoint/2010/main" val="5582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3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a 9">
            <a:extLst>
              <a:ext uri="{FF2B5EF4-FFF2-40B4-BE49-F238E27FC236}">
                <a16:creationId xmlns:a16="http://schemas.microsoft.com/office/drawing/2014/main" id="{1D835E1A-8B66-4EAF-BEA4-B4A278B6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36774"/>
              </p:ext>
            </p:extLst>
          </p:nvPr>
        </p:nvGraphicFramePr>
        <p:xfrm>
          <a:off x="1329004" y="1241951"/>
          <a:ext cx="6147877" cy="446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678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2001839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8608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=&gt; C</a:t>
                      </a:r>
                      <a:endParaRPr lang="es-ES" sz="1600" i="0" kern="150" baseline="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A ^ B </a:t>
                      </a:r>
                      <a:r>
                        <a:rPr lang="es-ES_tradnl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  C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B </a:t>
                      </a: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 A</a:t>
                      </a:r>
                      <a:endParaRPr lang="es-ES" sz="1600" b="1" i="0" baseline="0" dirty="0">
                        <a:latin typeface="Abadi" panose="020B0604020104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-3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</a:rPr>
                        <a:t> B</a:t>
                      </a:r>
                      <a:endParaRPr lang="es-ES" sz="1600" b="1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416152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4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 A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MP, 2,3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5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 A ^ B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IC, 3,4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6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 C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MP, 1,5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7478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B24F76DA-94DE-4800-917D-28799E686BAC}"/>
              </a:ext>
            </a:extLst>
          </p:cNvPr>
          <p:cNvSpPr/>
          <p:nvPr/>
        </p:nvSpPr>
        <p:spPr>
          <a:xfrm>
            <a:off x="4260244" y="3447851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2369B56-2C51-4B30-AB5A-C958A07353E1}"/>
              </a:ext>
            </a:extLst>
          </p:cNvPr>
          <p:cNvSpPr/>
          <p:nvPr/>
        </p:nvSpPr>
        <p:spPr>
          <a:xfrm>
            <a:off x="4283968" y="3068960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>
            <a:extLst>
              <a:ext uri="{FF2B5EF4-FFF2-40B4-BE49-F238E27FC236}">
                <a16:creationId xmlns:a16="http://schemas.microsoft.com/office/drawing/2014/main" id="{BE5BFA3F-7B6A-95F7-3FE0-1BA54182635C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15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9E58A1B-29FD-8CA3-0E52-D288CEC70D67}"/>
              </a:ext>
            </a:extLst>
          </p:cNvPr>
          <p:cNvSpPr/>
          <p:nvPr/>
        </p:nvSpPr>
        <p:spPr>
          <a:xfrm>
            <a:off x="2258116" y="2704607"/>
            <a:ext cx="1601717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E0E39EB-432F-29D4-FBD3-40667A51362E}"/>
              </a:ext>
            </a:extLst>
          </p:cNvPr>
          <p:cNvSpPr/>
          <p:nvPr/>
        </p:nvSpPr>
        <p:spPr>
          <a:xfrm>
            <a:off x="2267745" y="3100001"/>
            <a:ext cx="1601717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FB53C42-C242-260F-1C11-F38CA7910CAB}"/>
              </a:ext>
            </a:extLst>
          </p:cNvPr>
          <p:cNvSpPr/>
          <p:nvPr/>
        </p:nvSpPr>
        <p:spPr>
          <a:xfrm>
            <a:off x="4305019" y="2739961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4AE153-D637-B893-FA09-E950ADE48EDF}"/>
              </a:ext>
            </a:extLst>
          </p:cNvPr>
          <p:cNvSpPr txBox="1"/>
          <p:nvPr/>
        </p:nvSpPr>
        <p:spPr>
          <a:xfrm>
            <a:off x="1900478" y="199556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EjDN-14</a:t>
            </a:r>
            <a:endParaRPr lang="es-ES" sz="1600" i="0" dirty="0"/>
          </a:p>
        </p:txBody>
      </p:sp>
    </p:spTree>
    <p:extLst>
      <p:ext uri="{BB962C8B-B14F-4D97-AF65-F5344CB8AC3E}">
        <p14:creationId xmlns:p14="http://schemas.microsoft.com/office/powerpoint/2010/main" val="313407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xit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3" grpId="0" animBg="1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a 9">
            <a:extLst>
              <a:ext uri="{FF2B5EF4-FFF2-40B4-BE49-F238E27FC236}">
                <a16:creationId xmlns:a16="http://schemas.microsoft.com/office/drawing/2014/main" id="{1D835E1A-8B66-4EAF-BEA4-B4A278B6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26727"/>
              </p:ext>
            </p:extLst>
          </p:nvPr>
        </p:nvGraphicFramePr>
        <p:xfrm>
          <a:off x="1304443" y="1268760"/>
          <a:ext cx="6363902" cy="446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02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2072180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1565303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1788917">
                  <a:extLst>
                    <a:ext uri="{9D8B030D-6E8A-4147-A177-3AD203B41FA5}">
                      <a16:colId xmlns:a16="http://schemas.microsoft.com/office/drawing/2014/main" val="38608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=&gt; </a:t>
                      </a: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¬ </a:t>
                      </a:r>
                      <a:r>
                        <a:rPr lang="es-ES_tradnl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 </a:t>
                      </a:r>
                      <a:r>
                        <a:rPr lang="es-ES" sz="1600" b="1" kern="12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-ES" sz="1600" b="1" kern="12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 A</a:t>
                      </a:r>
                      <a:endParaRPr lang="es-ES" sz="1600" i="0" kern="150" baseline="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¬ </a:t>
                      </a:r>
                      <a:r>
                        <a:rPr lang="es-ES_tradnl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 B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¬ </a:t>
                      </a:r>
                      <a:r>
                        <a:rPr lang="es-ES_tradnl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es-ES" sz="1600" b="1" i="0" baseline="0" dirty="0">
                        <a:latin typeface="Abadi" panose="020B0604020104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SUPUESTO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 3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</a:rPr>
                        <a:t> ¬¬ A</a:t>
                      </a:r>
                      <a:endParaRPr lang="es-ES" sz="1600" b="1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MT, 1,2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416152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 4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 A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EN, 3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CIERRE SUPUESTO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5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s-ES_tradnl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 </a:t>
                      </a: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 A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TD, 2-4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7478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B24F76DA-94DE-4800-917D-28799E686BAC}"/>
              </a:ext>
            </a:extLst>
          </p:cNvPr>
          <p:cNvSpPr/>
          <p:nvPr/>
        </p:nvSpPr>
        <p:spPr>
          <a:xfrm>
            <a:off x="4379676" y="3140216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2369B56-2C51-4B30-AB5A-C958A07353E1}"/>
              </a:ext>
            </a:extLst>
          </p:cNvPr>
          <p:cNvSpPr/>
          <p:nvPr/>
        </p:nvSpPr>
        <p:spPr>
          <a:xfrm>
            <a:off x="4355976" y="2708920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>
            <a:extLst>
              <a:ext uri="{FF2B5EF4-FFF2-40B4-BE49-F238E27FC236}">
                <a16:creationId xmlns:a16="http://schemas.microsoft.com/office/drawing/2014/main" id="{BE5BFA3F-7B6A-95F7-3FE0-1BA54182635C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16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9E58A1B-29FD-8CA3-0E52-D288CEC70D67}"/>
              </a:ext>
            </a:extLst>
          </p:cNvPr>
          <p:cNvSpPr/>
          <p:nvPr/>
        </p:nvSpPr>
        <p:spPr>
          <a:xfrm>
            <a:off x="2267744" y="1988840"/>
            <a:ext cx="1601717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E0E39EB-432F-29D4-FBD3-40667A51362E}"/>
              </a:ext>
            </a:extLst>
          </p:cNvPr>
          <p:cNvSpPr/>
          <p:nvPr/>
        </p:nvSpPr>
        <p:spPr>
          <a:xfrm>
            <a:off x="2267744" y="2385654"/>
            <a:ext cx="1601717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FB53C42-C242-260F-1C11-F38CA7910CAB}"/>
              </a:ext>
            </a:extLst>
          </p:cNvPr>
          <p:cNvSpPr/>
          <p:nvPr/>
        </p:nvSpPr>
        <p:spPr>
          <a:xfrm>
            <a:off x="2264025" y="2791112"/>
            <a:ext cx="160543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F16F58-C3BB-4CBF-91E6-D6B94E76834D}"/>
              </a:ext>
            </a:extLst>
          </p:cNvPr>
          <p:cNvSpPr txBox="1"/>
          <p:nvPr/>
        </p:nvSpPr>
        <p:spPr>
          <a:xfrm>
            <a:off x="1900478" y="199556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EjDN-15 </a:t>
            </a:r>
            <a:endParaRPr lang="es-ES" sz="1600" i="0" dirty="0"/>
          </a:p>
        </p:txBody>
      </p:sp>
    </p:spTree>
    <p:extLst>
      <p:ext uri="{BB962C8B-B14F-4D97-AF65-F5344CB8AC3E}">
        <p14:creationId xmlns:p14="http://schemas.microsoft.com/office/powerpoint/2010/main" val="15531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3" grpId="0" animBg="1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298330" y="1527175"/>
            <a:ext cx="509352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s-ES" sz="18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ES" sz="18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s-ES" sz="18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 </a:t>
            </a:r>
            <a:r>
              <a:rPr lang="es-ES" sz="18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 C)</a:t>
            </a:r>
            <a:r>
              <a:rPr lang="es-ES" sz="18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" sz="1800" i="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ES" sz="1800" i="0" dirty="0">
                <a:solidFill>
                  <a:srgbClr val="002060"/>
                </a:solidFill>
                <a:latin typeface="Calibri" panose="020F0502020204030204" pitchFamily="34" charset="0"/>
                <a:ea typeface="Courier New"/>
                <a:cs typeface="Times New Roman" panose="02020603050405020304" pitchFamily="18" charset="0"/>
                <a:sym typeface="Courier New"/>
              </a:rPr>
              <a:t>A</a:t>
            </a:r>
            <a:r>
              <a:rPr lang="es-ES" sz="18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s-ES" sz="18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¬C     </a:t>
            </a:r>
            <a:r>
              <a:rPr lang="es-ES" sz="18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 A</a:t>
            </a:r>
            <a:r>
              <a:rPr lang="es-ES" sz="18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s-ES" sz="18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¬B</a:t>
            </a:r>
          </a:p>
        </p:txBody>
      </p:sp>
      <p:sp>
        <p:nvSpPr>
          <p:cNvPr id="14" name="Rectángulo 3"/>
          <p:cNvSpPr/>
          <p:nvPr/>
        </p:nvSpPr>
        <p:spPr>
          <a:xfrm>
            <a:off x="1805219" y="2249585"/>
            <a:ext cx="2856584" cy="9753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lvl="0" indent="-285750" algn="l">
              <a:lnSpc>
                <a:spcPct val="150000"/>
              </a:lnSpc>
              <a:buFontTx/>
              <a:buChar char="-"/>
            </a:pPr>
            <a:r>
              <a:rPr lang="es" sz="2000" b="1" i="0" dirty="0">
                <a:solidFill>
                  <a:schemeClr val="tx2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2000" i="0" dirty="0">
                <a:solidFill>
                  <a:schemeClr val="tx2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 </a:t>
            </a: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 C)</a:t>
            </a:r>
          </a:p>
          <a:p>
            <a:pPr marL="285750" lvl="0" indent="-285750" algn="l">
              <a:lnSpc>
                <a:spcPct val="150000"/>
              </a:lnSpc>
              <a:buFontTx/>
              <a:buChar char="-"/>
            </a:pPr>
            <a:r>
              <a:rPr lang="es" sz="2000" b="1" i="0" dirty="0">
                <a:solidFill>
                  <a:schemeClr val="tx2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ourier New"/>
                <a:cs typeface="Times New Roman" panose="02020603050405020304" pitchFamily="18" charset="0"/>
                <a:sym typeface="Courier New"/>
              </a:rPr>
              <a:t>A</a:t>
            </a: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¬C </a:t>
            </a:r>
            <a:endParaRPr lang="es" sz="2000" i="0" dirty="0">
              <a:solidFill>
                <a:schemeClr val="tx2">
                  <a:lumMod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" name="9 Rectángulo"/>
          <p:cNvSpPr/>
          <p:nvPr/>
        </p:nvSpPr>
        <p:spPr>
          <a:xfrm>
            <a:off x="1709956" y="3307531"/>
            <a:ext cx="3923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800"/>
              </a:spcAft>
            </a:pP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3  A		supuesto</a:t>
            </a:r>
          </a:p>
        </p:txBody>
      </p:sp>
      <p:sp>
        <p:nvSpPr>
          <p:cNvPr id="17" name="10 Rectángulo"/>
          <p:cNvSpPr/>
          <p:nvPr/>
        </p:nvSpPr>
        <p:spPr>
          <a:xfrm>
            <a:off x="1709956" y="3669892"/>
            <a:ext cx="3730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800"/>
              </a:spcAft>
            </a:pP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4  ¬C		MP, 2,3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1691680" y="4973106"/>
            <a:ext cx="3699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800"/>
              </a:spcAft>
            </a:pP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7  A </a:t>
            </a: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¬B		TD, 3-6</a:t>
            </a:r>
          </a:p>
        </p:txBody>
      </p:sp>
      <p:sp>
        <p:nvSpPr>
          <p:cNvPr id="27" name="Shape 321"/>
          <p:cNvSpPr/>
          <p:nvPr/>
        </p:nvSpPr>
        <p:spPr>
          <a:xfrm>
            <a:off x="2358028" y="3419609"/>
            <a:ext cx="72008" cy="1382857"/>
          </a:xfrm>
          <a:custGeom>
            <a:avLst/>
            <a:gdLst/>
            <a:ahLst/>
            <a:cxnLst/>
            <a:rect l="0" t="0" r="0" b="0"/>
            <a:pathLst>
              <a:path w="9710" h="27108" extrusionOk="0">
                <a:moveTo>
                  <a:pt x="9306" y="0"/>
                </a:moveTo>
                <a:lnTo>
                  <a:pt x="0" y="0"/>
                </a:lnTo>
                <a:lnTo>
                  <a:pt x="404" y="27108"/>
                </a:lnTo>
                <a:lnTo>
                  <a:pt x="9710" y="27108"/>
                </a:lnTo>
              </a:path>
            </a:pathLst>
          </a:custGeom>
          <a:solidFill>
            <a:schemeClr val="accent2"/>
          </a:solidFill>
          <a:ln w="38100" cap="flat">
            <a:solidFill>
              <a:srgbClr val="00B050"/>
            </a:solidFill>
            <a:prstDash val="solid"/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s-ES"/>
          </a:p>
        </p:txBody>
      </p:sp>
      <p:sp>
        <p:nvSpPr>
          <p:cNvPr id="2" name="10 Rectángulo">
            <a:extLst>
              <a:ext uri="{FF2B5EF4-FFF2-40B4-BE49-F238E27FC236}">
                <a16:creationId xmlns:a16="http://schemas.microsoft.com/office/drawing/2014/main" id="{CE5DBC35-3CC2-B6A1-43C0-D56B3613B41C}"/>
              </a:ext>
            </a:extLst>
          </p:cNvPr>
          <p:cNvSpPr/>
          <p:nvPr/>
        </p:nvSpPr>
        <p:spPr>
          <a:xfrm>
            <a:off x="1709956" y="4090228"/>
            <a:ext cx="4248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</a:pP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5 B </a:t>
            </a: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 C</a:t>
            </a: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MP, 1,3</a:t>
            </a:r>
          </a:p>
        </p:txBody>
      </p:sp>
      <p:sp>
        <p:nvSpPr>
          <p:cNvPr id="4" name="10 Rectángulo">
            <a:extLst>
              <a:ext uri="{FF2B5EF4-FFF2-40B4-BE49-F238E27FC236}">
                <a16:creationId xmlns:a16="http://schemas.microsoft.com/office/drawing/2014/main" id="{87DFD0EB-12D9-99C0-4CC3-10413B2C5C51}"/>
              </a:ext>
            </a:extLst>
          </p:cNvPr>
          <p:cNvSpPr/>
          <p:nvPr/>
        </p:nvSpPr>
        <p:spPr>
          <a:xfrm>
            <a:off x="1709956" y="4531667"/>
            <a:ext cx="6408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</a:pPr>
            <a:r>
              <a:rPr lang="es-ES" sz="2000" i="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6  ¬B 		MT, 4,5, cierre supuesto</a:t>
            </a:r>
          </a:p>
        </p:txBody>
      </p:sp>
      <p:sp>
        <p:nvSpPr>
          <p:cNvPr id="5" name="1 Marcador de número de diapositiva">
            <a:extLst>
              <a:ext uri="{FF2B5EF4-FFF2-40B4-BE49-F238E27FC236}">
                <a16:creationId xmlns:a16="http://schemas.microsoft.com/office/drawing/2014/main" id="{4ADC6357-E35D-206E-DC57-005EEC6C2572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17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1FC010-5CAD-7810-3287-B6709CEB3A73}"/>
              </a:ext>
            </a:extLst>
          </p:cNvPr>
          <p:cNvSpPr txBox="1"/>
          <p:nvPr/>
        </p:nvSpPr>
        <p:spPr>
          <a:xfrm>
            <a:off x="3275856" y="542849"/>
            <a:ext cx="5544616" cy="422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l">
              <a:lnSpc>
                <a:spcPct val="150000"/>
              </a:lnSpc>
              <a:spcAft>
                <a:spcPts val="0"/>
              </a:spcAft>
            </a:pPr>
            <a:r>
              <a:rPr lang="es-ES" sz="1600" b="0" i="0" dirty="0"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Estrategia : p</a:t>
            </a:r>
            <a:r>
              <a:rPr lang="es-ES" sz="1600" b="1" i="0" dirty="0">
                <a:solidFill>
                  <a:srgbClr val="C00000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rueba directa  </a:t>
            </a:r>
            <a:r>
              <a:rPr lang="es-ES" sz="1600" i="0" dirty="0">
                <a:solidFill>
                  <a:srgbClr val="A40000"/>
                </a:solidFill>
                <a:latin typeface="Abadi" panose="020B06040201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TD:</a:t>
            </a:r>
            <a:r>
              <a:rPr lang="es-ES" sz="1600" b="0" i="0" dirty="0">
                <a:solidFill>
                  <a:srgbClr val="002060"/>
                </a:solidFill>
                <a:latin typeface="Abadi" panose="020B06040201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s-ES_tradnl" sz="1600" i="0" dirty="0">
                <a:solidFill>
                  <a:srgbClr val="002060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A </a:t>
            </a:r>
            <a:r>
              <a:rPr lang="es-ES_tradnl" sz="1600" i="0" dirty="0">
                <a:solidFill>
                  <a:srgbClr val="002060"/>
                </a:solidFill>
                <a:latin typeface="Abadi" panose="020B0604020104020204" pitchFamily="34" charset="0"/>
                <a:cs typeface="Calibri" panose="020F0502020204030204" pitchFamily="34" charset="0"/>
                <a:sym typeface="Symbol" pitchFamily="18" charset="2"/>
              </a:rPr>
              <a:t>=&gt; B) =&gt; A -&gt; B</a:t>
            </a:r>
            <a:r>
              <a:rPr lang="es-ES" sz="1600" i="0" dirty="0">
                <a:solidFill>
                  <a:srgbClr val="002060"/>
                </a:solidFill>
                <a:latin typeface="Abadi" panose="020B06040201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" sz="1600" i="0" dirty="0">
                <a:solidFill>
                  <a:srgbClr val="002060"/>
                </a:solidFill>
                <a:latin typeface="Abadi" panose="020B06040201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 </a:t>
            </a:r>
            <a:endParaRPr lang="es-ES" sz="1600" i="0" dirty="0">
              <a:solidFill>
                <a:srgbClr val="002060"/>
              </a:solidFill>
              <a:latin typeface="Abadi" panose="020B06040201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4F26D2-73D3-15F0-8266-431EC0313034}"/>
              </a:ext>
            </a:extLst>
          </p:cNvPr>
          <p:cNvSpPr txBox="1"/>
          <p:nvPr/>
        </p:nvSpPr>
        <p:spPr>
          <a:xfrm>
            <a:off x="1900478" y="199556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EjDN-16 </a:t>
            </a:r>
            <a:endParaRPr lang="es-ES" sz="1600" i="0" dirty="0"/>
          </a:p>
        </p:txBody>
      </p:sp>
    </p:spTree>
    <p:extLst>
      <p:ext uri="{BB962C8B-B14F-4D97-AF65-F5344CB8AC3E}">
        <p14:creationId xmlns:p14="http://schemas.microsoft.com/office/powerpoint/2010/main" val="160094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9">
            <a:extLst>
              <a:ext uri="{FF2B5EF4-FFF2-40B4-BE49-F238E27FC236}">
                <a16:creationId xmlns:a16="http://schemas.microsoft.com/office/drawing/2014/main" id="{F520C690-3F31-4DEC-87AB-36451BE33863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1871852"/>
          <a:ext cx="80648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8608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i="0" kern="150" dirty="0">
                        <a:effectLst/>
                        <a:latin typeface="Times New Roman" panose="02020603050405020304" pitchFamily="18" charset="0"/>
                        <a:ea typeface="+mn-ea"/>
                        <a:cs typeface="FreeSan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rgbClr val="C00000"/>
                          </a:solidFill>
                        </a:rPr>
                        <a:t>=&gt;  </a:t>
                      </a:r>
                      <a:r>
                        <a:rPr lang="es-ES" sz="1800" b="1" i="0" kern="15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ans"/>
                        </a:rPr>
                        <a:t>A </a:t>
                      </a:r>
                      <a:r>
                        <a:rPr lang="es-ES" sz="1800" b="1" i="0" kern="150" dirty="0">
                          <a:solidFill>
                            <a:srgbClr val="C00000"/>
                          </a:solidFill>
                          <a:effectLst/>
                          <a:latin typeface="Symbol" panose="05050102010706020507" pitchFamily="18" charset="2"/>
                          <a:ea typeface="+mn-ea"/>
                          <a:cs typeface="FreeSans"/>
                        </a:rPr>
                        <a:t>®</a:t>
                      </a:r>
                      <a:r>
                        <a:rPr lang="es-ES" sz="1800" b="1" i="0" kern="15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ans"/>
                        </a:rPr>
                        <a:t> D</a:t>
                      </a:r>
                      <a:endParaRPr lang="es-ES" sz="1800" i="0" kern="15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FreeSan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FreeSans"/>
                        </a:rPr>
                        <a:t>B </a:t>
                      </a:r>
                      <a:r>
                        <a:rPr lang="es-ES" sz="1800" b="1" i="0" kern="150" dirty="0">
                          <a:effectLst/>
                          <a:latin typeface="Symbol" panose="05050102010706020507" pitchFamily="18" charset="2"/>
                          <a:ea typeface="+mn-ea"/>
                          <a:cs typeface="FreeSans"/>
                        </a:rPr>
                        <a:t>®</a:t>
                      </a: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FreeSans"/>
                        </a:rPr>
                        <a:t> C</a:t>
                      </a:r>
                      <a:endParaRPr lang="es-ES" sz="1800" i="0" kern="150" dirty="0">
                        <a:effectLst/>
                        <a:latin typeface="Times New Roman" panose="020206030504050203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C </a:t>
                      </a:r>
                      <a:r>
                        <a:rPr lang="es-ES" sz="1800" b="1" i="0" kern="150" dirty="0">
                          <a:effectLst/>
                          <a:latin typeface="Symbol" panose="05050102010706020507" pitchFamily="18" charset="2"/>
                          <a:ea typeface="+mn-ea"/>
                          <a:cs typeface="Arial" panose="020B0604020202020204" pitchFamily="34" charset="0"/>
                        </a:rPr>
                        <a:t>®</a:t>
                      </a: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D</a:t>
                      </a:r>
                      <a:endParaRPr lang="es-ES" sz="1800" i="0" kern="150" dirty="0">
                        <a:effectLst/>
                        <a:latin typeface="Times New Roman" panose="020206030504050203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s-ES" sz="1800" b="1" i="0" kern="150" dirty="0">
                          <a:effectLst/>
                          <a:latin typeface="Symbol" panose="05050102010706020507" pitchFamily="18" charset="2"/>
                          <a:ea typeface="+mn-ea"/>
                          <a:cs typeface="Arial" panose="020B0604020202020204" pitchFamily="34" charset="0"/>
                        </a:rPr>
                        <a:t>®</a:t>
                      </a: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badi" panose="020B0604020104020204" pitchFamily="34" charset="0"/>
                        </a:rPr>
                        <a:t>supuesto</a:t>
                      </a:r>
                      <a:endParaRPr lang="es-ES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  <a:endParaRPr lang="es-E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badi" panose="020B0604020104020204" pitchFamily="34" charset="0"/>
                        </a:rPr>
                        <a:t>MP, 3,4</a:t>
                      </a:r>
                      <a:endParaRPr lang="es-ES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badi" panose="020B0604020104020204" pitchFamily="34" charset="0"/>
                        </a:rPr>
                        <a:t>MP, 1,5</a:t>
                      </a:r>
                      <a:endParaRPr lang="es-ES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badi" panose="020B0604020104020204" pitchFamily="34" charset="0"/>
                        </a:rPr>
                        <a:t>MP, 2,6</a:t>
                      </a:r>
                      <a:endParaRPr lang="es-ES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l"/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FreeSans"/>
                        </a:rPr>
                        <a:t>A </a:t>
                      </a:r>
                      <a:r>
                        <a:rPr lang="es-ES" sz="1800" b="1" i="0" kern="150" dirty="0">
                          <a:effectLst/>
                          <a:latin typeface="Symbol" panose="05050102010706020507" pitchFamily="18" charset="2"/>
                          <a:ea typeface="+mn-ea"/>
                          <a:cs typeface="FreeSans"/>
                        </a:rPr>
                        <a:t>®</a:t>
                      </a: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FreeSans"/>
                        </a:rPr>
                        <a:t> D</a:t>
                      </a:r>
                      <a:endParaRPr lang="es-ES" sz="1800" i="0" kern="150" dirty="0">
                        <a:effectLst/>
                        <a:latin typeface="Times New Roman" panose="02020603050405020304" pitchFamily="18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TD, 4-7</a:t>
                      </a:r>
                      <a:endParaRPr lang="es-ES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3846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0DE8BE22-FBC0-44B0-B2F3-DE3A503709BF}"/>
              </a:ext>
            </a:extLst>
          </p:cNvPr>
          <p:cNvSpPr/>
          <p:nvPr/>
        </p:nvSpPr>
        <p:spPr>
          <a:xfrm>
            <a:off x="4572000" y="3356992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15EEAA-8A05-49B5-8163-A1BC2E21AD82}"/>
              </a:ext>
            </a:extLst>
          </p:cNvPr>
          <p:cNvSpPr/>
          <p:nvPr/>
        </p:nvSpPr>
        <p:spPr>
          <a:xfrm>
            <a:off x="4572000" y="3717032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E85FA2D-2754-4BDE-8724-6DE242438BA6}"/>
              </a:ext>
            </a:extLst>
          </p:cNvPr>
          <p:cNvSpPr/>
          <p:nvPr/>
        </p:nvSpPr>
        <p:spPr>
          <a:xfrm>
            <a:off x="4572000" y="4149080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E6807B3-544E-4444-9C33-8E3F2464AE9C}"/>
              </a:ext>
            </a:extLst>
          </p:cNvPr>
          <p:cNvSpPr/>
          <p:nvPr/>
        </p:nvSpPr>
        <p:spPr>
          <a:xfrm>
            <a:off x="2627784" y="4509120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0165A1A-0468-40A4-B065-BF3E4D529189}"/>
              </a:ext>
            </a:extLst>
          </p:cNvPr>
          <p:cNvSpPr/>
          <p:nvPr/>
        </p:nvSpPr>
        <p:spPr>
          <a:xfrm>
            <a:off x="4572000" y="4869160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1 Marcador de número de diapositiva">
            <a:extLst>
              <a:ext uri="{FF2B5EF4-FFF2-40B4-BE49-F238E27FC236}">
                <a16:creationId xmlns:a16="http://schemas.microsoft.com/office/drawing/2014/main" id="{D9A326E6-98F5-1A2B-5182-B71495D32B47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18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E5450AF-8BB0-DFDE-11AF-A929C1B39537}"/>
              </a:ext>
            </a:extLst>
          </p:cNvPr>
          <p:cNvSpPr/>
          <p:nvPr/>
        </p:nvSpPr>
        <p:spPr>
          <a:xfrm>
            <a:off x="2627784" y="3717032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4B2475-E406-0B13-9E9C-985A29128166}"/>
              </a:ext>
            </a:extLst>
          </p:cNvPr>
          <p:cNvSpPr txBox="1"/>
          <p:nvPr/>
        </p:nvSpPr>
        <p:spPr>
          <a:xfrm>
            <a:off x="1900478" y="199556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EjDN-17 </a:t>
            </a:r>
            <a:endParaRPr lang="es-ES" sz="1600" i="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2304B6-90C1-6AB6-5F03-4C6CCBBA0403}"/>
              </a:ext>
            </a:extLst>
          </p:cNvPr>
          <p:cNvSpPr txBox="1"/>
          <p:nvPr/>
        </p:nvSpPr>
        <p:spPr>
          <a:xfrm>
            <a:off x="3275856" y="542849"/>
            <a:ext cx="5544616" cy="422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l">
              <a:lnSpc>
                <a:spcPct val="150000"/>
              </a:lnSpc>
              <a:spcAft>
                <a:spcPts val="0"/>
              </a:spcAft>
            </a:pPr>
            <a:r>
              <a:rPr lang="es-ES" sz="1600" b="0" i="0" dirty="0"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Estrategia : p</a:t>
            </a:r>
            <a:r>
              <a:rPr lang="es-ES" sz="1600" b="1" i="0" dirty="0">
                <a:solidFill>
                  <a:srgbClr val="C00000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rueba directa  </a:t>
            </a:r>
            <a:r>
              <a:rPr lang="es-ES" sz="1600" i="0" dirty="0">
                <a:solidFill>
                  <a:srgbClr val="A40000"/>
                </a:solidFill>
                <a:latin typeface="Abadi" panose="020B06040201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TD:</a:t>
            </a:r>
            <a:r>
              <a:rPr lang="es-ES" sz="1600" b="0" i="0" dirty="0">
                <a:solidFill>
                  <a:srgbClr val="002060"/>
                </a:solidFill>
                <a:latin typeface="Abadi" panose="020B06040201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s-ES_tradnl" sz="1600" i="0" dirty="0">
                <a:solidFill>
                  <a:srgbClr val="002060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A </a:t>
            </a:r>
            <a:r>
              <a:rPr lang="es-ES_tradnl" sz="1600" i="0" dirty="0">
                <a:solidFill>
                  <a:srgbClr val="002060"/>
                </a:solidFill>
                <a:latin typeface="Abadi" panose="020B0604020104020204" pitchFamily="34" charset="0"/>
                <a:cs typeface="Calibri" panose="020F0502020204030204" pitchFamily="34" charset="0"/>
                <a:sym typeface="Symbol" pitchFamily="18" charset="2"/>
              </a:rPr>
              <a:t>=&gt; B) =&gt; A -&gt; B</a:t>
            </a:r>
            <a:r>
              <a:rPr lang="es-ES" sz="1600" i="0" dirty="0">
                <a:solidFill>
                  <a:srgbClr val="002060"/>
                </a:solidFill>
                <a:latin typeface="Abadi" panose="020B06040201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" sz="1600" i="0" dirty="0">
                <a:solidFill>
                  <a:srgbClr val="002060"/>
                </a:solidFill>
                <a:latin typeface="Abadi" panose="020B06040201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 </a:t>
            </a:r>
            <a:endParaRPr lang="es-ES" sz="1600" i="0" dirty="0">
              <a:solidFill>
                <a:srgbClr val="002060"/>
              </a:solidFill>
              <a:latin typeface="Abadi" panose="020B06040201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679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9">
            <a:extLst>
              <a:ext uri="{FF2B5EF4-FFF2-40B4-BE49-F238E27FC236}">
                <a16:creationId xmlns:a16="http://schemas.microsoft.com/office/drawing/2014/main" id="{49BEB971-B573-4B5A-9915-5E0DF8BE5E37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1502519"/>
          <a:ext cx="806489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8608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i="0" kern="150" dirty="0">
                        <a:effectLst/>
                        <a:latin typeface="Times New Roman" panose="02020603050405020304" pitchFamily="18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=&gt; </a:t>
                      </a: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FreeSans"/>
                        </a:rPr>
                        <a:t>B </a:t>
                      </a:r>
                      <a:r>
                        <a:rPr lang="es-ES" sz="1800" b="1" i="0" kern="150" dirty="0">
                          <a:effectLst/>
                          <a:latin typeface="Symbol" panose="05050102010706020507" pitchFamily="18" charset="2"/>
                          <a:ea typeface="+mn-ea"/>
                          <a:cs typeface="FreeSans"/>
                        </a:rPr>
                        <a:t>®</a:t>
                      </a: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FreeSans"/>
                        </a:rPr>
                        <a:t> E </a:t>
                      </a:r>
                      <a:r>
                        <a:rPr lang="es-ES" sz="1800" b="1" i="0" kern="150" dirty="0">
                          <a:effectLst/>
                          <a:latin typeface="Symbol" panose="05050102010706020507" pitchFamily="18" charset="2"/>
                          <a:ea typeface="+mn-ea"/>
                          <a:cs typeface="FreeSans"/>
                        </a:rPr>
                        <a:t>Ú</a:t>
                      </a: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FreeSans"/>
                        </a:rPr>
                        <a:t> ¬G</a:t>
                      </a:r>
                      <a:endParaRPr lang="es-ES" sz="1800" i="0" kern="150" dirty="0">
                        <a:effectLst/>
                        <a:latin typeface="Times New Roman" panose="02020603050405020304" pitchFamily="18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lang="es-ES" sz="1800" i="0" kern="150" dirty="0">
                        <a:effectLst/>
                        <a:latin typeface="Times New Roman" panose="020206030504050203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B </a:t>
                      </a:r>
                      <a:r>
                        <a:rPr lang="es-ES" sz="1800" b="1" i="0" kern="150" dirty="0">
                          <a:effectLst/>
                          <a:latin typeface="Symbol" panose="05050102010706020507" pitchFamily="18" charset="2"/>
                          <a:ea typeface="+mn-ea"/>
                          <a:cs typeface="Arial" panose="020B0604020202020204" pitchFamily="34" charset="0"/>
                        </a:rPr>
                        <a:t>®</a:t>
                      </a: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(A </a:t>
                      </a:r>
                      <a:r>
                        <a:rPr lang="es-ES" sz="1800" b="1" i="0" kern="150" dirty="0">
                          <a:effectLst/>
                          <a:latin typeface="Symbol" panose="05050102010706020507" pitchFamily="18" charset="2"/>
                          <a:ea typeface="+mn-ea"/>
                          <a:cs typeface="Arial" panose="020B0604020202020204" pitchFamily="34" charset="0"/>
                        </a:rPr>
                        <a:t>®</a:t>
                      </a: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¬C)</a:t>
                      </a:r>
                      <a:endParaRPr lang="es-ES" sz="1800" i="0" kern="150" dirty="0">
                        <a:effectLst/>
                        <a:latin typeface="Times New Roman" panose="020206030504050203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¬C </a:t>
                      </a:r>
                      <a:r>
                        <a:rPr lang="es-ES" sz="1800" b="1" i="0" kern="150" dirty="0">
                          <a:effectLst/>
                          <a:latin typeface="Symbol" panose="05050102010706020507" pitchFamily="18" charset="2"/>
                          <a:ea typeface="+mn-ea"/>
                          <a:cs typeface="Arial" panose="020B0604020202020204" pitchFamily="34" charset="0"/>
                        </a:rPr>
                        <a:t>Ú</a:t>
                      </a: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D </a:t>
                      </a:r>
                      <a:r>
                        <a:rPr lang="es-ES" sz="1800" b="1" i="0" kern="150" dirty="0">
                          <a:effectLst/>
                          <a:latin typeface="Symbol" panose="05050102010706020507" pitchFamily="18" charset="2"/>
                          <a:ea typeface="+mn-ea"/>
                          <a:cs typeface="Arial" panose="020B0604020202020204" pitchFamily="34" charset="0"/>
                        </a:rPr>
                        <a:t>®</a:t>
                      </a: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E ^ 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s-E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Abadi" panose="020B0604020104020204" pitchFamily="34" charset="0"/>
                        </a:rPr>
                        <a:t>SUPUESTO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s-ES" sz="1800" b="1" i="0" kern="150" dirty="0">
                          <a:effectLst/>
                          <a:latin typeface="Symbol" panose="05050102010706020507" pitchFamily="18" charset="2"/>
                          <a:ea typeface="+mn-ea"/>
                          <a:cs typeface="Arial" panose="020B0604020202020204" pitchFamily="34" charset="0"/>
                        </a:rPr>
                        <a:t>®</a:t>
                      </a: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¬C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badi" panose="020B0604020104020204" pitchFamily="34" charset="0"/>
                        </a:rPr>
                        <a:t> MP, 2,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¬C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rgbClr val="C00000"/>
                          </a:solidFill>
                          <a:latin typeface="Abadi" panose="020B0604020104020204" pitchFamily="34" charset="0"/>
                        </a:rPr>
                        <a:t>MP, 1,5</a:t>
                      </a:r>
                      <a:endParaRPr lang="es-ES" dirty="0">
                        <a:solidFill>
                          <a:srgbClr val="C0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¬C </a:t>
                      </a:r>
                      <a:r>
                        <a:rPr lang="es-ES" sz="1800" b="1" i="0" kern="150" dirty="0">
                          <a:effectLst/>
                          <a:latin typeface="Symbol" panose="05050102010706020507" pitchFamily="18" charset="2"/>
                          <a:ea typeface="+mn-ea"/>
                          <a:cs typeface="Arial" panose="020B0604020202020204" pitchFamily="34" charset="0"/>
                        </a:rPr>
                        <a:t>Ú</a:t>
                      </a: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D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badi" panose="020B0604020104020204" pitchFamily="34" charset="0"/>
                        </a:rPr>
                        <a:t>ID, 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  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E ^ F</a:t>
                      </a:r>
                      <a:endParaRPr lang="es-ES" b="1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MP, 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 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s-ES" b="1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EC,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E v ¬G</a:t>
                      </a:r>
                      <a:endParaRPr lang="es-ES" b="1" dirty="0"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ID,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CIERRE SUPUESTO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FreeSans"/>
                        </a:rPr>
                        <a:t>B </a:t>
                      </a:r>
                      <a:r>
                        <a:rPr lang="es-ES" sz="1800" b="1" i="0" kern="150" dirty="0">
                          <a:effectLst/>
                          <a:latin typeface="Symbol" panose="05050102010706020507" pitchFamily="18" charset="2"/>
                          <a:ea typeface="+mn-ea"/>
                          <a:cs typeface="FreeSans"/>
                        </a:rPr>
                        <a:t>®</a:t>
                      </a: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FreeSans"/>
                        </a:rPr>
                        <a:t> E </a:t>
                      </a:r>
                      <a:r>
                        <a:rPr lang="es-ES" sz="1800" b="1" i="0" kern="150" dirty="0">
                          <a:effectLst/>
                          <a:latin typeface="Symbol" panose="05050102010706020507" pitchFamily="18" charset="2"/>
                          <a:ea typeface="+mn-ea"/>
                          <a:cs typeface="FreeSans"/>
                        </a:rPr>
                        <a:t>Ú</a:t>
                      </a:r>
                      <a:r>
                        <a:rPr lang="es-ES" sz="1800" b="1" i="0" kern="150" dirty="0">
                          <a:effectLst/>
                          <a:latin typeface="Calibri" panose="020F0502020204030204" pitchFamily="34" charset="0"/>
                          <a:ea typeface="+mn-ea"/>
                          <a:cs typeface="FreeSans"/>
                        </a:rPr>
                        <a:t> ¬G</a:t>
                      </a:r>
                      <a:endParaRPr lang="es-ES" sz="1800" i="0" kern="150" dirty="0">
                        <a:effectLst/>
                        <a:latin typeface="Times New Roman" panose="02020603050405020304" pitchFamily="18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badi" panose="020B0604020104020204" pitchFamily="34" charset="0"/>
                        </a:rPr>
                        <a:t>TD 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7478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8EBBD52-C8D6-4885-843B-54DF28168E38}"/>
              </a:ext>
            </a:extLst>
          </p:cNvPr>
          <p:cNvSpPr/>
          <p:nvPr/>
        </p:nvSpPr>
        <p:spPr>
          <a:xfrm>
            <a:off x="1691680" y="2965704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B601467-1D2C-4484-97AC-56577BBC5143}"/>
              </a:ext>
            </a:extLst>
          </p:cNvPr>
          <p:cNvSpPr/>
          <p:nvPr/>
        </p:nvSpPr>
        <p:spPr>
          <a:xfrm>
            <a:off x="1691680" y="3756614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506B2DE-6BFA-40FA-BFA6-328A2B4E3FAC}"/>
              </a:ext>
            </a:extLst>
          </p:cNvPr>
          <p:cNvSpPr/>
          <p:nvPr/>
        </p:nvSpPr>
        <p:spPr>
          <a:xfrm>
            <a:off x="4481646" y="3717032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7315F63-60DE-4038-B72F-0AE3F30A58A2}"/>
              </a:ext>
            </a:extLst>
          </p:cNvPr>
          <p:cNvSpPr/>
          <p:nvPr/>
        </p:nvSpPr>
        <p:spPr>
          <a:xfrm>
            <a:off x="1691680" y="4106364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E531D3-7444-40BB-B7C2-EB82A782396A}"/>
              </a:ext>
            </a:extLst>
          </p:cNvPr>
          <p:cNvSpPr/>
          <p:nvPr/>
        </p:nvSpPr>
        <p:spPr>
          <a:xfrm>
            <a:off x="4481646" y="4474775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0D11CF6-5279-441A-AB81-7A88F4AB7162}"/>
              </a:ext>
            </a:extLst>
          </p:cNvPr>
          <p:cNvSpPr/>
          <p:nvPr/>
        </p:nvSpPr>
        <p:spPr>
          <a:xfrm>
            <a:off x="1684454" y="4883395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E599FBF-886C-4AF1-93D3-33465D4D4A08}"/>
              </a:ext>
            </a:extLst>
          </p:cNvPr>
          <p:cNvSpPr/>
          <p:nvPr/>
        </p:nvSpPr>
        <p:spPr>
          <a:xfrm>
            <a:off x="4481646" y="5210804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2A50C8F-19C5-4CD1-AA9F-9120F46A86B1}"/>
              </a:ext>
            </a:extLst>
          </p:cNvPr>
          <p:cNvSpPr/>
          <p:nvPr/>
        </p:nvSpPr>
        <p:spPr>
          <a:xfrm>
            <a:off x="1698309" y="5613425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BF966D9-F01B-4068-B7E2-F3D219582219}"/>
              </a:ext>
            </a:extLst>
          </p:cNvPr>
          <p:cNvSpPr/>
          <p:nvPr/>
        </p:nvSpPr>
        <p:spPr>
          <a:xfrm>
            <a:off x="1691680" y="3354219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1 Marcador de número de diapositiva">
            <a:extLst>
              <a:ext uri="{FF2B5EF4-FFF2-40B4-BE49-F238E27FC236}">
                <a16:creationId xmlns:a16="http://schemas.microsoft.com/office/drawing/2014/main" id="{272AFF77-7613-E2CE-32A5-32832D25C725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19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E94C21E-49FE-2C08-FC7C-AD2016CB8384}"/>
              </a:ext>
            </a:extLst>
          </p:cNvPr>
          <p:cNvSpPr txBox="1"/>
          <p:nvPr/>
        </p:nvSpPr>
        <p:spPr>
          <a:xfrm>
            <a:off x="1900478" y="199556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EjDN-18 </a:t>
            </a:r>
            <a:endParaRPr lang="es-ES" sz="1600" i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17C7E42-C556-CA20-D30B-A8CA98F7CD32}"/>
              </a:ext>
            </a:extLst>
          </p:cNvPr>
          <p:cNvSpPr txBox="1"/>
          <p:nvPr/>
        </p:nvSpPr>
        <p:spPr>
          <a:xfrm>
            <a:off x="3275856" y="542849"/>
            <a:ext cx="5544616" cy="422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l">
              <a:lnSpc>
                <a:spcPct val="150000"/>
              </a:lnSpc>
              <a:spcAft>
                <a:spcPts val="0"/>
              </a:spcAft>
            </a:pPr>
            <a:r>
              <a:rPr lang="es-ES" sz="1600" b="0" i="0" dirty="0"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Estrategia : p</a:t>
            </a:r>
            <a:r>
              <a:rPr lang="es-ES" sz="1600" b="1" i="0" dirty="0">
                <a:solidFill>
                  <a:srgbClr val="C00000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rueba directa  </a:t>
            </a:r>
            <a:r>
              <a:rPr lang="es-ES" sz="1600" i="0" dirty="0">
                <a:solidFill>
                  <a:srgbClr val="A40000"/>
                </a:solidFill>
                <a:latin typeface="Abadi" panose="020B06040201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TD:</a:t>
            </a:r>
            <a:r>
              <a:rPr lang="es-ES" sz="1600" b="0" i="0" dirty="0">
                <a:solidFill>
                  <a:srgbClr val="002060"/>
                </a:solidFill>
                <a:latin typeface="Abadi" panose="020B06040201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s-ES_tradnl" sz="1600" i="0" dirty="0">
                <a:solidFill>
                  <a:srgbClr val="002060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A </a:t>
            </a:r>
            <a:r>
              <a:rPr lang="es-ES_tradnl" sz="1600" i="0" dirty="0">
                <a:solidFill>
                  <a:srgbClr val="002060"/>
                </a:solidFill>
                <a:latin typeface="Abadi" panose="020B0604020104020204" pitchFamily="34" charset="0"/>
                <a:cs typeface="Calibri" panose="020F0502020204030204" pitchFamily="34" charset="0"/>
                <a:sym typeface="Symbol" pitchFamily="18" charset="2"/>
              </a:rPr>
              <a:t>=&gt; B) =&gt; A -&gt; B</a:t>
            </a:r>
            <a:r>
              <a:rPr lang="es-ES" sz="1600" i="0" dirty="0">
                <a:solidFill>
                  <a:srgbClr val="002060"/>
                </a:solidFill>
                <a:latin typeface="Abadi" panose="020B06040201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" sz="1600" i="0" dirty="0">
                <a:solidFill>
                  <a:srgbClr val="002060"/>
                </a:solidFill>
                <a:latin typeface="Abadi" panose="020B06040201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 </a:t>
            </a:r>
            <a:endParaRPr lang="es-ES" sz="1600" i="0" dirty="0">
              <a:solidFill>
                <a:srgbClr val="002060"/>
              </a:solidFill>
              <a:latin typeface="Abadi" panose="020B06040201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510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/>
        </p:nvSpPr>
        <p:spPr>
          <a:xfrm>
            <a:off x="3072687" y="571783"/>
            <a:ext cx="4595657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6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Estrategia</a:t>
            </a:r>
            <a:r>
              <a:rPr lang="en-US" sz="16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CASOS</a:t>
            </a:r>
            <a:r>
              <a:rPr lang="en-US" sz="1600" b="1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ED: A </a:t>
            </a:r>
            <a:r>
              <a:rPr lang="es-ES" sz="1600" b="1" i="0" dirty="0">
                <a:solidFill>
                  <a:srgbClr val="C00000"/>
                </a:solidFill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Ú</a:t>
            </a:r>
            <a:r>
              <a:rPr lang="en-US" sz="1600" b="1" i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B, (A </a:t>
            </a:r>
            <a:r>
              <a:rPr lang="es-ES" sz="1600" b="1" i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1600" b="1" i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C), (B </a:t>
            </a:r>
            <a:r>
              <a:rPr lang="es-ES" sz="1600" b="1" i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1600" b="1" i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es-ES" sz="1600" b="1" i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1600" b="1" i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</a:t>
            </a:r>
            <a:endParaRPr lang="es-ES" sz="1600" b="1" i="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Tabla 9">
            <a:extLst>
              <a:ext uri="{FF2B5EF4-FFF2-40B4-BE49-F238E27FC236}">
                <a16:creationId xmlns:a16="http://schemas.microsoft.com/office/drawing/2014/main" id="{1C2E2807-B486-4A96-A861-A48FA84B3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34586"/>
              </p:ext>
            </p:extLst>
          </p:nvPr>
        </p:nvGraphicFramePr>
        <p:xfrm>
          <a:off x="1102761" y="1340768"/>
          <a:ext cx="648072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39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1596214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2517106">
                  <a:extLst>
                    <a:ext uri="{9D8B030D-6E8A-4147-A177-3AD203B41FA5}">
                      <a16:colId xmlns:a16="http://schemas.microsoft.com/office/drawing/2014/main" val="38608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latin typeface="Abadi" panose="020B0604020104020204" pitchFamily="34" charset="0"/>
                        </a:rPr>
                        <a:t>=&gt; </a:t>
                      </a:r>
                      <a:r>
                        <a:rPr lang="es" sz="1600" b="1" i="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Arial" panose="020B0604020202020204" pitchFamily="34" charset="0"/>
                          <a:sym typeface="Symbol"/>
                        </a:rPr>
                        <a:t>lle v es </a:t>
                      </a:r>
                      <a:endParaRPr lang="es-ES" sz="1600" b="1" i="0" kern="15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600" b="1" i="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vo </a:t>
                      </a:r>
                      <a:r>
                        <a:rPr lang="es" sz="1600" i="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Abadi" panose="020B0604020104020204" pitchFamily="34" charset="0"/>
                          <a:cs typeface="Arial" panose="020B0604020202020204" pitchFamily="34" charset="0"/>
                          <a:sym typeface="Symbol"/>
                        </a:rPr>
                        <a:t>v</a:t>
                      </a:r>
                      <a:r>
                        <a:rPr lang="es" sz="1600" b="1" i="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Abadi" panose="020B0604020104020204" pitchFamily="34" charset="0"/>
                          <a:cs typeface="Arial" panose="020B0604020202020204" pitchFamily="34" charset="0"/>
                          <a:sym typeface="Symbol"/>
                        </a:rPr>
                        <a:t> ve</a:t>
                      </a:r>
                      <a:endParaRPr lang="es-ES" sz="1600" i="0" kern="15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600" b="1" i="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vo </a:t>
                      </a:r>
                      <a:r>
                        <a:rPr lang="es" sz="1600" b="1" i="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Abadi" panose="020B0604020104020204" pitchFamily="34" charset="0"/>
                          <a:cs typeface="Arial" panose="020B0604020202020204" pitchFamily="34" charset="0"/>
                          <a:sym typeface="Symbol"/>
                        </a:rPr>
                        <a:t> lle</a:t>
                      </a:r>
                      <a:endParaRPr lang="es-ES" sz="1600" i="0" kern="15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" sz="1600" b="1" i="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ve </a:t>
                      </a:r>
                      <a:r>
                        <a:rPr lang="es" sz="1600" b="1" i="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Abadi" panose="020B0604020104020204" pitchFamily="34" charset="0"/>
                          <a:cs typeface="Arial" panose="020B0604020202020204" pitchFamily="34" charset="0"/>
                          <a:sym typeface="Symbol"/>
                        </a:rPr>
                        <a:t> es</a:t>
                      </a:r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 err="1">
                          <a:latin typeface="Abadi" panose="020B0604020104020204" pitchFamily="34" charset="0"/>
                        </a:rPr>
                        <a:t>vo</a:t>
                      </a:r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badi" panose="020B0604020104020204" pitchFamily="34" charset="0"/>
                        </a:rPr>
                        <a:t>SUPUESTO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 err="1">
                          <a:latin typeface="Abadi" panose="020B0604020104020204" pitchFamily="34" charset="0"/>
                        </a:rPr>
                        <a:t>lle</a:t>
                      </a:r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MP, 2,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 err="1">
                          <a:latin typeface="Abadi" panose="020B0604020104020204" pitchFamily="34" charset="0"/>
                        </a:rPr>
                        <a:t>lle</a:t>
                      </a:r>
                      <a:r>
                        <a:rPr lang="es-ES_tradnl" sz="1600" dirty="0">
                          <a:latin typeface="Abadi" panose="020B0604020104020204" pitchFamily="34" charset="0"/>
                        </a:rPr>
                        <a:t> v es</a:t>
                      </a:r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ID,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CIERRE SUP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>
                          <a:latin typeface="Abadi" panose="020B0604020104020204" pitchFamily="34" charset="0"/>
                        </a:rPr>
                        <a:t>ve</a:t>
                      </a:r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SUPUESTO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   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dirty="0">
                          <a:latin typeface="Abadi" panose="020B060402010402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es</a:t>
                      </a:r>
                      <a:endParaRPr lang="es-ES" sz="1600" b="1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badi" panose="020B0604020104020204" pitchFamily="34" charset="0"/>
                        </a:rPr>
                        <a:t>MP, 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  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dirty="0" err="1">
                          <a:latin typeface="Abadi" panose="020B060402010402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lle</a:t>
                      </a:r>
                      <a:r>
                        <a:rPr lang="es-ES_tradnl" sz="1600" b="1" dirty="0">
                          <a:latin typeface="Abadi" panose="020B060402010402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 v es</a:t>
                      </a:r>
                      <a:endParaRPr lang="es-ES" sz="1600" b="1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ID,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CIERRE SUP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kern="150" dirty="0" err="1">
                          <a:effectLst/>
                          <a:latin typeface="Abadi" panose="020B0604020104020204" pitchFamily="34" charset="0"/>
                          <a:ea typeface="+mn-ea"/>
                          <a:cs typeface="FreeSans"/>
                        </a:rPr>
                        <a:t>lle</a:t>
                      </a:r>
                      <a:r>
                        <a:rPr lang="es-ES" sz="1600" b="1" i="0" kern="150" dirty="0">
                          <a:effectLst/>
                          <a:latin typeface="Abadi" panose="020B0604020104020204" pitchFamily="34" charset="0"/>
                          <a:ea typeface="+mn-ea"/>
                          <a:cs typeface="FreeSans"/>
                        </a:rPr>
                        <a:t> v es</a:t>
                      </a:r>
                      <a:endParaRPr lang="es-ES" sz="1600" i="0" kern="15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ED, 1, 4-6, 7-9</a:t>
                      </a:r>
                      <a:endParaRPr lang="es-ES" sz="160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7478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75B3D487-9F32-4574-A719-516A3D899F7E}"/>
              </a:ext>
            </a:extLst>
          </p:cNvPr>
          <p:cNvSpPr/>
          <p:nvPr/>
        </p:nvSpPr>
        <p:spPr>
          <a:xfrm>
            <a:off x="1907704" y="2859388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CAE896B-7736-42C9-ACB5-66222676F383}"/>
              </a:ext>
            </a:extLst>
          </p:cNvPr>
          <p:cNvSpPr/>
          <p:nvPr/>
        </p:nvSpPr>
        <p:spPr>
          <a:xfrm>
            <a:off x="1907704" y="3219428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FC72454-BFCC-466A-964A-B3DEC5D1EE15}"/>
              </a:ext>
            </a:extLst>
          </p:cNvPr>
          <p:cNvSpPr/>
          <p:nvPr/>
        </p:nvSpPr>
        <p:spPr>
          <a:xfrm>
            <a:off x="1907704" y="3579468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59F8ACD-5F64-4DB9-9156-1DE095F110A5}"/>
              </a:ext>
            </a:extLst>
          </p:cNvPr>
          <p:cNvSpPr/>
          <p:nvPr/>
        </p:nvSpPr>
        <p:spPr>
          <a:xfrm>
            <a:off x="1907704" y="3939508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A410B4-7ECD-437F-B730-818E99E03DB0}"/>
              </a:ext>
            </a:extLst>
          </p:cNvPr>
          <p:cNvSpPr/>
          <p:nvPr/>
        </p:nvSpPr>
        <p:spPr>
          <a:xfrm>
            <a:off x="1907704" y="4299548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62029A-35CB-4108-B3CC-A8E4069898A4}"/>
              </a:ext>
            </a:extLst>
          </p:cNvPr>
          <p:cNvSpPr/>
          <p:nvPr/>
        </p:nvSpPr>
        <p:spPr>
          <a:xfrm>
            <a:off x="1907704" y="4659588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EA354E-26BA-456C-803F-6F974AA26725}"/>
              </a:ext>
            </a:extLst>
          </p:cNvPr>
          <p:cNvSpPr/>
          <p:nvPr/>
        </p:nvSpPr>
        <p:spPr>
          <a:xfrm>
            <a:off x="1907704" y="5019628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7E5727F-781A-4FF5-B2F6-D181BAED9108}"/>
              </a:ext>
            </a:extLst>
          </p:cNvPr>
          <p:cNvSpPr/>
          <p:nvPr/>
        </p:nvSpPr>
        <p:spPr>
          <a:xfrm>
            <a:off x="3491880" y="5019628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1 Marcador de número de diapositiva">
            <a:extLst>
              <a:ext uri="{FF2B5EF4-FFF2-40B4-BE49-F238E27FC236}">
                <a16:creationId xmlns:a16="http://schemas.microsoft.com/office/drawing/2014/main" id="{F2748331-F0A9-8C1F-CB6F-306CE14402DE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2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7362112-044B-44C7-AFEE-8B29D6CFB18B}"/>
              </a:ext>
            </a:extLst>
          </p:cNvPr>
          <p:cNvSpPr/>
          <p:nvPr/>
        </p:nvSpPr>
        <p:spPr>
          <a:xfrm>
            <a:off x="3491880" y="3549916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A704A8D-1FAC-4492-BC20-95D1EA6B1299}"/>
              </a:ext>
            </a:extLst>
          </p:cNvPr>
          <p:cNvSpPr txBox="1"/>
          <p:nvPr/>
        </p:nvSpPr>
        <p:spPr>
          <a:xfrm>
            <a:off x="1900478" y="199556"/>
            <a:ext cx="916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EjDN-01</a:t>
            </a:r>
            <a:endParaRPr lang="es-ES" sz="1600" i="0" dirty="0"/>
          </a:p>
        </p:txBody>
      </p:sp>
    </p:spTree>
    <p:extLst>
      <p:ext uri="{BB962C8B-B14F-4D97-AF65-F5344CB8AC3E}">
        <p14:creationId xmlns:p14="http://schemas.microsoft.com/office/powerpoint/2010/main" val="14108782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C47B854-7627-19B8-293E-84C91ED88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2360" y="646882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5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fld id="{91974DF9-AD47-4691-BA21-BBFCE3637A9A}" type="slidenum">
              <a:rPr lang="en-US" smtClean="0"/>
              <a:pPr/>
              <a:t>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0CEEF9F-8085-CC19-79C0-8C9328F49350}"/>
              </a:ext>
            </a:extLst>
          </p:cNvPr>
          <p:cNvSpPr txBox="1"/>
          <p:nvPr/>
        </p:nvSpPr>
        <p:spPr>
          <a:xfrm>
            <a:off x="578070" y="836712"/>
            <a:ext cx="7666338" cy="1821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tabLst>
                <a:tab pos="449580" algn="l"/>
              </a:tabLst>
            </a:pPr>
            <a:r>
              <a:rPr lang="es-ES" sz="1600" b="0" i="0" kern="150" dirty="0">
                <a:solidFill>
                  <a:srgbClr val="00000A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P1: Esta semana hay examen de mates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tabLst>
                <a:tab pos="449580" algn="l"/>
              </a:tabLst>
            </a:pPr>
            <a:r>
              <a:rPr lang="es-ES" sz="1600" b="0" i="0" kern="150" dirty="0">
                <a:solidFill>
                  <a:srgbClr val="00000A"/>
                </a:solidFill>
                <a:latin typeface="Abadi" panose="020B0604020104020204" pitchFamily="34" charset="0"/>
                <a:ea typeface="Times New Roman" panose="02020603050405020304" pitchFamily="18" charset="0"/>
              </a:rPr>
              <a:t>P2: N</a:t>
            </a:r>
            <a:r>
              <a:rPr lang="es-ES" sz="1600" b="0" i="0" kern="150" dirty="0">
                <a:solidFill>
                  <a:srgbClr val="00000A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o pediré que me cambien el examen a menos que haya una fiesta molona. 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tabLst>
                <a:tab pos="449580" algn="l"/>
              </a:tabLst>
            </a:pPr>
            <a:r>
              <a:rPr lang="es-ES" sz="1600" b="0" i="0" kern="150" dirty="0">
                <a:solidFill>
                  <a:srgbClr val="00000A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P3: Hay una fiesta molona sólo cuando me da por estudiar. 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tabLst>
                <a:tab pos="449580" algn="l"/>
              </a:tabLst>
            </a:pPr>
            <a:r>
              <a:rPr lang="es-ES" sz="1600" b="0" i="0" kern="150" dirty="0">
                <a:solidFill>
                  <a:srgbClr val="00000A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P4: Esta semana no me ha dado por estudiar, luego:</a:t>
            </a:r>
            <a:endParaRPr lang="es-ES" sz="1600" b="0" i="0" kern="150" dirty="0">
              <a:solidFill>
                <a:srgbClr val="00000A"/>
              </a:solidFill>
              <a:latin typeface="Abadi" panose="020B0604020104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6" name="Imagen 5" descr="Imagen que contiene reloj, dibujo&#10;&#10;Descripción generada automáticamente">
            <a:extLst>
              <a:ext uri="{FF2B5EF4-FFF2-40B4-BE49-F238E27FC236}">
                <a16:creationId xmlns:a16="http://schemas.microsoft.com/office/drawing/2014/main" id="{F7F5B113-7769-C140-CA6F-8F40CACC7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0648"/>
            <a:ext cx="1171575" cy="12192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B4F41E5-DE93-0E01-AFFF-F35503C4CB63}"/>
              </a:ext>
            </a:extLst>
          </p:cNvPr>
          <p:cNvSpPr txBox="1"/>
          <p:nvPr/>
        </p:nvSpPr>
        <p:spPr>
          <a:xfrm>
            <a:off x="899592" y="2780928"/>
            <a:ext cx="554461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600" b="0" i="1" kern="150" dirty="0">
                <a:solidFill>
                  <a:srgbClr val="002060"/>
                </a:solidFill>
                <a:latin typeface="Abadi" panose="020B0604020104020204" pitchFamily="34" charset="0"/>
                <a:ea typeface="Times New Roman" panose="02020603050405020304" pitchFamily="18" charset="0"/>
              </a:rPr>
              <a:t>Q</a:t>
            </a:r>
            <a:r>
              <a:rPr lang="es-ES" sz="1600" b="0" i="1" kern="150" dirty="0">
                <a:solidFill>
                  <a:srgbClr val="00206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1:  </a:t>
            </a:r>
            <a:r>
              <a:rPr lang="es-ES" sz="1600" b="0" i="1" kern="150" dirty="0">
                <a:solidFill>
                  <a:srgbClr val="00000A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No pediré que </a:t>
            </a:r>
            <a:r>
              <a:rPr lang="es-ES" sz="1600" b="0" i="1" kern="150" dirty="0">
                <a:solidFill>
                  <a:srgbClr val="00000A"/>
                </a:solidFill>
                <a:latin typeface="Abadi" panose="020B0604020104020204" pitchFamily="34" charset="0"/>
                <a:ea typeface="Times New Roman" panose="02020603050405020304" pitchFamily="18" charset="0"/>
              </a:rPr>
              <a:t>me cambien </a:t>
            </a:r>
            <a:r>
              <a:rPr lang="es-ES" sz="1600" b="0" i="1" kern="150" dirty="0">
                <a:solidFill>
                  <a:srgbClr val="00000A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el examen</a:t>
            </a:r>
            <a:endParaRPr lang="es-ES" sz="1600" b="0" dirty="0">
              <a:latin typeface="Abadi" panose="020B06040201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B0FEC9-A155-86C0-DA2A-8E93E9D85719}"/>
              </a:ext>
            </a:extLst>
          </p:cNvPr>
          <p:cNvSpPr txBox="1"/>
          <p:nvPr/>
        </p:nvSpPr>
        <p:spPr>
          <a:xfrm>
            <a:off x="1691680" y="3068960"/>
            <a:ext cx="438262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600" b="0" i="1" kern="150" dirty="0">
                <a:solidFill>
                  <a:srgbClr val="00206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Q2:  </a:t>
            </a:r>
            <a:r>
              <a:rPr lang="es-ES" sz="1600" b="0" i="1" kern="150" dirty="0">
                <a:solidFill>
                  <a:srgbClr val="00000A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Pediré que </a:t>
            </a:r>
            <a:r>
              <a:rPr lang="es-ES" sz="1600" b="0" i="1" kern="150" dirty="0">
                <a:solidFill>
                  <a:srgbClr val="00000A"/>
                </a:solidFill>
                <a:latin typeface="Abadi" panose="020B0604020104020204" pitchFamily="34" charset="0"/>
                <a:ea typeface="Times New Roman" panose="02020603050405020304" pitchFamily="18" charset="0"/>
              </a:rPr>
              <a:t>me cambien </a:t>
            </a:r>
            <a:r>
              <a:rPr lang="es-ES" sz="1600" b="0" i="1" kern="150" dirty="0">
                <a:solidFill>
                  <a:srgbClr val="00000A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el examen</a:t>
            </a:r>
            <a:endParaRPr lang="es-ES" sz="1600" b="0" dirty="0">
              <a:latin typeface="Abadi" panose="020B0604020104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0459DE-9E40-1BDD-C78E-769B4D89384C}"/>
              </a:ext>
            </a:extLst>
          </p:cNvPr>
          <p:cNvSpPr txBox="1"/>
          <p:nvPr/>
        </p:nvSpPr>
        <p:spPr>
          <a:xfrm>
            <a:off x="1317527" y="4725144"/>
            <a:ext cx="5558729" cy="358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tabLst>
                <a:tab pos="449580" algn="l"/>
              </a:tabLst>
            </a:pPr>
            <a:r>
              <a:rPr lang="es-ES" sz="1600" i="0" kern="150" dirty="0">
                <a:latin typeface="Abadi" panose="020B0604020104020204" pitchFamily="34" charset="0"/>
                <a:ea typeface="Times New Roman" panose="02020603050405020304" pitchFamily="18" charset="0"/>
              </a:rPr>
              <a:t>Raz1/Q1: </a:t>
            </a:r>
            <a:r>
              <a:rPr lang="es-ES" sz="1600" i="0" kern="150" dirty="0">
                <a:solidFill>
                  <a:srgbClr val="FF0000"/>
                </a:solidFill>
                <a:latin typeface="Abadi" panose="020B0604020104020204" pitchFamily="34" charset="0"/>
                <a:ea typeface="Times New Roman" panose="02020603050405020304" pitchFamily="18" charset="0"/>
              </a:rPr>
              <a:t>e</a:t>
            </a:r>
            <a:r>
              <a:rPr lang="es-ES" sz="160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m,  </a:t>
            </a:r>
            <a:r>
              <a:rPr lang="es-ES" sz="1600" i="0" kern="150" dirty="0" err="1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cb</a:t>
            </a:r>
            <a:r>
              <a:rPr lang="es-ES" sz="160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-&gt; </a:t>
            </a:r>
            <a:r>
              <a:rPr lang="es-ES" sz="1600" i="0" kern="150" dirty="0" err="1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fmo</a:t>
            </a:r>
            <a:r>
              <a:rPr lang="es-ES" sz="160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,  </a:t>
            </a:r>
            <a:r>
              <a:rPr lang="es-ES" sz="1600" i="0" kern="150" dirty="0" err="1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fmo</a:t>
            </a:r>
            <a:r>
              <a:rPr lang="es-ES" sz="160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-&gt; es,  ¬es =&gt; ¬</a:t>
            </a:r>
            <a:r>
              <a:rPr lang="es-ES" sz="1600" i="0" kern="150" dirty="0" err="1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cb</a:t>
            </a:r>
            <a:r>
              <a:rPr lang="es-ES" sz="160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8FE94E-FA2A-2091-D893-7857B503751D}"/>
              </a:ext>
            </a:extLst>
          </p:cNvPr>
          <p:cNvSpPr txBox="1"/>
          <p:nvPr/>
        </p:nvSpPr>
        <p:spPr>
          <a:xfrm>
            <a:off x="1317527" y="5168427"/>
            <a:ext cx="5558729" cy="358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tabLst>
                <a:tab pos="449580" algn="l"/>
              </a:tabLst>
            </a:pPr>
            <a:r>
              <a:rPr lang="es-ES" sz="1600" i="0" kern="150" dirty="0">
                <a:latin typeface="Abadi" panose="020B0604020104020204" pitchFamily="34" charset="0"/>
                <a:ea typeface="Times New Roman" panose="02020603050405020304" pitchFamily="18" charset="0"/>
              </a:rPr>
              <a:t>Raz1/Q2: </a:t>
            </a:r>
            <a:r>
              <a:rPr lang="es-ES" sz="1600" i="0" kern="150" dirty="0">
                <a:solidFill>
                  <a:srgbClr val="FF0000"/>
                </a:solidFill>
                <a:latin typeface="Abadi" panose="020B0604020104020204" pitchFamily="34" charset="0"/>
                <a:ea typeface="Times New Roman" panose="02020603050405020304" pitchFamily="18" charset="0"/>
              </a:rPr>
              <a:t>e</a:t>
            </a:r>
            <a:r>
              <a:rPr lang="es-ES" sz="160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m,  </a:t>
            </a:r>
            <a:r>
              <a:rPr lang="es-ES" sz="1600" i="0" kern="150" dirty="0" err="1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cb</a:t>
            </a:r>
            <a:r>
              <a:rPr lang="es-ES" sz="160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-&gt; </a:t>
            </a:r>
            <a:r>
              <a:rPr lang="es-ES" sz="1600" i="0" kern="150" dirty="0" err="1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fmo</a:t>
            </a:r>
            <a:r>
              <a:rPr lang="es-ES" sz="160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,  </a:t>
            </a:r>
            <a:r>
              <a:rPr lang="es-ES" sz="1600" i="0" kern="150" dirty="0" err="1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fmo</a:t>
            </a:r>
            <a:r>
              <a:rPr lang="es-ES" sz="160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-&gt; es,  ¬es =&gt;   </a:t>
            </a:r>
            <a:r>
              <a:rPr lang="es-ES" sz="1600" i="0" kern="150" dirty="0" err="1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cb</a:t>
            </a:r>
            <a:r>
              <a:rPr lang="es-ES" sz="160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BC5935F-DF26-9CDC-DD1D-D7FE09024213}"/>
              </a:ext>
            </a:extLst>
          </p:cNvPr>
          <p:cNvSpPr txBox="1"/>
          <p:nvPr/>
        </p:nvSpPr>
        <p:spPr>
          <a:xfrm>
            <a:off x="591332" y="3924345"/>
            <a:ext cx="7488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49580" algn="l"/>
              </a:tabLst>
            </a:pPr>
            <a:r>
              <a:rPr lang="es-ES" sz="1600" b="0" i="0" kern="15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  <a:ea typeface="Times New Roman" panose="02020603050405020304" pitchFamily="18" charset="0"/>
              </a:rPr>
              <a:t>Mc = {e</a:t>
            </a:r>
            <a:r>
              <a:rPr lang="es-ES" sz="1600" b="0" i="0" kern="150" dirty="0">
                <a:solidFill>
                  <a:schemeClr val="bg1">
                    <a:lumMod val="50000"/>
                  </a:schemeClr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m</a:t>
            </a:r>
            <a:r>
              <a:rPr lang="es-ES" sz="1600" b="0" i="0" kern="15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  <a:ea typeface="Times New Roman" panose="02020603050405020304" pitchFamily="18" charset="0"/>
              </a:rPr>
              <a:t>: esta semana hay examen de mates; </a:t>
            </a:r>
            <a:r>
              <a:rPr lang="es-ES" sz="1600" b="0" i="0" kern="150" dirty="0">
                <a:solidFill>
                  <a:schemeClr val="bg1">
                    <a:lumMod val="50000"/>
                  </a:schemeClr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 </a:t>
            </a:r>
            <a:r>
              <a:rPr lang="es-ES" sz="1600" b="0" i="0" kern="150" dirty="0" err="1">
                <a:solidFill>
                  <a:schemeClr val="bg1">
                    <a:lumMod val="50000"/>
                  </a:schemeClr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cb</a:t>
            </a:r>
            <a:r>
              <a:rPr lang="es-ES" sz="1600" b="0" i="0" kern="150" dirty="0">
                <a:solidFill>
                  <a:schemeClr val="bg1">
                    <a:lumMod val="50000"/>
                  </a:schemeClr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: pido cambiar examen;   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449580" algn="l"/>
              </a:tabLst>
            </a:pPr>
            <a:r>
              <a:rPr lang="es-ES" sz="1600" b="0" i="0" kern="15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  <a:ea typeface="Times New Roman" panose="02020603050405020304" pitchFamily="18" charset="0"/>
              </a:rPr>
              <a:t>         </a:t>
            </a:r>
            <a:r>
              <a:rPr lang="es-ES" sz="1600" b="0" i="0" kern="150" dirty="0" err="1">
                <a:solidFill>
                  <a:schemeClr val="bg1">
                    <a:lumMod val="50000"/>
                  </a:schemeClr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fmo</a:t>
            </a:r>
            <a:r>
              <a:rPr lang="es-ES" sz="1600" b="0" i="0" kern="150" dirty="0">
                <a:solidFill>
                  <a:schemeClr val="bg1">
                    <a:lumMod val="50000"/>
                  </a:schemeClr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: hay fiesta molona;                           es: me da por estudia} </a:t>
            </a:r>
          </a:p>
        </p:txBody>
      </p:sp>
    </p:spTree>
    <p:extLst>
      <p:ext uri="{BB962C8B-B14F-4D97-AF65-F5344CB8AC3E}">
        <p14:creationId xmlns:p14="http://schemas.microsoft.com/office/powerpoint/2010/main" val="2880511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8 Rectángulo">
            <a:extLst>
              <a:ext uri="{FF2B5EF4-FFF2-40B4-BE49-F238E27FC236}">
                <a16:creationId xmlns:a16="http://schemas.microsoft.com/office/drawing/2014/main" id="{7CD17AC0-B31E-94F6-B818-486133E828AB}"/>
              </a:ext>
            </a:extLst>
          </p:cNvPr>
          <p:cNvSpPr/>
          <p:nvPr/>
        </p:nvSpPr>
        <p:spPr>
          <a:xfrm>
            <a:off x="1911256" y="1988840"/>
            <a:ext cx="446449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_tradnl" sz="1600" b="0" i="0" kern="150" dirty="0">
                <a:latin typeface="Abadi" panose="020B0604020104020204" pitchFamily="34" charset="0"/>
              </a:rPr>
              <a:t>Q1: </a:t>
            </a:r>
            <a:r>
              <a:rPr lang="es-ES_tradnl" sz="1600" b="0" i="0" kern="150" dirty="0" err="1">
                <a:latin typeface="Abadi" panose="020B0604020104020204" pitchFamily="34" charset="0"/>
              </a:rPr>
              <a:t>Plman</a:t>
            </a:r>
            <a:r>
              <a:rPr lang="es-ES_tradnl" sz="1600" b="0" i="0" kern="150" dirty="0">
                <a:latin typeface="Abadi" panose="020B0604020104020204" pitchFamily="34" charset="0"/>
              </a:rPr>
              <a:t> no huye ni mata al fantasma  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45008277-5FF8-B0D0-25E2-8FF4D1DB5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66" y="871029"/>
            <a:ext cx="7490356" cy="1169551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altLang="es-ES" sz="1600" b="0" i="0" kern="150" dirty="0">
                <a:solidFill>
                  <a:srgbClr val="00000A"/>
                </a:solidFill>
                <a:latin typeface="Abadi" panose="020B0604020104020204" pitchFamily="34" charset="0"/>
              </a:rPr>
              <a:t>P1: </a:t>
            </a:r>
            <a:r>
              <a:rPr lang="es-ES" altLang="es-ES" sz="1600" b="0" i="0" kern="150" dirty="0" err="1">
                <a:solidFill>
                  <a:srgbClr val="00000A"/>
                </a:solidFill>
                <a:latin typeface="Abadi" panose="020B0604020104020204" pitchFamily="34" charset="0"/>
              </a:rPr>
              <a:t>Plman</a:t>
            </a:r>
            <a:r>
              <a:rPr lang="es-ES" altLang="es-ES" sz="1600" b="0" i="0" kern="150" dirty="0">
                <a:solidFill>
                  <a:srgbClr val="00000A"/>
                </a:solidFill>
                <a:latin typeface="Abadi" panose="020B0604020104020204" pitchFamily="34" charset="0"/>
              </a:rPr>
              <a:t> ve un fantasma</a:t>
            </a:r>
          </a:p>
          <a:p>
            <a:pPr algn="l">
              <a:lnSpc>
                <a:spcPct val="150000"/>
              </a:lnSpc>
            </a:pPr>
            <a:r>
              <a:rPr lang="es-ES" altLang="es-ES" sz="1600" b="0" i="0" kern="150" dirty="0">
                <a:solidFill>
                  <a:srgbClr val="00000A"/>
                </a:solidFill>
                <a:latin typeface="Abadi" panose="020B0604020104020204" pitchFamily="34" charset="0"/>
              </a:rPr>
              <a:t>P2: Es falso que </a:t>
            </a:r>
            <a:r>
              <a:rPr lang="es-ES" altLang="es-ES" sz="1600" b="0" i="0" kern="150" dirty="0" err="1">
                <a:solidFill>
                  <a:srgbClr val="00000A"/>
                </a:solidFill>
                <a:latin typeface="Abadi" panose="020B0604020104020204" pitchFamily="34" charset="0"/>
              </a:rPr>
              <a:t>Plman</a:t>
            </a:r>
            <a:r>
              <a:rPr lang="es-ES" altLang="es-ES" sz="1600" b="0" i="0" kern="150" dirty="0">
                <a:solidFill>
                  <a:srgbClr val="00000A"/>
                </a:solidFill>
                <a:latin typeface="Abadi" panose="020B0604020104020204" pitchFamily="34" charset="0"/>
              </a:rPr>
              <a:t> huya y mate al fantasma, si lo ve</a:t>
            </a:r>
          </a:p>
          <a:p>
            <a:pPr algn="l">
              <a:lnSpc>
                <a:spcPct val="150000"/>
              </a:lnSpc>
            </a:pPr>
            <a:r>
              <a:rPr lang="es-ES" altLang="es-ES" sz="1600" b="0" i="0" kern="150" dirty="0">
                <a:solidFill>
                  <a:srgbClr val="00000A"/>
                </a:solidFill>
                <a:latin typeface="Abadi" panose="020B0604020104020204" pitchFamily="34" charset="0"/>
              </a:rPr>
              <a:t>¿ qué se deduce ?</a:t>
            </a:r>
          </a:p>
        </p:txBody>
      </p:sp>
      <p:sp>
        <p:nvSpPr>
          <p:cNvPr id="12" name="8 Rectángulo">
            <a:extLst>
              <a:ext uri="{FF2B5EF4-FFF2-40B4-BE49-F238E27FC236}">
                <a16:creationId xmlns:a16="http://schemas.microsoft.com/office/drawing/2014/main" id="{3AB8A9C1-8BBB-E5A4-EB61-656928694713}"/>
              </a:ext>
            </a:extLst>
          </p:cNvPr>
          <p:cNvSpPr/>
          <p:nvPr/>
        </p:nvSpPr>
        <p:spPr>
          <a:xfrm>
            <a:off x="1911256" y="2316762"/>
            <a:ext cx="474897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_tradnl" sz="1600" b="0" i="0" kern="150" dirty="0">
                <a:latin typeface="Abadi" panose="020B0604020104020204" pitchFamily="34" charset="0"/>
              </a:rPr>
              <a:t>Q2: </a:t>
            </a:r>
            <a:r>
              <a:rPr lang="es-ES_tradnl" sz="1600" b="0" i="0" kern="150" dirty="0" err="1">
                <a:latin typeface="Abadi" panose="020B0604020104020204" pitchFamily="34" charset="0"/>
              </a:rPr>
              <a:t>Plman</a:t>
            </a:r>
            <a:r>
              <a:rPr lang="es-ES_tradnl" sz="1600" b="0" i="0" kern="150" dirty="0">
                <a:latin typeface="Abadi" panose="020B0604020104020204" pitchFamily="34" charset="0"/>
              </a:rPr>
              <a:t> no huye o no mata al fantasma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8B2CF5-1494-E693-53A8-8FD1648FE0A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68344" y="169590"/>
            <a:ext cx="1121345" cy="7851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C1C12E-CC19-0574-E12C-7318BCA2831F}"/>
              </a:ext>
            </a:extLst>
          </p:cNvPr>
          <p:cNvSpPr txBox="1"/>
          <p:nvPr/>
        </p:nvSpPr>
        <p:spPr>
          <a:xfrm>
            <a:off x="1691678" y="3581100"/>
            <a:ext cx="5558729" cy="358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tabLst>
                <a:tab pos="449580" algn="l"/>
              </a:tabLst>
            </a:pPr>
            <a:r>
              <a:rPr lang="es-ES" sz="1600" b="0" i="0" kern="150" dirty="0">
                <a:latin typeface="Abadi" panose="020B0604020104020204" pitchFamily="34" charset="0"/>
                <a:ea typeface="Times New Roman" panose="02020603050405020304" pitchFamily="18" charset="0"/>
              </a:rPr>
              <a:t>Raz/Q1: </a:t>
            </a:r>
            <a:r>
              <a:rPr lang="es-ES" sz="1600" b="0" i="0" kern="150" dirty="0">
                <a:solidFill>
                  <a:srgbClr val="FF0000"/>
                </a:solidFill>
                <a:latin typeface="Abadi" panose="020B0604020104020204" pitchFamily="34" charset="0"/>
                <a:ea typeface="Times New Roman" panose="02020603050405020304" pitchFamily="18" charset="0"/>
              </a:rPr>
              <a:t>ve</a:t>
            </a:r>
            <a:r>
              <a:rPr lang="es-ES" sz="1600" b="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,  ve -&gt;¬(</a:t>
            </a:r>
            <a:r>
              <a:rPr lang="es-ES" sz="1600" b="0" i="0" kern="150" dirty="0" err="1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hu</a:t>
            </a:r>
            <a:r>
              <a:rPr lang="es-ES" sz="1600" b="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^ </a:t>
            </a:r>
            <a:r>
              <a:rPr lang="es-ES" sz="1600" b="0" i="0" kern="150" dirty="0" err="1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ma</a:t>
            </a:r>
            <a:r>
              <a:rPr lang="es-ES" sz="1600" b="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) =&gt; ¬</a:t>
            </a:r>
            <a:r>
              <a:rPr lang="es-ES" sz="1600" b="0" i="0" kern="150" dirty="0" err="1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hu</a:t>
            </a:r>
            <a:r>
              <a:rPr lang="es-ES" sz="1600" b="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^ ¬</a:t>
            </a:r>
            <a:r>
              <a:rPr lang="es-ES" sz="1600" b="0" i="0" kern="150" dirty="0" err="1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ma</a:t>
            </a:r>
            <a:r>
              <a:rPr lang="es-ES" sz="1600" b="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0E33A43-33B3-859C-17C6-3D1D6803A6EE}"/>
              </a:ext>
            </a:extLst>
          </p:cNvPr>
          <p:cNvSpPr txBox="1"/>
          <p:nvPr/>
        </p:nvSpPr>
        <p:spPr>
          <a:xfrm>
            <a:off x="788964" y="2988889"/>
            <a:ext cx="6709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  <a:tabLst>
                <a:tab pos="449580" algn="l"/>
              </a:tabLst>
            </a:pPr>
            <a:r>
              <a:rPr lang="es-ES" sz="1600" b="0" i="0" kern="15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  <a:ea typeface="Times New Roman" panose="02020603050405020304" pitchFamily="18" charset="0"/>
              </a:rPr>
              <a:t>Mc = {ve: </a:t>
            </a:r>
            <a:r>
              <a:rPr lang="es-ES" sz="1600" b="0" i="0" kern="150" dirty="0" err="1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  <a:ea typeface="Times New Roman" panose="02020603050405020304" pitchFamily="18" charset="0"/>
              </a:rPr>
              <a:t>Plman</a:t>
            </a:r>
            <a:r>
              <a:rPr lang="es-ES" sz="1600" b="0" i="0" kern="15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  <a:ea typeface="Times New Roman" panose="02020603050405020304" pitchFamily="18" charset="0"/>
              </a:rPr>
              <a:t> ve fantasma</a:t>
            </a:r>
            <a:r>
              <a:rPr lang="es-ES" sz="1600" b="0" i="0" kern="150" dirty="0">
                <a:solidFill>
                  <a:schemeClr val="bg1">
                    <a:lumMod val="50000"/>
                  </a:schemeClr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;  </a:t>
            </a:r>
            <a:r>
              <a:rPr lang="es-ES" sz="1600" b="0" i="0" kern="150" dirty="0" err="1">
                <a:solidFill>
                  <a:schemeClr val="bg1">
                    <a:lumMod val="50000"/>
                  </a:schemeClr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hu</a:t>
            </a:r>
            <a:r>
              <a:rPr lang="es-ES" sz="1600" b="0" i="0" kern="150" dirty="0">
                <a:solidFill>
                  <a:schemeClr val="bg1">
                    <a:lumMod val="50000"/>
                  </a:schemeClr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: </a:t>
            </a:r>
            <a:r>
              <a:rPr lang="es-ES" sz="1600" b="0" i="0" kern="150" dirty="0" err="1">
                <a:solidFill>
                  <a:schemeClr val="bg1">
                    <a:lumMod val="50000"/>
                  </a:schemeClr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Plman</a:t>
            </a:r>
            <a:r>
              <a:rPr lang="es-ES" sz="1600" b="0" i="0" kern="150" dirty="0">
                <a:solidFill>
                  <a:schemeClr val="bg1">
                    <a:lumMod val="50000"/>
                  </a:schemeClr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huye;  </a:t>
            </a:r>
            <a:r>
              <a:rPr lang="es-ES" sz="1600" b="0" i="0" kern="150" dirty="0" err="1">
                <a:solidFill>
                  <a:schemeClr val="bg1">
                    <a:lumMod val="50000"/>
                  </a:schemeClr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ma</a:t>
            </a:r>
            <a:r>
              <a:rPr lang="es-ES" sz="1600" b="0" i="0" kern="150" dirty="0">
                <a:solidFill>
                  <a:schemeClr val="bg1">
                    <a:lumMod val="50000"/>
                  </a:schemeClr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: </a:t>
            </a:r>
            <a:r>
              <a:rPr lang="es-ES" sz="1600" b="0" i="0" kern="150" dirty="0" err="1">
                <a:solidFill>
                  <a:schemeClr val="bg1">
                    <a:lumMod val="50000"/>
                  </a:schemeClr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Plman</a:t>
            </a:r>
            <a:r>
              <a:rPr lang="es-ES" sz="1600" b="0" i="0" kern="150" dirty="0">
                <a:solidFill>
                  <a:schemeClr val="bg1">
                    <a:lumMod val="50000"/>
                  </a:schemeClr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mata fantasma}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F67B34-E3DA-A1DB-219B-04C77AC80EA9}"/>
              </a:ext>
            </a:extLst>
          </p:cNvPr>
          <p:cNvSpPr txBox="1"/>
          <p:nvPr/>
        </p:nvSpPr>
        <p:spPr>
          <a:xfrm>
            <a:off x="1684078" y="4050215"/>
            <a:ext cx="5558729" cy="358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tabLst>
                <a:tab pos="449580" algn="l"/>
              </a:tabLst>
            </a:pPr>
            <a:r>
              <a:rPr lang="es-ES" sz="1600" b="0" i="0" kern="150" dirty="0">
                <a:latin typeface="Abadi" panose="020B0604020104020204" pitchFamily="34" charset="0"/>
                <a:ea typeface="Times New Roman" panose="02020603050405020304" pitchFamily="18" charset="0"/>
              </a:rPr>
              <a:t>Raz/Q2: </a:t>
            </a:r>
            <a:r>
              <a:rPr lang="es-ES" sz="1600" b="0" i="0" kern="150" dirty="0">
                <a:solidFill>
                  <a:srgbClr val="FF0000"/>
                </a:solidFill>
                <a:latin typeface="Abadi" panose="020B0604020104020204" pitchFamily="34" charset="0"/>
                <a:ea typeface="Times New Roman" panose="02020603050405020304" pitchFamily="18" charset="0"/>
              </a:rPr>
              <a:t>ve</a:t>
            </a:r>
            <a:r>
              <a:rPr lang="es-ES" sz="1600" b="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,  ve -&gt;¬(</a:t>
            </a:r>
            <a:r>
              <a:rPr lang="es-ES" sz="1600" b="0" i="0" kern="150" dirty="0" err="1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hu</a:t>
            </a:r>
            <a:r>
              <a:rPr lang="es-ES" sz="1600" b="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^ </a:t>
            </a:r>
            <a:r>
              <a:rPr lang="es-ES" sz="1600" b="0" i="0" kern="150" dirty="0" err="1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ma</a:t>
            </a:r>
            <a:r>
              <a:rPr lang="es-ES" sz="1600" b="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) =&gt; ¬</a:t>
            </a:r>
            <a:r>
              <a:rPr lang="es-ES" sz="1600" b="0" i="0" kern="150" dirty="0" err="1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hu</a:t>
            </a:r>
            <a:r>
              <a:rPr lang="es-ES" sz="1600" b="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v ¬</a:t>
            </a:r>
            <a:r>
              <a:rPr lang="es-ES" sz="1600" b="0" i="0" kern="150" dirty="0" err="1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ma</a:t>
            </a:r>
            <a:r>
              <a:rPr lang="es-ES" sz="1600" b="0" i="0" kern="150" dirty="0">
                <a:solidFill>
                  <a:srgbClr val="FF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15" name="Marcador de número de diapositiva 1">
            <a:extLst>
              <a:ext uri="{FF2B5EF4-FFF2-40B4-BE49-F238E27FC236}">
                <a16:creationId xmlns:a16="http://schemas.microsoft.com/office/drawing/2014/main" id="{5D56D0D5-1E09-04BD-9B3F-15C5496021E7}"/>
              </a:ext>
            </a:extLst>
          </p:cNvPr>
          <p:cNvSpPr txBox="1">
            <a:spLocks/>
          </p:cNvSpPr>
          <p:nvPr/>
        </p:nvSpPr>
        <p:spPr>
          <a:xfrm>
            <a:off x="7812360" y="6525344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algn="r"/>
            <a:fld id="{91974DF9-AD47-4691-BA21-BBFCE3637A9A}" type="slidenum">
              <a:rPr lang="en-US" sz="1000" smtClean="0"/>
              <a:pPr algn="r"/>
              <a:t>21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584618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>
            <a:extLst>
              <a:ext uri="{FF2B5EF4-FFF2-40B4-BE49-F238E27FC236}">
                <a16:creationId xmlns:a16="http://schemas.microsoft.com/office/drawing/2014/main" id="{6646DE50-197D-59D5-C039-AFF884B2296E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22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BCF3F00-5C23-87F0-707D-857E468955E3}"/>
              </a:ext>
            </a:extLst>
          </p:cNvPr>
          <p:cNvSpPr txBox="1"/>
          <p:nvPr/>
        </p:nvSpPr>
        <p:spPr>
          <a:xfrm>
            <a:off x="683564" y="836712"/>
            <a:ext cx="75848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P1: Voy a la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uni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 o me quedo en casa.</a:t>
            </a:r>
            <a:endParaRPr lang="es-ES" sz="1600" b="0" i="0" dirty="0">
              <a:latin typeface="Abadi" panose="020B0604020104020204" pitchFamily="34" charset="0"/>
              <a:ea typeface="Times New Roman" panose="02020603050405020304" pitchFamily="18" charset="0"/>
              <a:cs typeface="BrowalliaUPC" panose="020B0502040204020203" pitchFamily="34" charset="-34"/>
            </a:endParaRPr>
          </a:p>
          <a:p>
            <a:pPr algn="l">
              <a:spcBef>
                <a:spcPts val="1200"/>
              </a:spcBef>
            </a:pP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P2: Si voy a la </a:t>
            </a:r>
            <a:r>
              <a:rPr lang="es-ES" sz="1600" b="0" i="0" dirty="0" err="1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uni</a:t>
            </a:r>
            <a:r>
              <a:rPr lang="es-ES" sz="1600" b="0" i="0" dirty="0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, iré a clases de </a:t>
            </a:r>
            <a:r>
              <a:rPr lang="es-ES" sz="1600" b="0" i="0" dirty="0" err="1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Plman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.</a:t>
            </a:r>
            <a:endParaRPr lang="es-ES" sz="1600" b="0" i="0" dirty="0">
              <a:latin typeface="Abadi" panose="020B0604020104020204" pitchFamily="34" charset="0"/>
              <a:ea typeface="Times New Roman" panose="02020603050405020304" pitchFamily="18" charset="0"/>
              <a:cs typeface="BrowalliaUPC" panose="020B0502040204020203" pitchFamily="34" charset="-34"/>
            </a:endParaRPr>
          </a:p>
          <a:p>
            <a:pPr algn="l">
              <a:spcBef>
                <a:spcPts val="1200"/>
              </a:spcBef>
            </a:pP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P3: Si me quedo en casa, estudiaré matemáticas.</a:t>
            </a:r>
          </a:p>
          <a:p>
            <a:pPr algn="l">
              <a:spcBef>
                <a:spcPts val="1200"/>
              </a:spcBef>
            </a:pPr>
            <a:r>
              <a:rPr lang="es-ES" sz="1600" b="0" i="0" dirty="0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	Q1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: Estudiaré matemáticas </a:t>
            </a:r>
          </a:p>
          <a:p>
            <a:pPr algn="l">
              <a:spcBef>
                <a:spcPts val="1200"/>
              </a:spcBef>
            </a:pPr>
            <a:r>
              <a:rPr lang="es-ES" sz="1600" b="0" i="0" dirty="0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	Q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2: Estudiaré matemáticas o iré a clases de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Plman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.</a:t>
            </a:r>
            <a:endParaRPr lang="es-ES" sz="1600" b="0" i="0" dirty="0">
              <a:effectLst/>
              <a:latin typeface="Abadi" panose="020B0604020104020204" pitchFamily="34" charset="0"/>
              <a:ea typeface="Times New Roman" panose="02020603050405020304" pitchFamily="18" charset="0"/>
              <a:cs typeface="BrowalliaUPC" panose="020B0502040204020203" pitchFamily="34" charset="-34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EDD1469-3E50-9376-96EE-6972D1CC523B}"/>
              </a:ext>
            </a:extLst>
          </p:cNvPr>
          <p:cNvSpPr txBox="1"/>
          <p:nvPr/>
        </p:nvSpPr>
        <p:spPr>
          <a:xfrm>
            <a:off x="683565" y="2996952"/>
            <a:ext cx="75848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MC = { </a:t>
            </a:r>
            <a:r>
              <a:rPr lang="es-ES" sz="160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uni</a:t>
            </a:r>
            <a:r>
              <a:rPr lang="es-ES" sz="160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: 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voy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uni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; </a:t>
            </a:r>
            <a:r>
              <a:rPr lang="es-ES" sz="160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ca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: quedo casa; </a:t>
            </a:r>
            <a:r>
              <a:rPr lang="es-ES" sz="160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pl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: clase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Plman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; </a:t>
            </a:r>
            <a:r>
              <a:rPr lang="es-ES" sz="160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mat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: estudio mates</a:t>
            </a:r>
            <a:endParaRPr lang="es-ES" sz="1600" b="0" i="0" dirty="0">
              <a:effectLst/>
              <a:latin typeface="Abadi" panose="020B0604020104020204" pitchFamily="34" charset="0"/>
              <a:ea typeface="Times New Roman" panose="02020603050405020304" pitchFamily="18" charset="0"/>
              <a:cs typeface="BrowalliaUPC" panose="020B0502040204020203" pitchFamily="34" charset="-34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44DEA4-FA45-AF3A-FAE1-D2D1B0F8BC0F}"/>
              </a:ext>
            </a:extLst>
          </p:cNvPr>
          <p:cNvSpPr txBox="1"/>
          <p:nvPr/>
        </p:nvSpPr>
        <p:spPr>
          <a:xfrm>
            <a:off x="2771800" y="3573016"/>
            <a:ext cx="2655912" cy="1900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Fbf-P1: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uni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 v ca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600" b="0" i="0" dirty="0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Fbf-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P2: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uni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 -&gt;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pl</a:t>
            </a:r>
            <a:endParaRPr lang="es-ES" sz="1600" b="0" i="0" dirty="0">
              <a:latin typeface="Abadi" panose="020B0604020104020204" pitchFamily="34" charset="0"/>
              <a:ea typeface="Times New Roman" panose="02020603050405020304" pitchFamily="18" charset="0"/>
              <a:cs typeface="BrowalliaUPC" panose="020B0502040204020203" pitchFamily="34" charset="-34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Fbf-P3: ca -&gt;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mat.</a:t>
            </a:r>
            <a:endParaRPr lang="es-ES" sz="1600" b="0" i="0" dirty="0">
              <a:solidFill>
                <a:srgbClr val="00000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BrowalliaUPC" panose="020B0502040204020203" pitchFamily="34" charset="-34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600" b="0" i="0" dirty="0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	Q1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: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mat</a:t>
            </a:r>
            <a:endParaRPr lang="es-ES" sz="1600" b="0" i="0" dirty="0">
              <a:solidFill>
                <a:srgbClr val="00000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BrowalliaUPC" panose="020B0502040204020203" pitchFamily="34" charset="-34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600" b="0" i="0" dirty="0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	Q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2: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mat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 v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BrowalliaUPC" panose="020B0502040204020203" pitchFamily="34" charset="-34"/>
              </a:rPr>
              <a:t>pl</a:t>
            </a:r>
            <a:endParaRPr lang="es-ES" sz="1600" b="0" i="0" dirty="0">
              <a:effectLst/>
              <a:latin typeface="Abadi" panose="020B0604020104020204" pitchFamily="34" charset="0"/>
              <a:ea typeface="Times New Roman" panose="02020603050405020304" pitchFamily="18" charset="0"/>
              <a:cs typeface="BrowalliaUPC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315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9">
            <a:extLst>
              <a:ext uri="{FF2B5EF4-FFF2-40B4-BE49-F238E27FC236}">
                <a16:creationId xmlns:a16="http://schemas.microsoft.com/office/drawing/2014/main" id="{18FE29E1-A89A-4A24-B919-3C39284D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4205"/>
              </p:ext>
            </p:extLst>
          </p:nvPr>
        </p:nvGraphicFramePr>
        <p:xfrm>
          <a:off x="1583667" y="1591481"/>
          <a:ext cx="59766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37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1569033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1583743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2120751">
                  <a:extLst>
                    <a:ext uri="{9D8B030D-6E8A-4147-A177-3AD203B41FA5}">
                      <a16:colId xmlns:a16="http://schemas.microsoft.com/office/drawing/2014/main" val="38608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badi" panose="020B0604020104020204" pitchFamily="34" charset="0"/>
                        </a:rPr>
                        <a:t>=&gt; </a:t>
                      </a:r>
                      <a:r>
                        <a:rPr lang="es-ES" sz="1600" i="0" dirty="0">
                          <a:latin typeface="Abadi" panose="020B06040201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 v B</a:t>
                      </a:r>
                      <a:endParaRPr lang="es-ES" sz="1600" i="0" kern="15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dirty="0">
                          <a:latin typeface="Abadi" panose="020B06040201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 v (B </a:t>
                      </a:r>
                      <a:r>
                        <a:rPr lang="es-ES" sz="1600" b="1" i="0" dirty="0">
                          <a:latin typeface="Abadi" panose="020B06040201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s-ES" sz="1600" b="1" i="0" dirty="0">
                          <a:latin typeface="Abadi" panose="020B06040201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R) </a:t>
                      </a:r>
                      <a:endParaRPr lang="es-ES" sz="1600" b="1" i="0" kern="15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kern="15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lang="es-ES" sz="1600" b="1" i="0" kern="15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badi" panose="020B0604020104020204" pitchFamily="34" charset="0"/>
                        </a:rPr>
                        <a:t>SUPUESTO1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" sz="16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Arial" panose="020B0604020202020204" pitchFamily="34" charset="0"/>
                        </a:rPr>
                        <a:t>A v B</a:t>
                      </a:r>
                      <a:endParaRPr lang="es-ES" sz="1600" b="1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>
                          <a:latin typeface="Abadi" panose="020B0604020104020204" pitchFamily="34" charset="0"/>
                        </a:rPr>
                        <a:t>ID, 2</a:t>
                      </a:r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CIERRE SUP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dirty="0">
                          <a:latin typeface="Abadi" panose="020B0604020104020204" pitchFamily="34" charset="0"/>
                        </a:rPr>
                        <a:t>B ^ R</a:t>
                      </a:r>
                      <a:endParaRPr lang="es-ES" sz="1600" b="1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badi" panose="020B0604020104020204" pitchFamily="34" charset="0"/>
                        </a:rPr>
                        <a:t>SUPUESTO2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i="0" dirty="0">
                          <a:latin typeface="Abadi" panose="020B06040201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ES" sz="1600" b="1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EC,4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i="0" dirty="0">
                          <a:latin typeface="Abadi" panose="020B06040201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 v B </a:t>
                      </a:r>
                      <a:endParaRPr lang="es-ES" sz="1600" b="1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ID,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CIERRE SUP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dirty="0">
                          <a:latin typeface="Abadi" panose="020B06040201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 v B </a:t>
                      </a:r>
                      <a:endParaRPr lang="es-ES" sz="1600" b="1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ED, 1, 2-3, 4-6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badi" panose="020B0604020104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7478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5221E986-83EC-4045-B1A3-4768536B2A12}"/>
              </a:ext>
            </a:extLst>
          </p:cNvPr>
          <p:cNvSpPr/>
          <p:nvPr/>
        </p:nvSpPr>
        <p:spPr>
          <a:xfrm>
            <a:off x="2344917" y="2297043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066BCCE-B1F4-4605-BC5E-73137AA444AD}"/>
              </a:ext>
            </a:extLst>
          </p:cNvPr>
          <p:cNvSpPr/>
          <p:nvPr/>
        </p:nvSpPr>
        <p:spPr>
          <a:xfrm>
            <a:off x="3887923" y="2731994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A66DD02-90A6-4DBF-895F-1776008D93FC}"/>
              </a:ext>
            </a:extLst>
          </p:cNvPr>
          <p:cNvSpPr/>
          <p:nvPr/>
        </p:nvSpPr>
        <p:spPr>
          <a:xfrm>
            <a:off x="2339752" y="3068960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1C6E203-6080-480D-9B48-9E95F3A2D5C7}"/>
              </a:ext>
            </a:extLst>
          </p:cNvPr>
          <p:cNvSpPr/>
          <p:nvPr/>
        </p:nvSpPr>
        <p:spPr>
          <a:xfrm>
            <a:off x="2339752" y="4221088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2">
            <a:extLst>
              <a:ext uri="{FF2B5EF4-FFF2-40B4-BE49-F238E27FC236}">
                <a16:creationId xmlns:a16="http://schemas.microsoft.com/office/drawing/2014/main" id="{C7085900-D900-4489-86F6-FDCF2C299661}"/>
              </a:ext>
            </a:extLst>
          </p:cNvPr>
          <p:cNvSpPr/>
          <p:nvPr/>
        </p:nvSpPr>
        <p:spPr>
          <a:xfrm>
            <a:off x="3995936" y="4221088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1 Marcador de número de diapositiva">
            <a:extLst>
              <a:ext uri="{FF2B5EF4-FFF2-40B4-BE49-F238E27FC236}">
                <a16:creationId xmlns:a16="http://schemas.microsoft.com/office/drawing/2014/main" id="{23427001-0C69-C157-A6D2-86CD1487747B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3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83620C5-B387-E45D-FECD-3346882F9796}"/>
              </a:ext>
            </a:extLst>
          </p:cNvPr>
          <p:cNvSpPr txBox="1"/>
          <p:nvPr/>
        </p:nvSpPr>
        <p:spPr>
          <a:xfrm>
            <a:off x="1900478" y="199556"/>
            <a:ext cx="916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EjDN-02</a:t>
            </a:r>
            <a:endParaRPr lang="es-ES" sz="1600" i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6A62472-E120-331F-595C-65EE2B109AD8}"/>
              </a:ext>
            </a:extLst>
          </p:cNvPr>
          <p:cNvSpPr/>
          <p:nvPr/>
        </p:nvSpPr>
        <p:spPr>
          <a:xfrm>
            <a:off x="3072687" y="571783"/>
            <a:ext cx="4595657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6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Estrategia</a:t>
            </a:r>
            <a:r>
              <a:rPr lang="en-US" sz="16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CASOS</a:t>
            </a:r>
            <a:r>
              <a:rPr lang="en-US" sz="1600" b="1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ED: A </a:t>
            </a:r>
            <a:r>
              <a:rPr lang="es-ES" sz="1600" b="1" i="0" dirty="0">
                <a:solidFill>
                  <a:srgbClr val="C00000"/>
                </a:solidFill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Ú</a:t>
            </a:r>
            <a:r>
              <a:rPr lang="en-US" sz="1600" b="1" i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B, (A </a:t>
            </a:r>
            <a:r>
              <a:rPr lang="es-ES" sz="1600" b="1" i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1600" b="1" i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C), (B </a:t>
            </a:r>
            <a:r>
              <a:rPr lang="es-ES" sz="1600" b="1" i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1600" b="1" i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es-ES" sz="1600" b="1" i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1600" b="1" i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</a:t>
            </a:r>
            <a:endParaRPr lang="es-ES" sz="1600" b="1" i="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0869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958001" y="710821"/>
            <a:ext cx="64359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tabLst>
                <a:tab pos="449580" algn="l"/>
              </a:tabLst>
            </a:pPr>
            <a:r>
              <a:rPr lang="es-ES" sz="1600" b="0" i="0" dirty="0">
                <a:solidFill>
                  <a:srgbClr val="002060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P1: Para que vea la tele (T) es necesario que beba </a:t>
            </a:r>
            <a:r>
              <a:rPr lang="es-ES" sz="1600" b="0" i="0" dirty="0">
                <a:solidFill>
                  <a:srgbClr val="002060"/>
                </a:solidFill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cerveza (C) </a:t>
            </a:r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9580" algn="l"/>
              </a:tabLst>
            </a:pPr>
            <a:r>
              <a:rPr lang="es-ES" sz="1600" b="0" i="0" dirty="0">
                <a:solidFill>
                  <a:srgbClr val="002060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P2: Es suficiente que no vea la</a:t>
            </a:r>
            <a:r>
              <a:rPr lang="es-ES" sz="1600" b="0" i="0" dirty="0">
                <a:solidFill>
                  <a:srgbClr val="002060"/>
                </a:solidFill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tele para que me duerma (D)</a:t>
            </a:r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9580" algn="l"/>
              </a:tabLst>
            </a:pPr>
            <a:r>
              <a:rPr lang="es-ES" sz="1600" b="0" i="0" dirty="0">
                <a:solidFill>
                  <a:srgbClr val="002060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P3: Ni bebo cerveza ni me duermo</a:t>
            </a:r>
          </a:p>
        </p:txBody>
      </p:sp>
      <p:sp>
        <p:nvSpPr>
          <p:cNvPr id="23" name="Llamada rectangular redondeada 22"/>
          <p:cNvSpPr/>
          <p:nvPr/>
        </p:nvSpPr>
        <p:spPr>
          <a:xfrm>
            <a:off x="7020272" y="2234483"/>
            <a:ext cx="1766206" cy="690461"/>
          </a:xfrm>
          <a:prstGeom prst="wedgeRoundRectCallout">
            <a:avLst>
              <a:gd name="adj1" fmla="val 2080"/>
              <a:gd name="adj2" fmla="val -97531"/>
              <a:gd name="adj3" fmla="val 16667"/>
            </a:avLst>
          </a:prstGeom>
          <a:solidFill>
            <a:schemeClr val="bg1"/>
          </a:solidFill>
          <a:ln>
            <a:solidFill>
              <a:srgbClr val="A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4" name="Picture 7" descr="The image “file://///Chus/d-sobremesa/DOCENCIA/Asignaturas/L%F3gicas/Im%E1genes/homer1.gif” cannot be displayed, because it contains error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909" y="1376257"/>
            <a:ext cx="364463" cy="77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6804248" y="2268161"/>
            <a:ext cx="2232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449580" algn="l"/>
              </a:tabLst>
            </a:pPr>
            <a:r>
              <a:rPr lang="es-ES" sz="1600" b="0" dirty="0">
                <a:solidFill>
                  <a:schemeClr val="tx2">
                    <a:lumMod val="50000"/>
                  </a:schemeClr>
                </a:solidFill>
                <a:latin typeface="Abadi" panose="020B0604020104020204" pitchFamily="34" charset="0"/>
                <a:cs typeface="Arial" panose="020B0604020202020204" pitchFamily="34" charset="0"/>
              </a:rPr>
              <a:t>Q: Soy feliz con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tabLst>
                <a:tab pos="449580" algn="l"/>
              </a:tabLst>
            </a:pPr>
            <a:r>
              <a:rPr lang="es-ES" sz="1600" b="0" dirty="0">
                <a:solidFill>
                  <a:schemeClr val="tx2">
                    <a:lumMod val="50000"/>
                  </a:schemeClr>
                </a:solidFill>
                <a:latin typeface="Abadi" panose="020B0604020104020204" pitchFamily="34" charset="0"/>
                <a:cs typeface="Arial" panose="020B0604020202020204" pitchFamily="34" charset="0"/>
              </a:rPr>
              <a:t>dos cervezas (Fe)</a:t>
            </a:r>
          </a:p>
        </p:txBody>
      </p:sp>
      <p:graphicFrame>
        <p:nvGraphicFramePr>
          <p:cNvPr id="29" name="Tabla 9">
            <a:extLst>
              <a:ext uri="{FF2B5EF4-FFF2-40B4-BE49-F238E27FC236}">
                <a16:creationId xmlns:a16="http://schemas.microsoft.com/office/drawing/2014/main" id="{1D835E1A-8B66-4EAF-BEA4-B4A278B6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487821"/>
              </p:ext>
            </p:extLst>
          </p:nvPr>
        </p:nvGraphicFramePr>
        <p:xfrm>
          <a:off x="1304443" y="1819008"/>
          <a:ext cx="5139765" cy="446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67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1336253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1434972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1611373">
                  <a:extLst>
                    <a:ext uri="{9D8B030D-6E8A-4147-A177-3AD203B41FA5}">
                      <a16:colId xmlns:a16="http://schemas.microsoft.com/office/drawing/2014/main" val="38608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=&gt; </a:t>
                      </a:r>
                      <a:r>
                        <a:rPr lang="es" sz="1600" i="0" baseline="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Arial" panose="020B0604020202020204" pitchFamily="34" charset="0"/>
                          <a:sym typeface="Symbol"/>
                        </a:rPr>
                        <a:t>Fe </a:t>
                      </a:r>
                      <a:endParaRPr lang="es-ES" sz="1600" i="0" kern="150" baseline="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T </a:t>
                      </a: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 C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¬ T </a:t>
                      </a: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¬ C </a:t>
                      </a: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¬ D </a:t>
                      </a:r>
                      <a:endParaRPr lang="es-ES" sz="1600" b="1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416152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¬Fe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SUPUESTO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¬C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EC,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s-ES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MT, 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¬D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EC,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  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¬ ¬ T</a:t>
                      </a:r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MT, 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 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baseline="0" dirty="0">
                          <a:latin typeface="Abadi" panose="020B060402010402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T </a:t>
                      </a: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EN, 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>
                          <a:latin typeface="Abadi" panose="020B060402010402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T ^ ¬T</a:t>
                      </a:r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IC, 6,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CIERRE SUP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FreeSans"/>
                        </a:rPr>
                        <a:t>Fe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IN, 4-10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7478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B24F76DA-94DE-4800-917D-28799E686BAC}"/>
              </a:ext>
            </a:extLst>
          </p:cNvPr>
          <p:cNvSpPr/>
          <p:nvPr/>
        </p:nvSpPr>
        <p:spPr>
          <a:xfrm>
            <a:off x="2051720" y="3284984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B57C24B-F096-471C-9906-F64230F21F0B}"/>
              </a:ext>
            </a:extLst>
          </p:cNvPr>
          <p:cNvSpPr/>
          <p:nvPr/>
        </p:nvSpPr>
        <p:spPr>
          <a:xfrm>
            <a:off x="2051720" y="3717032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2369B56-2C51-4B30-AB5A-C958A07353E1}"/>
              </a:ext>
            </a:extLst>
          </p:cNvPr>
          <p:cNvSpPr/>
          <p:nvPr/>
        </p:nvSpPr>
        <p:spPr>
          <a:xfrm>
            <a:off x="2051720" y="4437112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36CB469-DE03-4588-B83B-B89F1DFF0A7B}"/>
              </a:ext>
            </a:extLst>
          </p:cNvPr>
          <p:cNvSpPr/>
          <p:nvPr/>
        </p:nvSpPr>
        <p:spPr>
          <a:xfrm>
            <a:off x="2051720" y="5517232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4137F51-7BFF-4F4B-9095-6A72ECBC46D4}"/>
              </a:ext>
            </a:extLst>
          </p:cNvPr>
          <p:cNvSpPr/>
          <p:nvPr/>
        </p:nvSpPr>
        <p:spPr>
          <a:xfrm>
            <a:off x="2051720" y="5949280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34765F9-6D8E-4595-9F0E-2DE092B9E4A9}"/>
              </a:ext>
            </a:extLst>
          </p:cNvPr>
          <p:cNvSpPr/>
          <p:nvPr/>
        </p:nvSpPr>
        <p:spPr>
          <a:xfrm>
            <a:off x="3491880" y="5949280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>
            <a:extLst>
              <a:ext uri="{FF2B5EF4-FFF2-40B4-BE49-F238E27FC236}">
                <a16:creationId xmlns:a16="http://schemas.microsoft.com/office/drawing/2014/main" id="{BE5BFA3F-7B6A-95F7-3FE0-1BA54182635C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4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645146-B932-9B87-9025-AA85C8F6E498}"/>
              </a:ext>
            </a:extLst>
          </p:cNvPr>
          <p:cNvSpPr txBox="1"/>
          <p:nvPr/>
        </p:nvSpPr>
        <p:spPr>
          <a:xfrm>
            <a:off x="1900478" y="199556"/>
            <a:ext cx="916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EjDN-03</a:t>
            </a:r>
            <a:endParaRPr lang="es-ES" sz="1600" i="0" dirty="0"/>
          </a:p>
        </p:txBody>
      </p:sp>
    </p:spTree>
    <p:extLst>
      <p:ext uri="{BB962C8B-B14F-4D97-AF65-F5344CB8AC3E}">
        <p14:creationId xmlns:p14="http://schemas.microsoft.com/office/powerpoint/2010/main" val="221690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>
            <a:extLst>
              <a:ext uri="{FF2B5EF4-FFF2-40B4-BE49-F238E27FC236}">
                <a16:creationId xmlns:a16="http://schemas.microsoft.com/office/drawing/2014/main" id="{1F870E53-3D59-C989-CBBD-57884D7109DD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5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graphicFrame>
        <p:nvGraphicFramePr>
          <p:cNvPr id="3" name="Tabla 9">
            <a:extLst>
              <a:ext uri="{FF2B5EF4-FFF2-40B4-BE49-F238E27FC236}">
                <a16:creationId xmlns:a16="http://schemas.microsoft.com/office/drawing/2014/main" id="{00A3C5F9-420B-D211-F1EE-443232D9A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10767"/>
              </p:ext>
            </p:extLst>
          </p:nvPr>
        </p:nvGraphicFramePr>
        <p:xfrm>
          <a:off x="683568" y="1164620"/>
          <a:ext cx="7704856" cy="451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1448399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2800073">
                  <a:extLst>
                    <a:ext uri="{9D8B030D-6E8A-4147-A177-3AD203B41FA5}">
                      <a16:colId xmlns:a16="http://schemas.microsoft.com/office/drawing/2014/main" val="38608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aseline="0" dirty="0">
                          <a:latin typeface="Abadi" panose="020B0604020104020204" pitchFamily="34" charset="0"/>
                        </a:rPr>
                        <a:t>=&gt; </a:t>
                      </a:r>
                      <a:r>
                        <a:rPr lang="es-ES" sz="2000" b="1" kern="12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ca</a:t>
                      </a:r>
                      <a:endParaRPr lang="es-ES" sz="2000" b="1" i="0" kern="150" baseline="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Courier New"/>
                        </a:rPr>
                        <a:t>¬ca </a:t>
                      </a: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Courier New"/>
                        </a:rPr>
                        <a:t> p	</a:t>
                      </a:r>
                      <a:endParaRPr lang="es-ES" sz="1800" b="1" i="0" kern="150" baseline="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Courier New"/>
                        </a:rPr>
                        <a:t>p </a:t>
                      </a: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Courier New"/>
                        </a:rPr>
                        <a:t> t </a:t>
                      </a: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Courier New"/>
                        </a:rPr>
                        <a:t> sd </a:t>
                      </a: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Courier New"/>
                        </a:rPr>
                        <a:t> ¬d</a:t>
                      </a:r>
                      <a:endParaRPr lang="es-ES" sz="1800" b="1" i="0" kern="150" baseline="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Courier New"/>
                        </a:rPr>
                        <a:t>¬sd </a:t>
                      </a: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Courier New"/>
                        </a:rPr>
                        <a:t> s</a:t>
                      </a:r>
                      <a:endParaRPr lang="es-ES" sz="1800" b="1" i="0" kern="150" baseline="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416152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4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Courier New"/>
                        </a:rPr>
                        <a:t>¬s</a:t>
                      </a:r>
                      <a:endParaRPr lang="es-ES" sz="1800" b="1" i="0" kern="150" baseline="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 5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i="0" kern="150" baseline="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¬ ca</a:t>
                      </a:r>
                      <a:endParaRPr lang="es-ES" sz="1800" b="1" i="0" kern="150" baseline="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SUPUESTO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 6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p</a:t>
                      </a:r>
                      <a:endParaRPr lang="es-ES" sz="18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MP, 1,5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 7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Courier New"/>
                        </a:rPr>
                        <a:t>t </a:t>
                      </a: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Symbol" panose="05050102010706020507" pitchFamily="18" charset="2"/>
                        </a:rPr>
                        <a:t>^</a:t>
                      </a: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Courier New"/>
                        </a:rPr>
                        <a:t> sd </a:t>
                      </a: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Symbol" panose="05050102010706020507" pitchFamily="18" charset="2"/>
                        </a:rPr>
                        <a:t>^</a:t>
                      </a:r>
                      <a:r>
                        <a:rPr lang="es" sz="1800" b="1" i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Courier New"/>
                          <a:cs typeface="Courier New"/>
                          <a:sym typeface="Courier New"/>
                        </a:rPr>
                        <a:t> ¬d</a:t>
                      </a:r>
                      <a:endParaRPr lang="es-ES" sz="18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MP, 2,6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 8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b="1" baseline="0" dirty="0" err="1">
                          <a:latin typeface="Abadi" panose="020B060402010402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sd</a:t>
                      </a:r>
                      <a:endParaRPr lang="es-ES" sz="18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EC, 7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 9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b="1" baseline="0" dirty="0">
                          <a:latin typeface="Abadi" panose="020B060402010402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s</a:t>
                      </a:r>
                      <a:endParaRPr lang="es-ES" sz="18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SD, 3,8</a:t>
                      </a: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10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b="1" baseline="0" dirty="0">
                          <a:latin typeface="Abadi" panose="020B060402010402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s ^ ¬s</a:t>
                      </a:r>
                      <a:endParaRPr lang="es-ES" sz="18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IC, 4,9</a:t>
                      </a: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CIERRE SUPUESTO</a:t>
                      </a: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11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FreeSans"/>
                        </a:rPr>
                        <a:t>ca</a:t>
                      </a:r>
                      <a:endParaRPr lang="es-ES" sz="18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IN, 5-10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7478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BDAD8BE2-11EC-8AE9-97F9-17B64A632427}"/>
              </a:ext>
            </a:extLst>
          </p:cNvPr>
          <p:cNvSpPr/>
          <p:nvPr/>
        </p:nvSpPr>
        <p:spPr>
          <a:xfrm>
            <a:off x="4139952" y="3068960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323A34-2B29-F938-C878-279A17D2332E}"/>
              </a:ext>
            </a:extLst>
          </p:cNvPr>
          <p:cNvSpPr/>
          <p:nvPr/>
        </p:nvSpPr>
        <p:spPr>
          <a:xfrm>
            <a:off x="4139952" y="3454981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6889B27-81DC-F17C-2854-A59C630F621E}"/>
              </a:ext>
            </a:extLst>
          </p:cNvPr>
          <p:cNvSpPr/>
          <p:nvPr/>
        </p:nvSpPr>
        <p:spPr>
          <a:xfrm>
            <a:off x="1475656" y="3835321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D5788B7-E41F-E149-F671-127E5B1B2172}"/>
              </a:ext>
            </a:extLst>
          </p:cNvPr>
          <p:cNvSpPr/>
          <p:nvPr/>
        </p:nvSpPr>
        <p:spPr>
          <a:xfrm>
            <a:off x="4143998" y="3835321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00829A-A22F-135D-E396-3F45B0ED44FA}"/>
              </a:ext>
            </a:extLst>
          </p:cNvPr>
          <p:cNvSpPr/>
          <p:nvPr/>
        </p:nvSpPr>
        <p:spPr>
          <a:xfrm>
            <a:off x="1515811" y="4577806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03F49F-BA4B-AC46-B394-1005B5528BA5}"/>
              </a:ext>
            </a:extLst>
          </p:cNvPr>
          <p:cNvSpPr/>
          <p:nvPr/>
        </p:nvSpPr>
        <p:spPr>
          <a:xfrm>
            <a:off x="4180952" y="4601682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F29203D-B22B-C85C-D822-96FEBB9E5AB6}"/>
              </a:ext>
            </a:extLst>
          </p:cNvPr>
          <p:cNvSpPr/>
          <p:nvPr/>
        </p:nvSpPr>
        <p:spPr>
          <a:xfrm>
            <a:off x="1456450" y="5331494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346E070-D3AA-BF59-8070-58436419A5C2}"/>
              </a:ext>
            </a:extLst>
          </p:cNvPr>
          <p:cNvSpPr txBox="1"/>
          <p:nvPr/>
        </p:nvSpPr>
        <p:spPr>
          <a:xfrm>
            <a:off x="1900478" y="199556"/>
            <a:ext cx="916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EjDN-04</a:t>
            </a:r>
            <a:endParaRPr lang="es-ES" sz="1600" i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C387499-EA36-E48C-8978-EB4919325FDC}"/>
              </a:ext>
            </a:extLst>
          </p:cNvPr>
          <p:cNvSpPr/>
          <p:nvPr/>
        </p:nvSpPr>
        <p:spPr>
          <a:xfrm>
            <a:off x="3491880" y="449941"/>
            <a:ext cx="5184576" cy="350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Estrategia : </a:t>
            </a:r>
            <a:r>
              <a:rPr lang="es-ES" sz="1600" i="0" dirty="0">
                <a:solidFill>
                  <a:srgbClr val="FF0000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reducción al absurdo   </a:t>
            </a:r>
            <a:r>
              <a:rPr lang="es-ES_tradnl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IN: (</a:t>
            </a:r>
            <a:r>
              <a:rPr lang="en-U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 B</a:t>
            </a:r>
            <a:r>
              <a:rPr lang="es-ES" sz="1600" i="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 ¬B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 ¬A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endParaRPr lang="es-ES" sz="1600" i="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7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a 9">
            <a:extLst>
              <a:ext uri="{FF2B5EF4-FFF2-40B4-BE49-F238E27FC236}">
                <a16:creationId xmlns:a16="http://schemas.microsoft.com/office/drawing/2014/main" id="{1D835E1A-8B66-4EAF-BEA4-B4A278B6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3691"/>
              </p:ext>
            </p:extLst>
          </p:nvPr>
        </p:nvGraphicFramePr>
        <p:xfrm>
          <a:off x="1304443" y="1268760"/>
          <a:ext cx="5139765" cy="446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67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1336253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1434972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1611373">
                  <a:extLst>
                    <a:ext uri="{9D8B030D-6E8A-4147-A177-3AD203B41FA5}">
                      <a16:colId xmlns:a16="http://schemas.microsoft.com/office/drawing/2014/main" val="38608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=&gt; </a:t>
                      </a:r>
                      <a:r>
                        <a:rPr lang="es" sz="1600" i="0" baseline="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Arial" panose="020B0604020202020204" pitchFamily="34" charset="0"/>
                          <a:sym typeface="Symbol"/>
                        </a:rPr>
                        <a:t>P v P </a:t>
                      </a:r>
                      <a:endParaRPr lang="es-ES" sz="1600" i="0" kern="150" baseline="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P ^ P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0" i="0" baseline="0" dirty="0"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P</a:t>
                      </a:r>
                      <a:endParaRPr lang="es-ES" sz="1600" b="0" i="0" baseline="0" dirty="0">
                        <a:latin typeface="Abadi" panose="020B0604020104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EC,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P v P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ID, 2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416152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0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0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7478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B24F76DA-94DE-4800-917D-28799E686BAC}"/>
              </a:ext>
            </a:extLst>
          </p:cNvPr>
          <p:cNvSpPr/>
          <p:nvPr/>
        </p:nvSpPr>
        <p:spPr>
          <a:xfrm>
            <a:off x="2051720" y="1988840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B57C24B-F096-471C-9906-F64230F21F0B}"/>
              </a:ext>
            </a:extLst>
          </p:cNvPr>
          <p:cNvSpPr/>
          <p:nvPr/>
        </p:nvSpPr>
        <p:spPr>
          <a:xfrm>
            <a:off x="2051720" y="2348880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2369B56-2C51-4B30-AB5A-C958A07353E1}"/>
              </a:ext>
            </a:extLst>
          </p:cNvPr>
          <p:cNvSpPr/>
          <p:nvPr/>
        </p:nvSpPr>
        <p:spPr>
          <a:xfrm>
            <a:off x="3452623" y="1988840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>
            <a:extLst>
              <a:ext uri="{FF2B5EF4-FFF2-40B4-BE49-F238E27FC236}">
                <a16:creationId xmlns:a16="http://schemas.microsoft.com/office/drawing/2014/main" id="{BE5BFA3F-7B6A-95F7-3FE0-1BA54182635C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6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9E58A1B-29FD-8CA3-0E52-D288CEC70D67}"/>
              </a:ext>
            </a:extLst>
          </p:cNvPr>
          <p:cNvSpPr/>
          <p:nvPr/>
        </p:nvSpPr>
        <p:spPr>
          <a:xfrm>
            <a:off x="3419872" y="2348880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9C60196-B577-2CE2-1E21-68BC4B14EB0A}"/>
              </a:ext>
            </a:extLst>
          </p:cNvPr>
          <p:cNvSpPr txBox="1"/>
          <p:nvPr/>
        </p:nvSpPr>
        <p:spPr>
          <a:xfrm>
            <a:off x="1900478" y="199556"/>
            <a:ext cx="916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EjDN-05</a:t>
            </a:r>
            <a:endParaRPr lang="es-ES" sz="1600" i="0" dirty="0"/>
          </a:p>
        </p:txBody>
      </p:sp>
    </p:spTree>
    <p:extLst>
      <p:ext uri="{BB962C8B-B14F-4D97-AF65-F5344CB8AC3E}">
        <p14:creationId xmlns:p14="http://schemas.microsoft.com/office/powerpoint/2010/main" val="328759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a 9">
            <a:extLst>
              <a:ext uri="{FF2B5EF4-FFF2-40B4-BE49-F238E27FC236}">
                <a16:creationId xmlns:a16="http://schemas.microsoft.com/office/drawing/2014/main" id="{1D835E1A-8B66-4EAF-BEA4-B4A278B6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75593"/>
              </p:ext>
            </p:extLst>
          </p:nvPr>
        </p:nvGraphicFramePr>
        <p:xfrm>
          <a:off x="683568" y="1164620"/>
          <a:ext cx="7704856" cy="446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1448399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2800073">
                  <a:extLst>
                    <a:ext uri="{9D8B030D-6E8A-4147-A177-3AD203B41FA5}">
                      <a16:colId xmlns:a16="http://schemas.microsoft.com/office/drawing/2014/main" val="38608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=&gt; </a:t>
                      </a:r>
                      <a:r>
                        <a:rPr lang="es-ES" sz="1600" b="1" kern="12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¬ ( A ^ ¬ A ) </a:t>
                      </a:r>
                      <a:endParaRPr lang="es-ES" sz="1600" b="1" i="0" kern="150" baseline="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A ^ ¬ A 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SUPUESTO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EC,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¬ A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EC, 1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416152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4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A ^ ¬ A 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IC, 2, 3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5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¬ ( A ^ ¬ A )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IN, 1-4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0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0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7478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B24F76DA-94DE-4800-917D-28799E686BAC}"/>
              </a:ext>
            </a:extLst>
          </p:cNvPr>
          <p:cNvSpPr/>
          <p:nvPr/>
        </p:nvSpPr>
        <p:spPr>
          <a:xfrm>
            <a:off x="1444073" y="1934818"/>
            <a:ext cx="237626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B57C24B-F096-471C-9906-F64230F21F0B}"/>
              </a:ext>
            </a:extLst>
          </p:cNvPr>
          <p:cNvSpPr/>
          <p:nvPr/>
        </p:nvSpPr>
        <p:spPr>
          <a:xfrm>
            <a:off x="1443555" y="2264299"/>
            <a:ext cx="237626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>
            <a:extLst>
              <a:ext uri="{FF2B5EF4-FFF2-40B4-BE49-F238E27FC236}">
                <a16:creationId xmlns:a16="http://schemas.microsoft.com/office/drawing/2014/main" id="{BE5BFA3F-7B6A-95F7-3FE0-1BA54182635C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7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6AC8BE3-8EBE-9529-3A48-F1A100629352}"/>
              </a:ext>
            </a:extLst>
          </p:cNvPr>
          <p:cNvSpPr/>
          <p:nvPr/>
        </p:nvSpPr>
        <p:spPr>
          <a:xfrm>
            <a:off x="4178460" y="1934818"/>
            <a:ext cx="132964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AF1557-E811-5358-9353-BFAAF1ECEC96}"/>
              </a:ext>
            </a:extLst>
          </p:cNvPr>
          <p:cNvSpPr/>
          <p:nvPr/>
        </p:nvSpPr>
        <p:spPr>
          <a:xfrm>
            <a:off x="4177942" y="2251476"/>
            <a:ext cx="132964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0340FF6-FFD0-8CF2-351F-9E00FF412BE7}"/>
              </a:ext>
            </a:extLst>
          </p:cNvPr>
          <p:cNvSpPr/>
          <p:nvPr/>
        </p:nvSpPr>
        <p:spPr>
          <a:xfrm>
            <a:off x="1443555" y="2657781"/>
            <a:ext cx="2410580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8DB03D9-10D5-E684-5F56-C9FBB10B1EA4}"/>
              </a:ext>
            </a:extLst>
          </p:cNvPr>
          <p:cNvSpPr/>
          <p:nvPr/>
        </p:nvSpPr>
        <p:spPr>
          <a:xfrm>
            <a:off x="4218837" y="2657781"/>
            <a:ext cx="1247853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C17A290-3AA2-6AC9-C47C-C1D9196BD046}"/>
              </a:ext>
            </a:extLst>
          </p:cNvPr>
          <p:cNvSpPr/>
          <p:nvPr/>
        </p:nvSpPr>
        <p:spPr>
          <a:xfrm>
            <a:off x="1441551" y="1556792"/>
            <a:ext cx="237626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EBCCB8-51CD-8BE6-BFA3-28487920C010}"/>
              </a:ext>
            </a:extLst>
          </p:cNvPr>
          <p:cNvSpPr txBox="1"/>
          <p:nvPr/>
        </p:nvSpPr>
        <p:spPr>
          <a:xfrm>
            <a:off x="1900478" y="199556"/>
            <a:ext cx="916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EjDN-06</a:t>
            </a:r>
            <a:endParaRPr lang="es-ES" sz="1600" i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09C0036-C086-1F2D-8974-01F18432F7F9}"/>
              </a:ext>
            </a:extLst>
          </p:cNvPr>
          <p:cNvSpPr/>
          <p:nvPr/>
        </p:nvSpPr>
        <p:spPr>
          <a:xfrm>
            <a:off x="6372200" y="570166"/>
            <a:ext cx="216024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s-ES_tradnl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IN: (</a:t>
            </a:r>
            <a:r>
              <a:rPr lang="en-U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 B</a:t>
            </a:r>
            <a:r>
              <a:rPr lang="es-ES" sz="1600" i="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 ¬B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 ¬A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endParaRPr lang="es-ES" sz="1600" i="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B48147F-DC01-F86E-812B-37A1D4E5CD9A}"/>
              </a:ext>
            </a:extLst>
          </p:cNvPr>
          <p:cNvSpPr/>
          <p:nvPr/>
        </p:nvSpPr>
        <p:spPr>
          <a:xfrm>
            <a:off x="3446437" y="572041"/>
            <a:ext cx="3168352" cy="3366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Estrategia : </a:t>
            </a:r>
            <a:r>
              <a:rPr lang="es-ES" sz="1600" i="0" dirty="0">
                <a:solidFill>
                  <a:srgbClr val="FF0000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reducción al absurdo </a:t>
            </a:r>
          </a:p>
        </p:txBody>
      </p:sp>
    </p:spTree>
    <p:extLst>
      <p:ext uri="{BB962C8B-B14F-4D97-AF65-F5344CB8AC3E}">
        <p14:creationId xmlns:p14="http://schemas.microsoft.com/office/powerpoint/2010/main" val="426087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4" grpId="0" animBg="1"/>
      <p:bldP spid="5" grpId="0" animBg="1"/>
      <p:bldP spid="8" grpId="0" animBg="1"/>
      <p:bldP spid="1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a 9">
            <a:extLst>
              <a:ext uri="{FF2B5EF4-FFF2-40B4-BE49-F238E27FC236}">
                <a16:creationId xmlns:a16="http://schemas.microsoft.com/office/drawing/2014/main" id="{1D835E1A-8B66-4EAF-BEA4-B4A278B6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77548"/>
              </p:ext>
            </p:extLst>
          </p:nvPr>
        </p:nvGraphicFramePr>
        <p:xfrm>
          <a:off x="683568" y="1164620"/>
          <a:ext cx="7704856" cy="446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1448399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2800073">
                  <a:extLst>
                    <a:ext uri="{9D8B030D-6E8A-4147-A177-3AD203B41FA5}">
                      <a16:colId xmlns:a16="http://schemas.microsoft.com/office/drawing/2014/main" val="38608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=&gt; </a:t>
                      </a:r>
                      <a:r>
                        <a:rPr lang="es-ES" sz="1600" b="1" kern="12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A v ¬ A  </a:t>
                      </a:r>
                      <a:endParaRPr lang="es-ES" sz="1600" b="1" i="0" kern="150" baseline="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¬ ( A v ¬ A ) 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SUPUESTO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¬ A ^ ¬¬ A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 err="1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DMv</a:t>
                      </a:r>
                      <a:r>
                        <a:rPr lang="es-ES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¬ A ^ A 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EN, 2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416152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   4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A  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-valencia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EC, 3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CIERRA SUPUESTO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-valencia" sz="1600" baseline="0" dirty="0">
                          <a:latin typeface="Abadi" panose="020B0604020104020204" pitchFamily="34" charset="0"/>
                        </a:rPr>
                        <a:t>5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-valencia" sz="1600" b="1" i="0" kern="150" baseline="0" dirty="0">
                          <a:effectLst/>
                          <a:latin typeface="Abadi" panose="020B0604020104020204" pitchFamily="34" charset="0"/>
                          <a:ea typeface="+mn-ea"/>
                          <a:cs typeface="Arial" panose="020B0604020202020204" pitchFamily="34" charset="0"/>
                        </a:rPr>
                        <a:t>A v ¬A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IN, 1-4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0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0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7478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B24F76DA-94DE-4800-917D-28799E686BAC}"/>
              </a:ext>
            </a:extLst>
          </p:cNvPr>
          <p:cNvSpPr/>
          <p:nvPr/>
        </p:nvSpPr>
        <p:spPr>
          <a:xfrm>
            <a:off x="1511794" y="1924591"/>
            <a:ext cx="237626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B57C24B-F096-471C-9906-F64230F21F0B}"/>
              </a:ext>
            </a:extLst>
          </p:cNvPr>
          <p:cNvSpPr/>
          <p:nvPr/>
        </p:nvSpPr>
        <p:spPr>
          <a:xfrm>
            <a:off x="1547664" y="1513486"/>
            <a:ext cx="237626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>
            <a:extLst>
              <a:ext uri="{FF2B5EF4-FFF2-40B4-BE49-F238E27FC236}">
                <a16:creationId xmlns:a16="http://schemas.microsoft.com/office/drawing/2014/main" id="{BE5BFA3F-7B6A-95F7-3FE0-1BA54182635C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8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6AC8BE3-8EBE-9529-3A48-F1A100629352}"/>
              </a:ext>
            </a:extLst>
          </p:cNvPr>
          <p:cNvSpPr/>
          <p:nvPr/>
        </p:nvSpPr>
        <p:spPr>
          <a:xfrm>
            <a:off x="4143775" y="1901148"/>
            <a:ext cx="132964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AF1557-E811-5358-9353-BFAAF1ECEC96}"/>
              </a:ext>
            </a:extLst>
          </p:cNvPr>
          <p:cNvSpPr/>
          <p:nvPr/>
        </p:nvSpPr>
        <p:spPr>
          <a:xfrm>
            <a:off x="4139952" y="2276872"/>
            <a:ext cx="132964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0340FF6-FFD0-8CF2-351F-9E00FF412BE7}"/>
              </a:ext>
            </a:extLst>
          </p:cNvPr>
          <p:cNvSpPr/>
          <p:nvPr/>
        </p:nvSpPr>
        <p:spPr>
          <a:xfrm>
            <a:off x="1513348" y="2684562"/>
            <a:ext cx="2410580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D19D2B5-7845-4EFC-841D-3DA398BD8C54}"/>
              </a:ext>
            </a:extLst>
          </p:cNvPr>
          <p:cNvSpPr/>
          <p:nvPr/>
        </p:nvSpPr>
        <p:spPr>
          <a:xfrm>
            <a:off x="1547664" y="2299705"/>
            <a:ext cx="2376264" cy="305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1A04FC8-6A09-4560-8ECF-A76508CC5171}"/>
              </a:ext>
            </a:extLst>
          </p:cNvPr>
          <p:cNvSpPr/>
          <p:nvPr/>
        </p:nvSpPr>
        <p:spPr>
          <a:xfrm>
            <a:off x="4139952" y="2665614"/>
            <a:ext cx="132964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7B60C2-AB34-4337-D859-F845E0B98277}"/>
              </a:ext>
            </a:extLst>
          </p:cNvPr>
          <p:cNvSpPr txBox="1"/>
          <p:nvPr/>
        </p:nvSpPr>
        <p:spPr>
          <a:xfrm>
            <a:off x="1900478" y="199556"/>
            <a:ext cx="916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EjDN-07</a:t>
            </a:r>
            <a:endParaRPr lang="es-ES" sz="1600" i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39BAF17-0DF4-24A6-A25C-72AF77ED5A0F}"/>
              </a:ext>
            </a:extLst>
          </p:cNvPr>
          <p:cNvSpPr/>
          <p:nvPr/>
        </p:nvSpPr>
        <p:spPr>
          <a:xfrm>
            <a:off x="6372200" y="570166"/>
            <a:ext cx="216024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s-ES_tradnl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IN: (</a:t>
            </a:r>
            <a:r>
              <a:rPr lang="en-U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 B</a:t>
            </a:r>
            <a:r>
              <a:rPr lang="es-ES" sz="1600" i="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 ¬B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 ¬A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endParaRPr lang="es-ES" sz="1600" i="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FFCB87-5E2A-56F3-A377-E625A9877A8A}"/>
              </a:ext>
            </a:extLst>
          </p:cNvPr>
          <p:cNvSpPr/>
          <p:nvPr/>
        </p:nvSpPr>
        <p:spPr>
          <a:xfrm>
            <a:off x="3446437" y="572041"/>
            <a:ext cx="3168352" cy="3366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Estrategia : </a:t>
            </a:r>
            <a:r>
              <a:rPr lang="es-ES" sz="1600" i="0" dirty="0">
                <a:solidFill>
                  <a:srgbClr val="FF0000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reducción al absurdo </a:t>
            </a:r>
          </a:p>
        </p:txBody>
      </p:sp>
    </p:spTree>
    <p:extLst>
      <p:ext uri="{BB962C8B-B14F-4D97-AF65-F5344CB8AC3E}">
        <p14:creationId xmlns:p14="http://schemas.microsoft.com/office/powerpoint/2010/main" val="220745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4" grpId="0" animBg="1"/>
      <p:bldP spid="5" grpId="0" animBg="1"/>
      <p:bldP spid="8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a 9">
            <a:extLst>
              <a:ext uri="{FF2B5EF4-FFF2-40B4-BE49-F238E27FC236}">
                <a16:creationId xmlns:a16="http://schemas.microsoft.com/office/drawing/2014/main" id="{1D835E1A-8B66-4EAF-BEA4-B4A278B6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31289"/>
              </p:ext>
            </p:extLst>
          </p:nvPr>
        </p:nvGraphicFramePr>
        <p:xfrm>
          <a:off x="683568" y="1164620"/>
          <a:ext cx="7704856" cy="446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817412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589003757"/>
                    </a:ext>
                  </a:extLst>
                </a:gridCol>
                <a:gridCol w="1448399">
                  <a:extLst>
                    <a:ext uri="{9D8B030D-6E8A-4147-A177-3AD203B41FA5}">
                      <a16:colId xmlns:a16="http://schemas.microsoft.com/office/drawing/2014/main" val="2810718224"/>
                    </a:ext>
                  </a:extLst>
                </a:gridCol>
                <a:gridCol w="2800073">
                  <a:extLst>
                    <a:ext uri="{9D8B030D-6E8A-4147-A177-3AD203B41FA5}">
                      <a16:colId xmlns:a16="http://schemas.microsoft.com/office/drawing/2014/main" val="38608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=&gt; </a:t>
                      </a:r>
                      <a:r>
                        <a:rPr lang="es-ES" sz="1600" b="1" kern="12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¬ ( P ∧ ( P </a:t>
                      </a:r>
                      <a:r>
                        <a:rPr lang="es-ES" sz="1600" b="1" kern="12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-ES" sz="1600" b="1" kern="12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 Q ) ∧ ¬Q ) </a:t>
                      </a:r>
                      <a:endParaRPr lang="es-ES" sz="1600" b="1" i="0" kern="150" baseline="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P ^ (P </a:t>
                      </a: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 Q) ^ ¬Q 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SUPUESTO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5118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P ^ (¬P v Q) ^ ¬Q 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 err="1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DIv</a:t>
                      </a:r>
                      <a:r>
                        <a:rPr lang="es-ES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latin typeface="Abadi" panose="020B06040201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[ (P ^ ¬P) v (P ^ Q) ] ^ ¬Q 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Dy, 2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2297"/>
                  </a:ext>
                </a:extLst>
              </a:tr>
              <a:tr h="416152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4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[ F v (P ^ Q) ] ^ ¬Q 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E1, 3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5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[ P ^ Q ] ^ ¬Q </a:t>
                      </a:r>
                      <a:endParaRPr lang="es-ES" sz="1600" b="1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E6, 4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aseline="0" dirty="0">
                          <a:latin typeface="Abadi" panose="020B0604020104020204" pitchFamily="34" charset="0"/>
                          <a:ea typeface="Verdana" panose="020B0604030504040204" pitchFamily="34" charset="0"/>
                        </a:rPr>
                        <a:t>CIERRE SUPUESTO</a:t>
                      </a: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5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</a:rPr>
                        <a:t>6</a:t>
                      </a:r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¬( P ∧ ( P </a:t>
                      </a: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s-ES" sz="16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 Q ) ∧ ¬Q ) </a:t>
                      </a:r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aseline="0" dirty="0"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IN, 1-6</a:t>
                      </a:r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1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1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0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0" baseline="0" dirty="0">
                        <a:latin typeface="Abadi" panose="020B060402010402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9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0" kern="150" baseline="0" dirty="0">
                        <a:effectLst/>
                        <a:latin typeface="Abadi" panose="020B0604020104020204" pitchFamily="34" charset="0"/>
                        <a:ea typeface="+mn-ea"/>
                        <a:cs typeface="Free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7478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B24F76DA-94DE-4800-917D-28799E686BAC}"/>
              </a:ext>
            </a:extLst>
          </p:cNvPr>
          <p:cNvSpPr/>
          <p:nvPr/>
        </p:nvSpPr>
        <p:spPr>
          <a:xfrm>
            <a:off x="1544341" y="1556792"/>
            <a:ext cx="237626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B57C24B-F096-471C-9906-F64230F21F0B}"/>
              </a:ext>
            </a:extLst>
          </p:cNvPr>
          <p:cNvSpPr/>
          <p:nvPr/>
        </p:nvSpPr>
        <p:spPr>
          <a:xfrm>
            <a:off x="1547664" y="2233566"/>
            <a:ext cx="237626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>
            <a:extLst>
              <a:ext uri="{FF2B5EF4-FFF2-40B4-BE49-F238E27FC236}">
                <a16:creationId xmlns:a16="http://schemas.microsoft.com/office/drawing/2014/main" id="{BE5BFA3F-7B6A-95F7-3FE0-1BA54182635C}"/>
              </a:ext>
            </a:extLst>
          </p:cNvPr>
          <p:cNvSpPr txBox="1">
            <a:spLocks/>
          </p:cNvSpPr>
          <p:nvPr/>
        </p:nvSpPr>
        <p:spPr>
          <a:xfrm>
            <a:off x="8153400" y="6592267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ca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i="1" kern="1200">
                <a:solidFill>
                  <a:schemeClr val="tx1"/>
                </a:solidFill>
                <a:latin typeface="DejaVu Sans" pitchFamily="34" charset="0"/>
                <a:ea typeface="+mn-ea"/>
                <a:cs typeface="+mn-cs"/>
              </a:defRPr>
            </a:lvl9pPr>
          </a:lstStyle>
          <a:p>
            <a:fld id="{5A1DE776-C468-4963-AE5B-A78583120BDA}" type="slidenum">
              <a:rPr lang="es-ES" sz="1000" i="0" smtClean="0">
                <a:latin typeface="Abadi" panose="020B0604020104020204" pitchFamily="34" charset="0"/>
                <a:cs typeface="CordiaUPC" panose="020B0502040204020203" pitchFamily="34" charset="-34"/>
              </a:rPr>
              <a:pPr/>
              <a:t>9</a:t>
            </a:fld>
            <a:endParaRPr lang="es-ES" sz="1000" i="0">
              <a:latin typeface="Abadi" panose="020B0604020104020204" pitchFamily="34" charset="0"/>
              <a:cs typeface="CordiaUPC" panose="020B0502040204020203" pitchFamily="34" charset="-34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6AC8BE3-8EBE-9529-3A48-F1A100629352}"/>
              </a:ext>
            </a:extLst>
          </p:cNvPr>
          <p:cNvSpPr/>
          <p:nvPr/>
        </p:nvSpPr>
        <p:spPr>
          <a:xfrm>
            <a:off x="1544826" y="2629610"/>
            <a:ext cx="237626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AF1557-E811-5358-9353-BFAAF1ECEC96}"/>
              </a:ext>
            </a:extLst>
          </p:cNvPr>
          <p:cNvSpPr/>
          <p:nvPr/>
        </p:nvSpPr>
        <p:spPr>
          <a:xfrm>
            <a:off x="1500160" y="3473344"/>
            <a:ext cx="237626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9971660-ECAD-F5A0-50B0-7CCF21F21D5B}"/>
              </a:ext>
            </a:extLst>
          </p:cNvPr>
          <p:cNvSpPr/>
          <p:nvPr/>
        </p:nvSpPr>
        <p:spPr>
          <a:xfrm>
            <a:off x="4139952" y="2629610"/>
            <a:ext cx="1287760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68DEBCC-048B-AD54-4F2C-BE6FFCA96DFB}"/>
              </a:ext>
            </a:extLst>
          </p:cNvPr>
          <p:cNvSpPr/>
          <p:nvPr/>
        </p:nvSpPr>
        <p:spPr>
          <a:xfrm>
            <a:off x="4139952" y="3457702"/>
            <a:ext cx="1287760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B061B3-DEC8-B796-767B-C5DEECD13F11}"/>
              </a:ext>
            </a:extLst>
          </p:cNvPr>
          <p:cNvSpPr/>
          <p:nvPr/>
        </p:nvSpPr>
        <p:spPr>
          <a:xfrm>
            <a:off x="1547664" y="1916832"/>
            <a:ext cx="2376264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61171FE-C909-8C9A-4EBD-DE8A4CDF415D}"/>
              </a:ext>
            </a:extLst>
          </p:cNvPr>
          <p:cNvSpPr/>
          <p:nvPr/>
        </p:nvSpPr>
        <p:spPr>
          <a:xfrm>
            <a:off x="4139952" y="3068960"/>
            <a:ext cx="1287760" cy="33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A2F6AD-DE96-5E9B-319B-DF795C448C34}"/>
              </a:ext>
            </a:extLst>
          </p:cNvPr>
          <p:cNvSpPr txBox="1"/>
          <p:nvPr/>
        </p:nvSpPr>
        <p:spPr>
          <a:xfrm>
            <a:off x="1900478" y="199556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EjDN-08</a:t>
            </a:r>
            <a:endParaRPr lang="es-ES" sz="1600" i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179DD7-EE8D-30AF-B342-93D81B082685}"/>
              </a:ext>
            </a:extLst>
          </p:cNvPr>
          <p:cNvSpPr/>
          <p:nvPr/>
        </p:nvSpPr>
        <p:spPr>
          <a:xfrm>
            <a:off x="6372200" y="570166"/>
            <a:ext cx="216024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s-ES_tradnl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IN: (</a:t>
            </a:r>
            <a:r>
              <a:rPr lang="en-U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 B</a:t>
            </a:r>
            <a:r>
              <a:rPr lang="es-ES" sz="1600" i="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 ¬B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 ¬A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endParaRPr lang="es-ES" sz="1600" i="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DFACF55-8A8E-6FBC-9030-53C5AE384436}"/>
              </a:ext>
            </a:extLst>
          </p:cNvPr>
          <p:cNvSpPr/>
          <p:nvPr/>
        </p:nvSpPr>
        <p:spPr>
          <a:xfrm>
            <a:off x="3446437" y="572041"/>
            <a:ext cx="3168352" cy="3366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s-ES" sz="1600" i="0" dirty="0"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Estrategia : </a:t>
            </a:r>
            <a:r>
              <a:rPr lang="es-ES" sz="1600" i="0" dirty="0">
                <a:solidFill>
                  <a:srgbClr val="FF0000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reducción al absurdo </a:t>
            </a:r>
          </a:p>
        </p:txBody>
      </p:sp>
    </p:spTree>
    <p:extLst>
      <p:ext uri="{BB962C8B-B14F-4D97-AF65-F5344CB8AC3E}">
        <p14:creationId xmlns:p14="http://schemas.microsoft.com/office/powerpoint/2010/main" val="8822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4" grpId="0" animBg="1"/>
      <p:bldP spid="5" grpId="0" animBg="1"/>
      <p:bldP spid="6" grpId="0" animBg="1"/>
      <p:bldP spid="13" grpId="0" animBg="1"/>
      <p:bldP spid="3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38921</TotalTime>
  <Words>1797</Words>
  <Application>Microsoft Office PowerPoint</Application>
  <PresentationFormat>Presentación en pantalla (4:3)</PresentationFormat>
  <Paragraphs>487</Paragraphs>
  <Slides>22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3" baseType="lpstr">
      <vt:lpstr>Abadi</vt:lpstr>
      <vt:lpstr>Arial</vt:lpstr>
      <vt:lpstr>Arial Narrow</vt:lpstr>
      <vt:lpstr>Calibri</vt:lpstr>
      <vt:lpstr>Courier New</vt:lpstr>
      <vt:lpstr>DejaVu Sans</vt:lpstr>
      <vt:lpstr>Symbol</vt:lpstr>
      <vt:lpstr>Times New Roman</vt:lpstr>
      <vt:lpstr>Verdana</vt:lpstr>
      <vt:lpstr>Wingdings 2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Dpto. CCIA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última versión(21/08/04)</dc:title>
  <dc:creator>M. Jesús Castel de Haro</dc:creator>
  <dc:description>Última versión (31/08/04), revisar para la presentación de asignatura.</dc:description>
  <cp:lastModifiedBy>chus Castel de Haro</cp:lastModifiedBy>
  <cp:revision>2239</cp:revision>
  <cp:lastPrinted>1999-10-04T08:03:07Z</cp:lastPrinted>
  <dcterms:created xsi:type="dcterms:W3CDTF">1998-04-08T07:34:35Z</dcterms:created>
  <dcterms:modified xsi:type="dcterms:W3CDTF">2023-10-07T14:41:10Z</dcterms:modified>
</cp:coreProperties>
</file>