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049" r:id="rId2"/>
  </p:sldMasterIdLst>
  <p:notesMasterIdLst>
    <p:notesMasterId r:id="rId53"/>
  </p:notesMasterIdLst>
  <p:handoutMasterIdLst>
    <p:handoutMasterId r:id="rId54"/>
  </p:handoutMasterIdLst>
  <p:sldIdLst>
    <p:sldId id="331" r:id="rId3"/>
    <p:sldId id="276" r:id="rId4"/>
    <p:sldId id="278" r:id="rId5"/>
    <p:sldId id="349" r:id="rId6"/>
    <p:sldId id="283" r:id="rId7"/>
    <p:sldId id="286" r:id="rId8"/>
    <p:sldId id="336" r:id="rId9"/>
    <p:sldId id="337" r:id="rId10"/>
    <p:sldId id="338" r:id="rId11"/>
    <p:sldId id="340" r:id="rId12"/>
    <p:sldId id="351" r:id="rId13"/>
    <p:sldId id="346" r:id="rId14"/>
    <p:sldId id="347" r:id="rId15"/>
    <p:sldId id="319" r:id="rId16"/>
    <p:sldId id="320" r:id="rId17"/>
    <p:sldId id="321" r:id="rId18"/>
    <p:sldId id="353" r:id="rId19"/>
    <p:sldId id="355" r:id="rId20"/>
    <p:sldId id="280" r:id="rId21"/>
    <p:sldId id="281" r:id="rId22"/>
    <p:sldId id="315" r:id="rId23"/>
    <p:sldId id="358" r:id="rId24"/>
    <p:sldId id="282" r:id="rId25"/>
    <p:sldId id="359" r:id="rId26"/>
    <p:sldId id="360" r:id="rId27"/>
    <p:sldId id="287" r:id="rId28"/>
    <p:sldId id="361" r:id="rId29"/>
    <p:sldId id="366" r:id="rId30"/>
    <p:sldId id="368" r:id="rId31"/>
    <p:sldId id="369" r:id="rId32"/>
    <p:sldId id="371" r:id="rId33"/>
    <p:sldId id="348" r:id="rId34"/>
    <p:sldId id="372" r:id="rId35"/>
    <p:sldId id="373" r:id="rId36"/>
    <p:sldId id="374" r:id="rId37"/>
    <p:sldId id="375" r:id="rId38"/>
    <p:sldId id="310" r:id="rId39"/>
    <p:sldId id="345" r:id="rId40"/>
    <p:sldId id="330" r:id="rId41"/>
    <p:sldId id="377" r:id="rId42"/>
    <p:sldId id="378" r:id="rId43"/>
    <p:sldId id="379" r:id="rId44"/>
    <p:sldId id="380" r:id="rId45"/>
    <p:sldId id="381" r:id="rId46"/>
    <p:sldId id="382" r:id="rId47"/>
    <p:sldId id="383" r:id="rId48"/>
    <p:sldId id="384" r:id="rId49"/>
    <p:sldId id="385" r:id="rId50"/>
    <p:sldId id="386" r:id="rId51"/>
    <p:sldId id="387" r:id="rId52"/>
  </p:sldIdLst>
  <p:sldSz cx="9144000" cy="6858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0C0C0"/>
    <a:srgbClr val="FFBD5B"/>
    <a:srgbClr val="FF9900"/>
    <a:srgbClr val="808080"/>
    <a:srgbClr val="333333"/>
    <a:srgbClr val="5F5F5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8"/>
    <p:restoredTop sz="92835"/>
  </p:normalViewPr>
  <p:slideViewPr>
    <p:cSldViewPr>
      <p:cViewPr varScale="1">
        <p:scale>
          <a:sx n="105" d="100"/>
          <a:sy n="105" d="100"/>
        </p:scale>
        <p:origin x="1496" y="184"/>
      </p:cViewPr>
      <p:guideLst>
        <p:guide orient="horz" pos="2160"/>
        <p:guide pos="2880"/>
      </p:guideLst>
    </p:cSldViewPr>
  </p:slideViewPr>
  <p:notesTextViewPr>
    <p:cViewPr>
      <p:scale>
        <a:sx n="100" d="100"/>
        <a:sy n="100" d="100"/>
      </p:scale>
      <p:origin x="0" y="0"/>
    </p:cViewPr>
  </p:notesTextViewPr>
  <p:sorterViewPr>
    <p:cViewPr>
      <p:scale>
        <a:sx n="95" d="100"/>
        <a:sy n="95" d="100"/>
      </p:scale>
      <p:origin x="0" y="0"/>
    </p:cViewPr>
  </p:sorterViewPr>
  <p:notesViewPr>
    <p:cSldViewPr>
      <p:cViewPr varScale="1">
        <p:scale>
          <a:sx n="82" d="100"/>
          <a:sy n="82" d="100"/>
        </p:scale>
        <p:origin x="-3864" y="-84"/>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s-ES_tradnl" altLang="es-ES_tradnl"/>
          </a:p>
        </p:txBody>
      </p:sp>
      <p:sp>
        <p:nvSpPr>
          <p:cNvPr id="3" name="2 Marcador de fecha"/>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AC38D7E-7ACD-AE40-9915-5CCDD5593A3B}" type="datetime1">
              <a:rPr lang="es-ES" altLang="es-ES_tradnl"/>
              <a:pPr/>
              <a:t>14/9/23</a:t>
            </a:fld>
            <a:endParaRPr lang="es-ES" altLang="es-ES_tradnl"/>
          </a:p>
        </p:txBody>
      </p:sp>
      <p:sp>
        <p:nvSpPr>
          <p:cNvPr id="4" name="3 Marcador de pie de página"/>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s-ES_tradnl" altLang="es-ES_tradnl"/>
          </a:p>
        </p:txBody>
      </p:sp>
      <p:sp>
        <p:nvSpPr>
          <p:cNvPr id="5" name="4 Marcador de número de diapositiva"/>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8384A7-3948-0841-AF35-5531DFB7E0AE}" type="slidenum">
              <a:rPr lang="es-ES" altLang="es-ES_tradnl"/>
              <a:pPr/>
              <a:t>‹Nº›</a:t>
            </a:fld>
            <a:endParaRPr lang="es-ES" altLang="es-ES_tradnl"/>
          </a:p>
        </p:txBody>
      </p:sp>
    </p:spTree>
    <p:extLst>
      <p:ext uri="{BB962C8B-B14F-4D97-AF65-F5344CB8AC3E}">
        <p14:creationId xmlns:p14="http://schemas.microsoft.com/office/powerpoint/2010/main" val="114531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s-ES_tradnl" altLang="es-ES_tradnl"/>
          </a:p>
        </p:txBody>
      </p:sp>
      <p:sp>
        <p:nvSpPr>
          <p:cNvPr id="17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s-ES_tradnl" altLang="es-ES_tradnl"/>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3"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s-ES" altLang="es-ES_tradnl"/>
              <a:t>Haga clic para modificar el estilo de texto del patrón</a:t>
            </a:r>
          </a:p>
          <a:p>
            <a:pPr lvl="1"/>
            <a:r>
              <a:rPr lang="es-ES" altLang="es-ES_tradnl"/>
              <a:t>Segundo nivel</a:t>
            </a:r>
          </a:p>
          <a:p>
            <a:pPr lvl="2"/>
            <a:r>
              <a:rPr lang="es-ES" altLang="es-ES_tradnl"/>
              <a:t>Tercer nivel</a:t>
            </a:r>
          </a:p>
          <a:p>
            <a:pPr lvl="3"/>
            <a:r>
              <a:rPr lang="es-ES" altLang="es-ES_tradnl"/>
              <a:t>Cuarto nivel</a:t>
            </a:r>
          </a:p>
          <a:p>
            <a:pPr lvl="4"/>
            <a:r>
              <a:rPr lang="es-ES" altLang="es-ES_tradnl"/>
              <a:t>Quinto nivel</a:t>
            </a:r>
          </a:p>
        </p:txBody>
      </p:sp>
      <p:sp>
        <p:nvSpPr>
          <p:cNvPr id="17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s-ES_tradnl" altLang="es-ES_tradnl"/>
          </a:p>
        </p:txBody>
      </p:sp>
      <p:sp>
        <p:nvSpPr>
          <p:cNvPr id="17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ABF1FAF-7674-6C46-8FE5-D7116D6E760D}" type="slidenum">
              <a:rPr lang="es-ES" altLang="es-ES_tradnl"/>
              <a:pPr/>
              <a:t>‹Nº›</a:t>
            </a:fld>
            <a:endParaRPr lang="es-ES" altLang="es-ES_tradnl"/>
          </a:p>
        </p:txBody>
      </p:sp>
    </p:spTree>
    <p:extLst>
      <p:ext uri="{BB962C8B-B14F-4D97-AF65-F5344CB8AC3E}">
        <p14:creationId xmlns:p14="http://schemas.microsoft.com/office/powerpoint/2010/main" val="1529640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004938-26BC-3E4F-BC66-971677495166}" type="slidenum">
              <a:rPr lang="es-ES" altLang="es-ES_tradnl" sz="1300"/>
              <a:pPr eaLnBrk="1" hangingPunct="1"/>
              <a:t>2</a:t>
            </a:fld>
            <a:endParaRPr lang="es-ES" altLang="es-ES_tradnl" sz="13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138636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355ECC-22D3-B04C-8435-20740C67A0CD}" type="slidenum">
              <a:rPr lang="es-ES" altLang="es-ES_tradnl" sz="1300"/>
              <a:pPr eaLnBrk="1" hangingPunct="1"/>
              <a:t>18</a:t>
            </a:fld>
            <a:endParaRPr lang="es-ES" altLang="es-ES_tradnl" sz="13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9435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FDDA5C-4CCE-6448-A3F9-BC1CB3A297D2}" type="slidenum">
              <a:rPr lang="es-ES" altLang="es-ES_tradnl" sz="1300"/>
              <a:pPr eaLnBrk="1" hangingPunct="1"/>
              <a:t>19</a:t>
            </a:fld>
            <a:endParaRPr lang="es-ES" altLang="es-ES_tradnl" sz="13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13824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C547D8-EF90-2342-A1D0-ADB711319BE8}" type="slidenum">
              <a:rPr lang="es-ES" altLang="es-ES_tradnl" sz="1300"/>
              <a:pPr eaLnBrk="1" hangingPunct="1"/>
              <a:t>20</a:t>
            </a:fld>
            <a:endParaRPr lang="es-ES" altLang="es-ES_tradnl" sz="13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48641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FE381FB-7D41-4043-A438-1AC03EEA6680}" type="slidenum">
              <a:rPr lang="es-ES" altLang="es-ES_tradnl" sz="1300"/>
              <a:pPr eaLnBrk="1" hangingPunct="1"/>
              <a:t>21</a:t>
            </a:fld>
            <a:endParaRPr lang="es-ES" altLang="es-ES_tradnl" sz="13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055055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2B2ECCF-2660-FD46-9F0D-251C57BCB7ED}" type="slidenum">
              <a:rPr lang="es-ES" altLang="es-ES_tradnl" sz="1300"/>
              <a:pPr eaLnBrk="1" hangingPunct="1"/>
              <a:t>22</a:t>
            </a:fld>
            <a:endParaRPr lang="es-ES" altLang="es-ES_tradnl" sz="13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343235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94C63AC-BB8F-F54D-AB34-023B5F34F6A2}" type="slidenum">
              <a:rPr lang="es-ES" altLang="es-ES_tradnl" sz="1300"/>
              <a:pPr eaLnBrk="1" hangingPunct="1"/>
              <a:t>23</a:t>
            </a:fld>
            <a:endParaRPr lang="es-ES" altLang="es-ES_tradnl" sz="13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403505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sz="2300">
                <a:solidFill>
                  <a:schemeClr val="tx1"/>
                </a:solidFill>
                <a:latin typeface="Arial" charset="0"/>
                <a:ea typeface="ＭＳ Ｐゴシック" charset="-128"/>
              </a:defRPr>
            </a:lvl1pPr>
            <a:lvl2pPr marL="35879619" indent="-35447153" defTabSz="914485" eaLnBrk="0" hangingPunct="0">
              <a:defRPr sz="2300">
                <a:solidFill>
                  <a:schemeClr val="tx1"/>
                </a:solidFill>
                <a:latin typeface="Arial" charset="0"/>
                <a:ea typeface="ＭＳ Ｐゴシック" charset="-128"/>
              </a:defRPr>
            </a:lvl2pPr>
            <a:lvl3pPr eaLnBrk="0" hangingPunct="0">
              <a:defRPr sz="2300">
                <a:solidFill>
                  <a:schemeClr val="tx1"/>
                </a:solidFill>
                <a:latin typeface="Arial" charset="0"/>
                <a:ea typeface="ＭＳ Ｐゴシック" charset="-128"/>
              </a:defRPr>
            </a:lvl3pPr>
            <a:lvl4pPr eaLnBrk="0" hangingPunct="0">
              <a:defRPr sz="2300">
                <a:solidFill>
                  <a:schemeClr val="tx1"/>
                </a:solidFill>
                <a:latin typeface="Arial" charset="0"/>
                <a:ea typeface="ＭＳ Ｐゴシック" charset="-128"/>
              </a:defRPr>
            </a:lvl4pPr>
            <a:lvl5pPr eaLnBrk="0" hangingPunct="0">
              <a:defRPr sz="2300">
                <a:solidFill>
                  <a:schemeClr val="tx1"/>
                </a:solidFill>
                <a:latin typeface="Arial" charset="0"/>
                <a:ea typeface="ＭＳ Ｐゴシック" charset="-128"/>
              </a:defRPr>
            </a:lvl5pPr>
            <a:lvl6pPr marL="432465" eaLnBrk="0" fontAlgn="base" hangingPunct="0">
              <a:spcBef>
                <a:spcPct val="0"/>
              </a:spcBef>
              <a:spcAft>
                <a:spcPct val="0"/>
              </a:spcAft>
              <a:defRPr sz="2300">
                <a:solidFill>
                  <a:schemeClr val="tx1"/>
                </a:solidFill>
                <a:latin typeface="Arial" charset="0"/>
                <a:ea typeface="ＭＳ Ｐゴシック" charset="-128"/>
              </a:defRPr>
            </a:lvl6pPr>
            <a:lvl7pPr marL="864931" eaLnBrk="0" fontAlgn="base" hangingPunct="0">
              <a:spcBef>
                <a:spcPct val="0"/>
              </a:spcBef>
              <a:spcAft>
                <a:spcPct val="0"/>
              </a:spcAft>
              <a:defRPr sz="2300">
                <a:solidFill>
                  <a:schemeClr val="tx1"/>
                </a:solidFill>
                <a:latin typeface="Arial" charset="0"/>
                <a:ea typeface="ＭＳ Ｐゴシック" charset="-128"/>
              </a:defRPr>
            </a:lvl7pPr>
            <a:lvl8pPr marL="1297396" eaLnBrk="0" fontAlgn="base" hangingPunct="0">
              <a:spcBef>
                <a:spcPct val="0"/>
              </a:spcBef>
              <a:spcAft>
                <a:spcPct val="0"/>
              </a:spcAft>
              <a:defRPr sz="2300">
                <a:solidFill>
                  <a:schemeClr val="tx1"/>
                </a:solidFill>
                <a:latin typeface="Arial" charset="0"/>
                <a:ea typeface="ＭＳ Ｐゴシック" charset="-128"/>
              </a:defRPr>
            </a:lvl8pPr>
            <a:lvl9pPr marL="1729862" eaLnBrk="0" fontAlgn="base" hangingPunct="0">
              <a:spcBef>
                <a:spcPct val="0"/>
              </a:spcBef>
              <a:spcAft>
                <a:spcPct val="0"/>
              </a:spcAft>
              <a:defRPr sz="2300">
                <a:solidFill>
                  <a:schemeClr val="tx1"/>
                </a:solidFill>
                <a:latin typeface="Arial" charset="0"/>
                <a:ea typeface="ＭＳ Ｐゴシック" charset="-128"/>
              </a:defRPr>
            </a:lvl9pPr>
          </a:lstStyle>
          <a:p>
            <a:pPr eaLnBrk="1" hangingPunct="1"/>
            <a:fld id="{1099F2C4-AE9A-984D-BEF4-7F2747AAE2D6}" type="slidenum">
              <a:rPr lang="es-ES" altLang="es-ES_tradnl" sz="1200"/>
              <a:pPr eaLnBrk="1" hangingPunct="1"/>
              <a:t>24</a:t>
            </a:fld>
            <a:endParaRPr lang="es-ES" altLang="es-ES_tradnl" sz="120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s-ES_tradnl" baseline="0" dirty="0" err="1"/>
              <a:t>Centrado</a:t>
            </a:r>
            <a:r>
              <a:rPr lang="en-US" altLang="es-ES_tradnl" baseline="0" dirty="0"/>
              <a:t> </a:t>
            </a:r>
            <a:r>
              <a:rPr lang="en-US" altLang="es-ES_tradnl" baseline="0" dirty="0" err="1"/>
              <a:t>misión</a:t>
            </a:r>
            <a:r>
              <a:rPr lang="en-US" altLang="es-ES_tradnl" baseline="0" dirty="0"/>
              <a:t> </a:t>
            </a:r>
            <a:r>
              <a:rPr lang="en-US" altLang="es-ES_tradnl" baseline="0" dirty="0" err="1"/>
              <a:t>empresa</a:t>
            </a:r>
            <a:endParaRPr lang="en-US" altLang="es-ES_tradnl" baseline="0" dirty="0"/>
          </a:p>
          <a:p>
            <a:pPr eaLnBrk="1" hangingPunct="1"/>
            <a:r>
              <a:rPr lang="en-US" altLang="es-ES_tradnl" baseline="0" dirty="0" err="1"/>
              <a:t>Permite</a:t>
            </a:r>
            <a:r>
              <a:rPr lang="en-US" altLang="es-ES_tradnl" baseline="0" dirty="0"/>
              <a:t> </a:t>
            </a:r>
            <a:r>
              <a:rPr lang="en-US" altLang="es-ES_tradnl" baseline="0" dirty="0" err="1"/>
              <a:t>ver</a:t>
            </a:r>
            <a:r>
              <a:rPr lang="en-US" altLang="es-ES_tradnl" baseline="0" dirty="0"/>
              <a:t> </a:t>
            </a:r>
            <a:r>
              <a:rPr lang="en-US" altLang="es-ES_tradnl" baseline="0" dirty="0" err="1"/>
              <a:t>relación</a:t>
            </a:r>
            <a:r>
              <a:rPr lang="en-US" altLang="es-ES_tradnl" baseline="0" dirty="0"/>
              <a:t> </a:t>
            </a:r>
            <a:r>
              <a:rPr lang="en-US" altLang="es-ES_tradnl" baseline="0" dirty="0" err="1"/>
              <a:t>procesos</a:t>
            </a:r>
            <a:endParaRPr lang="en-US" altLang="es-ES_tradnl" baseline="0" dirty="0"/>
          </a:p>
          <a:p>
            <a:pPr eaLnBrk="1" hangingPunct="1"/>
            <a:r>
              <a:rPr lang="en-US" altLang="es-ES_tradnl" baseline="0" dirty="0" err="1"/>
              <a:t>Gestión</a:t>
            </a:r>
            <a:r>
              <a:rPr lang="en-US" altLang="es-ES_tradnl" baseline="0" dirty="0"/>
              <a:t> </a:t>
            </a:r>
            <a:r>
              <a:rPr lang="en-US" altLang="es-ES_tradnl" baseline="0" dirty="0" err="1"/>
              <a:t>orientada</a:t>
            </a:r>
            <a:r>
              <a:rPr lang="en-US" altLang="es-ES_tradnl" baseline="0" dirty="0"/>
              <a:t> al </a:t>
            </a:r>
            <a:r>
              <a:rPr lang="en-US" altLang="es-ES_tradnl" baseline="0" dirty="0" err="1"/>
              <a:t>cliente</a:t>
            </a:r>
            <a:endParaRPr lang="en-US" altLang="es-ES_tradnl" baseline="0" dirty="0"/>
          </a:p>
          <a:p>
            <a:pPr eaLnBrk="1" hangingPunct="1"/>
            <a:r>
              <a:rPr lang="en-US" altLang="es-ES_tradnl" baseline="0" dirty="0" err="1"/>
              <a:t>Facilita</a:t>
            </a:r>
            <a:r>
              <a:rPr lang="en-US" altLang="es-ES_tradnl" baseline="0" dirty="0"/>
              <a:t> control y </a:t>
            </a:r>
            <a:r>
              <a:rPr lang="en-US" altLang="es-ES_tradnl" baseline="0" dirty="0" err="1"/>
              <a:t>mejora</a:t>
            </a:r>
            <a:r>
              <a:rPr lang="en-US" altLang="es-ES_tradnl" baseline="0" dirty="0"/>
              <a:t> </a:t>
            </a:r>
            <a:r>
              <a:rPr lang="en-US" altLang="es-ES_tradnl" baseline="0" dirty="0" err="1"/>
              <a:t>eficiencia</a:t>
            </a:r>
            <a:endParaRPr lang="en-US" altLang="es-ES_tradnl" baseline="0" dirty="0"/>
          </a:p>
        </p:txBody>
      </p:sp>
    </p:spTree>
    <p:extLst>
      <p:ext uri="{BB962C8B-B14F-4D97-AF65-F5344CB8AC3E}">
        <p14:creationId xmlns:p14="http://schemas.microsoft.com/office/powerpoint/2010/main" val="1774179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831BB35-2C2A-FC49-90FF-E8A823F76A53}" type="slidenum">
              <a:rPr lang="es-ES" altLang="es-ES_tradnl" sz="1300"/>
              <a:pPr eaLnBrk="1" hangingPunct="1"/>
              <a:t>25</a:t>
            </a:fld>
            <a:endParaRPr lang="es-ES" altLang="es-ES_tradnl"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10180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BBB55E8-98BF-F84B-96C6-461CAF219F2C}" type="slidenum">
              <a:rPr lang="es-ES" altLang="es-ES_tradnl" sz="1300"/>
              <a:pPr eaLnBrk="1" hangingPunct="1"/>
              <a:t>26</a:t>
            </a:fld>
            <a:endParaRPr lang="es-ES" altLang="es-ES_tradnl" sz="13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7506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A56E0F04-337C-C44B-B2C2-9273B3FAA12F}" type="slidenum">
              <a:rPr lang="es-ES" altLang="es-ES_tradnl" sz="1300"/>
              <a:pPr algn="r" eaLnBrk="1" hangingPunct="1"/>
              <a:t>27</a:t>
            </a:fld>
            <a:endParaRPr lang="es-ES" altLang="es-ES_tradnl"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9430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CB4FB63-F1BF-644F-AD19-691FE6E112B5}" type="slidenum">
              <a:rPr lang="es-ES" altLang="es-ES_tradnl" sz="1300"/>
              <a:pPr eaLnBrk="1" hangingPunct="1"/>
              <a:t>3</a:t>
            </a:fld>
            <a:endParaRPr lang="es-ES" altLang="es-ES_tradnl" sz="13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505070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7981FC28-6AF1-E84A-B1DB-AEEC1665D751}" type="slidenum">
              <a:rPr lang="es-ES" altLang="es-ES_tradnl" sz="1300"/>
              <a:pPr algn="r" eaLnBrk="1" hangingPunct="1"/>
              <a:t>28</a:t>
            </a:fld>
            <a:endParaRPr lang="es-ES" altLang="es-ES_tradnl"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303723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59429D77-B561-E547-A13F-F832BA7CD379}" type="slidenum">
              <a:rPr lang="es-ES" altLang="es-ES_tradnl" sz="1300"/>
              <a:pPr algn="r" eaLnBrk="1" hangingPunct="1"/>
              <a:t>29</a:t>
            </a:fld>
            <a:endParaRPr lang="es-ES" altLang="es-ES_tradnl" sz="13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832081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503F3C55-A0BC-FA40-A98B-028BD2C33325}" type="slidenum">
              <a:rPr lang="es-ES" altLang="es-ES_tradnl" sz="1300"/>
              <a:pPr algn="r" eaLnBrk="1" hangingPunct="1"/>
              <a:t>30</a:t>
            </a:fld>
            <a:endParaRPr lang="es-ES" altLang="es-ES_tradnl" sz="13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643114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B688BD9C-07C5-974E-972B-D5D37385692B}" type="slidenum">
              <a:rPr lang="es-ES" altLang="es-ES_tradnl" sz="1300"/>
              <a:pPr algn="r" eaLnBrk="1" hangingPunct="1"/>
              <a:t>37</a:t>
            </a:fld>
            <a:endParaRPr lang="es-ES" altLang="es-ES_tradnl" sz="13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59856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3C592153-8D87-F447-BBC1-9329ED19B69B}" type="slidenum">
              <a:rPr lang="es-ES" altLang="es-ES_tradnl" sz="1300"/>
              <a:pPr algn="r" eaLnBrk="1" hangingPunct="1"/>
              <a:t>38</a:t>
            </a:fld>
            <a:endParaRPr lang="es-ES" altLang="es-ES_tradnl"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2342559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EF7632E3-C7EF-8F4F-B75A-91441EB6B71E}" type="slidenum">
              <a:rPr lang="es-ES" altLang="es-ES_tradnl" sz="1300"/>
              <a:pPr algn="r" eaLnBrk="1" hangingPunct="1"/>
              <a:t>50</a:t>
            </a:fld>
            <a:endParaRPr lang="es-ES" altLang="es-ES_tradnl" sz="13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dirty="0"/>
          </a:p>
        </p:txBody>
      </p:sp>
    </p:spTree>
    <p:extLst>
      <p:ext uri="{BB962C8B-B14F-4D97-AF65-F5344CB8AC3E}">
        <p14:creationId xmlns:p14="http://schemas.microsoft.com/office/powerpoint/2010/main" val="142790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7C1CFB1-2738-3742-8E99-50DEF7703AE1}" type="slidenum">
              <a:rPr lang="es-ES" altLang="es-ES_tradnl" sz="1300"/>
              <a:pPr eaLnBrk="1" hangingPunct="1"/>
              <a:t>4</a:t>
            </a:fld>
            <a:endParaRPr lang="es-ES" altLang="es-ES_tradnl" sz="13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60087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C06F7636-129F-9B4F-9DBE-9421D54957A1}" type="slidenum">
              <a:rPr lang="es-ES" altLang="es-ES_tradnl" sz="1300"/>
              <a:pPr algn="r" eaLnBrk="1" hangingPunct="1"/>
              <a:t>5</a:t>
            </a:fld>
            <a:endParaRPr lang="es-ES" altLang="es-ES_tradnl" sz="13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119479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r" eaLnBrk="1" hangingPunct="1"/>
            <a:fld id="{61984733-1586-F840-9B20-5DF28901309A}" type="slidenum">
              <a:rPr lang="es-ES" altLang="es-ES_tradnl" sz="1300"/>
              <a:pPr algn="r" eaLnBrk="1" hangingPunct="1"/>
              <a:t>6</a:t>
            </a:fld>
            <a:endParaRPr lang="es-ES" altLang="es-ES_tradnl" sz="13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2009399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2A85B2C-369C-734C-9734-D4A40C9E2B28}" type="slidenum">
              <a:rPr lang="es-ES" altLang="es-ES_tradnl" sz="1300"/>
              <a:pPr eaLnBrk="1" hangingPunct="1"/>
              <a:t>14</a:t>
            </a:fld>
            <a:endParaRPr lang="es-ES" altLang="es-ES_tradnl" sz="13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818307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01282C4-7E00-8144-8FA3-34C71B41CB07}" type="slidenum">
              <a:rPr lang="es-ES" altLang="es-ES_tradnl" sz="1300"/>
              <a:pPr eaLnBrk="1" hangingPunct="1"/>
              <a:t>15</a:t>
            </a:fld>
            <a:endParaRPr lang="es-ES" altLang="es-ES_tradnl" sz="13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80919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585FCDD-E66F-0F48-BD5B-6A0C994C85B4}" type="slidenum">
              <a:rPr lang="es-ES" altLang="es-ES_tradnl" sz="1300"/>
              <a:pPr eaLnBrk="1" hangingPunct="1"/>
              <a:t>16</a:t>
            </a:fld>
            <a:endParaRPr lang="es-ES" altLang="es-ES_tradnl" sz="13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s-ES_tradnl"/>
          </a:p>
        </p:txBody>
      </p:sp>
    </p:spTree>
    <p:extLst>
      <p:ext uri="{BB962C8B-B14F-4D97-AF65-F5344CB8AC3E}">
        <p14:creationId xmlns:p14="http://schemas.microsoft.com/office/powerpoint/2010/main" val="150714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37931725" indent="-37474525" defTabSz="966788"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B588A1-9A4E-EC4F-B4DE-D53EDF3C9D21}" type="slidenum">
              <a:rPr lang="es-ES" altLang="es-ES_tradnl" sz="1300"/>
              <a:pPr eaLnBrk="1" hangingPunct="1"/>
              <a:t>17</a:t>
            </a:fld>
            <a:endParaRPr lang="es-ES" altLang="es-ES_tradnl" sz="13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s-ES_tradnl"/>
          </a:p>
        </p:txBody>
      </p:sp>
    </p:spTree>
    <p:extLst>
      <p:ext uri="{BB962C8B-B14F-4D97-AF65-F5344CB8AC3E}">
        <p14:creationId xmlns:p14="http://schemas.microsoft.com/office/powerpoint/2010/main" val="1592727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dlsi.ua.es/2010" TargetMode="External"/><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hyperlink" Target="http://www.ua.es/es"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 name="10 Forma"/>
          <p:cNvSpPr>
            <a:spLocks/>
          </p:cNvSpPr>
          <p:nvPr userDrawn="1"/>
        </p:nvSpPr>
        <p:spPr bwMode="auto">
          <a:xfrm>
            <a:off x="1687513" y="5715000"/>
            <a:ext cx="7456487" cy="487363"/>
          </a:xfrm>
          <a:custGeom>
            <a:avLst/>
            <a:gdLst>
              <a:gd name="T0" fmla="*/ 4697 w 4697"/>
              <a:gd name="T1" fmla="*/ 0 h 367"/>
              <a:gd name="T2" fmla="*/ 4697 w 4697"/>
              <a:gd name="T3" fmla="*/ 367 h 367"/>
              <a:gd name="T4" fmla="*/ 0 w 4697"/>
              <a:gd name="T5" fmla="*/ 218 h 367"/>
              <a:gd name="T6" fmla="*/ 4697 w 4697"/>
              <a:gd name="T7" fmla="*/ 0 h 367"/>
              <a:gd name="T8" fmla="*/ 0 60000 65536"/>
              <a:gd name="T9" fmla="*/ 0 60000 65536"/>
              <a:gd name="T10" fmla="*/ 0 60000 65536"/>
              <a:gd name="T11" fmla="*/ 0 60000 65536"/>
              <a:gd name="T12" fmla="*/ 0 w 4697"/>
              <a:gd name="T13" fmla="*/ 0 h 367"/>
              <a:gd name="T14" fmla="*/ 0 w 4697"/>
              <a:gd name="T15" fmla="*/ 0 h 367"/>
            </a:gdLst>
            <a:ahLst/>
            <a:cxnLst>
              <a:cxn ang="T8">
                <a:pos x="T0" y="T1"/>
              </a:cxn>
              <a:cxn ang="T9">
                <a:pos x="T2" y="T3"/>
              </a:cxn>
              <a:cxn ang="T10">
                <a:pos x="T4" y="T5"/>
              </a:cxn>
              <a:cxn ang="T11">
                <a:pos x="T6" y="T7"/>
              </a:cxn>
            </a:cxnLst>
            <a:rect l="T12" t="T13" r="T14" b="T15"/>
            <a:pathLst>
              <a:path w="4697" h="367">
                <a:moveTo>
                  <a:pt x="4697" y="0"/>
                </a:moveTo>
                <a:lnTo>
                  <a:pt x="4697" y="367"/>
                </a:lnTo>
                <a:lnTo>
                  <a:pt x="0" y="218"/>
                </a:lnTo>
                <a:lnTo>
                  <a:pt x="4697" y="0"/>
                </a:lnTo>
                <a:close/>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4" name="11 Forma"/>
          <p:cNvSpPr>
            <a:spLocks/>
          </p:cNvSpPr>
          <p:nvPr userDrawn="1"/>
        </p:nvSpPr>
        <p:spPr bwMode="auto">
          <a:xfrm>
            <a:off x="36513" y="5999163"/>
            <a:ext cx="9107487" cy="788987"/>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5" name="Picture 7"/>
          <p:cNvCxnSpPr/>
          <p:nvPr userDrawn="1"/>
        </p:nvCxnSpPr>
        <p:spPr>
          <a:xfrm>
            <a:off x="9143" y="5894344"/>
            <a:ext cx="9143177" cy="790656"/>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6" name="10 Rectángulo"/>
          <p:cNvSpPr>
            <a:spLocks noChangeArrowheads="1"/>
          </p:cNvSpPr>
          <p:nvPr userDrawn="1"/>
        </p:nvSpPr>
        <p:spPr bwMode="auto">
          <a:xfrm>
            <a:off x="0" y="0"/>
            <a:ext cx="9144000" cy="7620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7" name="Text Box 10"/>
          <p:cNvSpPr txBox="1">
            <a:spLocks noChangeArrowheads="1"/>
          </p:cNvSpPr>
          <p:nvPr userDrawn="1"/>
        </p:nvSpPr>
        <p:spPr bwMode="auto">
          <a:xfrm>
            <a:off x="533400" y="4770438"/>
            <a:ext cx="8089900" cy="1477962"/>
          </a:xfrm>
          <a:prstGeom prst="rect">
            <a:avLst/>
          </a:prstGeom>
          <a:noFill/>
          <a:ln w="12700">
            <a:noFill/>
            <a:miter lim="800000"/>
            <a:headEnd/>
            <a:tailEnd/>
          </a:ln>
          <a:effec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s-ES_tradnl" altLang="es-ES_tradnl" b="1">
                <a:solidFill>
                  <a:srgbClr val="003399"/>
                </a:solidFill>
                <a:latin typeface="Tahoma" charset="0"/>
              </a:rPr>
              <a:t>2010-2011</a:t>
            </a:r>
            <a:endParaRPr lang="es-ES" altLang="es-ES_tradnl" b="1">
              <a:solidFill>
                <a:srgbClr val="003399"/>
              </a:solidFill>
              <a:latin typeface="Tahoma" charset="0"/>
            </a:endParaRPr>
          </a:p>
          <a:p>
            <a:pPr algn="ctr"/>
            <a:r>
              <a:rPr lang="es-ES" altLang="es-ES_tradnl" b="1">
                <a:solidFill>
                  <a:srgbClr val="333333"/>
                </a:solidFill>
                <a:latin typeface="Tahoma" charset="0"/>
              </a:rPr>
              <a:t>Grado en Ingeniería Informática</a:t>
            </a:r>
          </a:p>
          <a:p>
            <a:pPr algn="ctr">
              <a:spcBef>
                <a:spcPct val="50000"/>
              </a:spcBef>
            </a:pPr>
            <a:endParaRPr lang="es-ES" altLang="es-ES_tradnl" sz="2800" i="1">
              <a:latin typeface="Tahoma" charset="0"/>
            </a:endParaRPr>
          </a:p>
        </p:txBody>
      </p:sp>
      <p:sp>
        <p:nvSpPr>
          <p:cNvPr id="8" name="19 Rectángulo"/>
          <p:cNvSpPr/>
          <p:nvPr userDrawn="1"/>
        </p:nvSpPr>
        <p:spPr>
          <a:xfrm>
            <a:off x="5304361" y="2819400"/>
            <a:ext cx="3077639" cy="1508105"/>
          </a:xfrm>
          <a:prstGeom prst="rect">
            <a:avLst/>
          </a:prstGeom>
          <a:noFill/>
        </p:spPr>
        <p:txBody>
          <a:bodyPr>
            <a:spAutoFit/>
          </a:bodyPr>
          <a:lstStyle/>
          <a:p>
            <a:pPr algn="ctr">
              <a:defRPr/>
            </a:pPr>
            <a:r>
              <a:rPr lang="es-ES" sz="1400" dirty="0">
                <a:ln w="1905"/>
                <a:effectLst>
                  <a:innerShdw blurRad="69850" dist="43180" dir="5400000">
                    <a:srgbClr val="000000">
                      <a:alpha val="65000"/>
                    </a:srgbClr>
                  </a:innerShdw>
                </a:effectLst>
                <a:ea typeface="+mn-ea"/>
              </a:rPr>
              <a:t>Profesores:</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Andrés Montoyo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Manuel Marco</a:t>
            </a:r>
          </a:p>
          <a:p>
            <a:pPr algn="ctr">
              <a:defRPr/>
            </a:pPr>
            <a:r>
              <a:rPr lang="es-ES" sz="26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mn-ea"/>
              </a:rPr>
              <a:t>Sonia Vázquez</a:t>
            </a:r>
          </a:p>
        </p:txBody>
      </p:sp>
      <p:pic>
        <p:nvPicPr>
          <p:cNvPr id="10" name="Picture 14" descr="DLSI">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0" y="2819400"/>
            <a:ext cx="1676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6" descr="logo Universidad Alicante">
            <a:hlinkClick r:id="rId4" tooltip="HOME - Universidad de Alicant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14400" y="3733800"/>
            <a:ext cx="2505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Imagen de noticia"/>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86200" y="35052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24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
        <p:nvSpPr>
          <p:cNvPr id="9" name="8 Rectángulo"/>
          <p:cNvSpPr>
            <a:spLocks noGrp="1"/>
          </p:cNvSpPr>
          <p:nvPr>
            <p:ph type="title"/>
          </p:nvPr>
        </p:nvSpPr>
        <p:spPr>
          <a:xfrm>
            <a:off x="558800" y="809625"/>
            <a:ext cx="7772400" cy="1470025"/>
          </a:xfrm>
        </p:spPr>
        <p:txBody>
          <a:bodyPr/>
          <a:lstStyle>
            <a:lvl1pPr marL="0" indent="0">
              <a:defRPr/>
            </a:lvl1pPr>
          </a:lstStyle>
          <a:p>
            <a:r>
              <a:rPr lang="es-ES"/>
              <a:t>Haga clic para cambiar el estilo de título	</a:t>
            </a:r>
          </a:p>
        </p:txBody>
      </p:sp>
      <p:sp>
        <p:nvSpPr>
          <p:cNvPr id="14" name="17 Rectángulo"/>
          <p:cNvSpPr>
            <a:spLocks noGrp="1"/>
          </p:cNvSpPr>
          <p:nvPr>
            <p:ph type="dt" sz="half" idx="10"/>
          </p:nvPr>
        </p:nvSpPr>
        <p:spPr>
          <a:xfrm>
            <a:off x="439738" y="6381750"/>
            <a:ext cx="2133600" cy="476250"/>
          </a:xfrm>
        </p:spPr>
        <p:txBody>
          <a:bodyPr/>
          <a:lstStyle>
            <a:lvl1pPr>
              <a:defRPr/>
            </a:lvl1pPr>
          </a:lstStyle>
          <a:p>
            <a:endParaRPr lang="es-ES_tradnl" altLang="es-ES_tradnl"/>
          </a:p>
        </p:txBody>
      </p:sp>
      <p:sp>
        <p:nvSpPr>
          <p:cNvPr id="15" name="26 Rectángulo"/>
          <p:cNvSpPr>
            <a:spLocks noGrp="1"/>
          </p:cNvSpPr>
          <p:nvPr>
            <p:ph type="sldNum" sz="quarter" idx="11"/>
          </p:nvPr>
        </p:nvSpPr>
        <p:spPr>
          <a:xfrm>
            <a:off x="6535738" y="6381750"/>
            <a:ext cx="2133600" cy="476250"/>
          </a:xfrm>
        </p:spPr>
        <p:txBody>
          <a:bodyPr/>
          <a:lstStyle>
            <a:lvl1pPr>
              <a:defRPr/>
            </a:lvl1pPr>
          </a:lstStyle>
          <a:p>
            <a:fld id="{40FEA334-611F-A84D-ADCA-1ECC48ED1C2C}" type="slidenum">
              <a:rPr lang="es-ES" altLang="es-ES_tradnl"/>
              <a:pPr/>
              <a:t>‹Nº›</a:t>
            </a:fld>
            <a:endParaRPr lang="es-ES" altLang="es-ES_tradnl"/>
          </a:p>
        </p:txBody>
      </p:sp>
    </p:spTree>
    <p:extLst>
      <p:ext uri="{BB962C8B-B14F-4D97-AF65-F5344CB8AC3E}">
        <p14:creationId xmlns:p14="http://schemas.microsoft.com/office/powerpoint/2010/main" val="20956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3F73B252-04E0-4140-B23F-B9C1359D9996}" type="slidenum">
              <a:rPr lang="es-ES" altLang="es-ES_tradnl"/>
              <a:pPr/>
              <a:t>‹Nº›</a:t>
            </a:fld>
            <a:endParaRPr lang="es-ES" altLang="es-ES_tradnl"/>
          </a:p>
        </p:txBody>
      </p:sp>
    </p:spTree>
    <p:extLst>
      <p:ext uri="{BB962C8B-B14F-4D97-AF65-F5344CB8AC3E}">
        <p14:creationId xmlns:p14="http://schemas.microsoft.com/office/powerpoint/2010/main" val="196496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003994B1-ABA9-2448-AE7D-1E5195868329}" type="slidenum">
              <a:rPr lang="es-ES" altLang="es-ES_tradnl"/>
              <a:pPr/>
              <a:t>‹Nº›</a:t>
            </a:fld>
            <a:endParaRPr lang="es-ES" altLang="es-ES_tradnl"/>
          </a:p>
        </p:txBody>
      </p:sp>
    </p:spTree>
    <p:extLst>
      <p:ext uri="{BB962C8B-B14F-4D97-AF65-F5344CB8AC3E}">
        <p14:creationId xmlns:p14="http://schemas.microsoft.com/office/powerpoint/2010/main" val="1177298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_tradnl" altLang="es-ES_tradnl"/>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9A8BC4-1A0D-EC40-97C0-273C69174CDF}" type="slidenum">
              <a:rPr lang="es-ES" altLang="es-ES_tradnl" smtClean="0"/>
              <a:pPr/>
              <a:t>‹Nº›</a:t>
            </a:fld>
            <a:endParaRPr lang="es-ES" altLang="es-ES_tradnl"/>
          </a:p>
        </p:txBody>
      </p:sp>
    </p:spTree>
    <p:extLst>
      <p:ext uri="{BB962C8B-B14F-4D97-AF65-F5344CB8AC3E}">
        <p14:creationId xmlns:p14="http://schemas.microsoft.com/office/powerpoint/2010/main" val="1228594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ltLang="es-ES_tradnl"/>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82AAEA9-752B-AF42-BE97-86A6EEFA3FB4}" type="slidenum">
              <a:rPr lang="es-ES" altLang="es-ES_tradnl" smtClean="0"/>
              <a:pPr/>
              <a:t>‹Nº›</a:t>
            </a:fld>
            <a:endParaRPr lang="es-ES" altLang="es-ES_tradnl"/>
          </a:p>
        </p:txBody>
      </p:sp>
    </p:spTree>
    <p:extLst>
      <p:ext uri="{BB962C8B-B14F-4D97-AF65-F5344CB8AC3E}">
        <p14:creationId xmlns:p14="http://schemas.microsoft.com/office/powerpoint/2010/main" val="311008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ltLang="es-ES_tradnl"/>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F68992-E737-0546-B82C-3429CC750506}" type="slidenum">
              <a:rPr lang="es-ES" altLang="es-ES_tradnl" smtClean="0"/>
              <a:pPr/>
              <a:t>‹Nº›</a:t>
            </a:fld>
            <a:endParaRPr lang="es-ES" altLang="es-ES_tradnl"/>
          </a:p>
        </p:txBody>
      </p:sp>
    </p:spTree>
    <p:extLst>
      <p:ext uri="{BB962C8B-B14F-4D97-AF65-F5344CB8AC3E}">
        <p14:creationId xmlns:p14="http://schemas.microsoft.com/office/powerpoint/2010/main" val="57289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_tradnl" altLang="es-ES_tradnl"/>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53BAB27-7A5D-5448-B9DB-F64C40F9C3D9}" type="slidenum">
              <a:rPr lang="es-ES" altLang="es-ES_tradnl" smtClean="0"/>
              <a:pPr/>
              <a:t>‹Nº›</a:t>
            </a:fld>
            <a:endParaRPr lang="es-ES" altLang="es-ES_tradnl"/>
          </a:p>
        </p:txBody>
      </p:sp>
    </p:spTree>
    <p:extLst>
      <p:ext uri="{BB962C8B-B14F-4D97-AF65-F5344CB8AC3E}">
        <p14:creationId xmlns:p14="http://schemas.microsoft.com/office/powerpoint/2010/main" val="2598802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_tradnl" altLang="es-ES_tradnl"/>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C810A09-C3B8-E247-BB7C-7F7A595BBA6E}" type="slidenum">
              <a:rPr lang="es-ES" altLang="es-ES_tradnl" smtClean="0"/>
              <a:pPr/>
              <a:t>‹Nº›</a:t>
            </a:fld>
            <a:endParaRPr lang="es-ES" altLang="es-ES_tradnl"/>
          </a:p>
        </p:txBody>
      </p:sp>
    </p:spTree>
    <p:extLst>
      <p:ext uri="{BB962C8B-B14F-4D97-AF65-F5344CB8AC3E}">
        <p14:creationId xmlns:p14="http://schemas.microsoft.com/office/powerpoint/2010/main" val="90017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_tradnl" altLang="es-ES_tradnl"/>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9A8BC4-1A0D-EC40-97C0-273C69174CDF}" type="slidenum">
              <a:rPr lang="es-ES" altLang="es-ES_tradnl" smtClean="0"/>
              <a:pPr/>
              <a:t>‹Nº›</a:t>
            </a:fld>
            <a:endParaRPr lang="es-ES" altLang="es-ES_tradnl"/>
          </a:p>
        </p:txBody>
      </p:sp>
    </p:spTree>
    <p:extLst>
      <p:ext uri="{BB962C8B-B14F-4D97-AF65-F5344CB8AC3E}">
        <p14:creationId xmlns:p14="http://schemas.microsoft.com/office/powerpoint/2010/main" val="4245310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_tradnl" altLang="es-ES_tradnl"/>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BB5E45A-DAA0-384B-9588-BEED52440372}" type="slidenum">
              <a:rPr lang="es-ES" altLang="es-ES_tradnl" smtClean="0"/>
              <a:pPr/>
              <a:t>‹Nº›</a:t>
            </a:fld>
            <a:endParaRPr lang="es-ES" altLang="es-ES_tradnl"/>
          </a:p>
        </p:txBody>
      </p:sp>
    </p:spTree>
    <p:extLst>
      <p:ext uri="{BB962C8B-B14F-4D97-AF65-F5344CB8AC3E}">
        <p14:creationId xmlns:p14="http://schemas.microsoft.com/office/powerpoint/2010/main" val="3602259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ltLang="es-ES_tradnl"/>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489B6AAB-7B67-5646-93ED-B39CD1740BA7}" type="slidenum">
              <a:rPr lang="es-ES" altLang="es-ES_tradnl" smtClean="0"/>
              <a:pPr/>
              <a:t>‹Nº›</a:t>
            </a:fld>
            <a:endParaRPr lang="es-ES" altLang="es-ES_tradnl"/>
          </a:p>
        </p:txBody>
      </p:sp>
    </p:spTree>
    <p:extLst>
      <p:ext uri="{BB962C8B-B14F-4D97-AF65-F5344CB8AC3E}">
        <p14:creationId xmlns:p14="http://schemas.microsoft.com/office/powerpoint/2010/main" val="69950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5 Título"/>
          <p:cNvSpPr>
            <a:spLocks noGrp="1"/>
          </p:cNvSpPr>
          <p:nvPr>
            <p:ph type="title"/>
          </p:nvPr>
        </p:nvSpPr>
        <p:spPr/>
        <p:txBody>
          <a:bodyPr/>
          <a:lstStyle/>
          <a:p>
            <a:r>
              <a:rPr lang="es-ES"/>
              <a:t>Haga clic para modificar el estilo de título del patrón</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982AAEA9-752B-AF42-BE97-86A6EEFA3FB4}" type="slidenum">
              <a:rPr lang="es-ES" altLang="es-ES_tradnl"/>
              <a:pPr/>
              <a:t>‹Nº›</a:t>
            </a:fld>
            <a:endParaRPr lang="es-ES" altLang="es-ES_tradnl"/>
          </a:p>
        </p:txBody>
      </p:sp>
    </p:spTree>
    <p:extLst>
      <p:ext uri="{BB962C8B-B14F-4D97-AF65-F5344CB8AC3E}">
        <p14:creationId xmlns:p14="http://schemas.microsoft.com/office/powerpoint/2010/main" val="1207041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ltLang="es-ES_tradnl"/>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A0198F4-E274-2248-940B-AC6F0394E0B6}" type="slidenum">
              <a:rPr lang="es-ES" altLang="es-ES_tradnl" smtClean="0"/>
              <a:pPr/>
              <a:t>‹Nº›</a:t>
            </a:fld>
            <a:endParaRPr lang="es-ES" altLang="es-ES_tradnl"/>
          </a:p>
        </p:txBody>
      </p:sp>
    </p:spTree>
    <p:extLst>
      <p:ext uri="{BB962C8B-B14F-4D97-AF65-F5344CB8AC3E}">
        <p14:creationId xmlns:p14="http://schemas.microsoft.com/office/powerpoint/2010/main" val="2125589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ltLang="es-ES_tradnl"/>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F73B252-04E0-4140-B23F-B9C1359D9996}" type="slidenum">
              <a:rPr lang="es-ES" altLang="es-ES_tradnl" smtClean="0"/>
              <a:pPr/>
              <a:t>‹Nº›</a:t>
            </a:fld>
            <a:endParaRPr lang="es-ES" altLang="es-ES_tradnl"/>
          </a:p>
        </p:txBody>
      </p:sp>
    </p:spTree>
    <p:extLst>
      <p:ext uri="{BB962C8B-B14F-4D97-AF65-F5344CB8AC3E}">
        <p14:creationId xmlns:p14="http://schemas.microsoft.com/office/powerpoint/2010/main" val="3960597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ltLang="es-ES_tradnl"/>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03994B1-ABA9-2448-AE7D-1E5195868329}" type="slidenum">
              <a:rPr lang="es-ES" altLang="es-ES_tradnl" smtClean="0"/>
              <a:pPr/>
              <a:t>‹Nº›</a:t>
            </a:fld>
            <a:endParaRPr lang="es-ES" altLang="es-ES_tradnl"/>
          </a:p>
        </p:txBody>
      </p:sp>
    </p:spTree>
    <p:extLst>
      <p:ext uri="{BB962C8B-B14F-4D97-AF65-F5344CB8AC3E}">
        <p14:creationId xmlns:p14="http://schemas.microsoft.com/office/powerpoint/2010/main" val="370039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dirty="0"/>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dirty="0"/>
              <a:t>Haga clic para modificar el estilo de texto del patrón</a:t>
            </a:r>
          </a:p>
        </p:txBody>
      </p:sp>
      <p:sp>
        <p:nvSpPr>
          <p:cNvPr id="4" name="17 Rectángulo"/>
          <p:cNvSpPr>
            <a:spLocks noGrp="1"/>
          </p:cNvSpPr>
          <p:nvPr>
            <p:ph type="dt" sz="half" idx="10"/>
          </p:nvPr>
        </p:nvSpPr>
        <p:spPr>
          <a:ln/>
        </p:spPr>
        <p:txBody>
          <a:bodyPr/>
          <a:lstStyle>
            <a:lvl1pPr>
              <a:defRPr/>
            </a:lvl1pPr>
          </a:lstStyle>
          <a:p>
            <a:endParaRPr lang="es-ES_tradnl" altLang="es-ES_tradnl"/>
          </a:p>
        </p:txBody>
      </p:sp>
      <p:sp>
        <p:nvSpPr>
          <p:cNvPr id="5" name="20 Rectángulo"/>
          <p:cNvSpPr>
            <a:spLocks noGrp="1"/>
          </p:cNvSpPr>
          <p:nvPr>
            <p:ph type="sldNum" sz="quarter" idx="11"/>
          </p:nvPr>
        </p:nvSpPr>
        <p:spPr/>
        <p:txBody>
          <a:bodyPr/>
          <a:lstStyle>
            <a:lvl1pPr>
              <a:defRPr/>
            </a:lvl1pPr>
          </a:lstStyle>
          <a:p>
            <a:fld id="{ECF68992-E737-0546-B82C-3429CC750506}" type="slidenum">
              <a:rPr lang="es-ES" altLang="es-ES_tradnl"/>
              <a:pPr/>
              <a:t>‹Nº›</a:t>
            </a:fld>
            <a:endParaRPr lang="es-ES" altLang="es-ES_tradnl"/>
          </a:p>
        </p:txBody>
      </p:sp>
    </p:spTree>
    <p:extLst>
      <p:ext uri="{BB962C8B-B14F-4D97-AF65-F5344CB8AC3E}">
        <p14:creationId xmlns:p14="http://schemas.microsoft.com/office/powerpoint/2010/main" val="162115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B53BAB27-7A5D-5448-B9DB-F64C40F9C3D9}" type="slidenum">
              <a:rPr lang="es-ES" altLang="es-ES_tradnl"/>
              <a:pPr/>
              <a:t>‹Nº›</a:t>
            </a:fld>
            <a:endParaRPr lang="es-ES" altLang="es-ES_tradnl"/>
          </a:p>
        </p:txBody>
      </p:sp>
    </p:spTree>
    <p:extLst>
      <p:ext uri="{BB962C8B-B14F-4D97-AF65-F5344CB8AC3E}">
        <p14:creationId xmlns:p14="http://schemas.microsoft.com/office/powerpoint/2010/main" val="1615307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17 Rectángulo"/>
          <p:cNvSpPr>
            <a:spLocks noGrp="1"/>
          </p:cNvSpPr>
          <p:nvPr>
            <p:ph type="dt" sz="half" idx="10"/>
          </p:nvPr>
        </p:nvSpPr>
        <p:spPr>
          <a:ln/>
        </p:spPr>
        <p:txBody>
          <a:bodyPr/>
          <a:lstStyle>
            <a:lvl1pPr>
              <a:defRPr/>
            </a:lvl1pPr>
          </a:lstStyle>
          <a:p>
            <a:endParaRPr lang="es-ES_tradnl" altLang="es-ES_tradnl"/>
          </a:p>
        </p:txBody>
      </p:sp>
      <p:sp>
        <p:nvSpPr>
          <p:cNvPr id="8" name="20 Rectángulo"/>
          <p:cNvSpPr>
            <a:spLocks noGrp="1"/>
          </p:cNvSpPr>
          <p:nvPr>
            <p:ph type="sldNum" sz="quarter" idx="11"/>
          </p:nvPr>
        </p:nvSpPr>
        <p:spPr/>
        <p:txBody>
          <a:bodyPr/>
          <a:lstStyle>
            <a:lvl1pPr>
              <a:defRPr/>
            </a:lvl1pPr>
          </a:lstStyle>
          <a:p>
            <a:fld id="{FC810A09-C3B8-E247-BB7C-7F7A595BBA6E}" type="slidenum">
              <a:rPr lang="es-ES" altLang="es-ES_tradnl"/>
              <a:pPr/>
              <a:t>‹Nº›</a:t>
            </a:fld>
            <a:endParaRPr lang="es-ES" altLang="es-ES_tradnl"/>
          </a:p>
        </p:txBody>
      </p:sp>
    </p:spTree>
    <p:extLst>
      <p:ext uri="{BB962C8B-B14F-4D97-AF65-F5344CB8AC3E}">
        <p14:creationId xmlns:p14="http://schemas.microsoft.com/office/powerpoint/2010/main" val="213099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7 Rectángulo"/>
          <p:cNvSpPr>
            <a:spLocks noGrp="1"/>
          </p:cNvSpPr>
          <p:nvPr>
            <p:ph type="dt" sz="half" idx="10"/>
          </p:nvPr>
        </p:nvSpPr>
        <p:spPr>
          <a:ln/>
        </p:spPr>
        <p:txBody>
          <a:bodyPr/>
          <a:lstStyle>
            <a:lvl1pPr>
              <a:defRPr/>
            </a:lvl1pPr>
          </a:lstStyle>
          <a:p>
            <a:endParaRPr lang="es-ES_tradnl" altLang="es-ES_tradnl"/>
          </a:p>
        </p:txBody>
      </p:sp>
      <p:sp>
        <p:nvSpPr>
          <p:cNvPr id="4" name="20 Rectángulo"/>
          <p:cNvSpPr>
            <a:spLocks noGrp="1"/>
          </p:cNvSpPr>
          <p:nvPr>
            <p:ph type="sldNum" sz="quarter" idx="11"/>
          </p:nvPr>
        </p:nvSpPr>
        <p:spPr/>
        <p:txBody>
          <a:bodyPr/>
          <a:lstStyle>
            <a:lvl1pPr>
              <a:defRPr/>
            </a:lvl1pPr>
          </a:lstStyle>
          <a:p>
            <a:fld id="{7B814F06-34BD-3B4C-91D2-6E37C9A03E58}" type="slidenum">
              <a:rPr lang="es-ES" altLang="es-ES_tradnl"/>
              <a:pPr/>
              <a:t>‹Nº›</a:t>
            </a:fld>
            <a:endParaRPr lang="es-ES" altLang="es-ES_tradnl"/>
          </a:p>
        </p:txBody>
      </p:sp>
    </p:spTree>
    <p:extLst>
      <p:ext uri="{BB962C8B-B14F-4D97-AF65-F5344CB8AC3E}">
        <p14:creationId xmlns:p14="http://schemas.microsoft.com/office/powerpoint/2010/main" val="200783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7 Rectángulo"/>
          <p:cNvSpPr>
            <a:spLocks noGrp="1"/>
          </p:cNvSpPr>
          <p:nvPr>
            <p:ph type="dt" sz="half" idx="10"/>
          </p:nvPr>
        </p:nvSpPr>
        <p:spPr>
          <a:ln/>
        </p:spPr>
        <p:txBody>
          <a:bodyPr/>
          <a:lstStyle>
            <a:lvl1pPr>
              <a:defRPr/>
            </a:lvl1pPr>
          </a:lstStyle>
          <a:p>
            <a:endParaRPr lang="es-ES_tradnl" altLang="es-ES_tradnl"/>
          </a:p>
        </p:txBody>
      </p:sp>
      <p:sp>
        <p:nvSpPr>
          <p:cNvPr id="3" name="20 Rectángulo"/>
          <p:cNvSpPr>
            <a:spLocks noGrp="1"/>
          </p:cNvSpPr>
          <p:nvPr>
            <p:ph type="sldNum" sz="quarter" idx="11"/>
          </p:nvPr>
        </p:nvSpPr>
        <p:spPr/>
        <p:txBody>
          <a:bodyPr/>
          <a:lstStyle>
            <a:lvl1pPr>
              <a:defRPr/>
            </a:lvl1pPr>
          </a:lstStyle>
          <a:p>
            <a:fld id="{EBB5E45A-DAA0-384B-9588-BEED52440372}" type="slidenum">
              <a:rPr lang="es-ES" altLang="es-ES_tradnl"/>
              <a:pPr/>
              <a:t>‹Nº›</a:t>
            </a:fld>
            <a:endParaRPr lang="es-ES" altLang="es-ES_tradnl"/>
          </a:p>
        </p:txBody>
      </p:sp>
    </p:spTree>
    <p:extLst>
      <p:ext uri="{BB962C8B-B14F-4D97-AF65-F5344CB8AC3E}">
        <p14:creationId xmlns:p14="http://schemas.microsoft.com/office/powerpoint/2010/main" val="4706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489B6AAB-7B67-5646-93ED-B39CD1740BA7}" type="slidenum">
              <a:rPr lang="es-ES" altLang="es-ES_tradnl"/>
              <a:pPr/>
              <a:t>‹Nº›</a:t>
            </a:fld>
            <a:endParaRPr lang="es-ES" altLang="es-ES_tradnl"/>
          </a:p>
        </p:txBody>
      </p:sp>
    </p:spTree>
    <p:extLst>
      <p:ext uri="{BB962C8B-B14F-4D97-AF65-F5344CB8AC3E}">
        <p14:creationId xmlns:p14="http://schemas.microsoft.com/office/powerpoint/2010/main" val="77873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17 Rectángulo"/>
          <p:cNvSpPr>
            <a:spLocks noGrp="1"/>
          </p:cNvSpPr>
          <p:nvPr>
            <p:ph type="dt" sz="half" idx="10"/>
          </p:nvPr>
        </p:nvSpPr>
        <p:spPr>
          <a:ln/>
        </p:spPr>
        <p:txBody>
          <a:bodyPr/>
          <a:lstStyle>
            <a:lvl1pPr>
              <a:defRPr/>
            </a:lvl1pPr>
          </a:lstStyle>
          <a:p>
            <a:endParaRPr lang="es-ES_tradnl" altLang="es-ES_tradnl"/>
          </a:p>
        </p:txBody>
      </p:sp>
      <p:sp>
        <p:nvSpPr>
          <p:cNvPr id="6" name="20 Rectángulo"/>
          <p:cNvSpPr>
            <a:spLocks noGrp="1"/>
          </p:cNvSpPr>
          <p:nvPr>
            <p:ph type="sldNum" sz="quarter" idx="11"/>
          </p:nvPr>
        </p:nvSpPr>
        <p:spPr/>
        <p:txBody>
          <a:bodyPr/>
          <a:lstStyle>
            <a:lvl1pPr>
              <a:defRPr/>
            </a:lvl1pPr>
          </a:lstStyle>
          <a:p>
            <a:fld id="{3A0198F4-E274-2248-940B-AC6F0394E0B6}" type="slidenum">
              <a:rPr lang="es-ES" altLang="es-ES_tradnl"/>
              <a:pPr/>
              <a:t>‹Nº›</a:t>
            </a:fld>
            <a:endParaRPr lang="es-ES" altLang="es-ES_tradnl"/>
          </a:p>
        </p:txBody>
      </p:sp>
    </p:spTree>
    <p:extLst>
      <p:ext uri="{BB962C8B-B14F-4D97-AF65-F5344CB8AC3E}">
        <p14:creationId xmlns:p14="http://schemas.microsoft.com/office/powerpoint/2010/main" val="141571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12 Forma"/>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90115" name="11 Forma"/>
          <p:cNvSpPr>
            <a:spLocks/>
          </p:cNvSpPr>
          <p:nvPr/>
        </p:nvSpPr>
        <p:spPr bwMode="auto">
          <a:xfrm>
            <a:off x="0" y="5486400"/>
            <a:ext cx="3505200" cy="10668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70C0"/>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cxnSp>
        <p:nvCxnSpPr>
          <p:cNvPr id="15" name="Picture 4"/>
          <p:cNvCxnSpPr/>
          <p:nvPr/>
        </p:nvCxnSpPr>
        <p:spPr>
          <a:xfrm>
            <a:off x="11816" y="5763367"/>
            <a:ext cx="3938768" cy="1084869"/>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Rectángulo"/>
          <p:cNvSpPr>
            <a:spLocks noGrp="1"/>
          </p:cNvSpPr>
          <p:nvPr>
            <p:ph type="title"/>
          </p:nvPr>
        </p:nvSpPr>
        <p:spPr>
          <a:xfrm>
            <a:off x="457200" y="274638"/>
            <a:ext cx="8229600" cy="11430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s-ES_tradnl"/>
              <a:t>Click to edit Master title style</a:t>
            </a:r>
          </a:p>
        </p:txBody>
      </p:sp>
      <p:sp>
        <p:nvSpPr>
          <p:cNvPr id="1030" name="29 Rectángul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s-ES_tradnl"/>
              <a:t>Click to edit Master text styles</a:t>
            </a:r>
          </a:p>
          <a:p>
            <a:pPr lvl="1"/>
            <a:r>
              <a:rPr lang="en-US" altLang="es-ES_tradnl"/>
              <a:t>Second level</a:t>
            </a:r>
          </a:p>
          <a:p>
            <a:pPr lvl="2"/>
            <a:r>
              <a:rPr lang="en-US" altLang="es-ES_tradnl"/>
              <a:t>Third level</a:t>
            </a:r>
          </a:p>
          <a:p>
            <a:pPr lvl="3"/>
            <a:r>
              <a:rPr lang="en-US" altLang="es-ES_tradnl"/>
              <a:t>Fourth level</a:t>
            </a:r>
          </a:p>
          <a:p>
            <a:pPr lvl="4"/>
            <a:r>
              <a:rPr lang="en-US" altLang="es-ES_tradnl"/>
              <a:t>Fifth level</a:t>
            </a:r>
          </a:p>
          <a:p>
            <a:pPr lvl="4"/>
            <a:r>
              <a:rPr lang="en-US" altLang="es-ES_tradnl"/>
              <a:t>Sixth level</a:t>
            </a:r>
          </a:p>
          <a:p>
            <a:pPr lvl="4"/>
            <a:r>
              <a:rPr lang="en-US" altLang="es-ES_tradnl"/>
              <a:t>Seventh level</a:t>
            </a:r>
          </a:p>
          <a:p>
            <a:pPr lvl="4"/>
            <a:r>
              <a:rPr lang="en-US" altLang="es-ES_tradnl"/>
              <a:t>Eighth level</a:t>
            </a:r>
          </a:p>
          <a:p>
            <a:pPr lvl="4"/>
            <a:r>
              <a:rPr lang="en-US" altLang="es-ES_tradnl"/>
              <a:t>Ninth level</a:t>
            </a:r>
          </a:p>
        </p:txBody>
      </p:sp>
      <p:sp>
        <p:nvSpPr>
          <p:cNvPr id="11" name="10 Rectángulo"/>
          <p:cNvSpPr>
            <a:spLocks noChangeArrowheads="1"/>
          </p:cNvSpPr>
          <p:nvPr/>
        </p:nvSpPr>
        <p:spPr bwMode="auto">
          <a:xfrm>
            <a:off x="0" y="0"/>
            <a:ext cx="9144000" cy="1295400"/>
          </a:xfrm>
          <a:prstGeom prst="rect">
            <a:avLst/>
          </a:prstGeom>
          <a:gradFill rotWithShape="1">
            <a:gsLst>
              <a:gs pos="0">
                <a:srgbClr val="C0C0C0">
                  <a:alpha val="56000"/>
                </a:srgbClr>
              </a:gs>
              <a:gs pos="100000">
                <a:schemeClr val="bg1"/>
              </a:gs>
            </a:gsLst>
            <a:lin ang="5400000" scaled="1"/>
          </a:gradFill>
          <a:ln w="9525">
            <a:no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Arial Narrow" charset="0"/>
            </a:endParaRPr>
          </a:p>
        </p:txBody>
      </p:sp>
      <p:sp>
        <p:nvSpPr>
          <p:cNvPr id="90120" name="17 Rectángulo"/>
          <p:cNvSpPr>
            <a:spLocks noGrp="1"/>
          </p:cNvSpPr>
          <p:nvPr>
            <p:ph type="dt" sz="half" idx="2"/>
          </p:nvPr>
        </p:nvSpPr>
        <p:spPr bwMode="auto">
          <a:xfrm>
            <a:off x="6727825" y="6408738"/>
            <a:ext cx="1919288" cy="3651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000">
                <a:latin typeface="Eras Medium ITC" charset="0"/>
              </a:defRPr>
            </a:lvl1pPr>
          </a:lstStyle>
          <a:p>
            <a:endParaRPr lang="es-ES_tradnl" altLang="es-ES_tradnl"/>
          </a:p>
        </p:txBody>
      </p:sp>
      <p:sp>
        <p:nvSpPr>
          <p:cNvPr id="21" name="20 Rectángulo"/>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Eras Medium ITC" charset="0"/>
              </a:defRPr>
            </a:lvl1pPr>
          </a:lstStyle>
          <a:p>
            <a:fld id="{089A8BC4-1A0D-EC40-97C0-273C69174CDF}" type="slidenum">
              <a:rPr lang="es-ES" altLang="es-ES_tradnl"/>
              <a:pPr/>
              <a:t>‹Nº›</a:t>
            </a:fld>
            <a:endParaRPr lang="es-ES" altLang="es-ES_tradnl"/>
          </a:p>
        </p:txBody>
      </p:sp>
      <p:sp>
        <p:nvSpPr>
          <p:cNvPr id="12" name="11 Rectángulo"/>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Tree>
  </p:cSld>
  <p:clrMap bg1="lt1" tx1="dk1" bg2="lt2" tx2="dk2" accent1="accent1" accent2="accent2" accent3="accent3" accent4="accent4" accent5="accent5" accent6="accent6" hlink="hlink" folHlink="folHlink"/>
  <p:sldLayoutIdLst>
    <p:sldLayoutId id="2147483916"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p:titleStyle>
    <p:bodyStyle>
      <a:lvl1pPr marL="342900" indent="-342900" algn="l" defTabSz="-13873163" rtl="0" eaLnBrk="0" fontAlgn="base" hangingPunct="0">
        <a:spcBef>
          <a:spcPct val="0"/>
        </a:spcBef>
        <a:spcAft>
          <a:spcPct val="0"/>
        </a:spcAft>
        <a:buClr>
          <a:schemeClr val="accent1"/>
        </a:buClr>
        <a:buSzPct val="75000"/>
        <a:buFont typeface="Wingdings 3" charset="2"/>
        <a:buChar char=""/>
        <a:defRPr sz="3100">
          <a:solidFill>
            <a:srgbClr val="333333"/>
          </a:solidFill>
          <a:latin typeface="+mn-lt"/>
          <a:ea typeface="ＭＳ Ｐゴシック" charset="-128"/>
          <a:cs typeface="ＭＳ Ｐゴシック" charset="-128"/>
        </a:defRPr>
      </a:lvl1pPr>
      <a:lvl2pPr marL="742950" indent="-285750" algn="l" defTabSz="-13873163" rtl="0" eaLnBrk="0" fontAlgn="base" hangingPunct="0">
        <a:spcBef>
          <a:spcPct val="20000"/>
        </a:spcBef>
        <a:spcAft>
          <a:spcPct val="0"/>
        </a:spcAft>
        <a:buClr>
          <a:schemeClr val="accent1"/>
        </a:buClr>
        <a:buFont typeface="Verdana" charset="0"/>
        <a:buChar char="◦"/>
        <a:defRPr sz="2600">
          <a:solidFill>
            <a:srgbClr val="333333"/>
          </a:solidFill>
          <a:latin typeface="+mn-lt"/>
          <a:ea typeface="ＭＳ Ｐゴシック" charset="-128"/>
        </a:defRPr>
      </a:lvl2pPr>
      <a:lvl3pPr marL="1143000" indent="-228600" algn="l" defTabSz="-13873163" rtl="0" eaLnBrk="0" fontAlgn="base" hangingPunct="0">
        <a:spcBef>
          <a:spcPct val="20000"/>
        </a:spcBef>
        <a:spcAft>
          <a:spcPct val="0"/>
        </a:spcAft>
        <a:buClr>
          <a:schemeClr val="accent2"/>
        </a:buClr>
        <a:buSzPct val="100000"/>
        <a:buFont typeface="Wingdings 2" charset="2"/>
        <a:buChar char=""/>
        <a:defRPr sz="2400">
          <a:solidFill>
            <a:srgbClr val="333333"/>
          </a:solidFill>
          <a:latin typeface="+mn-lt"/>
          <a:ea typeface="ＭＳ Ｐゴシック" charset="-128"/>
        </a:defRPr>
      </a:lvl3pPr>
      <a:lvl4pPr marL="1600200" indent="-228600" algn="l" defTabSz="-13873163" rtl="0" eaLnBrk="0" fontAlgn="base" hangingPunct="0">
        <a:spcBef>
          <a:spcPct val="20000"/>
        </a:spcBef>
        <a:spcAft>
          <a:spcPct val="0"/>
        </a:spcAft>
        <a:buClr>
          <a:schemeClr val="accent2"/>
        </a:buClr>
        <a:buFont typeface="Wingdings 2" charset="2"/>
        <a:buChar char=""/>
        <a:defRPr sz="2200">
          <a:solidFill>
            <a:srgbClr val="333333"/>
          </a:solidFill>
          <a:latin typeface="+mn-lt"/>
          <a:ea typeface="ＭＳ Ｐゴシック" charset="-128"/>
        </a:defRPr>
      </a:lvl4pPr>
      <a:lvl5pPr marL="2057400" indent="-228600" algn="l" defTabSz="-13873163" rtl="0" eaLnBrk="0" fontAlgn="base" hangingPunct="0">
        <a:spcBef>
          <a:spcPct val="20000"/>
        </a:spcBef>
        <a:spcAft>
          <a:spcPct val="0"/>
        </a:spcAft>
        <a:buClr>
          <a:schemeClr val="accent2"/>
        </a:buClr>
        <a:buFont typeface="Wingdings 2" charset="2"/>
        <a:buChar char=""/>
        <a:defRPr sz="2000">
          <a:solidFill>
            <a:srgbClr val="333333"/>
          </a:solidFill>
          <a:latin typeface="+mn-lt"/>
          <a:ea typeface="ＭＳ Ｐゴシック" charset="-128"/>
        </a:defRPr>
      </a:lvl5pPr>
      <a:lvl6pPr marL="25146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6pPr>
      <a:lvl7pPr marL="29718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7pPr>
      <a:lvl8pPr marL="34290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8pPr>
      <a:lvl9pPr marL="3886200" indent="-228600" algn="l" defTabSz="-13873163" rtl="0" fontAlgn="base">
        <a:spcBef>
          <a:spcPct val="20000"/>
        </a:spcBef>
        <a:spcAft>
          <a:spcPct val="0"/>
        </a:spcAft>
        <a:buClr>
          <a:schemeClr val="accent2"/>
        </a:buClr>
        <a:buFont typeface="Wingdings 2" pitchFamily="18" charset="2"/>
        <a:buChar char=""/>
        <a:defRPr sz="2000">
          <a:solidFill>
            <a:srgbClr val="333333"/>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_tradnl" alt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A8BC4-1A0D-EC40-97C0-273C69174CDF}" type="slidenum">
              <a:rPr lang="es-ES" altLang="es-ES_tradnl" smtClean="0"/>
              <a:pPr/>
              <a:t>‹Nº›</a:t>
            </a:fld>
            <a:endParaRPr lang="es-ES" altLang="es-ES_tradnl"/>
          </a:p>
        </p:txBody>
      </p:sp>
      <p:sp>
        <p:nvSpPr>
          <p:cNvPr id="7" name="12 Forma">
            <a:extLst>
              <a:ext uri="{FF2B5EF4-FFF2-40B4-BE49-F238E27FC236}">
                <a16:creationId xmlns:a16="http://schemas.microsoft.com/office/drawing/2014/main" id="{5B4E292E-0A35-443C-B196-33DDFC3F867F}"/>
              </a:ext>
            </a:extLst>
          </p:cNvPr>
          <p:cNvSpPr>
            <a:spLocks/>
          </p:cNvSpPr>
          <p:nvPr userDrawn="1"/>
        </p:nvSpPr>
        <p:spPr bwMode="auto">
          <a:xfrm>
            <a:off x="457200" y="4953000"/>
            <a:ext cx="3802063" cy="1443038"/>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0 w 5760"/>
              <a:gd name="T15" fmla="*/ 0 h 528"/>
            </a:gdLst>
            <a:ahLst/>
            <a:cxnLst>
              <a:cxn ang="T8">
                <a:pos x="T0" y="T1"/>
              </a:cxn>
              <a:cxn ang="T9">
                <a:pos x="T2" y="T3"/>
              </a:cxn>
              <a:cxn ang="T10">
                <a:pos x="T4" y="T5"/>
              </a:cxn>
              <a:cxn ang="T11">
                <a:pos x="T6" y="T7"/>
              </a:cxn>
            </a:cxnLst>
            <a:rect l="T12" t="T13" r="T14" b="T15"/>
            <a:pathLst>
              <a:path w="5760" h="528">
                <a:moveTo>
                  <a:pt x="-329" y="347"/>
                </a:moveTo>
                <a:lnTo>
                  <a:pt x="7156" y="682"/>
                </a:lnTo>
                <a:lnTo>
                  <a:pt x="5229" y="682"/>
                </a:lnTo>
                <a:lnTo>
                  <a:pt x="-328" y="345"/>
                </a:lnTo>
              </a:path>
            </a:pathLst>
          </a:custGeom>
          <a:solidFill>
            <a:srgbClr val="0070C0">
              <a:alpha val="40000"/>
            </a:srgbClr>
          </a:solidFill>
          <a:ln w="9525">
            <a:noFill/>
            <a:miter lim="800000"/>
            <a:headEnd/>
            <a:tailEnd/>
          </a:ln>
        </p:spPr>
        <p:txBody>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latin typeface="Eras Medium ITC" charset="0"/>
            </a:endParaRPr>
          </a:p>
        </p:txBody>
      </p:sp>
      <p:sp>
        <p:nvSpPr>
          <p:cNvPr id="8" name="11 Rectángulo">
            <a:extLst>
              <a:ext uri="{FF2B5EF4-FFF2-40B4-BE49-F238E27FC236}">
                <a16:creationId xmlns:a16="http://schemas.microsoft.com/office/drawing/2014/main" id="{6AE09E5C-BB85-40DB-9A71-90D5834F02C6}"/>
              </a:ext>
            </a:extLst>
          </p:cNvPr>
          <p:cNvSpPr/>
          <p:nvPr userDrawn="1"/>
        </p:nvSpPr>
        <p:spPr>
          <a:xfrm>
            <a:off x="304800" y="6150114"/>
            <a:ext cx="1371600" cy="707886"/>
          </a:xfrm>
          <a:prstGeom prst="rect">
            <a:avLst/>
          </a:prstGeom>
          <a:noFill/>
          <a:scene3d>
            <a:camera prst="orthographicFront"/>
            <a:lightRig rig="flat" dir="tl">
              <a:rot lat="0" lon="0" rev="6600000"/>
            </a:lightRig>
          </a:scene3d>
          <a:sp3d>
            <a:bevelT w="6350"/>
            <a:bevelB w="6350"/>
          </a:sp3d>
        </p:spPr>
        <p:txBody>
          <a:bodyPr>
            <a:spAutoFit/>
            <a:sp3d extrusionH="25400" contourW="8890">
              <a:bevelT w="38100" h="31750"/>
              <a:contourClr>
                <a:schemeClr val="accent2">
                  <a:shade val="75000"/>
                </a:schemeClr>
              </a:contourClr>
            </a:sp3d>
          </a:bodyPr>
          <a:lstStyle/>
          <a:p>
            <a:pPr algn="ctr">
              <a:defRPr/>
            </a:pPr>
            <a:r>
              <a:rPr lang="es-E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STI</a:t>
            </a:r>
          </a:p>
        </p:txBody>
      </p:sp>
    </p:spTree>
    <p:extLst>
      <p:ext uri="{BB962C8B-B14F-4D97-AF65-F5344CB8AC3E}">
        <p14:creationId xmlns:p14="http://schemas.microsoft.com/office/powerpoint/2010/main" val="4065096314"/>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s-ES_tradnl" altLang="es-ES_tradnl" sz="4300" dirty="0"/>
              <a:t>Tema 2: Sistemas de </a:t>
            </a:r>
            <a:br>
              <a:rPr lang="es-ES_tradnl" altLang="es-ES_tradnl" sz="4300" dirty="0"/>
            </a:br>
            <a:r>
              <a:rPr lang="es-ES_tradnl" altLang="es-ES_tradnl" sz="4300" dirty="0"/>
              <a:t>Información y </a:t>
            </a:r>
            <a:r>
              <a:rPr lang="es-ES_tradnl" altLang="es-ES_tradnl" sz="4000" b="0" kern="1200" dirty="0">
                <a:solidFill>
                  <a:schemeClr val="tx1"/>
                </a:solidFill>
                <a:effectLst/>
                <a:latin typeface="Calibri (Títulos)"/>
              </a:rPr>
              <a:t>Procesos</a:t>
            </a:r>
            <a:endParaRPr lang="es-ES" altLang="es-ES_tradnl" sz="4300" dirty="0"/>
          </a:p>
        </p:txBody>
      </p:sp>
      <p:pic>
        <p:nvPicPr>
          <p:cNvPr id="15362" name="Content Placeholder 3" descr="Slide01.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362200"/>
            <a:ext cx="4876800" cy="2184400"/>
          </a:xfrm>
        </p:spPr>
      </p:pic>
      <p:sp>
        <p:nvSpPr>
          <p:cNvPr id="15364" name="TextBox 5"/>
          <p:cNvSpPr txBox="1">
            <a:spLocks noChangeArrowheads="1"/>
          </p:cNvSpPr>
          <p:nvPr/>
        </p:nvSpPr>
        <p:spPr bwMode="auto">
          <a:xfrm>
            <a:off x="1905000" y="4953000"/>
            <a:ext cx="525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s-ES" altLang="es-ES_tradnl" sz="2800"/>
              <a:t>Grado en Ingeniería Informática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1 Marcador de contenido"/>
          <p:cNvSpPr>
            <a:spLocks noGrp="1"/>
          </p:cNvSpPr>
          <p:nvPr>
            <p:ph idx="4294967295"/>
          </p:nvPr>
        </p:nvSpPr>
        <p:spPr>
          <a:xfrm>
            <a:off x="533400" y="1600200"/>
            <a:ext cx="8229600" cy="4572000"/>
          </a:xfrm>
        </p:spPr>
        <p:txBody>
          <a:bodyPr/>
          <a:lstStyle/>
          <a:p>
            <a:pPr>
              <a:lnSpc>
                <a:spcPct val="100000"/>
              </a:lnSpc>
            </a:pPr>
            <a:r>
              <a:rPr lang="es-ES" altLang="es-ES_tradnl" sz="2800" dirty="0"/>
              <a:t>Evolución del modelo de información (SI/TI)</a:t>
            </a:r>
          </a:p>
          <a:p>
            <a:pPr lvl="1">
              <a:lnSpc>
                <a:spcPct val="100000"/>
              </a:lnSpc>
            </a:pPr>
            <a:r>
              <a:rPr lang="es-ES" altLang="es-ES_tradnl" sz="2300" dirty="0"/>
              <a:t>Es la representación formal a alto nivel de los componentes básicos del negocio y sus implicaciones en sistemas y tecnologías de la información.</a:t>
            </a:r>
          </a:p>
          <a:p>
            <a:pPr lvl="2">
              <a:lnSpc>
                <a:spcPct val="100000"/>
              </a:lnSpc>
            </a:pPr>
            <a:r>
              <a:rPr lang="es-ES" altLang="es-ES_tradnl" sz="2100" dirty="0"/>
              <a:t>Cada empresa tiene un modelo de información único.</a:t>
            </a:r>
          </a:p>
          <a:p>
            <a:pPr lvl="3">
              <a:lnSpc>
                <a:spcPct val="100000"/>
              </a:lnSpc>
            </a:pPr>
            <a:r>
              <a:rPr lang="es-ES" altLang="es-ES_tradnl" sz="2100" dirty="0"/>
              <a:t>Un mismo sector industrial se producen similitudes</a:t>
            </a:r>
          </a:p>
          <a:p>
            <a:pPr lvl="4">
              <a:lnSpc>
                <a:spcPct val="100000"/>
              </a:lnSpc>
            </a:pPr>
            <a:r>
              <a:rPr lang="es-ES" altLang="es-ES_tradnl" sz="1900" dirty="0"/>
              <a:t>Identificar modelos de información genéricos</a:t>
            </a:r>
          </a:p>
          <a:p>
            <a:pPr lvl="1">
              <a:lnSpc>
                <a:spcPct val="100000"/>
              </a:lnSpc>
            </a:pPr>
            <a:r>
              <a:rPr lang="es-ES" altLang="es-ES_tradnl" sz="2300" dirty="0"/>
              <a:t>La evolución del modelo de información, las tecnologías de hardware, software y comunicaciones han transcurrido con bastante paralelismo.</a:t>
            </a:r>
          </a:p>
        </p:txBody>
      </p:sp>
      <p:sp>
        <p:nvSpPr>
          <p:cNvPr id="3" name="2 Título"/>
          <p:cNvSpPr>
            <a:spLocks noGrp="1"/>
          </p:cNvSpPr>
          <p:nvPr>
            <p:ph type="title" idx="4294967295"/>
          </p:nvPr>
        </p:nvSpPr>
        <p:spPr>
          <a:xfrm>
            <a:off x="457200" y="304800"/>
            <a:ext cx="8229600" cy="1143000"/>
          </a:xfrm>
        </p:spPr>
        <p:txBody>
          <a:bodyPr/>
          <a:lstStyle/>
          <a:p>
            <a:pPr algn="ctr"/>
            <a:r>
              <a:rPr lang="es-ES" altLang="es-ES_tradnl" sz="3200" dirty="0"/>
              <a:t>Los sistemas de información en la empresa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1 Marcador de contenido"/>
          <p:cNvSpPr>
            <a:spLocks noGrp="1"/>
          </p:cNvSpPr>
          <p:nvPr>
            <p:ph idx="4294967295"/>
          </p:nvPr>
        </p:nvSpPr>
        <p:spPr>
          <a:xfrm>
            <a:off x="914400" y="1600200"/>
            <a:ext cx="8229600" cy="4572000"/>
          </a:xfrm>
        </p:spPr>
        <p:txBody>
          <a:bodyPr/>
          <a:lstStyle/>
          <a:p>
            <a:pPr>
              <a:lnSpc>
                <a:spcPct val="100000"/>
              </a:lnSpc>
            </a:pPr>
            <a:r>
              <a:rPr lang="es-ES" altLang="es-ES_tradnl" sz="2800" dirty="0"/>
              <a:t>Evolución desde el 2010 hasta hoy.</a:t>
            </a:r>
          </a:p>
          <a:p>
            <a:pPr lvl="1">
              <a:lnSpc>
                <a:spcPct val="100000"/>
              </a:lnSpc>
            </a:pPr>
            <a:r>
              <a:rPr lang="es-ES" altLang="es-ES_tradnl" sz="2000" dirty="0"/>
              <a:t>La generalización de la Inteligencia Artificial y del BIG DATA.</a:t>
            </a:r>
          </a:p>
          <a:p>
            <a:pPr lvl="1">
              <a:lnSpc>
                <a:spcPct val="100000"/>
              </a:lnSpc>
            </a:pPr>
            <a:r>
              <a:rPr lang="es-ES" altLang="es-ES_tradnl" sz="2000" dirty="0"/>
              <a:t>Aparición y </a:t>
            </a:r>
            <a:r>
              <a:rPr lang="es-ES" altLang="es-ES_tradnl" sz="2000" dirty="0" err="1"/>
              <a:t>estensión</a:t>
            </a:r>
            <a:r>
              <a:rPr lang="es-ES" altLang="es-ES_tradnl" sz="2000" dirty="0"/>
              <a:t> del CLOD Computing y de los servicios en la red.</a:t>
            </a:r>
          </a:p>
          <a:p>
            <a:pPr lvl="1">
              <a:lnSpc>
                <a:spcPct val="100000"/>
              </a:lnSpc>
            </a:pPr>
            <a:r>
              <a:rPr lang="es-ES" altLang="es-ES_tradnl" sz="2000" dirty="0"/>
              <a:t>Desarrollo de nuevas arquitecturas con </a:t>
            </a:r>
            <a:r>
              <a:rPr lang="es-ES" altLang="es-ES_tradnl" sz="2000" dirty="0" err="1"/>
              <a:t>GPUs</a:t>
            </a:r>
            <a:r>
              <a:rPr lang="es-ES" altLang="es-ES_tradnl" sz="2000" dirty="0"/>
              <a:t>.</a:t>
            </a:r>
          </a:p>
          <a:p>
            <a:pPr lvl="1">
              <a:lnSpc>
                <a:spcPct val="100000"/>
              </a:lnSpc>
            </a:pPr>
            <a:r>
              <a:rPr lang="es-ES" altLang="es-ES_tradnl" sz="2000" dirty="0"/>
              <a:t>Avance en las Redes Neuronales.</a:t>
            </a:r>
          </a:p>
          <a:p>
            <a:pPr lvl="1">
              <a:lnSpc>
                <a:spcPct val="100000"/>
              </a:lnSpc>
            </a:pPr>
            <a:r>
              <a:rPr lang="es-ES" altLang="es-ES_tradnl" sz="2000" dirty="0"/>
              <a:t>Nuevas aplicaciones en reconocimiento de gormas (imágenes, voz,..) </a:t>
            </a:r>
            <a:r>
              <a:rPr lang="es-ES" altLang="es-ES_tradnl" sz="2000" dirty="0" err="1"/>
              <a:t>Propcesamiento</a:t>
            </a:r>
            <a:r>
              <a:rPr lang="es-ES" altLang="es-ES_tradnl" sz="2000" dirty="0"/>
              <a:t> del Lenguaje Natural, Robótica..</a:t>
            </a:r>
          </a:p>
          <a:p>
            <a:pPr lvl="1">
              <a:lnSpc>
                <a:spcPct val="100000"/>
              </a:lnSpc>
            </a:pPr>
            <a:r>
              <a:rPr lang="es-ES" altLang="es-ES_tradnl" sz="2000" dirty="0"/>
              <a:t>Modelos de predicción del comportamiento.</a:t>
            </a:r>
          </a:p>
          <a:p>
            <a:pPr lvl="1">
              <a:lnSpc>
                <a:spcPct val="100000"/>
              </a:lnSpc>
            </a:pPr>
            <a:r>
              <a:rPr lang="es-ES" altLang="es-ES_tradnl" sz="2000" dirty="0"/>
              <a:t>Todo ello genera una gran aportación de valor.</a:t>
            </a:r>
          </a:p>
        </p:txBody>
      </p:sp>
      <p:sp>
        <p:nvSpPr>
          <p:cNvPr id="3" name="2 Título"/>
          <p:cNvSpPr>
            <a:spLocks noGrp="1"/>
          </p:cNvSpPr>
          <p:nvPr>
            <p:ph type="title" idx="4294967295"/>
          </p:nvPr>
        </p:nvSpPr>
        <p:spPr>
          <a:xfrm>
            <a:off x="0" y="274638"/>
            <a:ext cx="8229600" cy="1143000"/>
          </a:xfrm>
        </p:spPr>
        <p:txBody>
          <a:bodyPr/>
          <a:lstStyle/>
          <a:p>
            <a:pPr algn="ctr"/>
            <a:r>
              <a:rPr lang="es-ES" altLang="es-ES_tradnl" sz="3200" dirty="0"/>
              <a:t>Los sistemas de información en la empresa</a:t>
            </a:r>
          </a:p>
        </p:txBody>
      </p:sp>
    </p:spTree>
    <p:extLst>
      <p:ext uri="{BB962C8B-B14F-4D97-AF65-F5344CB8AC3E}">
        <p14:creationId xmlns:p14="http://schemas.microsoft.com/office/powerpoint/2010/main" val="233122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1 Marcador de contenido"/>
          <p:cNvSpPr>
            <a:spLocks noGrp="1"/>
          </p:cNvSpPr>
          <p:nvPr>
            <p:ph idx="4294967295"/>
          </p:nvPr>
        </p:nvSpPr>
        <p:spPr>
          <a:xfrm>
            <a:off x="914400" y="1600200"/>
            <a:ext cx="8229600" cy="4572000"/>
          </a:xfrm>
        </p:spPr>
        <p:txBody>
          <a:bodyPr>
            <a:normAutofit lnSpcReduction="10000"/>
          </a:bodyPr>
          <a:lstStyle/>
          <a:p>
            <a:r>
              <a:rPr lang="es-ES" altLang="es-ES_tradnl" sz="3200" dirty="0"/>
              <a:t>Estrategia de SI/TI</a:t>
            </a:r>
          </a:p>
          <a:p>
            <a:pPr lvl="1"/>
            <a:r>
              <a:rPr lang="es-ES" altLang="es-ES_tradnl" sz="2700" dirty="0"/>
              <a:t>Hasta hace poco</a:t>
            </a:r>
          </a:p>
          <a:p>
            <a:pPr lvl="2"/>
            <a:r>
              <a:rPr lang="es-ES" altLang="es-ES_tradnl" sz="2200" dirty="0"/>
              <a:t>La visión de los directivos acerca de los SI/TI ha sido la de un recurso usado a discreción</a:t>
            </a:r>
          </a:p>
          <a:p>
            <a:pPr lvl="1"/>
            <a:r>
              <a:rPr lang="es-ES" altLang="es-ES_tradnl" sz="2700" dirty="0"/>
              <a:t>Actualmente</a:t>
            </a:r>
          </a:p>
          <a:p>
            <a:pPr lvl="2"/>
            <a:r>
              <a:rPr lang="es-ES" altLang="es-ES_tradnl" sz="2200" dirty="0"/>
              <a:t>La demanda de aplicaciones ha crecido para los departamentos en contacto con los clientes y con aspectos centrales del negocio</a:t>
            </a:r>
          </a:p>
          <a:p>
            <a:pPr lvl="2"/>
            <a:r>
              <a:rPr lang="es-ES" altLang="es-ES_tradnl" sz="2200" dirty="0"/>
              <a:t>La inversión en informática ha sido mayor</a:t>
            </a:r>
          </a:p>
          <a:p>
            <a:pPr lvl="2"/>
            <a:r>
              <a:rPr lang="es-ES" altLang="es-ES_tradnl" sz="2200" dirty="0"/>
              <a:t>Internet ha abierto nuevas posibilidades de negocio</a:t>
            </a:r>
          </a:p>
          <a:p>
            <a:pPr lvl="2"/>
            <a:r>
              <a:rPr lang="es-ES" altLang="es-ES_tradnl" sz="2200" dirty="0"/>
              <a:t>Los ejecutivos conocen más las posibilidades de la tecnología y están más involucrados en las decisiones de SI/TI</a:t>
            </a:r>
          </a:p>
        </p:txBody>
      </p:sp>
      <p:sp>
        <p:nvSpPr>
          <p:cNvPr id="3" name="2 Título"/>
          <p:cNvSpPr>
            <a:spLocks noGrp="1"/>
          </p:cNvSpPr>
          <p:nvPr>
            <p:ph type="title" idx="4294967295"/>
          </p:nvPr>
        </p:nvSpPr>
        <p:spPr>
          <a:xfrm>
            <a:off x="0" y="274638"/>
            <a:ext cx="8229600" cy="1143000"/>
          </a:xfrm>
        </p:spPr>
        <p:txBody>
          <a:bodyPr/>
          <a:lstStyle/>
          <a:p>
            <a:pPr algn="ctr"/>
            <a:r>
              <a:rPr lang="es-ES" altLang="es-ES_tradnl" sz="3200" dirty="0"/>
              <a:t>Los sistemas de información en la empresa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1 Marcador de contenido"/>
          <p:cNvSpPr>
            <a:spLocks noGrp="1"/>
          </p:cNvSpPr>
          <p:nvPr>
            <p:ph idx="4294967295"/>
          </p:nvPr>
        </p:nvSpPr>
        <p:spPr>
          <a:xfrm>
            <a:off x="914400" y="1600200"/>
            <a:ext cx="8229600" cy="4572000"/>
          </a:xfrm>
        </p:spPr>
        <p:txBody>
          <a:bodyPr/>
          <a:lstStyle/>
          <a:p>
            <a:r>
              <a:rPr lang="es-ES" altLang="es-ES_tradnl" sz="3200" dirty="0"/>
              <a:t>Estrategia de SI/TI en la actualidad</a:t>
            </a:r>
          </a:p>
          <a:p>
            <a:pPr lvl="1"/>
            <a:r>
              <a:rPr lang="es-ES" altLang="es-ES_tradnl" sz="2800" dirty="0"/>
              <a:t>Los directivos ven la necesidad de alinear</a:t>
            </a:r>
          </a:p>
          <a:p>
            <a:pPr lvl="2"/>
            <a:r>
              <a:rPr lang="es-ES" altLang="es-ES_tradnl" sz="2600" dirty="0"/>
              <a:t>Estrategia de negocio</a:t>
            </a:r>
          </a:p>
          <a:p>
            <a:pPr lvl="3"/>
            <a:r>
              <a:rPr lang="es-ES" altLang="es-ES_tradnl" sz="2400" dirty="0"/>
              <a:t>¿A qué clientes servimos?, ¿Con qué productos?</a:t>
            </a:r>
          </a:p>
          <a:p>
            <a:pPr lvl="3"/>
            <a:r>
              <a:rPr lang="es-ES" altLang="es-ES_tradnl" sz="2400" dirty="0"/>
              <a:t>¿A dónde se dirige nuestro negocio?</a:t>
            </a:r>
          </a:p>
          <a:p>
            <a:pPr lvl="2"/>
            <a:r>
              <a:rPr lang="es-ES" altLang="es-ES_tradnl" sz="2600" dirty="0"/>
              <a:t>Estrategia de sistemas de información</a:t>
            </a:r>
          </a:p>
          <a:p>
            <a:pPr lvl="3"/>
            <a:r>
              <a:rPr lang="es-ES" altLang="es-ES_tradnl" sz="2400" dirty="0"/>
              <a:t>¿Qué aplicaciones necesitamos para soportar nuestros procesos y estrategia de negocio?</a:t>
            </a:r>
          </a:p>
          <a:p>
            <a:pPr lvl="3"/>
            <a:r>
              <a:rPr lang="es-ES" altLang="es-ES_tradnl" sz="2400" dirty="0"/>
              <a:t>¿Qué información necesitamos para tomar decisiones?</a:t>
            </a:r>
          </a:p>
          <a:p>
            <a:pPr lvl="2"/>
            <a:r>
              <a:rPr lang="es-ES" altLang="es-ES_tradnl" sz="2600" dirty="0"/>
              <a:t>Estrategia tecnológica</a:t>
            </a:r>
            <a:endParaRPr lang="es-ES" altLang="es-ES_tradnl" sz="2800" dirty="0"/>
          </a:p>
        </p:txBody>
      </p:sp>
      <p:sp>
        <p:nvSpPr>
          <p:cNvPr id="3" name="2 Título"/>
          <p:cNvSpPr>
            <a:spLocks noGrp="1"/>
          </p:cNvSpPr>
          <p:nvPr>
            <p:ph type="title" idx="4294967295"/>
          </p:nvPr>
        </p:nvSpPr>
        <p:spPr>
          <a:xfrm>
            <a:off x="914400" y="274638"/>
            <a:ext cx="8229600" cy="1143000"/>
          </a:xfrm>
        </p:spPr>
        <p:txBody>
          <a:bodyPr/>
          <a:lstStyle/>
          <a:p>
            <a:pPr algn="ctr"/>
            <a:r>
              <a:rPr lang="es-ES" altLang="es-ES_tradnl" sz="3200" dirty="0"/>
              <a:t>Los sistemas de información en la empresa</a:t>
            </a:r>
          </a:p>
        </p:txBody>
      </p:sp>
      <p:sp>
        <p:nvSpPr>
          <p:cNvPr id="64516" name="AutoShape 4"/>
          <p:cNvSpPr>
            <a:spLocks noChangeArrowheads="1"/>
          </p:cNvSpPr>
          <p:nvPr/>
        </p:nvSpPr>
        <p:spPr bwMode="auto">
          <a:xfrm>
            <a:off x="304800" y="2514600"/>
            <a:ext cx="762000" cy="1524000"/>
          </a:xfrm>
          <a:prstGeom prst="curvedRightArrow">
            <a:avLst>
              <a:gd name="adj1" fmla="val 50000"/>
              <a:gd name="adj2" fmla="val 100000"/>
              <a:gd name="adj3" fmla="val 33333"/>
            </a:avLst>
          </a:prstGeom>
          <a:solidFill>
            <a:schemeClr val="accent4"/>
          </a:solidFill>
          <a:ln w="9525">
            <a:solidFill>
              <a:schemeClr val="accent4"/>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
        <p:nvSpPr>
          <p:cNvPr id="103429" name="AutoShape 5"/>
          <p:cNvSpPr>
            <a:spLocks noChangeArrowheads="1"/>
          </p:cNvSpPr>
          <p:nvPr/>
        </p:nvSpPr>
        <p:spPr bwMode="auto">
          <a:xfrm>
            <a:off x="304800" y="4038600"/>
            <a:ext cx="685800" cy="2133600"/>
          </a:xfrm>
          <a:prstGeom prst="curvedRightArrow">
            <a:avLst>
              <a:gd name="adj1" fmla="val 62222"/>
              <a:gd name="adj2" fmla="val 124444"/>
              <a:gd name="adj3" fmla="val 33333"/>
            </a:avLst>
          </a:prstGeom>
          <a:solidFill>
            <a:schemeClr val="accent4"/>
          </a:solidFill>
          <a:ln w="9525">
            <a:solidFill>
              <a:schemeClr val="accent4"/>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s-ES_tradnl" altLang="es-ES_tradnl"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ox(in)">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Principios en el desarrollo de un SI</a:t>
            </a:r>
          </a:p>
        </p:txBody>
      </p:sp>
      <p:sp>
        <p:nvSpPr>
          <p:cNvPr id="87043" name="Rectangle 3"/>
          <p:cNvSpPr>
            <a:spLocks noGrp="1"/>
          </p:cNvSpPr>
          <p:nvPr>
            <p:ph idx="1"/>
          </p:nvPr>
        </p:nvSpPr>
        <p:spPr>
          <a:xfrm>
            <a:off x="755650" y="1557338"/>
            <a:ext cx="7016750" cy="4525962"/>
          </a:xfrm>
          <a:noFill/>
        </p:spPr>
        <p:txBody>
          <a:bodyPr/>
          <a:lstStyle/>
          <a:p>
            <a:r>
              <a:rPr lang="es-ES" altLang="es-ES_tradnl" sz="2800"/>
              <a:t>Principios a seguir</a:t>
            </a:r>
            <a:r>
              <a:rPr lang="es-ES" altLang="es-ES_tradnl" sz="2300"/>
              <a:t> (Whitten et al., 2004)</a:t>
            </a:r>
          </a:p>
          <a:p>
            <a:pPr lvl="1"/>
            <a:r>
              <a:rPr lang="es-ES" altLang="es-ES_tradnl" sz="2000"/>
              <a:t>Implicar a los usuarios del sistema.</a:t>
            </a:r>
          </a:p>
          <a:p>
            <a:pPr lvl="1"/>
            <a:r>
              <a:rPr lang="es-ES" altLang="es-ES_tradnl" sz="2000"/>
              <a:t>Utilizar una estrategia de resolución de problemas.</a:t>
            </a:r>
          </a:p>
          <a:p>
            <a:pPr lvl="1"/>
            <a:r>
              <a:rPr lang="es-ES" altLang="es-ES_tradnl" sz="2000"/>
              <a:t>Establecer fases y actividades.</a:t>
            </a:r>
          </a:p>
          <a:p>
            <a:pPr lvl="1"/>
            <a:r>
              <a:rPr lang="es-ES" altLang="es-ES_tradnl" sz="2000"/>
              <a:t>Documentar durante desarrollo del sistema.</a:t>
            </a:r>
          </a:p>
          <a:p>
            <a:pPr lvl="1"/>
            <a:r>
              <a:rPr lang="es-ES" altLang="es-ES_tradnl" sz="2000"/>
              <a:t>Establecer estándares.</a:t>
            </a:r>
          </a:p>
          <a:p>
            <a:pPr lvl="1"/>
            <a:r>
              <a:rPr lang="es-ES" altLang="es-ES_tradnl" sz="2000"/>
              <a:t>Gestionar los procesos y el proceso.</a:t>
            </a:r>
          </a:p>
          <a:p>
            <a:pPr lvl="1"/>
            <a:r>
              <a:rPr lang="es-ES" altLang="es-ES_tradnl" sz="2000"/>
              <a:t>Justificar el sistema como una inversión de capital.</a:t>
            </a:r>
          </a:p>
          <a:p>
            <a:pPr lvl="1"/>
            <a:r>
              <a:rPr lang="es-ES" altLang="es-ES_tradnl" sz="2000"/>
              <a:t>No tener miedo de revisar o cancelar algún objetivo.</a:t>
            </a:r>
          </a:p>
          <a:p>
            <a:pPr lvl="1"/>
            <a:r>
              <a:rPr lang="es-ES" altLang="es-ES_tradnl" sz="2000"/>
              <a:t>Dividir los problemas, y resolverlos uno a uno.</a:t>
            </a:r>
          </a:p>
          <a:p>
            <a:pPr lvl="1"/>
            <a:r>
              <a:rPr lang="es-ES" altLang="es-ES_tradnl" sz="2000"/>
              <a:t>Diseñar sistemas con previsión de crecimiento y cambio.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Principios en el desarrollo de un SI</a:t>
            </a:r>
          </a:p>
        </p:txBody>
      </p:sp>
      <p:sp>
        <p:nvSpPr>
          <p:cNvPr id="89091" name="Rectangle 3"/>
          <p:cNvSpPr>
            <a:spLocks noGrp="1"/>
          </p:cNvSpPr>
          <p:nvPr>
            <p:ph idx="1"/>
          </p:nvPr>
        </p:nvSpPr>
        <p:spPr>
          <a:xfrm>
            <a:off x="755650" y="1557338"/>
            <a:ext cx="7016750" cy="4525962"/>
          </a:xfrm>
          <a:noFill/>
        </p:spPr>
        <p:txBody>
          <a:bodyPr/>
          <a:lstStyle/>
          <a:p>
            <a:r>
              <a:rPr lang="es-ES" altLang="es-ES_tradnl" sz="2800"/>
              <a:t>Implicar a los usuarios del sistema.</a:t>
            </a:r>
          </a:p>
          <a:p>
            <a:pPr lvl="1"/>
            <a:r>
              <a:rPr lang="es-ES" altLang="es-ES_tradnl" sz="2300"/>
              <a:t>El fracaso de un SI durante su desarrollo es la falta de implicación de los usuarios</a:t>
            </a:r>
          </a:p>
          <a:p>
            <a:pPr lvl="1"/>
            <a:r>
              <a:rPr lang="es-ES" altLang="es-ES_tradnl" sz="2300"/>
              <a:t>El usuario es el máximo factor de éxito.</a:t>
            </a:r>
          </a:p>
          <a:p>
            <a:pPr lvl="1"/>
            <a:r>
              <a:rPr lang="es-ES" altLang="es-ES_tradnl" sz="230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3600"/>
              <a:t>Principios en el desarrollo de un SI</a:t>
            </a:r>
          </a:p>
        </p:txBody>
      </p:sp>
      <p:sp>
        <p:nvSpPr>
          <p:cNvPr id="91139" name="Rectangle 3"/>
          <p:cNvSpPr>
            <a:spLocks noGrp="1"/>
          </p:cNvSpPr>
          <p:nvPr>
            <p:ph idx="1"/>
          </p:nvPr>
        </p:nvSpPr>
        <p:spPr>
          <a:xfrm>
            <a:off x="755650" y="1557338"/>
            <a:ext cx="7016750" cy="4525962"/>
          </a:xfrm>
          <a:noFill/>
        </p:spPr>
        <p:txBody>
          <a:bodyPr/>
          <a:lstStyle/>
          <a:p>
            <a:r>
              <a:rPr lang="es-ES" altLang="es-ES_tradnl" sz="2800"/>
              <a:t>Utilizar una estrategia de resolución de problemas.</a:t>
            </a:r>
          </a:p>
          <a:p>
            <a:pPr lvl="1"/>
            <a:r>
              <a:rPr lang="es-ES" altLang="es-ES_tradnl" sz="2300"/>
              <a:t>Estudiar y comprender el problema, contexto y su impacto</a:t>
            </a:r>
          </a:p>
          <a:p>
            <a:pPr lvl="1"/>
            <a:r>
              <a:rPr lang="es-ES" altLang="es-ES_tradnl" sz="2300"/>
              <a:t>Definir las necesidades mínimas para adoptar cualquier solución</a:t>
            </a:r>
          </a:p>
          <a:p>
            <a:pPr lvl="1"/>
            <a:r>
              <a:rPr lang="es-ES" altLang="es-ES_tradnl" sz="2300"/>
              <a:t>Identificar soluciones potenciales y escoger la mejor</a:t>
            </a:r>
          </a:p>
          <a:p>
            <a:pPr lvl="1"/>
            <a:r>
              <a:rPr lang="es-ES" altLang="es-ES_tradnl" sz="2300"/>
              <a:t>Diseñar e implementar la solución escogida.</a:t>
            </a:r>
          </a:p>
          <a:p>
            <a:pPr lvl="1"/>
            <a:r>
              <a:rPr lang="es-ES" altLang="es-ES_tradnl" sz="2300"/>
              <a:t>Observar y evaluar el impacto de la solución y refinarla</a:t>
            </a:r>
          </a:p>
          <a:p>
            <a:pPr lvl="1"/>
            <a:endParaRPr lang="es-ES" altLang="es-ES_tradnl"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457200"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19459" name="Rectangle 3"/>
          <p:cNvSpPr>
            <a:spLocks noGrp="1"/>
          </p:cNvSpPr>
          <p:nvPr>
            <p:ph type="body" idx="1"/>
          </p:nvPr>
        </p:nvSpPr>
        <p:spPr>
          <a:xfrm>
            <a:off x="755649" y="1295400"/>
            <a:ext cx="8007351" cy="5302250"/>
          </a:xfrm>
          <a:noFill/>
        </p:spPr>
        <p:txBody>
          <a:bodyPr/>
          <a:lstStyle/>
          <a:p>
            <a:r>
              <a:rPr lang="es-ES" altLang="es-ES_tradnl" sz="3200" dirty="0">
                <a:latin typeface="Calibri (Cuerpo)"/>
              </a:rPr>
              <a:t>Gestión funcional</a:t>
            </a:r>
          </a:p>
          <a:p>
            <a:pPr lvl="1"/>
            <a:r>
              <a:rPr lang="es-ES" altLang="es-ES_tradnl" sz="2400" dirty="0">
                <a:latin typeface="Calibri (Cuerpo)"/>
              </a:rPr>
              <a:t>Actividades de una empresa se agrupan en diferentes subsistemas (departamentos)</a:t>
            </a:r>
          </a:p>
          <a:p>
            <a:pPr lvl="1"/>
            <a:r>
              <a:rPr lang="es-ES" altLang="es-ES_tradnl" sz="2400" dirty="0">
                <a:latin typeface="Calibri (Cuerpo)"/>
              </a:rPr>
              <a:t>Preocupación de las empresas</a:t>
            </a:r>
          </a:p>
          <a:p>
            <a:pPr lvl="2"/>
            <a:r>
              <a:rPr lang="es-ES" altLang="es-ES_tradnl" dirty="0">
                <a:latin typeface="Calibri (Cuerpo)"/>
              </a:rPr>
              <a:t>Conocer cómo se hacen las cosas y quién las hace</a:t>
            </a:r>
          </a:p>
          <a:p>
            <a:pPr lvl="3"/>
            <a:r>
              <a:rPr lang="es-ES" altLang="es-ES_tradnl" sz="2000" dirty="0">
                <a:latin typeface="Calibri (Cuerpo)"/>
              </a:rPr>
              <a:t>Se agrupan las tareas en función del departamento.</a:t>
            </a:r>
          </a:p>
          <a:p>
            <a:pPr lvl="1"/>
            <a:r>
              <a:rPr lang="es-ES" altLang="es-ES_tradnl" sz="2400" dirty="0">
                <a:latin typeface="Calibri (Cuerpo)"/>
              </a:rPr>
              <a:t>Es una forma de dividir y organizar el trabajo</a:t>
            </a:r>
          </a:p>
          <a:p>
            <a:pPr lvl="2"/>
            <a:r>
              <a:rPr lang="es-ES" altLang="es-ES_tradnl" dirty="0">
                <a:latin typeface="Calibri (Cuerpo)"/>
              </a:rPr>
              <a:t>para asegurar que cada empleado hace el trabajo que le corresponde</a:t>
            </a:r>
          </a:p>
          <a:p>
            <a:pPr lvl="2"/>
            <a:r>
              <a:rPr lang="es-ES" altLang="es-ES_tradnl" dirty="0">
                <a:latin typeface="Calibri (Cuerpo)"/>
              </a:rPr>
              <a:t>Para que el trabajo este supervisado por su jefe de departamento</a:t>
            </a:r>
          </a:p>
        </p:txBody>
      </p:sp>
      <p:sp>
        <p:nvSpPr>
          <p:cNvPr id="2" name="Marcador de número de diapositiva 1">
            <a:extLst>
              <a:ext uri="{FF2B5EF4-FFF2-40B4-BE49-F238E27FC236}">
                <a16:creationId xmlns:a16="http://schemas.microsoft.com/office/drawing/2014/main" id="{6892DEF8-FDAD-3946-9B3C-257B9A7EA00F}"/>
              </a:ext>
            </a:extLst>
          </p:cNvPr>
          <p:cNvSpPr>
            <a:spLocks noGrp="1"/>
          </p:cNvSpPr>
          <p:nvPr>
            <p:ph type="sldNum" sz="quarter" idx="11"/>
          </p:nvPr>
        </p:nvSpPr>
        <p:spPr/>
        <p:txBody>
          <a:bodyPr/>
          <a:lstStyle/>
          <a:p>
            <a:fld id="{7CD0433B-8C16-2E4C-B449-8A07C78BBBB1}" type="slidenum">
              <a:rPr lang="es-ES" altLang="es-ES_tradnl" smtClean="0"/>
              <a:pPr/>
              <a:t>17</a:t>
            </a:fld>
            <a:endParaRPr lang="es-ES" altLang="es-ES_tradnl"/>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21507" name="Rectangle 3"/>
          <p:cNvSpPr>
            <a:spLocks noGrp="1"/>
          </p:cNvSpPr>
          <p:nvPr>
            <p:ph type="body" idx="1"/>
          </p:nvPr>
        </p:nvSpPr>
        <p:spPr>
          <a:xfrm>
            <a:off x="755649" y="1295400"/>
            <a:ext cx="7704137" cy="5029200"/>
          </a:xfrm>
          <a:noFill/>
        </p:spPr>
        <p:txBody>
          <a:bodyPr/>
          <a:lstStyle/>
          <a:p>
            <a:r>
              <a:rPr lang="es-ES" altLang="es-ES_tradnl" sz="2200" dirty="0">
                <a:latin typeface="Calibri (Cuerpo)"/>
              </a:rPr>
              <a:t>Problemas</a:t>
            </a:r>
          </a:p>
          <a:p>
            <a:pPr lvl="1"/>
            <a:r>
              <a:rPr lang="es-ES" altLang="es-ES_tradnl" sz="2200" dirty="0">
                <a:latin typeface="Calibri (Cuerpo)"/>
              </a:rPr>
              <a:t>División funcional hace que las actividades se hagan de forma fragmentada</a:t>
            </a:r>
          </a:p>
          <a:p>
            <a:pPr lvl="1"/>
            <a:r>
              <a:rPr lang="es-ES" altLang="es-ES_tradnl" sz="2200" dirty="0">
                <a:latin typeface="Calibri (Cuerpo)"/>
              </a:rPr>
              <a:t>Las actividades con distinta visión según el departamento. Contradicciones </a:t>
            </a:r>
          </a:p>
          <a:p>
            <a:pPr lvl="1"/>
            <a:r>
              <a:rPr lang="es-ES" altLang="es-ES_tradnl" sz="2200" dirty="0">
                <a:latin typeface="Calibri (Cuerpo)"/>
              </a:rPr>
              <a:t>Si los requisitos se hacen por áreas funcionales, entonces la información de un área puede que no se traslade a otra </a:t>
            </a:r>
          </a:p>
          <a:p>
            <a:r>
              <a:rPr lang="es-ES" altLang="es-ES_tradnl" sz="2200" dirty="0">
                <a:latin typeface="Calibri (Cuerpo)"/>
              </a:rPr>
              <a:t>Solución</a:t>
            </a:r>
          </a:p>
          <a:p>
            <a:pPr lvl="1"/>
            <a:r>
              <a:rPr lang="es-ES" altLang="es-ES_tradnl" sz="2200" dirty="0">
                <a:latin typeface="Calibri (Cuerpo)"/>
              </a:rPr>
              <a:t>Orientar la gestión empresarial hacia una visión por procesos</a:t>
            </a:r>
          </a:p>
          <a:p>
            <a:pPr lvl="2"/>
            <a:r>
              <a:rPr lang="es-ES" altLang="es-ES_tradnl" sz="2200" dirty="0">
                <a:latin typeface="Calibri (Cuerpo)"/>
              </a:rPr>
              <a:t>Agrupan las actividades de una empresa según la secuencia lógica en la cual se ejecutan</a:t>
            </a:r>
          </a:p>
          <a:p>
            <a:pPr lvl="2"/>
            <a:r>
              <a:rPr lang="es-ES" altLang="es-ES_tradnl" sz="2200" dirty="0">
                <a:latin typeface="Calibri (Cuerpo)"/>
              </a:rPr>
              <a:t>Posibilita una buena informatización de la empresa</a:t>
            </a:r>
          </a:p>
        </p:txBody>
      </p:sp>
      <p:sp>
        <p:nvSpPr>
          <p:cNvPr id="2" name="Marcador de número de diapositiva 1">
            <a:extLst>
              <a:ext uri="{FF2B5EF4-FFF2-40B4-BE49-F238E27FC236}">
                <a16:creationId xmlns:a16="http://schemas.microsoft.com/office/drawing/2014/main" id="{9245FBDA-6B1B-044A-86D2-CED38A5E2803}"/>
              </a:ext>
            </a:extLst>
          </p:cNvPr>
          <p:cNvSpPr>
            <a:spLocks noGrp="1"/>
          </p:cNvSpPr>
          <p:nvPr>
            <p:ph type="sldNum" sz="quarter" idx="11"/>
          </p:nvPr>
        </p:nvSpPr>
        <p:spPr/>
        <p:txBody>
          <a:bodyPr/>
          <a:lstStyle/>
          <a:p>
            <a:fld id="{7CD0433B-8C16-2E4C-B449-8A07C78BBBB1}" type="slidenum">
              <a:rPr lang="es-ES" altLang="es-ES_tradnl" smtClean="0"/>
              <a:pPr/>
              <a:t>18</a:t>
            </a:fld>
            <a:endParaRPr lang="es-ES" altLang="es-ES_tradn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vs funcional</a:t>
            </a:r>
          </a:p>
        </p:txBody>
      </p:sp>
      <p:sp>
        <p:nvSpPr>
          <p:cNvPr id="23555" name="Rectangle 3"/>
          <p:cNvSpPr>
            <a:spLocks noGrp="1"/>
          </p:cNvSpPr>
          <p:nvPr>
            <p:ph type="body" idx="1"/>
          </p:nvPr>
        </p:nvSpPr>
        <p:spPr>
          <a:xfrm>
            <a:off x="755649" y="1295400"/>
            <a:ext cx="7704137" cy="5105400"/>
          </a:xfrm>
          <a:noFill/>
        </p:spPr>
        <p:txBody>
          <a:bodyPr/>
          <a:lstStyle/>
          <a:p>
            <a:r>
              <a:rPr lang="es-ES" altLang="es-ES_tradnl" sz="3600" dirty="0">
                <a:latin typeface="Calibri (Cuerpo)"/>
              </a:rPr>
              <a:t>Gestión por procesos </a:t>
            </a:r>
          </a:p>
          <a:p>
            <a:pPr lvl="1"/>
            <a:r>
              <a:rPr lang="es-ES" altLang="es-ES_tradnl" sz="2800" dirty="0">
                <a:latin typeface="Calibri (Cuerpo)"/>
              </a:rPr>
              <a:t>Permite que la información relacionada con las diferentes actividades que forman parte de un proceso:</a:t>
            </a:r>
          </a:p>
          <a:p>
            <a:pPr lvl="2"/>
            <a:r>
              <a:rPr lang="es-ES" altLang="es-ES_tradnl" sz="2800" dirty="0">
                <a:latin typeface="Calibri (Cuerpo)"/>
              </a:rPr>
              <a:t>Se pueda compartir por todos los que participan</a:t>
            </a:r>
          </a:p>
          <a:p>
            <a:pPr lvl="2"/>
            <a:r>
              <a:rPr lang="es-ES" altLang="es-ES_tradnl" sz="2800" dirty="0">
                <a:latin typeface="Calibri (Cuerpo)"/>
              </a:rPr>
              <a:t>Y no sea diferente en cada departamento.</a:t>
            </a:r>
          </a:p>
          <a:p>
            <a:r>
              <a:rPr lang="es-ES" altLang="es-ES_tradnl" sz="3600" dirty="0">
                <a:latin typeface="Calibri (Cuerpo)"/>
              </a:rPr>
              <a:t>Es el primer paso hacia sistemas de información integrados</a:t>
            </a:r>
          </a:p>
          <a:p>
            <a:endParaRPr lang="es-ES" altLang="es-ES_tradnl" sz="2800" dirty="0"/>
          </a:p>
        </p:txBody>
      </p:sp>
      <p:sp>
        <p:nvSpPr>
          <p:cNvPr id="2" name="Marcador de número de diapositiva 1">
            <a:extLst>
              <a:ext uri="{FF2B5EF4-FFF2-40B4-BE49-F238E27FC236}">
                <a16:creationId xmlns:a16="http://schemas.microsoft.com/office/drawing/2014/main" id="{1C71BA36-8260-3C41-9F99-3A62930974CE}"/>
              </a:ext>
            </a:extLst>
          </p:cNvPr>
          <p:cNvSpPr>
            <a:spLocks noGrp="1"/>
          </p:cNvSpPr>
          <p:nvPr>
            <p:ph type="sldNum" sz="quarter" idx="11"/>
          </p:nvPr>
        </p:nvSpPr>
        <p:spPr/>
        <p:txBody>
          <a:bodyPr/>
          <a:lstStyle/>
          <a:p>
            <a:fld id="{7CD0433B-8C16-2E4C-B449-8A07C78BBBB1}" type="slidenum">
              <a:rPr lang="es-ES" altLang="es-ES_tradnl" smtClean="0"/>
              <a:pPr/>
              <a:t>19</a:t>
            </a:fld>
            <a:endParaRPr lang="es-ES" altLang="es-ES_trad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3600" dirty="0"/>
              <a:t>Índice</a:t>
            </a:r>
          </a:p>
        </p:txBody>
      </p:sp>
      <p:sp>
        <p:nvSpPr>
          <p:cNvPr id="16387" name="Rectangle 3"/>
          <p:cNvSpPr>
            <a:spLocks noGrp="1"/>
          </p:cNvSpPr>
          <p:nvPr>
            <p:ph idx="1"/>
          </p:nvPr>
        </p:nvSpPr>
        <p:spPr>
          <a:xfrm>
            <a:off x="755650" y="1557338"/>
            <a:ext cx="7016750" cy="4525962"/>
          </a:xfrm>
          <a:noFill/>
        </p:spPr>
        <p:txBody>
          <a:bodyPr>
            <a:normAutofit fontScale="92500" lnSpcReduction="10000"/>
          </a:bodyPr>
          <a:lstStyle/>
          <a:p>
            <a:r>
              <a:rPr lang="es-ES" altLang="es-ES_tradnl" sz="2800" dirty="0"/>
              <a:t>Definición de sistemas de información</a:t>
            </a:r>
          </a:p>
          <a:p>
            <a:r>
              <a:rPr lang="es-ES" altLang="es-ES_tradnl" sz="2800" dirty="0"/>
              <a:t>Componentes de un SI</a:t>
            </a:r>
          </a:p>
          <a:p>
            <a:r>
              <a:rPr lang="es-ES" altLang="es-ES_tradnl" sz="2800" dirty="0"/>
              <a:t>SI en la Empresa</a:t>
            </a:r>
          </a:p>
          <a:p>
            <a:r>
              <a:rPr lang="es-ES" altLang="es-ES_tradnl" sz="2800" dirty="0"/>
              <a:t>Clasificación de los SI</a:t>
            </a:r>
          </a:p>
          <a:p>
            <a:r>
              <a:rPr lang="es-ES" altLang="es-ES_tradnl" sz="2800" dirty="0"/>
              <a:t>Principios en el desarrollo de un SI</a:t>
            </a:r>
          </a:p>
          <a:p>
            <a:r>
              <a:rPr lang="es-ES" altLang="es-ES_tradnl" sz="2800" dirty="0">
                <a:latin typeface="Calibri (Cuerpo)"/>
              </a:rPr>
              <a:t>Gestión por procesos vs funcional</a:t>
            </a:r>
          </a:p>
          <a:p>
            <a:r>
              <a:rPr lang="es-ES" altLang="es-ES_tradnl" sz="2800" dirty="0">
                <a:latin typeface="Calibri (Cuerpo)"/>
              </a:rPr>
              <a:t>Gestión por procesos (BPM)</a:t>
            </a:r>
          </a:p>
          <a:p>
            <a:r>
              <a:rPr lang="es-ES" altLang="es-ES_tradnl" sz="2800" dirty="0">
                <a:latin typeface="Calibri (Cuerpo)"/>
              </a:rPr>
              <a:t>Objetivos y ventajas de la gestión por procesos</a:t>
            </a:r>
          </a:p>
          <a:p>
            <a:r>
              <a:rPr lang="es-ES" altLang="es-ES_tradnl" sz="2800" dirty="0">
                <a:latin typeface="Calibri (Cuerpo)"/>
              </a:rPr>
              <a:t>Implantación de la gestión por procesos</a:t>
            </a:r>
          </a:p>
          <a:p>
            <a:r>
              <a:rPr lang="es-ES" altLang="es-ES_tradnl" sz="2800" dirty="0">
                <a:latin typeface="Calibri (Cuerpo)"/>
              </a:rPr>
              <a:t>Modelado de procesos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a:t>
            </a:r>
          </a:p>
        </p:txBody>
      </p:sp>
      <p:sp>
        <p:nvSpPr>
          <p:cNvPr id="25603" name="Rectangle 3"/>
          <p:cNvSpPr>
            <a:spLocks noGrp="1"/>
          </p:cNvSpPr>
          <p:nvPr>
            <p:ph type="body" idx="1"/>
          </p:nvPr>
        </p:nvSpPr>
        <p:spPr>
          <a:xfrm>
            <a:off x="755650" y="1295400"/>
            <a:ext cx="7245350" cy="4953000"/>
          </a:xfrm>
          <a:noFill/>
        </p:spPr>
        <p:txBody>
          <a:bodyPr/>
          <a:lstStyle/>
          <a:p>
            <a:r>
              <a:rPr lang="es-ES" altLang="es-ES_tradnl" sz="2400" dirty="0">
                <a:latin typeface="Calibri (Cuerpo)"/>
              </a:rPr>
              <a:t>Proceso de negocio</a:t>
            </a:r>
          </a:p>
          <a:p>
            <a:pPr lvl="1"/>
            <a:r>
              <a:rPr lang="es-ES" altLang="es-ES_tradnl" sz="2200" dirty="0">
                <a:latin typeface="Calibri (Cuerpo)"/>
              </a:rPr>
              <a:t>Es un conjunto estructurado de actividades</a:t>
            </a:r>
          </a:p>
          <a:p>
            <a:pPr lvl="1"/>
            <a:r>
              <a:rPr lang="es-ES" altLang="es-ES_tradnl" sz="2200" dirty="0">
                <a:latin typeface="Calibri (Cuerpo)"/>
              </a:rPr>
              <a:t>relacionadas lógicamente </a:t>
            </a:r>
          </a:p>
          <a:p>
            <a:pPr lvl="1"/>
            <a:r>
              <a:rPr lang="es-ES" altLang="es-ES_tradnl" sz="2200" dirty="0">
                <a:latin typeface="Calibri (Cuerpo)"/>
              </a:rPr>
              <a:t>unidas por un flujo de información </a:t>
            </a:r>
          </a:p>
          <a:p>
            <a:pPr lvl="1"/>
            <a:r>
              <a:rPr lang="es-ES" altLang="es-ES_tradnl" sz="2200" dirty="0">
                <a:latin typeface="Calibri (Cuerpo)"/>
              </a:rPr>
              <a:t>que se llevan a término para obtener un resultado concreto para algún cliente</a:t>
            </a:r>
          </a:p>
          <a:p>
            <a:pPr lvl="1"/>
            <a:r>
              <a:rPr lang="es-ES" altLang="es-ES_tradnl" sz="2200" dirty="0">
                <a:latin typeface="Calibri (Cuerpo)"/>
              </a:rPr>
              <a:t>Pretende dar apoyo a la estrategia de la empresa</a:t>
            </a:r>
          </a:p>
          <a:p>
            <a:pPr lvl="1"/>
            <a:r>
              <a:rPr lang="es-ES" altLang="es-ES_tradnl" sz="2200" dirty="0">
                <a:latin typeface="Calibri (Cuerpo)"/>
              </a:rPr>
              <a:t>Facilitar el establecimiento de medidas de rendimiento</a:t>
            </a:r>
          </a:p>
          <a:p>
            <a:r>
              <a:rPr lang="es-ES" altLang="es-ES_tradnl" sz="2400" dirty="0">
                <a:latin typeface="Calibri (Cuerpo)"/>
              </a:rPr>
              <a:t>Gestión por procesos = qué es lo que se hace en la empresa</a:t>
            </a:r>
          </a:p>
        </p:txBody>
      </p:sp>
      <p:sp>
        <p:nvSpPr>
          <p:cNvPr id="2" name="Rectángulo 1">
            <a:extLst>
              <a:ext uri="{FF2B5EF4-FFF2-40B4-BE49-F238E27FC236}">
                <a16:creationId xmlns:a16="http://schemas.microsoft.com/office/drawing/2014/main" id="{90C06A33-DF39-47A3-8B35-B1FBAE3CFAD5}"/>
              </a:ext>
            </a:extLst>
          </p:cNvPr>
          <p:cNvSpPr/>
          <p:nvPr/>
        </p:nvSpPr>
        <p:spPr>
          <a:xfrm>
            <a:off x="3956052" y="5522686"/>
            <a:ext cx="1987550" cy="7257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b="1" dirty="0"/>
              <a:t>Procesos</a:t>
            </a:r>
          </a:p>
        </p:txBody>
      </p:sp>
      <p:sp>
        <p:nvSpPr>
          <p:cNvPr id="3" name="Flecha: pentágono 2">
            <a:extLst>
              <a:ext uri="{FF2B5EF4-FFF2-40B4-BE49-F238E27FC236}">
                <a16:creationId xmlns:a16="http://schemas.microsoft.com/office/drawing/2014/main" id="{EC5F9FF6-D125-484F-98CD-67C40E26D84F}"/>
              </a:ext>
            </a:extLst>
          </p:cNvPr>
          <p:cNvSpPr/>
          <p:nvPr/>
        </p:nvSpPr>
        <p:spPr>
          <a:xfrm>
            <a:off x="762000" y="5522686"/>
            <a:ext cx="2438400" cy="725714"/>
          </a:xfrm>
          <a:prstGeom prst="homePlat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Entradas</a:t>
            </a:r>
          </a:p>
        </p:txBody>
      </p:sp>
      <p:sp>
        <p:nvSpPr>
          <p:cNvPr id="4" name="Rectángulo: esquinas redondeadas 3">
            <a:extLst>
              <a:ext uri="{FF2B5EF4-FFF2-40B4-BE49-F238E27FC236}">
                <a16:creationId xmlns:a16="http://schemas.microsoft.com/office/drawing/2014/main" id="{6D922E3D-CE28-44FE-BCE9-2BA1344B77A4}"/>
              </a:ext>
            </a:extLst>
          </p:cNvPr>
          <p:cNvSpPr/>
          <p:nvPr/>
        </p:nvSpPr>
        <p:spPr>
          <a:xfrm>
            <a:off x="6705600" y="5522686"/>
            <a:ext cx="1905000" cy="725714"/>
          </a:xfrm>
          <a:prstGeom prst="round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b="1" dirty="0">
                <a:solidFill>
                  <a:schemeClr val="dk1"/>
                </a:solidFill>
              </a:rPr>
              <a:t>Salidas</a:t>
            </a:r>
          </a:p>
        </p:txBody>
      </p:sp>
      <p:cxnSp>
        <p:nvCxnSpPr>
          <p:cNvPr id="6" name="Conector recto 5">
            <a:extLst>
              <a:ext uri="{FF2B5EF4-FFF2-40B4-BE49-F238E27FC236}">
                <a16:creationId xmlns:a16="http://schemas.microsoft.com/office/drawing/2014/main" id="{AD4E5B0C-2138-46D9-9265-5D2F335C231D}"/>
              </a:ext>
            </a:extLst>
          </p:cNvPr>
          <p:cNvCxnSpPr>
            <a:stCxn id="3" idx="3"/>
            <a:endCxn id="2" idx="1"/>
          </p:cNvCxnSpPr>
          <p:nvPr/>
        </p:nvCxnSpPr>
        <p:spPr>
          <a:xfrm>
            <a:off x="3200400" y="5885543"/>
            <a:ext cx="755652" cy="0"/>
          </a:xfrm>
          <a:prstGeom prst="line">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7748E3DD-87EE-4D56-A5FA-3BC2F0BF6EA5}"/>
              </a:ext>
            </a:extLst>
          </p:cNvPr>
          <p:cNvCxnSpPr>
            <a:stCxn id="2" idx="3"/>
            <a:endCxn id="4" idx="1"/>
          </p:cNvCxnSpPr>
          <p:nvPr/>
        </p:nvCxnSpPr>
        <p:spPr>
          <a:xfrm>
            <a:off x="5943602" y="5885543"/>
            <a:ext cx="761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81B7F8F6-FE33-D74C-BA59-0AA2FA70B7F3}"/>
              </a:ext>
            </a:extLst>
          </p:cNvPr>
          <p:cNvSpPr>
            <a:spLocks noGrp="1"/>
          </p:cNvSpPr>
          <p:nvPr>
            <p:ph type="sldNum" sz="quarter" idx="11"/>
          </p:nvPr>
        </p:nvSpPr>
        <p:spPr/>
        <p:txBody>
          <a:bodyPr/>
          <a:lstStyle/>
          <a:p>
            <a:fld id="{7CD0433B-8C16-2E4C-B449-8A07C78BBBB1}" type="slidenum">
              <a:rPr lang="es-ES" altLang="es-ES_tradnl" smtClean="0"/>
              <a:pPr/>
              <a:t>20</a:t>
            </a:fld>
            <a:endParaRPr lang="es-ES" altLang="es-ES_tradn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27651" name="Rectangle 3"/>
          <p:cNvSpPr>
            <a:spLocks noGrp="1"/>
          </p:cNvSpPr>
          <p:nvPr>
            <p:ph type="body" idx="1"/>
          </p:nvPr>
        </p:nvSpPr>
        <p:spPr>
          <a:xfrm>
            <a:off x="755650" y="1295400"/>
            <a:ext cx="7245350" cy="4525963"/>
          </a:xfrm>
          <a:noFill/>
        </p:spPr>
        <p:txBody>
          <a:bodyPr/>
          <a:lstStyle/>
          <a:p>
            <a:r>
              <a:rPr lang="es-ES" altLang="es-ES_tradnl" sz="4000" dirty="0">
                <a:latin typeface="Calibri (Cuerpo)"/>
              </a:rPr>
              <a:t>BPM: Business </a:t>
            </a:r>
            <a:r>
              <a:rPr lang="es-ES" altLang="es-ES_tradnl" sz="4000" dirty="0" err="1">
                <a:latin typeface="Calibri (Cuerpo)"/>
              </a:rPr>
              <a:t>Process</a:t>
            </a:r>
            <a:r>
              <a:rPr lang="es-ES" altLang="es-ES_tradnl" sz="4000" dirty="0">
                <a:latin typeface="Calibri (Cuerpo)"/>
              </a:rPr>
              <a:t> Management</a:t>
            </a:r>
          </a:p>
          <a:p>
            <a:pPr lvl="1"/>
            <a:r>
              <a:rPr lang="es-ES" altLang="es-ES_tradnl" sz="3200" dirty="0">
                <a:latin typeface="Calibri (Cuerpo)"/>
              </a:rPr>
              <a:t>Es una metodología que permite definir los procesos de una empresa, y ofrece métodos, herramientas y tecnologías para su automatización. </a:t>
            </a:r>
          </a:p>
        </p:txBody>
      </p:sp>
      <p:sp>
        <p:nvSpPr>
          <p:cNvPr id="2" name="Marcador de número de diapositiva 1">
            <a:extLst>
              <a:ext uri="{FF2B5EF4-FFF2-40B4-BE49-F238E27FC236}">
                <a16:creationId xmlns:a16="http://schemas.microsoft.com/office/drawing/2014/main" id="{F293B00C-4EA7-5B4B-B13D-49B738610A1D}"/>
              </a:ext>
            </a:extLst>
          </p:cNvPr>
          <p:cNvSpPr>
            <a:spLocks noGrp="1"/>
          </p:cNvSpPr>
          <p:nvPr>
            <p:ph type="sldNum" sz="quarter" idx="11"/>
          </p:nvPr>
        </p:nvSpPr>
        <p:spPr/>
        <p:txBody>
          <a:bodyPr/>
          <a:lstStyle/>
          <a:p>
            <a:fld id="{7CD0433B-8C16-2E4C-B449-8A07C78BBBB1}" type="slidenum">
              <a:rPr lang="es-ES" altLang="es-ES_tradnl" smtClean="0"/>
              <a:pPr/>
              <a:t>21</a:t>
            </a:fld>
            <a:endParaRPr lang="es-ES" altLang="es-ES_tradnl"/>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29699" name="Rectangle 3"/>
          <p:cNvSpPr>
            <a:spLocks noGrp="1"/>
          </p:cNvSpPr>
          <p:nvPr>
            <p:ph type="body" idx="1"/>
          </p:nvPr>
        </p:nvSpPr>
        <p:spPr>
          <a:xfrm>
            <a:off x="755650" y="1295400"/>
            <a:ext cx="7245350" cy="4525963"/>
          </a:xfrm>
          <a:noFill/>
        </p:spPr>
        <p:txBody>
          <a:bodyPr/>
          <a:lstStyle/>
          <a:p>
            <a:pPr>
              <a:lnSpc>
                <a:spcPct val="90000"/>
              </a:lnSpc>
            </a:pPr>
            <a:r>
              <a:rPr lang="es-ES" altLang="es-ES_tradnl" sz="3200" dirty="0">
                <a:latin typeface="Calibri (Cuerpo)"/>
              </a:rPr>
              <a:t>Aclaración entre conceptos: </a:t>
            </a:r>
          </a:p>
          <a:p>
            <a:pPr lvl="1">
              <a:lnSpc>
                <a:spcPct val="90000"/>
              </a:lnSpc>
            </a:pPr>
            <a:r>
              <a:rPr lang="es-ES" altLang="es-ES_tradnl" sz="2800" b="1" dirty="0">
                <a:latin typeface="Calibri (Cuerpo)"/>
              </a:rPr>
              <a:t>Tarea</a:t>
            </a:r>
            <a:r>
              <a:rPr lang="es-ES" altLang="es-ES_tradnl" sz="2800" dirty="0">
                <a:latin typeface="Calibri (Cuerpo)"/>
              </a:rPr>
              <a:t>: es una acción que se realiza en una empresa y se responsabiliza un solo empleado</a:t>
            </a:r>
          </a:p>
          <a:p>
            <a:pPr lvl="1">
              <a:lnSpc>
                <a:spcPct val="90000"/>
              </a:lnSpc>
            </a:pPr>
            <a:r>
              <a:rPr lang="es-ES" altLang="es-ES_tradnl" sz="2800" b="1" dirty="0">
                <a:latin typeface="Calibri (Cuerpo)"/>
              </a:rPr>
              <a:t>Actividad</a:t>
            </a:r>
            <a:r>
              <a:rPr lang="es-ES" altLang="es-ES_tradnl" sz="2800" dirty="0">
                <a:latin typeface="Calibri (Cuerpo)"/>
              </a:rPr>
              <a:t>: En una empresa se realizan muchas tareas que se agrupan en actividades</a:t>
            </a:r>
          </a:p>
          <a:p>
            <a:pPr lvl="1">
              <a:lnSpc>
                <a:spcPct val="90000"/>
              </a:lnSpc>
            </a:pPr>
            <a:r>
              <a:rPr lang="es-ES" altLang="es-ES_tradnl" sz="2800" b="1" dirty="0">
                <a:latin typeface="Calibri (Cuerpo)"/>
              </a:rPr>
              <a:t>Proceso</a:t>
            </a:r>
            <a:r>
              <a:rPr lang="es-ES" altLang="es-ES_tradnl" sz="2800" dirty="0">
                <a:latin typeface="Calibri (Cuerpo)"/>
              </a:rPr>
              <a:t>: y después si las actividades tienen en cuenta los flujos de información se pasa a procesos.</a:t>
            </a:r>
          </a:p>
          <a:p>
            <a:pPr lvl="1">
              <a:lnSpc>
                <a:spcPct val="90000"/>
              </a:lnSpc>
            </a:pPr>
            <a:endParaRPr lang="es-ES" altLang="es-ES_tradnl" sz="2800" dirty="0"/>
          </a:p>
          <a:p>
            <a:pPr lvl="1">
              <a:lnSpc>
                <a:spcPct val="90000"/>
              </a:lnSpc>
            </a:pPr>
            <a:endParaRPr lang="es-ES" altLang="es-ES_tradnl" sz="2800" dirty="0">
              <a:solidFill>
                <a:srgbClr val="FF0000"/>
              </a:solidFill>
            </a:endParaRPr>
          </a:p>
        </p:txBody>
      </p:sp>
      <p:sp>
        <p:nvSpPr>
          <p:cNvPr id="2" name="Marcador de número de diapositiva 1">
            <a:extLst>
              <a:ext uri="{FF2B5EF4-FFF2-40B4-BE49-F238E27FC236}">
                <a16:creationId xmlns:a16="http://schemas.microsoft.com/office/drawing/2014/main" id="{CC6E1BA6-8FF3-2F4A-96F9-F3064E6B4262}"/>
              </a:ext>
            </a:extLst>
          </p:cNvPr>
          <p:cNvSpPr>
            <a:spLocks noGrp="1"/>
          </p:cNvSpPr>
          <p:nvPr>
            <p:ph type="sldNum" sz="quarter" idx="11"/>
          </p:nvPr>
        </p:nvSpPr>
        <p:spPr/>
        <p:txBody>
          <a:bodyPr/>
          <a:lstStyle/>
          <a:p>
            <a:fld id="{7CD0433B-8C16-2E4C-B449-8A07C78BBBB1}" type="slidenum">
              <a:rPr lang="es-ES" altLang="es-ES_tradnl" smtClean="0"/>
              <a:pPr/>
              <a:t>22</a:t>
            </a:fld>
            <a:endParaRPr lang="es-ES" altLang="es-ES_tradn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Gestión por procesos (BPM)</a:t>
            </a:r>
          </a:p>
        </p:txBody>
      </p:sp>
      <p:sp>
        <p:nvSpPr>
          <p:cNvPr id="31747" name="Rectangle 3"/>
          <p:cNvSpPr>
            <a:spLocks noGrp="1"/>
          </p:cNvSpPr>
          <p:nvPr>
            <p:ph type="body" idx="1"/>
          </p:nvPr>
        </p:nvSpPr>
        <p:spPr>
          <a:xfrm>
            <a:off x="755650" y="1295400"/>
            <a:ext cx="7245350" cy="4525963"/>
          </a:xfrm>
          <a:noFill/>
        </p:spPr>
        <p:txBody>
          <a:bodyPr/>
          <a:lstStyle/>
          <a:p>
            <a:r>
              <a:rPr lang="es-ES" altLang="es-ES_tradnl" sz="2800" b="1" dirty="0">
                <a:latin typeface="Calibri (Cuerpo)"/>
              </a:rPr>
              <a:t>Proceso</a:t>
            </a:r>
            <a:r>
              <a:rPr lang="es-ES" altLang="es-ES_tradnl" sz="2800" dirty="0">
                <a:latin typeface="Calibri (Cuerpo)"/>
              </a:rPr>
              <a:t> se pueden dividir en:</a:t>
            </a:r>
          </a:p>
          <a:p>
            <a:pPr lvl="1"/>
            <a:r>
              <a:rPr lang="es-ES" altLang="es-ES_tradnl" sz="2300" b="1" dirty="0">
                <a:latin typeface="Calibri (Cuerpo)"/>
              </a:rPr>
              <a:t>Macroprocesos</a:t>
            </a:r>
            <a:r>
              <a:rPr lang="es-ES" altLang="es-ES_tradnl" sz="2300" dirty="0">
                <a:latin typeface="Calibri (Cuerpo)"/>
              </a:rPr>
              <a:t>: procesos en los que participa más de un área funcional de la empresa</a:t>
            </a:r>
          </a:p>
          <a:p>
            <a:pPr lvl="1"/>
            <a:r>
              <a:rPr lang="es-ES" altLang="es-ES_tradnl" sz="2300" b="1" dirty="0" err="1">
                <a:latin typeface="Calibri (Cuerpo)"/>
              </a:rPr>
              <a:t>Microprocesos</a:t>
            </a:r>
            <a:r>
              <a:rPr lang="es-ES" altLang="es-ES_tradnl" sz="2300" b="1" dirty="0">
                <a:latin typeface="Calibri (Cuerpo)"/>
              </a:rPr>
              <a:t>:</a:t>
            </a:r>
            <a:r>
              <a:rPr lang="es-ES" altLang="es-ES_tradnl" sz="2300" dirty="0">
                <a:latin typeface="Calibri (Cuerpo)"/>
              </a:rPr>
              <a:t> Diferentes subdivisiones que se pueden hacer de un macroproceso</a:t>
            </a:r>
          </a:p>
          <a:p>
            <a:r>
              <a:rPr lang="es-ES" altLang="es-ES_tradnl" sz="2800" b="1" dirty="0">
                <a:latin typeface="Calibri (Cuerpo)"/>
              </a:rPr>
              <a:t>Sistema de valor</a:t>
            </a:r>
            <a:r>
              <a:rPr lang="es-ES" altLang="es-ES_tradnl" sz="2800" dirty="0">
                <a:latin typeface="Calibri (Cuerpo)"/>
              </a:rPr>
              <a:t>: es todo el conjunto de procesos.</a:t>
            </a:r>
          </a:p>
          <a:p>
            <a:pPr lvl="1"/>
            <a:r>
              <a:rPr lang="es-ES" altLang="es-ES_tradnl" sz="2300" dirty="0">
                <a:latin typeface="Calibri (Cuerpo)"/>
              </a:rPr>
              <a:t>Por ejemplo, todos los procesos que posibilitan que a partir de unas materias primas se obtenga un producto terminado.</a:t>
            </a:r>
          </a:p>
        </p:txBody>
      </p:sp>
      <p:sp>
        <p:nvSpPr>
          <p:cNvPr id="2" name="Marcador de número de diapositiva 1">
            <a:extLst>
              <a:ext uri="{FF2B5EF4-FFF2-40B4-BE49-F238E27FC236}">
                <a16:creationId xmlns:a16="http://schemas.microsoft.com/office/drawing/2014/main" id="{2AC0B32E-6988-394B-8BF8-EAEDDF74B820}"/>
              </a:ext>
            </a:extLst>
          </p:cNvPr>
          <p:cNvSpPr>
            <a:spLocks noGrp="1"/>
          </p:cNvSpPr>
          <p:nvPr>
            <p:ph type="sldNum" sz="quarter" idx="11"/>
          </p:nvPr>
        </p:nvSpPr>
        <p:spPr/>
        <p:txBody>
          <a:bodyPr/>
          <a:lstStyle/>
          <a:p>
            <a:fld id="{7CD0433B-8C16-2E4C-B449-8A07C78BBBB1}" type="slidenum">
              <a:rPr lang="es-ES" altLang="es-ES_tradnl" smtClean="0"/>
              <a:pPr/>
              <a:t>23</a:t>
            </a:fld>
            <a:endParaRPr lang="es-ES" altLang="es-ES_tradn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000" b="0" dirty="0">
                <a:effectLst/>
                <a:latin typeface="Calibri (Títulos)"/>
              </a:rPr>
              <a:t>Gestión por procesos BPM</a:t>
            </a:r>
          </a:p>
        </p:txBody>
      </p:sp>
      <p:sp>
        <p:nvSpPr>
          <p:cNvPr id="39" name="38 Rectángulo"/>
          <p:cNvSpPr/>
          <p:nvPr/>
        </p:nvSpPr>
        <p:spPr>
          <a:xfrm>
            <a:off x="1187624" y="1556792"/>
            <a:ext cx="6912768" cy="47525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39 CuadroTexto"/>
          <p:cNvSpPr txBox="1"/>
          <p:nvPr/>
        </p:nvSpPr>
        <p:spPr>
          <a:xfrm>
            <a:off x="1403648" y="3615407"/>
            <a:ext cx="1080120" cy="369332"/>
          </a:xfrm>
          <a:prstGeom prst="rect">
            <a:avLst/>
          </a:prstGeom>
          <a:noFill/>
        </p:spPr>
        <p:txBody>
          <a:bodyPr wrap="square" rtlCol="0">
            <a:spAutoFit/>
          </a:bodyPr>
          <a:lstStyle/>
          <a:p>
            <a:r>
              <a:rPr lang="es-ES" b="1" dirty="0"/>
              <a:t>Inputs</a:t>
            </a:r>
          </a:p>
        </p:txBody>
      </p:sp>
      <p:sp>
        <p:nvSpPr>
          <p:cNvPr id="41" name="40 CuadroTexto"/>
          <p:cNvSpPr txBox="1"/>
          <p:nvPr/>
        </p:nvSpPr>
        <p:spPr>
          <a:xfrm>
            <a:off x="6732240" y="3615407"/>
            <a:ext cx="1440160" cy="369332"/>
          </a:xfrm>
          <a:prstGeom prst="rect">
            <a:avLst/>
          </a:prstGeom>
          <a:noFill/>
        </p:spPr>
        <p:txBody>
          <a:bodyPr wrap="square" rtlCol="0">
            <a:spAutoFit/>
          </a:bodyPr>
          <a:lstStyle/>
          <a:p>
            <a:r>
              <a:rPr lang="es-ES" b="1" dirty="0"/>
              <a:t>Resultados</a:t>
            </a:r>
          </a:p>
        </p:txBody>
      </p:sp>
      <p:sp>
        <p:nvSpPr>
          <p:cNvPr id="42" name="41 Rectángulo"/>
          <p:cNvSpPr/>
          <p:nvPr/>
        </p:nvSpPr>
        <p:spPr>
          <a:xfrm>
            <a:off x="2555776" y="1988840"/>
            <a:ext cx="4032448"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CuadroTexto"/>
          <p:cNvSpPr txBox="1"/>
          <p:nvPr/>
        </p:nvSpPr>
        <p:spPr>
          <a:xfrm>
            <a:off x="4139952" y="5343599"/>
            <a:ext cx="2448272" cy="461665"/>
          </a:xfrm>
          <a:prstGeom prst="rect">
            <a:avLst/>
          </a:prstGeom>
          <a:noFill/>
        </p:spPr>
        <p:txBody>
          <a:bodyPr wrap="square" rtlCol="0">
            <a:spAutoFit/>
          </a:bodyPr>
          <a:lstStyle/>
          <a:p>
            <a:r>
              <a:rPr lang="es-ES" sz="2400" b="1" dirty="0">
                <a:solidFill>
                  <a:schemeClr val="bg1"/>
                </a:solidFill>
              </a:rPr>
              <a:t>Macroproceso</a:t>
            </a:r>
          </a:p>
        </p:txBody>
      </p:sp>
      <p:sp>
        <p:nvSpPr>
          <p:cNvPr id="44" name="43 Rectángulo"/>
          <p:cNvSpPr/>
          <p:nvPr/>
        </p:nvSpPr>
        <p:spPr>
          <a:xfrm>
            <a:off x="2843808" y="2276872"/>
            <a:ext cx="2160240" cy="10081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t>Microproceso</a:t>
            </a:r>
            <a:endParaRPr lang="es-ES" sz="2400" b="1" dirty="0"/>
          </a:p>
        </p:txBody>
      </p:sp>
      <p:sp>
        <p:nvSpPr>
          <p:cNvPr id="46" name="45 Rectángulo"/>
          <p:cNvSpPr/>
          <p:nvPr/>
        </p:nvSpPr>
        <p:spPr>
          <a:xfrm>
            <a:off x="3419872" y="2420888"/>
            <a:ext cx="2295128" cy="100811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err="1"/>
              <a:t>Microproceso</a:t>
            </a:r>
            <a:endParaRPr lang="es-ES" sz="2400" b="1" dirty="0"/>
          </a:p>
        </p:txBody>
      </p:sp>
      <p:sp>
        <p:nvSpPr>
          <p:cNvPr id="48" name="47 Rectángulo"/>
          <p:cNvSpPr/>
          <p:nvPr/>
        </p:nvSpPr>
        <p:spPr>
          <a:xfrm>
            <a:off x="2699792" y="3645024"/>
            <a:ext cx="3816424" cy="15841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dirty="0"/>
          </a:p>
        </p:txBody>
      </p:sp>
      <p:sp>
        <p:nvSpPr>
          <p:cNvPr id="57" name="56 Rectángulo redondeado"/>
          <p:cNvSpPr/>
          <p:nvPr/>
        </p:nvSpPr>
        <p:spPr>
          <a:xfrm>
            <a:off x="2843808" y="40050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59" name="58 Rectángulo redondeado"/>
          <p:cNvSpPr/>
          <p:nvPr/>
        </p:nvSpPr>
        <p:spPr>
          <a:xfrm>
            <a:off x="2996208" y="41574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1" name="60 Rectángulo redondeado"/>
          <p:cNvSpPr/>
          <p:nvPr/>
        </p:nvSpPr>
        <p:spPr>
          <a:xfrm>
            <a:off x="3148608" y="43098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2" name="61 Rectángulo redondeado"/>
          <p:cNvSpPr/>
          <p:nvPr/>
        </p:nvSpPr>
        <p:spPr>
          <a:xfrm>
            <a:off x="3301008" y="4462264"/>
            <a:ext cx="1440160" cy="5760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Actividad</a:t>
            </a:r>
          </a:p>
        </p:txBody>
      </p:sp>
      <p:sp>
        <p:nvSpPr>
          <p:cNvPr id="63" name="62 Rectángulo redondeado"/>
          <p:cNvSpPr/>
          <p:nvPr/>
        </p:nvSpPr>
        <p:spPr>
          <a:xfrm>
            <a:off x="4932040" y="3933056"/>
            <a:ext cx="1440160" cy="10081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Tarea</a:t>
            </a:r>
          </a:p>
          <a:p>
            <a:pPr algn="ctr"/>
            <a:r>
              <a:rPr lang="es-ES" dirty="0"/>
              <a:t>Tarea</a:t>
            </a:r>
          </a:p>
          <a:p>
            <a:pPr algn="ctr"/>
            <a:r>
              <a:rPr lang="es-ES" dirty="0"/>
              <a:t>Tarea</a:t>
            </a:r>
          </a:p>
        </p:txBody>
      </p:sp>
      <p:sp>
        <p:nvSpPr>
          <p:cNvPr id="64" name="63 CuadroTexto"/>
          <p:cNvSpPr txBox="1"/>
          <p:nvPr/>
        </p:nvSpPr>
        <p:spPr>
          <a:xfrm>
            <a:off x="3419872" y="5847655"/>
            <a:ext cx="4824536" cy="461665"/>
          </a:xfrm>
          <a:prstGeom prst="rect">
            <a:avLst/>
          </a:prstGeom>
          <a:noFill/>
        </p:spPr>
        <p:txBody>
          <a:bodyPr wrap="square" rtlCol="0">
            <a:spAutoFit/>
          </a:bodyPr>
          <a:lstStyle/>
          <a:p>
            <a:r>
              <a:rPr lang="es-ES" sz="2400" b="1" dirty="0"/>
              <a:t>Sistema de valor</a:t>
            </a:r>
          </a:p>
        </p:txBody>
      </p:sp>
      <p:sp>
        <p:nvSpPr>
          <p:cNvPr id="65" name="64 Flecha derecha"/>
          <p:cNvSpPr/>
          <p:nvPr/>
        </p:nvSpPr>
        <p:spPr>
          <a:xfrm>
            <a:off x="1475656" y="407707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65 Flecha derecha"/>
          <p:cNvSpPr/>
          <p:nvPr/>
        </p:nvSpPr>
        <p:spPr>
          <a:xfrm>
            <a:off x="6948264" y="4077072"/>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66 CuadroTexto"/>
          <p:cNvSpPr txBox="1"/>
          <p:nvPr/>
        </p:nvSpPr>
        <p:spPr>
          <a:xfrm>
            <a:off x="0" y="3501008"/>
            <a:ext cx="1115616" cy="646331"/>
          </a:xfrm>
          <a:prstGeom prst="rect">
            <a:avLst/>
          </a:prstGeom>
          <a:noFill/>
        </p:spPr>
        <p:txBody>
          <a:bodyPr wrap="square" rtlCol="0">
            <a:spAutoFit/>
          </a:bodyPr>
          <a:lstStyle/>
          <a:p>
            <a:r>
              <a:rPr lang="es-ES" b="1" dirty="0"/>
              <a:t>Materias primas</a:t>
            </a:r>
          </a:p>
        </p:txBody>
      </p:sp>
      <p:sp>
        <p:nvSpPr>
          <p:cNvPr id="68" name="67 CuadroTexto"/>
          <p:cNvSpPr txBox="1"/>
          <p:nvPr/>
        </p:nvSpPr>
        <p:spPr>
          <a:xfrm>
            <a:off x="8208912" y="3653408"/>
            <a:ext cx="1115616" cy="369332"/>
          </a:xfrm>
          <a:prstGeom prst="rect">
            <a:avLst/>
          </a:prstGeom>
          <a:noFill/>
        </p:spPr>
        <p:txBody>
          <a:bodyPr wrap="square" rtlCol="0">
            <a:spAutoFit/>
          </a:bodyPr>
          <a:lstStyle/>
          <a:p>
            <a:r>
              <a:rPr lang="es-ES" b="1" dirty="0"/>
              <a:t>Cliente</a:t>
            </a:r>
          </a:p>
        </p:txBody>
      </p:sp>
      <p:sp>
        <p:nvSpPr>
          <p:cNvPr id="2" name="Marcador de número de diapositiva 1">
            <a:extLst>
              <a:ext uri="{FF2B5EF4-FFF2-40B4-BE49-F238E27FC236}">
                <a16:creationId xmlns:a16="http://schemas.microsoft.com/office/drawing/2014/main" id="{A7E8A029-BA93-8A40-BF89-BB536184E460}"/>
              </a:ext>
            </a:extLst>
          </p:cNvPr>
          <p:cNvSpPr>
            <a:spLocks noGrp="1"/>
          </p:cNvSpPr>
          <p:nvPr>
            <p:ph type="sldNum" sz="quarter" idx="11"/>
          </p:nvPr>
        </p:nvSpPr>
        <p:spPr/>
        <p:txBody>
          <a:bodyPr/>
          <a:lstStyle/>
          <a:p>
            <a:fld id="{7CD0433B-8C16-2E4C-B449-8A07C78BBBB1}" type="slidenum">
              <a:rPr lang="es-ES" altLang="es-ES_tradnl" smtClean="0"/>
              <a:pPr/>
              <a:t>24</a:t>
            </a:fld>
            <a:endParaRPr lang="es-ES" altLang="es-ES_tradnl"/>
          </a:p>
        </p:txBody>
      </p:sp>
    </p:spTree>
    <p:extLst>
      <p:ext uri="{BB962C8B-B14F-4D97-AF65-F5344CB8AC3E}">
        <p14:creationId xmlns:p14="http://schemas.microsoft.com/office/powerpoint/2010/main" val="25232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lstStyle/>
          <a:p>
            <a:pPr algn="ctr" eaLnBrk="1" hangingPunct="1"/>
            <a:r>
              <a:rPr lang="es-ES" altLang="es-ES_tradnl" sz="4000" b="0" dirty="0">
                <a:effectLst/>
                <a:latin typeface="Calibri (Títulos)"/>
              </a:rPr>
              <a:t>Objetivos y ventajas de BPM</a:t>
            </a:r>
          </a:p>
        </p:txBody>
      </p:sp>
      <p:sp>
        <p:nvSpPr>
          <p:cNvPr id="39939" name="Rectangle 3"/>
          <p:cNvSpPr>
            <a:spLocks noGrp="1"/>
          </p:cNvSpPr>
          <p:nvPr>
            <p:ph type="body" idx="1"/>
          </p:nvPr>
        </p:nvSpPr>
        <p:spPr>
          <a:xfrm>
            <a:off x="755650" y="1570038"/>
            <a:ext cx="7245350" cy="4525962"/>
          </a:xfrm>
          <a:noFill/>
        </p:spPr>
        <p:txBody>
          <a:bodyPr/>
          <a:lstStyle/>
          <a:p>
            <a:r>
              <a:rPr lang="es-ES" altLang="es-ES_tradnl" sz="2800" dirty="0">
                <a:latin typeface="Calibri (Cuerpo)"/>
              </a:rPr>
              <a:t>Objetivo principal</a:t>
            </a:r>
          </a:p>
          <a:p>
            <a:pPr lvl="1"/>
            <a:r>
              <a:rPr lang="es-ES" altLang="es-ES_tradnl" sz="2300" dirty="0">
                <a:latin typeface="Calibri (Cuerpo)"/>
              </a:rPr>
              <a:t>Determinar el flujo de información que unen las actividades para realizar una gestión integrada</a:t>
            </a:r>
          </a:p>
          <a:p>
            <a:r>
              <a:rPr lang="es-ES" altLang="es-ES_tradnl" sz="2800" dirty="0">
                <a:latin typeface="Calibri (Cuerpo)"/>
              </a:rPr>
              <a:t>Otros objetivos</a:t>
            </a:r>
          </a:p>
          <a:p>
            <a:pPr lvl="1"/>
            <a:r>
              <a:rPr lang="es-ES" altLang="es-ES_tradnl" sz="2300" dirty="0">
                <a:latin typeface="Calibri (Cuerpo)"/>
              </a:rPr>
              <a:t>Comprender cómo las entradas se transforman en salidas y cómo la información une a las diferentes actividades</a:t>
            </a:r>
          </a:p>
          <a:p>
            <a:pPr lvl="1"/>
            <a:r>
              <a:rPr lang="es-ES" altLang="es-ES_tradnl" sz="2300" dirty="0">
                <a:latin typeface="Calibri (Cuerpo)"/>
              </a:rPr>
              <a:t>Obtener una orientación del negocio hacia el cliente y sus necesidades</a:t>
            </a:r>
          </a:p>
          <a:p>
            <a:pPr lvl="1"/>
            <a:r>
              <a:rPr lang="es-ES" altLang="es-ES_tradnl" sz="2300" dirty="0">
                <a:latin typeface="Calibri (Cuerpo)"/>
              </a:rPr>
              <a:t>Visión sistemática del negocio</a:t>
            </a:r>
          </a:p>
          <a:p>
            <a:pPr lvl="1"/>
            <a:endParaRPr lang="es-ES" altLang="es-ES_tradnl" sz="2300" dirty="0"/>
          </a:p>
        </p:txBody>
      </p:sp>
      <p:sp>
        <p:nvSpPr>
          <p:cNvPr id="2" name="Marcador de número de diapositiva 1">
            <a:extLst>
              <a:ext uri="{FF2B5EF4-FFF2-40B4-BE49-F238E27FC236}">
                <a16:creationId xmlns:a16="http://schemas.microsoft.com/office/drawing/2014/main" id="{16ED72FD-FDE1-6D44-921D-EF08B3B61F4C}"/>
              </a:ext>
            </a:extLst>
          </p:cNvPr>
          <p:cNvSpPr>
            <a:spLocks noGrp="1"/>
          </p:cNvSpPr>
          <p:nvPr>
            <p:ph type="sldNum" sz="quarter" idx="11"/>
          </p:nvPr>
        </p:nvSpPr>
        <p:spPr/>
        <p:txBody>
          <a:bodyPr/>
          <a:lstStyle/>
          <a:p>
            <a:fld id="{7CD0433B-8C16-2E4C-B449-8A07C78BBBB1}" type="slidenum">
              <a:rPr lang="es-ES" altLang="es-ES_tradnl" smtClean="0"/>
              <a:pPr/>
              <a:t>25</a:t>
            </a:fld>
            <a:endParaRPr lang="es-ES" altLang="es-ES_tradn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rmAutofit/>
          </a:bodyPr>
          <a:lstStyle/>
          <a:p>
            <a:pPr algn="ctr" eaLnBrk="1" hangingPunct="1"/>
            <a:r>
              <a:rPr lang="es-ES" altLang="es-ES_tradnl" sz="4400" b="0" dirty="0">
                <a:effectLst/>
                <a:latin typeface="Calibri (Títulos)"/>
              </a:rPr>
              <a:t>Objetivos y ventajas de BPM</a:t>
            </a:r>
            <a:endParaRPr lang="es-ES" altLang="es-ES_tradnl" sz="3600" b="0" dirty="0">
              <a:effectLst/>
              <a:latin typeface="Calibri (Títulos)"/>
            </a:endParaRPr>
          </a:p>
        </p:txBody>
      </p:sp>
      <p:sp>
        <p:nvSpPr>
          <p:cNvPr id="41987" name="Rectangle 3"/>
          <p:cNvSpPr>
            <a:spLocks noGrp="1"/>
          </p:cNvSpPr>
          <p:nvPr>
            <p:ph type="body" idx="1"/>
          </p:nvPr>
        </p:nvSpPr>
        <p:spPr>
          <a:xfrm>
            <a:off x="755650" y="1570038"/>
            <a:ext cx="7245350" cy="4525962"/>
          </a:xfrm>
          <a:noFill/>
        </p:spPr>
        <p:txBody>
          <a:bodyPr/>
          <a:lstStyle/>
          <a:p>
            <a:r>
              <a:rPr lang="es-ES" altLang="es-ES_tradnl" sz="2800" dirty="0">
                <a:latin typeface="Calibri (Cuerpo)"/>
              </a:rPr>
              <a:t>Ventajas:</a:t>
            </a:r>
          </a:p>
          <a:p>
            <a:pPr lvl="1"/>
            <a:r>
              <a:rPr lang="es-ES" altLang="es-ES_tradnl" sz="2400" dirty="0">
                <a:latin typeface="Calibri (Cuerpo)"/>
              </a:rPr>
              <a:t>Eliminar actividades sin valor añadido</a:t>
            </a:r>
          </a:p>
          <a:p>
            <a:pPr lvl="1"/>
            <a:r>
              <a:rPr lang="es-ES" altLang="es-ES_tradnl" sz="2400" dirty="0">
                <a:latin typeface="Calibri (Cuerpo)"/>
              </a:rPr>
              <a:t>Reducir los costes</a:t>
            </a:r>
          </a:p>
          <a:p>
            <a:pPr lvl="1"/>
            <a:r>
              <a:rPr lang="es-ES" altLang="es-ES_tradnl" sz="2400" dirty="0">
                <a:latin typeface="Calibri (Cuerpo)"/>
              </a:rPr>
              <a:t>Acortar los términos de entrega</a:t>
            </a:r>
          </a:p>
          <a:p>
            <a:pPr lvl="1"/>
            <a:r>
              <a:rPr lang="es-ES" altLang="es-ES_tradnl" sz="2400" dirty="0">
                <a:latin typeface="Calibri (Cuerpo)"/>
              </a:rPr>
              <a:t>Mejorar la calidad</a:t>
            </a:r>
          </a:p>
          <a:p>
            <a:pPr lvl="1"/>
            <a:r>
              <a:rPr lang="es-ES" altLang="es-ES_tradnl" sz="2400" dirty="0">
                <a:latin typeface="Calibri (Cuerpo)"/>
              </a:rPr>
              <a:t>Implantación de actividades con un valor añadido a bajo coste, como por ejemplo la información</a:t>
            </a:r>
          </a:p>
          <a:p>
            <a:pPr lvl="1"/>
            <a:endParaRPr lang="es-ES" altLang="es-ES_tradnl" sz="2400" dirty="0"/>
          </a:p>
        </p:txBody>
      </p:sp>
      <p:sp>
        <p:nvSpPr>
          <p:cNvPr id="2" name="Marcador de número de diapositiva 1">
            <a:extLst>
              <a:ext uri="{FF2B5EF4-FFF2-40B4-BE49-F238E27FC236}">
                <a16:creationId xmlns:a16="http://schemas.microsoft.com/office/drawing/2014/main" id="{3B3E3CFF-54E8-4F4D-950B-500BB291DDE9}"/>
              </a:ext>
            </a:extLst>
          </p:cNvPr>
          <p:cNvSpPr>
            <a:spLocks noGrp="1"/>
          </p:cNvSpPr>
          <p:nvPr>
            <p:ph type="sldNum" sz="quarter" idx="11"/>
          </p:nvPr>
        </p:nvSpPr>
        <p:spPr/>
        <p:txBody>
          <a:bodyPr/>
          <a:lstStyle/>
          <a:p>
            <a:fld id="{7CD0433B-8C16-2E4C-B449-8A07C78BBBB1}" type="slidenum">
              <a:rPr lang="es-ES" altLang="es-ES_tradnl" smtClean="0"/>
              <a:pPr/>
              <a:t>26</a:t>
            </a:fld>
            <a:endParaRPr lang="es-ES" altLang="es-ES_tradn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Implantación de BPM</a:t>
            </a:r>
          </a:p>
        </p:txBody>
      </p:sp>
      <p:sp>
        <p:nvSpPr>
          <p:cNvPr id="44035" name="Rectangle 3"/>
          <p:cNvSpPr>
            <a:spLocks noGrp="1"/>
          </p:cNvSpPr>
          <p:nvPr>
            <p:ph type="body" idx="4294967295"/>
          </p:nvPr>
        </p:nvSpPr>
        <p:spPr>
          <a:xfrm>
            <a:off x="533400" y="1570038"/>
            <a:ext cx="7245350" cy="4525962"/>
          </a:xfrm>
          <a:noFill/>
        </p:spPr>
        <p:txBody>
          <a:bodyPr/>
          <a:lstStyle/>
          <a:p>
            <a:r>
              <a:rPr lang="es-ES" altLang="es-ES_tradnl" sz="2900" dirty="0">
                <a:latin typeface="Calibri (Cuerpo)"/>
              </a:rPr>
              <a:t>Identificación de procesos</a:t>
            </a:r>
          </a:p>
          <a:p>
            <a:pPr lvl="1"/>
            <a:r>
              <a:rPr lang="es-ES" altLang="es-ES_tradnl" sz="2400" dirty="0">
                <a:latin typeface="Calibri (Cuerpo)"/>
              </a:rPr>
              <a:t>Hay que fijarse en las actividades principales para el buen funcionamiento de la empresa:</a:t>
            </a:r>
          </a:p>
          <a:p>
            <a:pPr lvl="2"/>
            <a:r>
              <a:rPr lang="es-ES" altLang="es-ES_tradnl" sz="2200" dirty="0">
                <a:latin typeface="Calibri (Cuerpo)"/>
              </a:rPr>
              <a:t>La entrega del producto o servicio al cliente</a:t>
            </a:r>
          </a:p>
          <a:p>
            <a:pPr lvl="2"/>
            <a:r>
              <a:rPr lang="es-ES" altLang="es-ES_tradnl" sz="2200" dirty="0">
                <a:latin typeface="Calibri (Cuerpo)"/>
              </a:rPr>
              <a:t>Los objetivos estratégicos</a:t>
            </a:r>
          </a:p>
          <a:p>
            <a:pPr lvl="2"/>
            <a:r>
              <a:rPr lang="es-ES" altLang="es-ES_tradnl" sz="2200" dirty="0">
                <a:latin typeface="Calibri (Cuerpo)"/>
              </a:rPr>
              <a:t>La producción del producto</a:t>
            </a:r>
          </a:p>
          <a:p>
            <a:pPr lvl="2"/>
            <a:r>
              <a:rPr lang="es-ES" altLang="es-ES_tradnl" sz="2200" dirty="0">
                <a:latin typeface="Calibri (Cuerpo)"/>
              </a:rPr>
              <a:t>La cadena de valor de la empresa</a:t>
            </a:r>
          </a:p>
          <a:p>
            <a:pPr lvl="2"/>
            <a:r>
              <a:rPr lang="es-ES" altLang="es-ES_tradnl" sz="2200" dirty="0">
                <a:latin typeface="Calibri (Cuerpo)"/>
              </a:rPr>
              <a:t>Consecución de ventajas competitivas</a:t>
            </a:r>
          </a:p>
          <a:p>
            <a:pPr lvl="1"/>
            <a:r>
              <a:rPr lang="es-ES" altLang="es-ES_tradnl" sz="2400" dirty="0">
                <a:latin typeface="Calibri (Cuerpo)"/>
              </a:rPr>
              <a:t>¿Cuántos procesos debe tener una empresa?</a:t>
            </a:r>
            <a:r>
              <a:rPr lang="es-ES" altLang="es-ES_tradnl" sz="2400" dirty="0"/>
              <a:t> </a:t>
            </a:r>
          </a:p>
        </p:txBody>
      </p:sp>
      <p:sp>
        <p:nvSpPr>
          <p:cNvPr id="41988" name="Text Box 4"/>
          <p:cNvSpPr txBox="1">
            <a:spLocks noChangeArrowheads="1"/>
          </p:cNvSpPr>
          <p:nvPr/>
        </p:nvSpPr>
        <p:spPr bwMode="auto">
          <a:xfrm>
            <a:off x="7086600" y="4953000"/>
            <a:ext cx="1981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s-ES" altLang="es-ES_tradnl" sz="1800" dirty="0">
                <a:solidFill>
                  <a:schemeClr val="hlink"/>
                </a:solidFill>
                <a:latin typeface="Calibri (Cuerpo)"/>
              </a:rPr>
              <a:t>No más de 20</a:t>
            </a:r>
          </a:p>
        </p:txBody>
      </p:sp>
      <p:sp>
        <p:nvSpPr>
          <p:cNvPr id="2" name="Marcador de número de diapositiva 1">
            <a:extLst>
              <a:ext uri="{FF2B5EF4-FFF2-40B4-BE49-F238E27FC236}">
                <a16:creationId xmlns:a16="http://schemas.microsoft.com/office/drawing/2014/main" id="{5E692342-B5AE-724B-A81F-D314CFEA4AAA}"/>
              </a:ext>
            </a:extLst>
          </p:cNvPr>
          <p:cNvSpPr>
            <a:spLocks noGrp="1"/>
          </p:cNvSpPr>
          <p:nvPr>
            <p:ph type="sldNum" sz="quarter" idx="11"/>
          </p:nvPr>
        </p:nvSpPr>
        <p:spPr/>
        <p:txBody>
          <a:bodyPr/>
          <a:lstStyle/>
          <a:p>
            <a:fld id="{C9910268-D884-484A-BDAB-B714CD6A3122}" type="slidenum">
              <a:rPr lang="es-ES" altLang="es-ES_tradnl" smtClean="0"/>
              <a:pPr/>
              <a:t>27</a:t>
            </a:fld>
            <a:endParaRPr lang="es-ES" altLang="es-ES_tradn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Mejora de procesos</a:t>
            </a:r>
          </a:p>
        </p:txBody>
      </p:sp>
      <p:sp>
        <p:nvSpPr>
          <p:cNvPr id="54275"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Mejora continua de los procesos de negocio</a:t>
            </a:r>
          </a:p>
          <a:p>
            <a:pPr lvl="1"/>
            <a:r>
              <a:rPr lang="es-ES" altLang="es-ES_tradnl" sz="2300" dirty="0">
                <a:latin typeface="Calibri (Cuerpo)"/>
              </a:rPr>
              <a:t>Realiza una mejora gradual de los procesos</a:t>
            </a:r>
          </a:p>
          <a:p>
            <a:r>
              <a:rPr lang="es-ES" altLang="es-ES_tradnl" sz="2800" dirty="0">
                <a:latin typeface="Calibri (Cuerpo)"/>
              </a:rPr>
              <a:t>Dos técnicas</a:t>
            </a:r>
          </a:p>
          <a:p>
            <a:pPr lvl="1"/>
            <a:r>
              <a:rPr lang="es-ES" altLang="es-ES_tradnl" sz="2300" dirty="0">
                <a:latin typeface="Calibri (Cuerpo)"/>
              </a:rPr>
              <a:t>Reingeniería de los procesos de negocio </a:t>
            </a:r>
          </a:p>
          <a:p>
            <a:pPr lvl="2"/>
            <a:r>
              <a:rPr lang="es-ES" altLang="es-ES_tradnl" sz="2100" dirty="0">
                <a:latin typeface="Calibri (Cuerpo)"/>
              </a:rPr>
              <a:t>Business </a:t>
            </a:r>
            <a:r>
              <a:rPr lang="es-ES" altLang="es-ES_tradnl" sz="2100" dirty="0" err="1">
                <a:latin typeface="Calibri (Cuerpo)"/>
              </a:rPr>
              <a:t>Process</a:t>
            </a:r>
            <a:r>
              <a:rPr lang="es-ES" altLang="es-ES_tradnl" sz="2100" dirty="0">
                <a:latin typeface="Calibri (Cuerpo)"/>
              </a:rPr>
              <a:t> </a:t>
            </a:r>
            <a:r>
              <a:rPr lang="es-ES" altLang="es-ES_tradnl" sz="2100" dirty="0" err="1">
                <a:latin typeface="Calibri (Cuerpo)"/>
              </a:rPr>
              <a:t>Reengineering</a:t>
            </a:r>
            <a:r>
              <a:rPr lang="es-ES" altLang="es-ES_tradnl" sz="2100" dirty="0">
                <a:latin typeface="Calibri (Cuerpo)"/>
              </a:rPr>
              <a:t> (BPR)</a:t>
            </a:r>
          </a:p>
          <a:p>
            <a:pPr lvl="1"/>
            <a:r>
              <a:rPr lang="es-ES" altLang="es-ES_tradnl" sz="2300" dirty="0">
                <a:latin typeface="Calibri (Cuerpo)"/>
              </a:rPr>
              <a:t>Mejora continua de los procesos de negocio </a:t>
            </a:r>
          </a:p>
          <a:p>
            <a:pPr lvl="2"/>
            <a:r>
              <a:rPr lang="es-ES" altLang="es-ES_tradnl" sz="2100" dirty="0">
                <a:latin typeface="Calibri (Cuerpo)"/>
              </a:rPr>
              <a:t>Business </a:t>
            </a:r>
            <a:r>
              <a:rPr lang="es-ES" altLang="es-ES_tradnl" sz="2100" dirty="0" err="1">
                <a:latin typeface="Calibri (Cuerpo)"/>
              </a:rPr>
              <a:t>Process</a:t>
            </a:r>
            <a:r>
              <a:rPr lang="es-ES" altLang="es-ES_tradnl" sz="2100" dirty="0">
                <a:latin typeface="Calibri (Cuerpo)"/>
              </a:rPr>
              <a:t> </a:t>
            </a:r>
            <a:r>
              <a:rPr lang="es-ES" altLang="es-ES_tradnl" sz="2100" dirty="0" err="1">
                <a:latin typeface="Calibri (Cuerpo)"/>
              </a:rPr>
              <a:t>Improvement</a:t>
            </a:r>
            <a:r>
              <a:rPr lang="es-ES" altLang="es-ES_tradnl" sz="2100" dirty="0">
                <a:latin typeface="Calibri (Cuerpo)"/>
              </a:rPr>
              <a:t> (BPI)</a:t>
            </a:r>
          </a:p>
          <a:p>
            <a:pPr lvl="2"/>
            <a:endParaRPr lang="es-ES" altLang="es-ES_tradnl" sz="2100" dirty="0">
              <a:latin typeface="Calibri (Cuerpo)"/>
            </a:endParaRPr>
          </a:p>
        </p:txBody>
      </p:sp>
      <p:sp>
        <p:nvSpPr>
          <p:cNvPr id="2" name="Marcador de número de diapositiva 1">
            <a:extLst>
              <a:ext uri="{FF2B5EF4-FFF2-40B4-BE49-F238E27FC236}">
                <a16:creationId xmlns:a16="http://schemas.microsoft.com/office/drawing/2014/main" id="{838BC9D5-E991-DF44-86F6-113198AD5212}"/>
              </a:ext>
            </a:extLst>
          </p:cNvPr>
          <p:cNvSpPr>
            <a:spLocks noGrp="1"/>
          </p:cNvSpPr>
          <p:nvPr>
            <p:ph type="sldNum" sz="quarter" idx="11"/>
          </p:nvPr>
        </p:nvSpPr>
        <p:spPr/>
        <p:txBody>
          <a:bodyPr/>
          <a:lstStyle/>
          <a:p>
            <a:fld id="{C9910268-D884-484A-BDAB-B714CD6A3122}" type="slidenum">
              <a:rPr lang="es-ES" altLang="es-ES_tradnl" smtClean="0"/>
              <a:pPr/>
              <a:t>28</a:t>
            </a:fld>
            <a:endParaRPr lang="es-ES" altLang="es-ES_tradnl"/>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Modelado de procesos</a:t>
            </a:r>
          </a:p>
        </p:txBody>
      </p:sp>
      <p:sp>
        <p:nvSpPr>
          <p:cNvPr id="62467" name="Rectangle 3"/>
          <p:cNvSpPr>
            <a:spLocks noGrp="1"/>
          </p:cNvSpPr>
          <p:nvPr>
            <p:ph type="body" idx="4294967295"/>
          </p:nvPr>
        </p:nvSpPr>
        <p:spPr>
          <a:xfrm>
            <a:off x="755650" y="1570038"/>
            <a:ext cx="7473950" cy="4525962"/>
          </a:xfrm>
          <a:noFill/>
        </p:spPr>
        <p:txBody>
          <a:bodyPr/>
          <a:lstStyle/>
          <a:p>
            <a:r>
              <a:rPr lang="es-ES" altLang="es-ES_tradnl" sz="2800" dirty="0">
                <a:latin typeface="Calibri (Cuerpo)"/>
              </a:rPr>
              <a:t>Qué hace</a:t>
            </a:r>
          </a:p>
          <a:p>
            <a:pPr lvl="1"/>
            <a:r>
              <a:rPr lang="es-ES" altLang="es-ES_tradnl" sz="2300" dirty="0">
                <a:latin typeface="Calibri (Cuerpo)"/>
              </a:rPr>
              <a:t>Organizar las tareas asociadas con la determinación de requerimientos para obtener la comprensión completa y exacta del sistema.</a:t>
            </a:r>
          </a:p>
          <a:p>
            <a:pPr lvl="1"/>
            <a:r>
              <a:rPr lang="es-ES" altLang="es-ES_tradnl" sz="2300" dirty="0">
                <a:latin typeface="Calibri (Cuerpo)"/>
              </a:rPr>
              <a:t>Combinar gráficos y texto para representar y describir un sistema</a:t>
            </a:r>
          </a:p>
          <a:p>
            <a:pPr lvl="1"/>
            <a:r>
              <a:rPr lang="es-ES" altLang="es-ES_tradnl" sz="2300" dirty="0">
                <a:latin typeface="Calibri (Cuerpo)"/>
              </a:rPr>
              <a:t>Hay diferentes esquemas de exposición de modelos</a:t>
            </a:r>
          </a:p>
          <a:p>
            <a:pPr lvl="2"/>
            <a:r>
              <a:rPr lang="es-ES" altLang="es-ES_tradnl" sz="2100" dirty="0">
                <a:latin typeface="Calibri (Cuerpo)"/>
              </a:rPr>
              <a:t>BPM - BPMN</a:t>
            </a:r>
          </a:p>
          <a:p>
            <a:pPr lvl="2"/>
            <a:r>
              <a:rPr lang="es-ES" altLang="es-ES_tradnl" sz="2100" dirty="0">
                <a:latin typeface="Calibri (Cuerpo)"/>
              </a:rPr>
              <a:t>Análisis estructurado</a:t>
            </a:r>
          </a:p>
          <a:p>
            <a:pPr lvl="2"/>
            <a:r>
              <a:rPr lang="es-ES" altLang="es-ES_tradnl" sz="2100" dirty="0">
                <a:latin typeface="Calibri (Cuerpo)"/>
              </a:rPr>
              <a:t>Análisis orientado al objeto</a:t>
            </a:r>
          </a:p>
          <a:p>
            <a:pPr lvl="2"/>
            <a:endParaRPr lang="es-ES" altLang="es-ES_tradnl" sz="2100" dirty="0"/>
          </a:p>
          <a:p>
            <a:pPr lvl="2"/>
            <a:endParaRPr lang="es-ES" altLang="es-ES_tradnl" sz="1700" dirty="0"/>
          </a:p>
          <a:p>
            <a:pPr lvl="1"/>
            <a:endParaRPr lang="es-ES" altLang="es-ES_tradnl" sz="2300" dirty="0"/>
          </a:p>
          <a:p>
            <a:pPr lvl="1">
              <a:buFont typeface="Verdana" charset="0"/>
              <a:buNone/>
            </a:pPr>
            <a:endParaRPr lang="es-ES" altLang="es-ES_tradnl" sz="2300" dirty="0"/>
          </a:p>
        </p:txBody>
      </p:sp>
      <p:sp>
        <p:nvSpPr>
          <p:cNvPr id="2" name="Marcador de número de diapositiva 1">
            <a:extLst>
              <a:ext uri="{FF2B5EF4-FFF2-40B4-BE49-F238E27FC236}">
                <a16:creationId xmlns:a16="http://schemas.microsoft.com/office/drawing/2014/main" id="{9D34733F-D5EF-FC44-A055-F94C975A467E}"/>
              </a:ext>
            </a:extLst>
          </p:cNvPr>
          <p:cNvSpPr>
            <a:spLocks noGrp="1"/>
          </p:cNvSpPr>
          <p:nvPr>
            <p:ph type="sldNum" sz="quarter" idx="11"/>
          </p:nvPr>
        </p:nvSpPr>
        <p:spPr/>
        <p:txBody>
          <a:bodyPr/>
          <a:lstStyle/>
          <a:p>
            <a:fld id="{C9910268-D884-484A-BDAB-B714CD6A3122}" type="slidenum">
              <a:rPr lang="es-ES" altLang="es-ES_tradnl" smtClean="0"/>
              <a:pPr/>
              <a:t>29</a:t>
            </a:fld>
            <a:endParaRPr lang="es-ES" altLang="es-ES_trad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Autofit/>
          </a:bodyPr>
          <a:lstStyle/>
          <a:p>
            <a:pPr algn="ctr" eaLnBrk="1" hangingPunct="1"/>
            <a:r>
              <a:rPr lang="es-ES" altLang="es-ES_tradnl" sz="3600" dirty="0"/>
              <a:t>Definición de sistemas de información</a:t>
            </a:r>
          </a:p>
        </p:txBody>
      </p:sp>
      <p:sp>
        <p:nvSpPr>
          <p:cNvPr id="18435" name="Rectangle 3"/>
          <p:cNvSpPr>
            <a:spLocks noGrp="1"/>
          </p:cNvSpPr>
          <p:nvPr>
            <p:ph idx="1"/>
          </p:nvPr>
        </p:nvSpPr>
        <p:spPr>
          <a:xfrm>
            <a:off x="755650" y="1557338"/>
            <a:ext cx="7016750" cy="4525962"/>
          </a:xfrm>
          <a:noFill/>
        </p:spPr>
        <p:txBody>
          <a:bodyPr/>
          <a:lstStyle/>
          <a:p>
            <a:pPr>
              <a:lnSpc>
                <a:spcPct val="100000"/>
              </a:lnSpc>
            </a:pPr>
            <a:r>
              <a:rPr lang="es-ES" altLang="es-ES_tradnl" sz="2800" dirty="0"/>
              <a:t>Sistema</a:t>
            </a:r>
          </a:p>
          <a:p>
            <a:pPr lvl="1">
              <a:lnSpc>
                <a:spcPct val="100000"/>
              </a:lnSpc>
            </a:pPr>
            <a:r>
              <a:rPr lang="es-ES" altLang="es-ES_tradnl" sz="2300" dirty="0"/>
              <a:t>Conjunto de componentes que interaccionan entre sí para lograr un objetivo común.</a:t>
            </a:r>
          </a:p>
          <a:p>
            <a:pPr lvl="2">
              <a:lnSpc>
                <a:spcPct val="100000"/>
              </a:lnSpc>
            </a:pPr>
            <a:r>
              <a:rPr lang="es-ES" altLang="es-ES_tradnl" sz="2100" dirty="0"/>
              <a:t>Pueden representarse a través de un modelo formado por cinco bloques básicos</a:t>
            </a:r>
            <a:endParaRPr lang="es-ES" altLang="es-ES_tradnl" sz="1000" dirty="0"/>
          </a:p>
          <a:p>
            <a:pPr lvl="3">
              <a:lnSpc>
                <a:spcPct val="100000"/>
              </a:lnSpc>
            </a:pPr>
            <a:r>
              <a:rPr lang="es-ES" altLang="es-ES_tradnl" sz="1900" dirty="0"/>
              <a:t>Elementos de entrada</a:t>
            </a:r>
          </a:p>
          <a:p>
            <a:pPr lvl="3">
              <a:lnSpc>
                <a:spcPct val="100000"/>
              </a:lnSpc>
            </a:pPr>
            <a:r>
              <a:rPr lang="es-ES" altLang="es-ES_tradnl" sz="1900" dirty="0"/>
              <a:t>Elementos de salida</a:t>
            </a:r>
          </a:p>
          <a:p>
            <a:pPr lvl="3">
              <a:lnSpc>
                <a:spcPct val="100000"/>
              </a:lnSpc>
            </a:pPr>
            <a:r>
              <a:rPr lang="es-ES" altLang="es-ES_tradnl" sz="1900" dirty="0"/>
              <a:t>Sección de transformación</a:t>
            </a:r>
          </a:p>
          <a:p>
            <a:pPr lvl="3">
              <a:lnSpc>
                <a:spcPct val="100000"/>
              </a:lnSpc>
            </a:pPr>
            <a:r>
              <a:rPr lang="es-ES" altLang="es-ES_tradnl" sz="1900" dirty="0"/>
              <a:t>Mecanismos de control </a:t>
            </a:r>
          </a:p>
          <a:p>
            <a:pPr lvl="3">
              <a:lnSpc>
                <a:spcPct val="100000"/>
              </a:lnSpc>
            </a:pPr>
            <a:r>
              <a:rPr lang="es-ES" altLang="es-ES_tradnl" sz="1900" dirty="0"/>
              <a:t>Objetivos</a:t>
            </a:r>
          </a:p>
        </p:txBody>
      </p:sp>
      <p:grpSp>
        <p:nvGrpSpPr>
          <p:cNvPr id="18436" name="22 Grupo"/>
          <p:cNvGrpSpPr>
            <a:grpSpLocks/>
          </p:cNvGrpSpPr>
          <p:nvPr/>
        </p:nvGrpSpPr>
        <p:grpSpPr bwMode="auto">
          <a:xfrm>
            <a:off x="4267200" y="3810000"/>
            <a:ext cx="4572000" cy="2590800"/>
            <a:chOff x="4419600" y="3581400"/>
            <a:chExt cx="4572000" cy="2590800"/>
          </a:xfrm>
        </p:grpSpPr>
        <p:sp>
          <p:nvSpPr>
            <p:cNvPr id="4" name="3 Rectángulo"/>
            <p:cNvSpPr/>
            <p:nvPr/>
          </p:nvSpPr>
          <p:spPr>
            <a:xfrm>
              <a:off x="6248400" y="35814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dirty="0">
                  <a:solidFill>
                    <a:srgbClr val="FFFFFF"/>
                  </a:solidFill>
                  <a:latin typeface="Tahoma" charset="0"/>
                </a:rPr>
                <a:t>Objetivos</a:t>
              </a:r>
            </a:p>
          </p:txBody>
        </p:sp>
        <p:sp>
          <p:nvSpPr>
            <p:cNvPr id="5" name="4 Rectángulo"/>
            <p:cNvSpPr/>
            <p:nvPr/>
          </p:nvSpPr>
          <p:spPr>
            <a:xfrm>
              <a:off x="5943600" y="44196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dirty="0">
                  <a:solidFill>
                    <a:srgbClr val="FFFFFF"/>
                  </a:solidFill>
                  <a:latin typeface="Tahoma" charset="0"/>
                </a:rPr>
                <a:t>Mecanismos de control</a:t>
              </a:r>
            </a:p>
          </p:txBody>
        </p:sp>
        <p:sp>
          <p:nvSpPr>
            <p:cNvPr id="6" name="5 Rectángulo"/>
            <p:cNvSpPr/>
            <p:nvPr/>
          </p:nvSpPr>
          <p:spPr>
            <a:xfrm>
              <a:off x="4419600" y="5715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FFFF"/>
                  </a:solidFill>
                  <a:latin typeface="Tahoma" charset="0"/>
                </a:rPr>
                <a:t>Entradas</a:t>
              </a:r>
            </a:p>
          </p:txBody>
        </p:sp>
        <p:sp>
          <p:nvSpPr>
            <p:cNvPr id="7" name="6 Rectángulo"/>
            <p:cNvSpPr/>
            <p:nvPr/>
          </p:nvSpPr>
          <p:spPr>
            <a:xfrm>
              <a:off x="5867400" y="57150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FFFF"/>
                  </a:solidFill>
                  <a:latin typeface="Tahoma" charset="0"/>
                </a:rPr>
                <a:t>Transformación</a:t>
              </a:r>
            </a:p>
          </p:txBody>
        </p:sp>
        <p:sp>
          <p:nvSpPr>
            <p:cNvPr id="8" name="7 Rectángulo"/>
            <p:cNvSpPr/>
            <p:nvPr/>
          </p:nvSpPr>
          <p:spPr>
            <a:xfrm>
              <a:off x="7924800" y="5715000"/>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s-ES" altLang="es-ES_tradnl" sz="1800">
                  <a:solidFill>
                    <a:srgbClr val="FFFFFF"/>
                  </a:solidFill>
                  <a:latin typeface="Tahoma" charset="0"/>
                </a:rPr>
                <a:t>Salidas</a:t>
              </a:r>
            </a:p>
          </p:txBody>
        </p:sp>
        <p:cxnSp>
          <p:nvCxnSpPr>
            <p:cNvPr id="10" name="9 Conector recto de flecha"/>
            <p:cNvCxnSpPr>
              <a:cxnSpLocks/>
              <a:stCxn id="4" idx="2"/>
            </p:cNvCxnSpPr>
            <p:nvPr/>
          </p:nvCxnSpPr>
          <p:spPr>
            <a:xfrm>
              <a:off x="6819900" y="4038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5" idx="1"/>
              <a:endCxn id="6" idx="0"/>
            </p:cNvCxnSpPr>
            <p:nvPr/>
          </p:nvCxnSpPr>
          <p:spPr>
            <a:xfrm rot="10800000" flipV="1">
              <a:off x="4953000" y="4648200"/>
              <a:ext cx="990600" cy="1066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6" idx="3"/>
              <a:endCxn id="7" idx="1"/>
            </p:cNvCxnSpPr>
            <p:nvPr/>
          </p:nvCxnSpPr>
          <p:spPr>
            <a:xfrm>
              <a:off x="5486400" y="59436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7" idx="3"/>
              <a:endCxn id="8" idx="1"/>
            </p:cNvCxnSpPr>
            <p:nvPr/>
          </p:nvCxnSpPr>
          <p:spPr>
            <a:xfrm>
              <a:off x="7620000" y="5943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21 Forma"/>
            <p:cNvCxnSpPr>
              <a:stCxn id="8" idx="0"/>
              <a:endCxn id="5" idx="3"/>
            </p:cNvCxnSpPr>
            <p:nvPr/>
          </p:nvCxnSpPr>
          <p:spPr>
            <a:xfrm rot="16200000" flipV="1">
              <a:off x="7581900" y="4838700"/>
              <a:ext cx="1066800" cy="685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normAutofit/>
          </a:bodyPr>
          <a:lstStyle/>
          <a:p>
            <a:pPr algn="ctr" eaLnBrk="1" hangingPunct="1"/>
            <a:r>
              <a:rPr lang="es-ES" altLang="es-ES_tradnl" sz="4000" b="0" dirty="0">
                <a:effectLst/>
                <a:latin typeface="Calibri (Títulos)"/>
              </a:rPr>
              <a:t>Modelado de procesos</a:t>
            </a:r>
          </a:p>
        </p:txBody>
      </p:sp>
      <p:sp>
        <p:nvSpPr>
          <p:cNvPr id="64515" name="Rectangle 3"/>
          <p:cNvSpPr>
            <a:spLocks noGrp="1"/>
          </p:cNvSpPr>
          <p:nvPr>
            <p:ph type="body" idx="4294967295"/>
          </p:nvPr>
        </p:nvSpPr>
        <p:spPr>
          <a:xfrm>
            <a:off x="755650" y="1570038"/>
            <a:ext cx="7931150" cy="4830762"/>
          </a:xfrm>
          <a:noFill/>
        </p:spPr>
        <p:txBody>
          <a:bodyPr/>
          <a:lstStyle/>
          <a:p>
            <a:r>
              <a:rPr lang="es-ES" altLang="es-ES_tradnl" sz="2800" dirty="0">
                <a:latin typeface="Calibri (Cuerpo)"/>
              </a:rPr>
              <a:t>Debe establecer QUÉ hace el sistema</a:t>
            </a:r>
          </a:p>
          <a:p>
            <a:r>
              <a:rPr lang="es-ES" altLang="es-ES_tradnl" sz="2800" dirty="0">
                <a:latin typeface="Calibri (Cuerpo)"/>
              </a:rPr>
              <a:t>Utiliza tecnología </a:t>
            </a:r>
            <a:r>
              <a:rPr lang="es-ES" altLang="es-ES_tradnl" sz="2800" dirty="0" err="1">
                <a:latin typeface="Calibri (Cuerpo)"/>
              </a:rPr>
              <a:t>Workflow</a:t>
            </a:r>
            <a:endParaRPr lang="es-ES" altLang="es-ES_tradnl" sz="2800" dirty="0">
              <a:latin typeface="Calibri (Cuerpo)"/>
            </a:endParaRPr>
          </a:p>
          <a:p>
            <a:pPr lvl="1"/>
            <a:r>
              <a:rPr lang="es-ES" altLang="es-ES_tradnl" sz="2400" dirty="0">
                <a:latin typeface="Calibri (Cuerpo)"/>
              </a:rPr>
              <a:t>Automatiza el flujo de trabajo de los procesos</a:t>
            </a:r>
          </a:p>
          <a:p>
            <a:pPr lvl="1"/>
            <a:r>
              <a:rPr lang="es-ES" altLang="es-ES_tradnl" sz="2400" dirty="0">
                <a:latin typeface="Calibri (Cuerpo)"/>
              </a:rPr>
              <a:t>Asegura que las actividades de un proceso </a:t>
            </a:r>
          </a:p>
          <a:p>
            <a:pPr lvl="2"/>
            <a:r>
              <a:rPr lang="es-ES" altLang="es-ES_tradnl" dirty="0">
                <a:latin typeface="Calibri (Cuerpo)"/>
              </a:rPr>
              <a:t>Se realizan lo más rápidamente posible</a:t>
            </a:r>
          </a:p>
          <a:p>
            <a:pPr lvl="2"/>
            <a:r>
              <a:rPr lang="es-ES" altLang="es-ES_tradnl" dirty="0">
                <a:latin typeface="Calibri (Cuerpo)"/>
              </a:rPr>
              <a:t>Por las personas adecuadas</a:t>
            </a:r>
          </a:p>
          <a:p>
            <a:pPr lvl="2"/>
            <a:r>
              <a:rPr lang="es-ES" altLang="es-ES_tradnl" dirty="0">
                <a:latin typeface="Calibri (Cuerpo)"/>
              </a:rPr>
              <a:t>Y en el orden que les toca</a:t>
            </a:r>
          </a:p>
          <a:p>
            <a:pPr lvl="1"/>
            <a:r>
              <a:rPr lang="es-ES" altLang="es-ES_tradnl" sz="2400" dirty="0">
                <a:latin typeface="Calibri (Cuerpo)"/>
              </a:rPr>
              <a:t>No asegura que el empleado realice la tarea de forma correcta</a:t>
            </a:r>
          </a:p>
          <a:p>
            <a:pPr lvl="1"/>
            <a:r>
              <a:rPr lang="es-ES" altLang="es-ES_tradnl" sz="2400" dirty="0">
                <a:latin typeface="Calibri (Cuerpo)"/>
              </a:rPr>
              <a:t>Pero asegura que se realice la secuencia y los procedimientos de trabajo definidos para un proceso</a:t>
            </a:r>
          </a:p>
          <a:p>
            <a:pPr lvl="1">
              <a:buFont typeface="Verdana" charset="0"/>
              <a:buNone/>
            </a:pPr>
            <a:endParaRPr lang="es-ES" altLang="es-ES_tradnl" sz="2300" dirty="0"/>
          </a:p>
        </p:txBody>
      </p:sp>
      <p:sp>
        <p:nvSpPr>
          <p:cNvPr id="2" name="Marcador de número de diapositiva 1">
            <a:extLst>
              <a:ext uri="{FF2B5EF4-FFF2-40B4-BE49-F238E27FC236}">
                <a16:creationId xmlns:a16="http://schemas.microsoft.com/office/drawing/2014/main" id="{D5494A7F-6DC3-2046-9938-1145D5372EBB}"/>
              </a:ext>
            </a:extLst>
          </p:cNvPr>
          <p:cNvSpPr>
            <a:spLocks noGrp="1"/>
          </p:cNvSpPr>
          <p:nvPr>
            <p:ph type="sldNum" sz="quarter" idx="11"/>
          </p:nvPr>
        </p:nvSpPr>
        <p:spPr/>
        <p:txBody>
          <a:bodyPr/>
          <a:lstStyle/>
          <a:p>
            <a:fld id="{C9910268-D884-484A-BDAB-B714CD6A3122}" type="slidenum">
              <a:rPr lang="es-ES" altLang="es-ES_tradnl" smtClean="0"/>
              <a:pPr/>
              <a:t>30</a:t>
            </a:fld>
            <a:endParaRPr lang="es-ES" altLang="es-ES_tradnl"/>
          </a:p>
        </p:txBody>
      </p:sp>
    </p:spTree>
    <p:extLst>
      <p:ext uri="{BB962C8B-B14F-4D97-AF65-F5344CB8AC3E}">
        <p14:creationId xmlns:p14="http://schemas.microsoft.com/office/powerpoint/2010/main" val="1221737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600" b="0" dirty="0">
                <a:effectLst/>
                <a:latin typeface="Calibri (Títulos)"/>
              </a:rPr>
              <a:t>Modelado de procesos:</a:t>
            </a:r>
            <a:br>
              <a:rPr lang="es-ES" altLang="es-ES_tradnl" sz="3600" b="0" dirty="0">
                <a:effectLst/>
                <a:latin typeface="Calibri (Títulos)"/>
              </a:rPr>
            </a:b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Es un estándar para la planificación, gestión y </a:t>
            </a:r>
            <a:r>
              <a:rPr lang="es-ES" sz="2600" b="1" dirty="0">
                <a:latin typeface="Calibri (Cuerpo)"/>
              </a:rPr>
              <a:t>modelado</a:t>
            </a:r>
            <a:r>
              <a:rPr lang="es-ES" sz="2600" dirty="0">
                <a:latin typeface="Calibri (Cuerpo)"/>
              </a:rPr>
              <a:t> de flujo de trabajo.</a:t>
            </a:r>
          </a:p>
          <a:p>
            <a:r>
              <a:rPr lang="es-ES" sz="2600" dirty="0">
                <a:latin typeface="Calibri (Cuerpo)"/>
              </a:rPr>
              <a:t>Combina las capacidades del software y la experiencia de negocio para optimizar los procesos y facilitar la innovación del negocio.</a:t>
            </a:r>
          </a:p>
          <a:p>
            <a:r>
              <a:rPr lang="es-ES" sz="2600" dirty="0">
                <a:latin typeface="Calibri (Cuerpo)"/>
              </a:rPr>
              <a:t>Son diagramas de flujo extendido con suficiente información para que el proceso pueda ser analizado, simulado, y/o ejecutado.</a:t>
            </a:r>
          </a:p>
          <a:p>
            <a:r>
              <a:rPr lang="es-ES" sz="2600" dirty="0">
                <a:latin typeface="Calibri (Cuerpo)"/>
              </a:rPr>
              <a:t>Proporciona un lenguaje gráfico común para facilitar su comprensión.</a:t>
            </a:r>
          </a:p>
        </p:txBody>
      </p:sp>
      <p:sp>
        <p:nvSpPr>
          <p:cNvPr id="2" name="Marcador de número de diapositiva 1">
            <a:extLst>
              <a:ext uri="{FF2B5EF4-FFF2-40B4-BE49-F238E27FC236}">
                <a16:creationId xmlns:a16="http://schemas.microsoft.com/office/drawing/2014/main" id="{99BFA55C-E111-C246-8A7C-28037B13C89A}"/>
              </a:ext>
            </a:extLst>
          </p:cNvPr>
          <p:cNvSpPr>
            <a:spLocks noGrp="1"/>
          </p:cNvSpPr>
          <p:nvPr>
            <p:ph type="sldNum" sz="quarter" idx="12"/>
          </p:nvPr>
        </p:nvSpPr>
        <p:spPr/>
        <p:txBody>
          <a:bodyPr/>
          <a:lstStyle/>
          <a:p>
            <a:fld id="{CE0AD0A2-EB4A-D14F-8A93-EC25420FEBE9}" type="slidenum">
              <a:rPr lang="es-ES" altLang="es-ES_tradnl" smtClean="0"/>
              <a:pPr/>
              <a:t>31</a:t>
            </a:fld>
            <a:endParaRPr lang="es-ES" altLang="es-ES_tradnl"/>
          </a:p>
        </p:txBody>
      </p:sp>
    </p:spTree>
    <p:extLst>
      <p:ext uri="{BB962C8B-B14F-4D97-AF65-F5344CB8AC3E}">
        <p14:creationId xmlns:p14="http://schemas.microsoft.com/office/powerpoint/2010/main" val="1801957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b="1" dirty="0">
                <a:latin typeface="Calibri (Cuerpo)"/>
              </a:rPr>
              <a:t>Evento inicio</a:t>
            </a:r>
            <a:r>
              <a:rPr lang="es-ES" sz="2600" dirty="0">
                <a:latin typeface="Calibri (Cuerpo)"/>
              </a:rPr>
              <a:t>: Todo proceso o subproceso cuenta con un evento de inicio	</a:t>
            </a:r>
          </a:p>
          <a:p>
            <a:endParaRPr lang="es-ES" sz="2600" dirty="0">
              <a:latin typeface="Calibri (Cuerpo)"/>
            </a:endParaRPr>
          </a:p>
          <a:p>
            <a:endParaRPr lang="es-ES" sz="2600" dirty="0">
              <a:latin typeface="Calibri (Cuerpo)"/>
            </a:endParaRPr>
          </a:p>
          <a:p>
            <a:r>
              <a:rPr lang="es-ES" sz="2600" b="1" dirty="0">
                <a:latin typeface="Calibri (Cuerpo)"/>
              </a:rPr>
              <a:t>Evento fin</a:t>
            </a:r>
            <a:r>
              <a:rPr lang="es-ES" sz="2600" dirty="0">
                <a:latin typeface="Calibri (Cuerpo)"/>
              </a:rPr>
              <a:t>: Todo proceso o subproceso cuenta con un evento de fin</a:t>
            </a:r>
          </a:p>
          <a:p>
            <a:endParaRPr lang="es-ES" sz="2600" dirty="0">
              <a:latin typeface="Calibri (Cuerpo)"/>
            </a:endParaRPr>
          </a:p>
          <a:p>
            <a:endParaRPr lang="es-ES" sz="2600" dirty="0">
              <a:latin typeface="Calibri (Cuerpo)"/>
            </a:endParaRPr>
          </a:p>
          <a:p>
            <a:r>
              <a:rPr lang="es-ES" sz="2600" b="1" dirty="0">
                <a:latin typeface="Calibri (Cuerpo)"/>
              </a:rPr>
              <a:t>Anotaciones</a:t>
            </a:r>
            <a:r>
              <a:rPr lang="es-ES" sz="2600" dirty="0">
                <a:latin typeface="Calibri (Cuerpo)"/>
              </a:rPr>
              <a:t>: para mostrar información adicional</a:t>
            </a: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id="{DA8202F7-3EA2-4FD4-8BDE-81F6653113FC}"/>
              </a:ext>
            </a:extLst>
          </p:cNvPr>
          <p:cNvPicPr>
            <a:picLocks noChangeAspect="1"/>
          </p:cNvPicPr>
          <p:nvPr/>
        </p:nvPicPr>
        <p:blipFill>
          <a:blip r:embed="rId2"/>
          <a:stretch>
            <a:fillRect/>
          </a:stretch>
        </p:blipFill>
        <p:spPr>
          <a:xfrm>
            <a:off x="3352800" y="2438400"/>
            <a:ext cx="771525" cy="552450"/>
          </a:xfrm>
          <a:prstGeom prst="rect">
            <a:avLst/>
          </a:prstGeom>
        </p:spPr>
      </p:pic>
      <p:pic>
        <p:nvPicPr>
          <p:cNvPr id="3" name="Imagen 2">
            <a:extLst>
              <a:ext uri="{FF2B5EF4-FFF2-40B4-BE49-F238E27FC236}">
                <a16:creationId xmlns:a16="http://schemas.microsoft.com/office/drawing/2014/main" id="{20ECBF00-F2F6-4B64-B9A6-6BAD3E2B3454}"/>
              </a:ext>
            </a:extLst>
          </p:cNvPr>
          <p:cNvPicPr>
            <a:picLocks noChangeAspect="1"/>
          </p:cNvPicPr>
          <p:nvPr/>
        </p:nvPicPr>
        <p:blipFill>
          <a:blip r:embed="rId3"/>
          <a:stretch>
            <a:fillRect/>
          </a:stretch>
        </p:blipFill>
        <p:spPr>
          <a:xfrm>
            <a:off x="3352800" y="3929856"/>
            <a:ext cx="790575" cy="857250"/>
          </a:xfrm>
          <a:prstGeom prst="rect">
            <a:avLst/>
          </a:prstGeom>
        </p:spPr>
      </p:pic>
      <p:sp>
        <p:nvSpPr>
          <p:cNvPr id="4" name="Marcador de número de diapositiva 3">
            <a:extLst>
              <a:ext uri="{FF2B5EF4-FFF2-40B4-BE49-F238E27FC236}">
                <a16:creationId xmlns:a16="http://schemas.microsoft.com/office/drawing/2014/main" id="{707384AF-DC75-8642-B66A-7306137D4756}"/>
              </a:ext>
            </a:extLst>
          </p:cNvPr>
          <p:cNvSpPr>
            <a:spLocks noGrp="1"/>
          </p:cNvSpPr>
          <p:nvPr>
            <p:ph type="sldNum" sz="quarter" idx="12"/>
          </p:nvPr>
        </p:nvSpPr>
        <p:spPr/>
        <p:txBody>
          <a:bodyPr/>
          <a:lstStyle/>
          <a:p>
            <a:fld id="{CE0AD0A2-EB4A-D14F-8A93-EC25420FEBE9}" type="slidenum">
              <a:rPr lang="es-ES" altLang="es-ES_tradnl" smtClean="0"/>
              <a:pPr/>
              <a:t>32</a:t>
            </a:fld>
            <a:endParaRPr lang="es-ES" altLang="es-ES_tradnl"/>
          </a:p>
        </p:txBody>
      </p:sp>
    </p:spTree>
    <p:extLst>
      <p:ext uri="{BB962C8B-B14F-4D97-AF65-F5344CB8AC3E}">
        <p14:creationId xmlns:p14="http://schemas.microsoft.com/office/powerpoint/2010/main" val="1689799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a:t>
            </a:r>
            <a:r>
              <a:rPr lang="es-ES" sz="2600" b="1" dirty="0">
                <a:latin typeface="Calibri (Cuerpo)"/>
              </a:rPr>
              <a:t>tarea</a:t>
            </a:r>
            <a:r>
              <a:rPr lang="es-ES" sz="2600" dirty="0">
                <a:latin typeface="Calibri (Cuerpo)"/>
              </a:rPr>
              <a:t> es una actividad atómica que está incluida dentro de un proceso. Se habla de tarea cuando el trabajo que representa en el proceso no puede desglosarse en un nivel mayor de detalle.</a:t>
            </a: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4" name="Imagen 3">
            <a:extLst>
              <a:ext uri="{FF2B5EF4-FFF2-40B4-BE49-F238E27FC236}">
                <a16:creationId xmlns:a16="http://schemas.microsoft.com/office/drawing/2014/main" id="{A31D2F49-57C4-4A9F-ADA5-D376DAC6708B}"/>
              </a:ext>
            </a:extLst>
          </p:cNvPr>
          <p:cNvPicPr>
            <a:picLocks noChangeAspect="1"/>
          </p:cNvPicPr>
          <p:nvPr/>
        </p:nvPicPr>
        <p:blipFill>
          <a:blip r:embed="rId2"/>
          <a:stretch>
            <a:fillRect/>
          </a:stretch>
        </p:blipFill>
        <p:spPr>
          <a:xfrm>
            <a:off x="2971800" y="3962400"/>
            <a:ext cx="1994139" cy="1447800"/>
          </a:xfrm>
          <a:prstGeom prst="rect">
            <a:avLst/>
          </a:prstGeom>
        </p:spPr>
      </p:pic>
      <p:sp>
        <p:nvSpPr>
          <p:cNvPr id="2" name="Marcador de número de diapositiva 1">
            <a:extLst>
              <a:ext uri="{FF2B5EF4-FFF2-40B4-BE49-F238E27FC236}">
                <a16:creationId xmlns:a16="http://schemas.microsoft.com/office/drawing/2014/main" id="{E6C3BA72-952E-D946-B976-A3C4ACCB57AB}"/>
              </a:ext>
            </a:extLst>
          </p:cNvPr>
          <p:cNvSpPr>
            <a:spLocks noGrp="1"/>
          </p:cNvSpPr>
          <p:nvPr>
            <p:ph type="sldNum" sz="quarter" idx="12"/>
          </p:nvPr>
        </p:nvSpPr>
        <p:spPr/>
        <p:txBody>
          <a:bodyPr/>
          <a:lstStyle/>
          <a:p>
            <a:fld id="{CE0AD0A2-EB4A-D14F-8A93-EC25420FEBE9}" type="slidenum">
              <a:rPr lang="es-ES" altLang="es-ES_tradnl" smtClean="0"/>
              <a:pPr/>
              <a:t>33</a:t>
            </a:fld>
            <a:endParaRPr lang="es-ES" altLang="es-ES_tradnl"/>
          </a:p>
        </p:txBody>
      </p:sp>
    </p:spTree>
    <p:extLst>
      <p:ext uri="{BB962C8B-B14F-4D97-AF65-F5344CB8AC3E}">
        <p14:creationId xmlns:p14="http://schemas.microsoft.com/office/powerpoint/2010/main" val="2144431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a:t>
            </a:r>
            <a:r>
              <a:rPr lang="es-ES" sz="2600" dirty="0" err="1">
                <a:latin typeface="Calibri (Cuerpo)"/>
              </a:rPr>
              <a:t>gateway</a:t>
            </a:r>
            <a:r>
              <a:rPr lang="es-ES" sz="2600" dirty="0">
                <a:latin typeface="Calibri (Cuerpo)"/>
              </a:rPr>
              <a:t> (compuerta) Se representa con un diamante, y se emplea para controlar la secuencia de flujo.</a:t>
            </a:r>
          </a:p>
          <a:p>
            <a:endParaRPr lang="es-ES" sz="2600" dirty="0">
              <a:latin typeface="Calibri (Cuerpo)"/>
            </a:endParaRPr>
          </a:p>
          <a:p>
            <a:endParaRPr lang="es-ES" sz="2600" dirty="0">
              <a:latin typeface="Calibri (Cuerpo)"/>
            </a:endParaRPr>
          </a:p>
          <a:p>
            <a:endParaRPr lang="es-ES" sz="2600" dirty="0">
              <a:latin typeface="Calibri (Cuerpo)"/>
            </a:endParaRPr>
          </a:p>
          <a:p>
            <a:r>
              <a:rPr lang="es-ES" sz="2600" dirty="0">
                <a:latin typeface="Calibri (Cuerpo)"/>
              </a:rPr>
              <a:t>Conectores enlazan los objetos de flujo de un proceso, y definen el orden de ejecución de las actividades.</a:t>
            </a: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id="{55FD292B-6EC9-48CE-B742-0F88A9A152FE}"/>
              </a:ext>
            </a:extLst>
          </p:cNvPr>
          <p:cNvPicPr>
            <a:picLocks noChangeAspect="1"/>
          </p:cNvPicPr>
          <p:nvPr/>
        </p:nvPicPr>
        <p:blipFill>
          <a:blip r:embed="rId2"/>
          <a:stretch>
            <a:fillRect/>
          </a:stretch>
        </p:blipFill>
        <p:spPr>
          <a:xfrm>
            <a:off x="3657600" y="2743200"/>
            <a:ext cx="1200150" cy="965338"/>
          </a:xfrm>
          <a:prstGeom prst="rect">
            <a:avLst/>
          </a:prstGeom>
        </p:spPr>
      </p:pic>
      <p:pic>
        <p:nvPicPr>
          <p:cNvPr id="3" name="Imagen 2">
            <a:extLst>
              <a:ext uri="{FF2B5EF4-FFF2-40B4-BE49-F238E27FC236}">
                <a16:creationId xmlns:a16="http://schemas.microsoft.com/office/drawing/2014/main" id="{7D3BB8B1-E156-4618-866F-AE20BEBAB24D}"/>
              </a:ext>
            </a:extLst>
          </p:cNvPr>
          <p:cNvPicPr>
            <a:picLocks noChangeAspect="1"/>
          </p:cNvPicPr>
          <p:nvPr/>
        </p:nvPicPr>
        <p:blipFill>
          <a:blip r:embed="rId3"/>
          <a:stretch>
            <a:fillRect/>
          </a:stretch>
        </p:blipFill>
        <p:spPr>
          <a:xfrm>
            <a:off x="3200398" y="5029200"/>
            <a:ext cx="2743202" cy="1371601"/>
          </a:xfrm>
          <a:prstGeom prst="rect">
            <a:avLst/>
          </a:prstGeom>
        </p:spPr>
      </p:pic>
      <p:sp>
        <p:nvSpPr>
          <p:cNvPr id="4" name="Marcador de número de diapositiva 3">
            <a:extLst>
              <a:ext uri="{FF2B5EF4-FFF2-40B4-BE49-F238E27FC236}">
                <a16:creationId xmlns:a16="http://schemas.microsoft.com/office/drawing/2014/main" id="{E11E8B60-A31A-1A46-9705-21B00B892AB1}"/>
              </a:ext>
            </a:extLst>
          </p:cNvPr>
          <p:cNvSpPr>
            <a:spLocks noGrp="1"/>
          </p:cNvSpPr>
          <p:nvPr>
            <p:ph type="sldNum" sz="quarter" idx="12"/>
          </p:nvPr>
        </p:nvSpPr>
        <p:spPr/>
        <p:txBody>
          <a:bodyPr/>
          <a:lstStyle/>
          <a:p>
            <a:fld id="{CE0AD0A2-EB4A-D14F-8A93-EC25420FEBE9}" type="slidenum">
              <a:rPr lang="es-ES" altLang="es-ES_tradnl" smtClean="0"/>
              <a:pPr/>
              <a:t>34</a:t>
            </a:fld>
            <a:endParaRPr lang="es-ES" altLang="es-ES_tradnl"/>
          </a:p>
        </p:txBody>
      </p:sp>
    </p:spTree>
    <p:extLst>
      <p:ext uri="{BB962C8B-B14F-4D97-AF65-F5344CB8AC3E}">
        <p14:creationId xmlns:p14="http://schemas.microsoft.com/office/powerpoint/2010/main" val="248845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r>
              <a:rPr lang="es-ES" sz="2600" dirty="0">
                <a:latin typeface="Calibri (Cuerpo)"/>
              </a:rPr>
              <a:t>Una Lane (canal) sirve para para organizar actividades por participantes/departamentos separadas visualmente,  con  el  objetivo  de  ilustrar  diferentes  capacidades  funcionales  o responsabilidades.</a:t>
            </a:r>
          </a:p>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3" name="Imagen 2">
            <a:extLst>
              <a:ext uri="{FF2B5EF4-FFF2-40B4-BE49-F238E27FC236}">
                <a16:creationId xmlns:a16="http://schemas.microsoft.com/office/drawing/2014/main" id="{41250491-BD76-4198-A364-B892DC56A814}"/>
              </a:ext>
            </a:extLst>
          </p:cNvPr>
          <p:cNvPicPr>
            <a:picLocks noChangeAspect="1"/>
          </p:cNvPicPr>
          <p:nvPr/>
        </p:nvPicPr>
        <p:blipFill>
          <a:blip r:embed="rId2"/>
          <a:stretch>
            <a:fillRect/>
          </a:stretch>
        </p:blipFill>
        <p:spPr>
          <a:xfrm>
            <a:off x="1923408" y="3724275"/>
            <a:ext cx="5467992" cy="2295525"/>
          </a:xfrm>
          <a:prstGeom prst="rect">
            <a:avLst/>
          </a:prstGeom>
        </p:spPr>
      </p:pic>
      <p:sp>
        <p:nvSpPr>
          <p:cNvPr id="2" name="Marcador de número de diapositiva 1">
            <a:extLst>
              <a:ext uri="{FF2B5EF4-FFF2-40B4-BE49-F238E27FC236}">
                <a16:creationId xmlns:a16="http://schemas.microsoft.com/office/drawing/2014/main" id="{FF6FA740-CCA4-EC48-9CDF-D0D64076CE33}"/>
              </a:ext>
            </a:extLst>
          </p:cNvPr>
          <p:cNvSpPr>
            <a:spLocks noGrp="1"/>
          </p:cNvSpPr>
          <p:nvPr>
            <p:ph type="sldNum" sz="quarter" idx="12"/>
          </p:nvPr>
        </p:nvSpPr>
        <p:spPr/>
        <p:txBody>
          <a:bodyPr/>
          <a:lstStyle/>
          <a:p>
            <a:fld id="{CE0AD0A2-EB4A-D14F-8A93-EC25420FEBE9}" type="slidenum">
              <a:rPr lang="es-ES" altLang="es-ES_tradnl" smtClean="0"/>
              <a:pPr/>
              <a:t>35</a:t>
            </a:fld>
            <a:endParaRPr lang="es-ES" altLang="es-ES_tradnl"/>
          </a:p>
        </p:txBody>
      </p:sp>
    </p:spTree>
    <p:extLst>
      <p:ext uri="{BB962C8B-B14F-4D97-AF65-F5344CB8AC3E}">
        <p14:creationId xmlns:p14="http://schemas.microsoft.com/office/powerpoint/2010/main" val="1191926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3400" b="0" dirty="0">
                <a:effectLst/>
                <a:latin typeface="Calibri (Títulos)"/>
              </a:rPr>
              <a:t>Business </a:t>
            </a:r>
            <a:r>
              <a:rPr lang="es-ES" altLang="es-ES_tradnl" sz="3400" b="0" dirty="0" err="1">
                <a:effectLst/>
                <a:latin typeface="Calibri (Títulos)"/>
              </a:rPr>
              <a:t>Process</a:t>
            </a:r>
            <a:r>
              <a:rPr lang="es-ES" altLang="es-ES_tradnl" sz="3400" b="0" dirty="0">
                <a:effectLst/>
                <a:latin typeface="Calibri (Títulos)"/>
              </a:rPr>
              <a:t> </a:t>
            </a:r>
            <a:r>
              <a:rPr lang="es-ES" altLang="es-ES_tradnl" sz="3400" b="0" dirty="0" err="1">
                <a:effectLst/>
                <a:latin typeface="Calibri (Títulos)"/>
              </a:rPr>
              <a:t>Modeler</a:t>
            </a:r>
            <a:r>
              <a:rPr lang="es-ES" altLang="es-ES_tradnl" sz="3400" b="0" dirty="0">
                <a:effectLst/>
                <a:latin typeface="Calibri (Títulos)"/>
              </a:rPr>
              <a:t> </a:t>
            </a:r>
            <a:r>
              <a:rPr lang="es-ES" altLang="es-ES_tradnl" sz="3400" b="0" dirty="0" err="1">
                <a:effectLst/>
                <a:latin typeface="Calibri (Títulos)"/>
              </a:rPr>
              <a:t>Notation</a:t>
            </a:r>
            <a:r>
              <a:rPr lang="es-ES" altLang="es-ES_tradnl" sz="3400" b="0" dirty="0">
                <a:effectLst/>
                <a:latin typeface="Calibri (Títulos)"/>
              </a:rPr>
              <a:t> (BPMN)</a:t>
            </a:r>
          </a:p>
        </p:txBody>
      </p:sp>
      <p:sp>
        <p:nvSpPr>
          <p:cNvPr id="25603" name="Rectangle 3"/>
          <p:cNvSpPr>
            <a:spLocks noGrp="1" noChangeArrowheads="1"/>
          </p:cNvSpPr>
          <p:nvPr>
            <p:ph type="body" idx="1"/>
          </p:nvPr>
        </p:nvSpPr>
        <p:spPr>
          <a:xfrm>
            <a:off x="533400" y="1600200"/>
            <a:ext cx="8228013" cy="4983162"/>
          </a:xfrm>
        </p:spPr>
        <p:txBody>
          <a:bodyPr/>
          <a:lstStyle/>
          <a:p>
            <a:endParaRPr lang="es-ES" sz="2600" dirty="0">
              <a:latin typeface="Calibri (Cuerpo)"/>
            </a:endParaRPr>
          </a:p>
          <a:p>
            <a:endParaRPr lang="es-ES" sz="2600" dirty="0">
              <a:latin typeface="Calibri (Cuerpo)"/>
            </a:endParaRPr>
          </a:p>
          <a:p>
            <a:endParaRPr lang="es-ES" sz="2600" dirty="0">
              <a:latin typeface="Calibri (Cuerpo)"/>
            </a:endParaRPr>
          </a:p>
          <a:p>
            <a:pPr marL="0" indent="0">
              <a:buNone/>
            </a:pPr>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a:p>
            <a:endParaRPr lang="es-ES" sz="2600" dirty="0">
              <a:latin typeface="Calibri (Cuerpo)"/>
            </a:endParaRPr>
          </a:p>
        </p:txBody>
      </p:sp>
      <p:pic>
        <p:nvPicPr>
          <p:cNvPr id="2" name="Imagen 1">
            <a:extLst>
              <a:ext uri="{FF2B5EF4-FFF2-40B4-BE49-F238E27FC236}">
                <a16:creationId xmlns:a16="http://schemas.microsoft.com/office/drawing/2014/main" id="{3663B227-5ECE-47C6-B0BF-C872579642B9}"/>
              </a:ext>
            </a:extLst>
          </p:cNvPr>
          <p:cNvPicPr>
            <a:picLocks noChangeAspect="1"/>
          </p:cNvPicPr>
          <p:nvPr/>
        </p:nvPicPr>
        <p:blipFill>
          <a:blip r:embed="rId2"/>
          <a:stretch>
            <a:fillRect/>
          </a:stretch>
        </p:blipFill>
        <p:spPr>
          <a:xfrm>
            <a:off x="471487" y="1533525"/>
            <a:ext cx="8201025" cy="3790950"/>
          </a:xfrm>
          <a:prstGeom prst="rect">
            <a:avLst/>
          </a:prstGeom>
        </p:spPr>
      </p:pic>
      <p:sp>
        <p:nvSpPr>
          <p:cNvPr id="3" name="Marcador de número de diapositiva 2">
            <a:extLst>
              <a:ext uri="{FF2B5EF4-FFF2-40B4-BE49-F238E27FC236}">
                <a16:creationId xmlns:a16="http://schemas.microsoft.com/office/drawing/2014/main" id="{C3A177A7-2CAC-3749-A544-7E2F93ECC4D5}"/>
              </a:ext>
            </a:extLst>
          </p:cNvPr>
          <p:cNvSpPr>
            <a:spLocks noGrp="1"/>
          </p:cNvSpPr>
          <p:nvPr>
            <p:ph type="sldNum" sz="quarter" idx="12"/>
          </p:nvPr>
        </p:nvSpPr>
        <p:spPr/>
        <p:txBody>
          <a:bodyPr/>
          <a:lstStyle/>
          <a:p>
            <a:fld id="{CE0AD0A2-EB4A-D14F-8A93-EC25420FEBE9}" type="slidenum">
              <a:rPr lang="es-ES" altLang="es-ES_tradnl" smtClean="0"/>
              <a:pPr/>
              <a:t>36</a:t>
            </a:fld>
            <a:endParaRPr lang="es-ES" altLang="es-ES_tradnl"/>
          </a:p>
        </p:txBody>
      </p:sp>
    </p:spTree>
    <p:extLst>
      <p:ext uri="{BB962C8B-B14F-4D97-AF65-F5344CB8AC3E}">
        <p14:creationId xmlns:p14="http://schemas.microsoft.com/office/powerpoint/2010/main" val="983528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457200" y="260350"/>
            <a:ext cx="8229600" cy="1143000"/>
          </a:xfrm>
        </p:spPr>
        <p:txBody>
          <a:bodyPr/>
          <a:lstStyle/>
          <a:p>
            <a:pPr algn="ctr" eaLnBrk="1" hangingPunct="1"/>
            <a:r>
              <a:rPr lang="es-ES" altLang="es-ES_tradnl" sz="4000" b="0" dirty="0">
                <a:effectLst/>
                <a:latin typeface="Calibri (Títulos)"/>
              </a:rPr>
              <a:t>Análisis estructurado</a:t>
            </a:r>
          </a:p>
        </p:txBody>
      </p:sp>
      <p:sp>
        <p:nvSpPr>
          <p:cNvPr id="90115" name="Rectangle 3"/>
          <p:cNvSpPr>
            <a:spLocks noGrp="1"/>
          </p:cNvSpPr>
          <p:nvPr>
            <p:ph type="body" idx="4294967295"/>
          </p:nvPr>
        </p:nvSpPr>
        <p:spPr>
          <a:xfrm>
            <a:off x="755650" y="1570038"/>
            <a:ext cx="7473950" cy="4525962"/>
          </a:xfrm>
          <a:noFill/>
        </p:spPr>
        <p:txBody>
          <a:bodyPr/>
          <a:lstStyle/>
          <a:p>
            <a:r>
              <a:rPr lang="es-ES" altLang="es-ES_tradnl" sz="3200" dirty="0">
                <a:latin typeface="Calibri (Cuerpo)"/>
              </a:rPr>
              <a:t>Diccionario de datos</a:t>
            </a:r>
          </a:p>
          <a:p>
            <a:pPr lvl="1"/>
            <a:r>
              <a:rPr lang="es-ES" altLang="es-ES_tradnl" sz="2800" dirty="0">
                <a:latin typeface="Calibri (Cuerpo)"/>
              </a:rPr>
              <a:t>Definición:</a:t>
            </a:r>
          </a:p>
          <a:p>
            <a:pPr lvl="2">
              <a:lnSpc>
                <a:spcPct val="90000"/>
              </a:lnSpc>
            </a:pPr>
            <a:r>
              <a:rPr lang="es-ES" altLang="es-ES_tradnl" dirty="0">
                <a:latin typeface="Calibri (Cuerpo)"/>
              </a:rPr>
              <a:t>Se describen de forma detallada todas las definiciones de elementos en un sistema como son los flujos de datos, procesos y almacenes.</a:t>
            </a:r>
          </a:p>
          <a:p>
            <a:pPr lvl="1">
              <a:lnSpc>
                <a:spcPct val="90000"/>
              </a:lnSpc>
            </a:pPr>
            <a:r>
              <a:rPr lang="es-ES" altLang="es-ES_tradnl" sz="2800" dirty="0">
                <a:latin typeface="Calibri (Cuerpo)"/>
              </a:rPr>
              <a:t>Cuando alguien desea conocer alguna característica sobre los elementos del sistema recurre al diccionario de datos.</a:t>
            </a:r>
          </a:p>
          <a:p>
            <a:pPr lvl="1"/>
            <a:endParaRPr lang="es-ES" altLang="es-ES_tradnl" sz="2300" dirty="0"/>
          </a:p>
          <a:p>
            <a:pPr lvl="1">
              <a:buFont typeface="Verdana" charset="0"/>
              <a:buNone/>
            </a:pPr>
            <a:endParaRPr lang="es-ES" altLang="es-ES_tradnl" sz="2300" dirty="0"/>
          </a:p>
        </p:txBody>
      </p:sp>
      <p:sp>
        <p:nvSpPr>
          <p:cNvPr id="2" name="Marcador de número de diapositiva 1">
            <a:extLst>
              <a:ext uri="{FF2B5EF4-FFF2-40B4-BE49-F238E27FC236}">
                <a16:creationId xmlns:a16="http://schemas.microsoft.com/office/drawing/2014/main" id="{362533F7-BE6A-6245-894C-B54FBACAE01C}"/>
              </a:ext>
            </a:extLst>
          </p:cNvPr>
          <p:cNvSpPr>
            <a:spLocks noGrp="1"/>
          </p:cNvSpPr>
          <p:nvPr>
            <p:ph type="sldNum" sz="quarter" idx="11"/>
          </p:nvPr>
        </p:nvSpPr>
        <p:spPr/>
        <p:txBody>
          <a:bodyPr/>
          <a:lstStyle/>
          <a:p>
            <a:fld id="{C9910268-D884-484A-BDAB-B714CD6A3122}" type="slidenum">
              <a:rPr lang="es-ES" altLang="es-ES_tradnl" smtClean="0"/>
              <a:pPr/>
              <a:t>37</a:t>
            </a:fld>
            <a:endParaRPr lang="es-ES" altLang="es-ES_tradnl"/>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684213" y="260350"/>
            <a:ext cx="8229600" cy="1143000"/>
          </a:xfrm>
        </p:spPr>
        <p:txBody>
          <a:bodyPr/>
          <a:lstStyle/>
          <a:p>
            <a:pPr algn="ctr" eaLnBrk="1" hangingPunct="1"/>
            <a:r>
              <a:rPr lang="es-ES" altLang="es-ES_tradnl" sz="4000" b="0" dirty="0">
                <a:effectLst/>
                <a:latin typeface="Calibri (Títulos)"/>
              </a:rPr>
              <a:t>Diccionario de datos</a:t>
            </a:r>
          </a:p>
        </p:txBody>
      </p:sp>
      <p:sp>
        <p:nvSpPr>
          <p:cNvPr id="92163" name="Rectangle 3"/>
          <p:cNvSpPr>
            <a:spLocks noGrp="1"/>
          </p:cNvSpPr>
          <p:nvPr>
            <p:ph type="body" idx="4294967295"/>
          </p:nvPr>
        </p:nvSpPr>
        <p:spPr>
          <a:xfrm>
            <a:off x="755650" y="1570038"/>
            <a:ext cx="7473950" cy="4525962"/>
          </a:xfrm>
          <a:noFill/>
        </p:spPr>
        <p:txBody>
          <a:bodyPr/>
          <a:lstStyle/>
          <a:p>
            <a:endParaRPr lang="es-ES" altLang="es-ES_tradnl" sz="2300"/>
          </a:p>
          <a:p>
            <a:pPr lvl="1">
              <a:buFont typeface="Verdana" charset="0"/>
              <a:buNone/>
            </a:pPr>
            <a:endParaRPr lang="es-ES" altLang="es-ES_tradnl" sz="2300"/>
          </a:p>
        </p:txBody>
      </p:sp>
      <p:sp>
        <p:nvSpPr>
          <p:cNvPr id="92164" name="4 Rectángulo"/>
          <p:cNvSpPr>
            <a:spLocks noChangeArrowheads="1"/>
          </p:cNvSpPr>
          <p:nvPr/>
        </p:nvSpPr>
        <p:spPr bwMode="auto">
          <a:xfrm>
            <a:off x="762000" y="1219200"/>
            <a:ext cx="8077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r>
              <a:rPr kumimoji="1" lang="es-ES_tradnl" altLang="es-ES_tradnl" sz="1800" dirty="0">
                <a:latin typeface="Tahoma" charset="0"/>
              </a:rPr>
              <a:t>Cliente = </a:t>
            </a:r>
            <a:r>
              <a:rPr kumimoji="1" lang="es-ES" altLang="es-ES_tradnl" sz="1800" dirty="0" err="1">
                <a:latin typeface="Tahoma" charset="0"/>
              </a:rPr>
              <a:t>idcliente</a:t>
            </a:r>
            <a:r>
              <a:rPr kumimoji="1" lang="es-ES" altLang="es-ES_tradnl" sz="1800" dirty="0">
                <a:latin typeface="Tahoma" charset="0"/>
              </a:rPr>
              <a:t> + </a:t>
            </a:r>
            <a:r>
              <a:rPr kumimoji="1" lang="es-ES" altLang="es-ES_tradnl" sz="1800" dirty="0" err="1">
                <a:latin typeface="Tahoma" charset="0"/>
              </a:rPr>
              <a:t>dni</a:t>
            </a:r>
            <a:r>
              <a:rPr kumimoji="1" lang="es-ES" altLang="es-ES_tradnl" sz="1800" dirty="0">
                <a:latin typeface="Tahoma" charset="0"/>
              </a:rPr>
              <a:t> + Nombre +  </a:t>
            </a:r>
            <a:r>
              <a:rPr kumimoji="1" lang="es-ES" altLang="es-ES_tradnl" sz="1800" dirty="0" err="1">
                <a:latin typeface="Tahoma" charset="0"/>
              </a:rPr>
              <a:t>direccion</a:t>
            </a:r>
            <a:r>
              <a:rPr kumimoji="1" lang="es-ES" altLang="es-ES_tradnl" sz="1800" dirty="0">
                <a:latin typeface="Tahoma" charset="0"/>
              </a:rPr>
              <a:t> + (CC)+ (tarjeta)</a:t>
            </a:r>
          </a:p>
          <a:p>
            <a:endParaRPr kumimoji="1" lang="es-ES" altLang="es-ES_tradnl" sz="1800" dirty="0">
              <a:latin typeface="Tahoma" charset="0"/>
            </a:endParaRPr>
          </a:p>
          <a:p>
            <a:r>
              <a:rPr kumimoji="1" lang="es-ES" altLang="es-ES_tradnl" sz="1800" dirty="0" err="1">
                <a:latin typeface="Tahoma" charset="0"/>
              </a:rPr>
              <a:t>CuentaCorriente</a:t>
            </a:r>
            <a:r>
              <a:rPr kumimoji="1" lang="es-ES" altLang="es-ES_tradnl" sz="1800" dirty="0">
                <a:latin typeface="Tahoma" charset="0"/>
              </a:rPr>
              <a:t> = </a:t>
            </a:r>
            <a:r>
              <a:rPr kumimoji="1" lang="es-ES" altLang="es-ES_tradnl" sz="1800" dirty="0" err="1">
                <a:latin typeface="Tahoma" charset="0"/>
              </a:rPr>
              <a:t>codBanco</a:t>
            </a:r>
            <a:r>
              <a:rPr kumimoji="1" lang="es-ES" altLang="es-ES_tradnl" sz="1800" dirty="0">
                <a:latin typeface="Tahoma" charset="0"/>
              </a:rPr>
              <a:t> + </a:t>
            </a:r>
            <a:r>
              <a:rPr kumimoji="1" lang="es-ES" altLang="es-ES_tradnl" sz="1800" dirty="0" err="1">
                <a:latin typeface="Tahoma" charset="0"/>
              </a:rPr>
              <a:t>numCC</a:t>
            </a:r>
            <a:endParaRPr kumimoji="1" lang="en-US" altLang="es-ES_tradnl" sz="1800" dirty="0">
              <a:latin typeface="Tahoma" charset="0"/>
            </a:endParaRPr>
          </a:p>
          <a:p>
            <a:endParaRPr kumimoji="1" lang="es-ES" altLang="es-ES_tradnl" sz="1800" dirty="0">
              <a:latin typeface="Tahoma" charset="0"/>
            </a:endParaRPr>
          </a:p>
          <a:p>
            <a:r>
              <a:rPr kumimoji="1" lang="en-US" altLang="es-ES_tradnl" sz="1800" dirty="0">
                <a:latin typeface="Tahoma" charset="0"/>
              </a:rPr>
              <a:t>Libro = </a:t>
            </a:r>
            <a:r>
              <a:rPr kumimoji="1" lang="es-ES" altLang="es-ES_tradnl" sz="1800" dirty="0" err="1">
                <a:latin typeface="Tahoma" charset="0"/>
              </a:rPr>
              <a:t>idlibro</a:t>
            </a:r>
            <a:r>
              <a:rPr kumimoji="1" lang="es-ES" altLang="es-ES_tradnl" sz="1800" dirty="0">
                <a:latin typeface="Tahoma" charset="0"/>
              </a:rPr>
              <a:t> + {autor} + titulo + subtitulo + </a:t>
            </a:r>
            <a:r>
              <a:rPr kumimoji="1" lang="es-ES" altLang="es-ES_tradnl" sz="1800" dirty="0" err="1">
                <a:latin typeface="Tahoma" charset="0"/>
              </a:rPr>
              <a:t>isbn</a:t>
            </a:r>
            <a:r>
              <a:rPr kumimoji="1" lang="es-ES" altLang="es-ES_tradnl" sz="1800" dirty="0">
                <a:latin typeface="Tahoma" charset="0"/>
              </a:rPr>
              <a:t> + editorial + año +  </a:t>
            </a:r>
            <a:r>
              <a:rPr kumimoji="1" lang="es-ES" altLang="es-ES_tradnl" sz="1800" dirty="0" err="1">
                <a:latin typeface="Tahoma" charset="0"/>
              </a:rPr>
              <a:t>edicion</a:t>
            </a:r>
            <a:r>
              <a:rPr kumimoji="1" lang="es-ES" altLang="es-ES_tradnl" sz="1800" dirty="0">
                <a:latin typeface="Tahoma" charset="0"/>
              </a:rPr>
              <a:t> + precio</a:t>
            </a:r>
          </a:p>
          <a:p>
            <a:endParaRPr kumimoji="1" lang="es-ES" altLang="es-ES_tradnl" sz="1800" dirty="0">
              <a:latin typeface="Tahoma" charset="0"/>
            </a:endParaRPr>
          </a:p>
          <a:p>
            <a:r>
              <a:rPr kumimoji="1" lang="es-ES" altLang="es-ES_tradnl" sz="1800" dirty="0">
                <a:latin typeface="Tahoma" charset="0"/>
              </a:rPr>
              <a:t>Autor = </a:t>
            </a:r>
            <a:r>
              <a:rPr kumimoji="1" lang="es-ES" altLang="es-ES_tradnl" sz="1800" dirty="0" err="1">
                <a:latin typeface="Tahoma" charset="0"/>
              </a:rPr>
              <a:t>idautor</a:t>
            </a:r>
            <a:r>
              <a:rPr kumimoji="1" lang="es-ES" altLang="es-ES_tradnl" sz="1800" dirty="0">
                <a:latin typeface="Tahoma" charset="0"/>
              </a:rPr>
              <a:t> + nombre</a:t>
            </a:r>
          </a:p>
          <a:p>
            <a:endParaRPr kumimoji="1" lang="es-ES_tradnl" altLang="es-ES_tradnl" sz="1800" dirty="0">
              <a:latin typeface="Tahoma" charset="0"/>
            </a:endParaRPr>
          </a:p>
          <a:p>
            <a:r>
              <a:rPr kumimoji="1" lang="es-ES_tradnl" altLang="es-ES_tradnl" sz="1800" dirty="0">
                <a:latin typeface="Tahoma" charset="0"/>
              </a:rPr>
              <a:t>Pedido =  </a:t>
            </a:r>
            <a:r>
              <a:rPr kumimoji="1" lang="es-ES_tradnl" altLang="es-ES_tradnl" sz="1800" dirty="0" err="1">
                <a:latin typeface="Tahoma" charset="0"/>
              </a:rPr>
              <a:t>idpedido</a:t>
            </a:r>
            <a:r>
              <a:rPr kumimoji="1" lang="es-ES_tradnl" altLang="es-ES_tradnl" sz="1800" dirty="0">
                <a:latin typeface="Tahoma" charset="0"/>
              </a:rPr>
              <a:t> + </a:t>
            </a:r>
            <a:r>
              <a:rPr kumimoji="1" lang="es-ES_tradnl" altLang="es-ES_tradnl" sz="1800" dirty="0" err="1">
                <a:latin typeface="Tahoma" charset="0"/>
              </a:rPr>
              <a:t>idcliente</a:t>
            </a:r>
            <a:r>
              <a:rPr kumimoji="1" lang="es-ES_tradnl" altLang="es-ES_tradnl" sz="1800" dirty="0">
                <a:latin typeface="Tahoma" charset="0"/>
              </a:rPr>
              <a:t> + {</a:t>
            </a:r>
            <a:r>
              <a:rPr kumimoji="1" lang="es-ES_tradnl" altLang="es-ES_tradnl" sz="1800" dirty="0" err="1">
                <a:latin typeface="Tahoma" charset="0"/>
              </a:rPr>
              <a:t>lineapedido</a:t>
            </a:r>
            <a:r>
              <a:rPr kumimoji="1" lang="es-ES_tradnl" altLang="es-ES_tradnl" sz="1800" dirty="0">
                <a:latin typeface="Tahoma" charset="0"/>
              </a:rPr>
              <a:t>} + (</a:t>
            </a:r>
            <a:r>
              <a:rPr kumimoji="1" lang="es-ES_tradnl" altLang="es-ES_tradnl" sz="1800" dirty="0" err="1">
                <a:latin typeface="Tahoma" charset="0"/>
              </a:rPr>
              <a:t>direccionnentrega</a:t>
            </a:r>
            <a:r>
              <a:rPr kumimoji="1" lang="es-ES_tradnl" altLang="es-ES_tradnl" sz="1800" dirty="0">
                <a:latin typeface="Tahoma" charset="0"/>
              </a:rPr>
              <a:t>) +  </a:t>
            </a:r>
            <a:r>
              <a:rPr kumimoji="1" lang="es-ES_tradnl" altLang="es-ES_tradnl" sz="1800" dirty="0" err="1">
                <a:latin typeface="Tahoma" charset="0"/>
              </a:rPr>
              <a:t>gastosenvio</a:t>
            </a:r>
            <a:r>
              <a:rPr kumimoji="1" lang="es-ES_tradnl" altLang="es-ES_tradnl" sz="1800" dirty="0">
                <a:latin typeface="Tahoma" charset="0"/>
              </a:rPr>
              <a:t> + </a:t>
            </a:r>
            <a:r>
              <a:rPr kumimoji="1" lang="es-ES_tradnl" altLang="es-ES_tradnl" sz="1800" dirty="0" err="1">
                <a:latin typeface="Tahoma" charset="0"/>
              </a:rPr>
              <a:t>formapago</a:t>
            </a:r>
            <a:r>
              <a:rPr kumimoji="1" lang="es-ES_tradnl" altLang="es-ES_tradnl" sz="1800" dirty="0">
                <a:latin typeface="Tahoma" charset="0"/>
              </a:rPr>
              <a:t> + </a:t>
            </a:r>
            <a:r>
              <a:rPr kumimoji="1" lang="es-ES_tradnl" altLang="es-ES_tradnl" sz="1800" dirty="0" err="1">
                <a:latin typeface="Tahoma" charset="0"/>
              </a:rPr>
              <a:t>fechapedido</a:t>
            </a:r>
            <a:r>
              <a:rPr kumimoji="1" lang="es-ES_tradnl" altLang="es-ES_tradnl" sz="1800" dirty="0">
                <a:latin typeface="Tahoma" charset="0"/>
              </a:rPr>
              <a:t> + </a:t>
            </a:r>
            <a:r>
              <a:rPr kumimoji="1" lang="es-ES_tradnl" altLang="es-ES_tradnl" sz="1800" dirty="0" err="1">
                <a:latin typeface="Tahoma" charset="0"/>
              </a:rPr>
              <a:t>fechaentrega</a:t>
            </a:r>
            <a:endParaRPr kumimoji="1" lang="es-ES_tradnl" altLang="es-ES_tradnl" sz="1800" dirty="0">
              <a:latin typeface="Tahoma" charset="0"/>
            </a:endParaRPr>
          </a:p>
          <a:p>
            <a:endParaRPr kumimoji="1" lang="es-ES_tradnl" altLang="es-ES_tradnl" sz="1800" dirty="0">
              <a:latin typeface="Tahoma" charset="0"/>
            </a:endParaRPr>
          </a:p>
          <a:p>
            <a:r>
              <a:rPr kumimoji="1" lang="en-US" altLang="es-ES_tradnl" sz="1800" dirty="0" err="1">
                <a:latin typeface="Tahoma" charset="0"/>
              </a:rPr>
              <a:t>LineaPedido</a:t>
            </a:r>
            <a:r>
              <a:rPr kumimoji="1" lang="en-US" altLang="es-ES_tradnl" sz="1800" dirty="0">
                <a:latin typeface="Tahoma" charset="0"/>
              </a:rPr>
              <a:t> = </a:t>
            </a:r>
            <a:r>
              <a:rPr kumimoji="1" lang="en-US" altLang="es-ES_tradnl" sz="1800" dirty="0" err="1">
                <a:latin typeface="Tahoma" charset="0"/>
              </a:rPr>
              <a:t>idlibro</a:t>
            </a:r>
            <a:r>
              <a:rPr kumimoji="1" lang="en-US" altLang="es-ES_tradnl" sz="1800" dirty="0">
                <a:latin typeface="Tahoma" charset="0"/>
              </a:rPr>
              <a:t> + </a:t>
            </a:r>
            <a:r>
              <a:rPr kumimoji="1" lang="en-US" altLang="es-ES_tradnl" sz="1800" dirty="0" err="1">
                <a:latin typeface="Tahoma" charset="0"/>
              </a:rPr>
              <a:t>cantidad</a:t>
            </a:r>
            <a:endParaRPr kumimoji="1" lang="en-US" altLang="es-ES_tradnl" sz="1800" dirty="0">
              <a:latin typeface="Tahoma" charset="0"/>
            </a:endParaRPr>
          </a:p>
          <a:p>
            <a:endParaRPr kumimoji="1" lang="es-ES_tradnl" altLang="es-ES_tradnl" sz="1800" dirty="0">
              <a:latin typeface="Tahoma" charset="0"/>
            </a:endParaRPr>
          </a:p>
          <a:p>
            <a:r>
              <a:rPr kumimoji="1" lang="es-ES_tradnl" altLang="es-ES_tradnl" sz="1800" dirty="0">
                <a:latin typeface="Tahoma" charset="0"/>
              </a:rPr>
              <a:t>Factura = </a:t>
            </a:r>
            <a:r>
              <a:rPr kumimoji="1" lang="es-ES" sz="1800" dirty="0" err="1">
                <a:latin typeface="Tahoma" charset="0"/>
              </a:rPr>
              <a:t>idfactura</a:t>
            </a:r>
            <a:r>
              <a:rPr kumimoji="1" lang="es-ES" sz="1800" dirty="0">
                <a:latin typeface="Tahoma" charset="0"/>
              </a:rPr>
              <a:t> + </a:t>
            </a:r>
            <a:r>
              <a:rPr kumimoji="1" lang="es-ES" sz="1800" dirty="0" err="1">
                <a:latin typeface="Tahoma" charset="0"/>
              </a:rPr>
              <a:t>idcliente</a:t>
            </a:r>
            <a:r>
              <a:rPr kumimoji="1" lang="es-ES" sz="1800" dirty="0">
                <a:latin typeface="Tahoma" charset="0"/>
              </a:rPr>
              <a:t> + </a:t>
            </a:r>
            <a:r>
              <a:rPr kumimoji="1" lang="es-ES" sz="1800" dirty="0" err="1">
                <a:latin typeface="Tahoma" charset="0"/>
              </a:rPr>
              <a:t>fechafactura</a:t>
            </a:r>
            <a:r>
              <a:rPr kumimoji="1" lang="es-ES" sz="1800" dirty="0">
                <a:latin typeface="Tahoma" charset="0"/>
              </a:rPr>
              <a:t> + </a:t>
            </a:r>
            <a:r>
              <a:rPr kumimoji="1" lang="es-ES" sz="1800" dirty="0" err="1">
                <a:latin typeface="Tahoma" charset="0"/>
              </a:rPr>
              <a:t>fechapago</a:t>
            </a:r>
            <a:r>
              <a:rPr kumimoji="1" lang="es-ES" sz="1800" dirty="0">
                <a:latin typeface="Tahoma" charset="0"/>
              </a:rPr>
              <a:t> + {</a:t>
            </a:r>
            <a:r>
              <a:rPr kumimoji="1" lang="es-ES" sz="1800" dirty="0" err="1">
                <a:latin typeface="Tahoma" charset="0"/>
              </a:rPr>
              <a:t>idpedido</a:t>
            </a:r>
            <a:r>
              <a:rPr kumimoji="1" lang="es-ES" sz="1800" dirty="0">
                <a:latin typeface="Tahoma" charset="0"/>
              </a:rPr>
              <a:t>} + gastos + total + </a:t>
            </a:r>
            <a:r>
              <a:rPr kumimoji="1" lang="es-ES" sz="1800" dirty="0" err="1">
                <a:latin typeface="Tahoma" charset="0"/>
              </a:rPr>
              <a:t>fechapago</a:t>
            </a:r>
            <a:endParaRPr kumimoji="1" lang="es-ES_tradnl" altLang="es-ES_tradnl" sz="1800" dirty="0">
              <a:latin typeface="Tahoma" charset="0"/>
            </a:endParaRPr>
          </a:p>
          <a:p>
            <a:endParaRPr kumimoji="1" lang="es-ES_tradnl" altLang="es-ES_tradnl" sz="1800" dirty="0">
              <a:latin typeface="Tahoma" charset="0"/>
            </a:endParaRPr>
          </a:p>
          <a:p>
            <a:r>
              <a:rPr kumimoji="1" lang="es-ES_tradnl" altLang="es-ES_tradnl" sz="1800" dirty="0" err="1">
                <a:latin typeface="Tahoma" charset="0"/>
              </a:rPr>
              <a:t>DetalleFactura</a:t>
            </a:r>
            <a:r>
              <a:rPr kumimoji="1" lang="es-ES_tradnl" altLang="es-ES_tradnl" sz="1800" dirty="0">
                <a:latin typeface="Tahoma" charset="0"/>
              </a:rPr>
              <a:t> = </a:t>
            </a:r>
            <a:r>
              <a:rPr kumimoji="1" lang="es-ES_tradnl" altLang="es-ES_tradnl" sz="1800" dirty="0" err="1">
                <a:latin typeface="Tahoma" charset="0"/>
              </a:rPr>
              <a:t>idfactura</a:t>
            </a:r>
            <a:r>
              <a:rPr kumimoji="1" lang="es-ES_tradnl" altLang="es-ES_tradnl" sz="1800" dirty="0">
                <a:latin typeface="Tahoma" charset="0"/>
              </a:rPr>
              <a:t> + </a:t>
            </a:r>
            <a:r>
              <a:rPr kumimoji="1" lang="es-ES_tradnl" altLang="es-ES_tradnl" sz="1800" dirty="0" err="1">
                <a:latin typeface="Tahoma" charset="0"/>
              </a:rPr>
              <a:t>idpedido</a:t>
            </a:r>
            <a:r>
              <a:rPr kumimoji="1" lang="es-ES_tradnl" altLang="es-ES_tradnl" sz="1800" dirty="0">
                <a:latin typeface="Tahoma" charset="0"/>
              </a:rPr>
              <a:t> + gastos</a:t>
            </a:r>
          </a:p>
        </p:txBody>
      </p:sp>
      <p:sp>
        <p:nvSpPr>
          <p:cNvPr id="2" name="Marcador de número de diapositiva 1">
            <a:extLst>
              <a:ext uri="{FF2B5EF4-FFF2-40B4-BE49-F238E27FC236}">
                <a16:creationId xmlns:a16="http://schemas.microsoft.com/office/drawing/2014/main" id="{ECCD1065-B164-C74A-97FD-C3C7BA38E3AD}"/>
              </a:ext>
            </a:extLst>
          </p:cNvPr>
          <p:cNvSpPr>
            <a:spLocks noGrp="1"/>
          </p:cNvSpPr>
          <p:nvPr>
            <p:ph type="sldNum" sz="quarter" idx="11"/>
          </p:nvPr>
        </p:nvSpPr>
        <p:spPr/>
        <p:txBody>
          <a:bodyPr/>
          <a:lstStyle/>
          <a:p>
            <a:fld id="{C9910268-D884-484A-BDAB-B714CD6A3122}" type="slidenum">
              <a:rPr lang="es-ES" altLang="es-ES_tradnl" smtClean="0"/>
              <a:pPr/>
              <a:t>38</a:t>
            </a:fld>
            <a:endParaRPr lang="es-ES" altLang="es-ES_tradnl"/>
          </a:p>
        </p:txBody>
      </p:sp>
    </p:spTree>
    <p:extLst>
      <p:ext uri="{BB962C8B-B14F-4D97-AF65-F5344CB8AC3E}">
        <p14:creationId xmlns:p14="http://schemas.microsoft.com/office/powerpoint/2010/main" val="19514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s-ES" altLang="es-ES_tradnl" b="0" dirty="0">
                <a:effectLst/>
                <a:latin typeface="Calibri (Títulos)"/>
              </a:rPr>
              <a:t>Diagrama E-R</a:t>
            </a:r>
          </a:p>
        </p:txBody>
      </p:sp>
      <p:sp>
        <p:nvSpPr>
          <p:cNvPr id="8195" name="Rectangle 3"/>
          <p:cNvSpPr>
            <a:spLocks noGrp="1" noChangeArrowheads="1"/>
          </p:cNvSpPr>
          <p:nvPr>
            <p:ph type="body" idx="1"/>
          </p:nvPr>
        </p:nvSpPr>
        <p:spPr/>
        <p:txBody>
          <a:bodyPr/>
          <a:lstStyle/>
          <a:p>
            <a:r>
              <a:rPr lang="es-ES" altLang="es-ES_tradnl" dirty="0">
                <a:latin typeface="Calibri (Cuerpo)"/>
              </a:rPr>
              <a:t>Un diagrama o modelo Entidad-Relación (a veces denominado por sus siglas. </a:t>
            </a:r>
            <a:r>
              <a:rPr lang="es-ES" altLang="es-ES_tradnl" i="1" dirty="0">
                <a:latin typeface="Calibri (Cuerpo)"/>
              </a:rPr>
              <a:t>E-R “</a:t>
            </a:r>
            <a:r>
              <a:rPr lang="es-ES" altLang="es-ES_tradnl" i="1" dirty="0" err="1">
                <a:latin typeface="Calibri (Cuerpo)"/>
              </a:rPr>
              <a:t>Entity</a:t>
            </a:r>
            <a:r>
              <a:rPr lang="es-ES" altLang="es-ES_tradnl" i="1" dirty="0">
                <a:latin typeface="Calibri (Cuerpo)"/>
              </a:rPr>
              <a:t> </a:t>
            </a:r>
            <a:r>
              <a:rPr lang="es-ES" altLang="es-ES_tradnl" i="1" dirty="0" err="1">
                <a:latin typeface="Calibri (Cuerpo)"/>
              </a:rPr>
              <a:t>relationship</a:t>
            </a:r>
            <a:r>
              <a:rPr lang="es-ES" altLang="es-ES_tradnl" i="1" dirty="0">
                <a:latin typeface="Calibri (Cuerpo)"/>
              </a:rPr>
              <a:t>” o “DER” Diagrama de Entidad relación). </a:t>
            </a:r>
          </a:p>
          <a:p>
            <a:r>
              <a:rPr lang="es-ES" altLang="es-ES_tradnl" sz="3200" dirty="0">
                <a:latin typeface="Calibri (Cuerpo)"/>
              </a:rPr>
              <a:t>Es una herramienta para el modelado de datos de un sistema de información sus </a:t>
            </a:r>
            <a:r>
              <a:rPr lang="es-ES" altLang="es-ES_tradnl" sz="3200" dirty="0" err="1">
                <a:latin typeface="Calibri (Cuerpo)"/>
              </a:rPr>
              <a:t>inter-relaciones</a:t>
            </a:r>
            <a:r>
              <a:rPr lang="es-ES" altLang="es-ES_tradnl" sz="3200" dirty="0">
                <a:latin typeface="Calibri (Cuerpo)"/>
              </a:rPr>
              <a:t> y propiedades.</a:t>
            </a:r>
          </a:p>
        </p:txBody>
      </p:sp>
      <p:sp>
        <p:nvSpPr>
          <p:cNvPr id="2" name="Marcador de número de diapositiva 1">
            <a:extLst>
              <a:ext uri="{FF2B5EF4-FFF2-40B4-BE49-F238E27FC236}">
                <a16:creationId xmlns:a16="http://schemas.microsoft.com/office/drawing/2014/main" id="{9D8EA091-4444-B246-AF7D-1F08F03E907B}"/>
              </a:ext>
            </a:extLst>
          </p:cNvPr>
          <p:cNvSpPr>
            <a:spLocks noGrp="1"/>
          </p:cNvSpPr>
          <p:nvPr>
            <p:ph type="sldNum" sz="quarter" idx="12"/>
          </p:nvPr>
        </p:nvSpPr>
        <p:spPr/>
        <p:txBody>
          <a:bodyPr/>
          <a:lstStyle/>
          <a:p>
            <a:fld id="{CE0AD0A2-EB4A-D14F-8A93-EC25420FEBE9}" type="slidenum">
              <a:rPr lang="es-ES" altLang="es-ES_tradnl" smtClean="0"/>
              <a:pPr/>
              <a:t>39</a:t>
            </a:fld>
            <a:endParaRPr lang="es-ES" altLang="es-ES_trad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a:xfrm>
            <a:off x="684213" y="260350"/>
            <a:ext cx="8229600" cy="1143000"/>
          </a:xfrm>
        </p:spPr>
        <p:txBody>
          <a:bodyPr>
            <a:noAutofit/>
          </a:bodyPr>
          <a:lstStyle/>
          <a:p>
            <a:pPr algn="ctr" eaLnBrk="1" hangingPunct="1"/>
            <a:r>
              <a:rPr lang="es-ES" altLang="es-ES_tradnl" sz="3600"/>
              <a:t>Definición de sistemas de información</a:t>
            </a:r>
          </a:p>
        </p:txBody>
      </p:sp>
      <p:sp>
        <p:nvSpPr>
          <p:cNvPr id="20483" name="Rectangle 3"/>
          <p:cNvSpPr>
            <a:spLocks noGrp="1"/>
          </p:cNvSpPr>
          <p:nvPr>
            <p:ph idx="1"/>
          </p:nvPr>
        </p:nvSpPr>
        <p:spPr>
          <a:xfrm>
            <a:off x="688975" y="1471612"/>
            <a:ext cx="7016750" cy="4525962"/>
          </a:xfrm>
          <a:noFill/>
        </p:spPr>
        <p:txBody>
          <a:bodyPr/>
          <a:lstStyle/>
          <a:p>
            <a:r>
              <a:rPr lang="es-ES" altLang="es-ES_tradnl" sz="2800" dirty="0"/>
              <a:t>Sistemas</a:t>
            </a:r>
          </a:p>
          <a:p>
            <a:pPr lvl="1"/>
            <a:r>
              <a:rPr lang="es-ES" altLang="es-ES_tradnl" sz="2300" dirty="0"/>
              <a:t>Ejemplos</a:t>
            </a:r>
          </a:p>
        </p:txBody>
      </p:sp>
      <p:graphicFrame>
        <p:nvGraphicFramePr>
          <p:cNvPr id="2" name="Tabla 1">
            <a:extLst>
              <a:ext uri="{FF2B5EF4-FFF2-40B4-BE49-F238E27FC236}">
                <a16:creationId xmlns:a16="http://schemas.microsoft.com/office/drawing/2014/main" id="{672896BB-72A5-487D-A972-E573402F3E9C}"/>
              </a:ext>
            </a:extLst>
          </p:cNvPr>
          <p:cNvGraphicFramePr>
            <a:graphicFrameLocks noGrp="1"/>
          </p:cNvGraphicFramePr>
          <p:nvPr>
            <p:extLst>
              <p:ext uri="{D42A27DB-BD31-4B8C-83A1-F6EECF244321}">
                <p14:modId xmlns:p14="http://schemas.microsoft.com/office/powerpoint/2010/main" val="602088051"/>
              </p:ext>
            </p:extLst>
          </p:nvPr>
        </p:nvGraphicFramePr>
        <p:xfrm>
          <a:off x="381000" y="2362200"/>
          <a:ext cx="8383588" cy="4275814"/>
        </p:xfrm>
        <a:graphic>
          <a:graphicData uri="http://schemas.openxmlformats.org/drawingml/2006/table">
            <a:tbl>
              <a:tblPr firstRow="1" bandRow="1">
                <a:tableStyleId>{5C22544A-7EE6-4342-B048-85BDC9FD1C3A}</a:tableStyleId>
              </a:tblPr>
              <a:tblGrid>
                <a:gridCol w="1612874">
                  <a:extLst>
                    <a:ext uri="{9D8B030D-6E8A-4147-A177-3AD203B41FA5}">
                      <a16:colId xmlns:a16="http://schemas.microsoft.com/office/drawing/2014/main" val="1376139713"/>
                    </a:ext>
                  </a:extLst>
                </a:gridCol>
                <a:gridCol w="1935450">
                  <a:extLst>
                    <a:ext uri="{9D8B030D-6E8A-4147-A177-3AD203B41FA5}">
                      <a16:colId xmlns:a16="http://schemas.microsoft.com/office/drawing/2014/main" val="2632639535"/>
                    </a:ext>
                  </a:extLst>
                </a:gridCol>
                <a:gridCol w="1774162">
                  <a:extLst>
                    <a:ext uri="{9D8B030D-6E8A-4147-A177-3AD203B41FA5}">
                      <a16:colId xmlns:a16="http://schemas.microsoft.com/office/drawing/2014/main" val="167614987"/>
                    </a:ext>
                  </a:extLst>
                </a:gridCol>
                <a:gridCol w="1384384">
                  <a:extLst>
                    <a:ext uri="{9D8B030D-6E8A-4147-A177-3AD203B41FA5}">
                      <a16:colId xmlns:a16="http://schemas.microsoft.com/office/drawing/2014/main" val="2458919264"/>
                    </a:ext>
                  </a:extLst>
                </a:gridCol>
                <a:gridCol w="1676718">
                  <a:extLst>
                    <a:ext uri="{9D8B030D-6E8A-4147-A177-3AD203B41FA5}">
                      <a16:colId xmlns:a16="http://schemas.microsoft.com/office/drawing/2014/main" val="255833389"/>
                    </a:ext>
                  </a:extLst>
                </a:gridCol>
              </a:tblGrid>
              <a:tr h="435334">
                <a:tc>
                  <a:txBody>
                    <a:bodyPr/>
                    <a:lstStyle/>
                    <a:p>
                      <a:pPr algn="ctr"/>
                      <a:r>
                        <a:rPr lang="es-ES" dirty="0"/>
                        <a:t>Sistema</a:t>
                      </a:r>
                    </a:p>
                  </a:txBody>
                  <a:tcPr/>
                </a:tc>
                <a:tc>
                  <a:txBody>
                    <a:bodyPr/>
                    <a:lstStyle/>
                    <a:p>
                      <a:pPr algn="ctr"/>
                      <a:r>
                        <a:rPr lang="es-ES" dirty="0"/>
                        <a:t>Entradas</a:t>
                      </a:r>
                    </a:p>
                  </a:txBody>
                  <a:tcPr/>
                </a:tc>
                <a:tc>
                  <a:txBody>
                    <a:bodyPr/>
                    <a:lstStyle/>
                    <a:p>
                      <a:pPr algn="ctr"/>
                      <a:r>
                        <a:rPr lang="es-ES" dirty="0"/>
                        <a:t>Procesamiento</a:t>
                      </a:r>
                    </a:p>
                  </a:txBody>
                  <a:tcPr/>
                </a:tc>
                <a:tc>
                  <a:txBody>
                    <a:bodyPr/>
                    <a:lstStyle/>
                    <a:p>
                      <a:pPr algn="ctr"/>
                      <a:r>
                        <a:rPr lang="es-ES" dirty="0"/>
                        <a:t>Salidas</a:t>
                      </a:r>
                    </a:p>
                  </a:txBody>
                  <a:tcPr/>
                </a:tc>
                <a:tc>
                  <a:txBody>
                    <a:bodyPr/>
                    <a:lstStyle/>
                    <a:p>
                      <a:pPr algn="ctr"/>
                      <a:r>
                        <a:rPr lang="es-ES" dirty="0"/>
                        <a:t>Objetivos</a:t>
                      </a:r>
                    </a:p>
                  </a:txBody>
                  <a:tcPr/>
                </a:tc>
                <a:extLst>
                  <a:ext uri="{0D108BD9-81ED-4DB2-BD59-A6C34878D82A}">
                    <a16:rowId xmlns:a16="http://schemas.microsoft.com/office/drawing/2014/main" val="2683931265"/>
                  </a:ext>
                </a:extLst>
              </a:tr>
              <a:tr h="751398">
                <a:tc>
                  <a:txBody>
                    <a:bodyPr/>
                    <a:lstStyle/>
                    <a:p>
                      <a:r>
                        <a:rPr lang="es-ES" dirty="0"/>
                        <a:t>Restaurante comida rápida</a:t>
                      </a:r>
                    </a:p>
                  </a:txBody>
                  <a:tcPr/>
                </a:tc>
                <a:tc>
                  <a:txBody>
                    <a:bodyPr/>
                    <a:lstStyle/>
                    <a:p>
                      <a:r>
                        <a:rPr lang="es-ES" dirty="0"/>
                        <a:t>Carne, tomate, patatas, bebidas, trabajadores</a:t>
                      </a:r>
                    </a:p>
                  </a:txBody>
                  <a:tcPr/>
                </a:tc>
                <a:tc>
                  <a:txBody>
                    <a:bodyPr/>
                    <a:lstStyle/>
                    <a:p>
                      <a:r>
                        <a:rPr lang="es-ES" dirty="0"/>
                        <a:t>Freír, asar, </a:t>
                      </a:r>
                    </a:p>
                  </a:txBody>
                  <a:tcPr/>
                </a:tc>
                <a:tc>
                  <a:txBody>
                    <a:bodyPr/>
                    <a:lstStyle/>
                    <a:p>
                      <a:r>
                        <a:rPr lang="es-ES" dirty="0"/>
                        <a:t>Hamburguesas, patatas, postres, bebidas</a:t>
                      </a:r>
                    </a:p>
                  </a:txBody>
                  <a:tcPr/>
                </a:tc>
                <a:tc>
                  <a:txBody>
                    <a:bodyPr/>
                    <a:lstStyle/>
                    <a:p>
                      <a:r>
                        <a:rPr lang="es-ES" dirty="0"/>
                        <a:t>Preparación comida de bajo coste</a:t>
                      </a:r>
                    </a:p>
                  </a:txBody>
                  <a:tcPr/>
                </a:tc>
                <a:extLst>
                  <a:ext uri="{0D108BD9-81ED-4DB2-BD59-A6C34878D82A}">
                    <a16:rowId xmlns:a16="http://schemas.microsoft.com/office/drawing/2014/main" val="1781173963"/>
                  </a:ext>
                </a:extLst>
              </a:tr>
              <a:tr h="435334">
                <a:tc>
                  <a:txBody>
                    <a:bodyPr/>
                    <a:lstStyle/>
                    <a:p>
                      <a:r>
                        <a:rPr lang="es-ES" dirty="0"/>
                        <a:t>Universidad</a:t>
                      </a:r>
                    </a:p>
                  </a:txBody>
                  <a:tcPr/>
                </a:tc>
                <a:tc>
                  <a:txBody>
                    <a:bodyPr/>
                    <a:lstStyle/>
                    <a:p>
                      <a:r>
                        <a:rPr lang="es-ES" dirty="0"/>
                        <a:t>Estudiantes, profesores, administradores, libros</a:t>
                      </a:r>
                    </a:p>
                  </a:txBody>
                  <a:tcPr/>
                </a:tc>
                <a:tc>
                  <a:txBody>
                    <a:bodyPr/>
                    <a:lstStyle/>
                    <a:p>
                      <a:r>
                        <a:rPr lang="es-ES" dirty="0"/>
                        <a:t>Enseñanza, investigación</a:t>
                      </a:r>
                    </a:p>
                  </a:txBody>
                  <a:tcPr/>
                </a:tc>
                <a:tc>
                  <a:txBody>
                    <a:bodyPr/>
                    <a:lstStyle/>
                    <a:p>
                      <a:r>
                        <a:rPr lang="es-ES" dirty="0"/>
                        <a:t>Estudiantes formados, investigaciones, servicios a la comunidad</a:t>
                      </a:r>
                    </a:p>
                  </a:txBody>
                  <a:tcPr/>
                </a:tc>
                <a:tc>
                  <a:txBody>
                    <a:bodyPr/>
                    <a:lstStyle/>
                    <a:p>
                      <a:r>
                        <a:rPr lang="es-ES" dirty="0"/>
                        <a:t>Adquisición de conocimientos</a:t>
                      </a:r>
                    </a:p>
                  </a:txBody>
                  <a:tcPr/>
                </a:tc>
                <a:extLst>
                  <a:ext uri="{0D108BD9-81ED-4DB2-BD59-A6C34878D82A}">
                    <a16:rowId xmlns:a16="http://schemas.microsoft.com/office/drawing/2014/main" val="3199240443"/>
                  </a:ext>
                </a:extLst>
              </a:tr>
              <a:tr h="435334">
                <a:tc>
                  <a:txBody>
                    <a:bodyPr/>
                    <a:lstStyle/>
                    <a:p>
                      <a:r>
                        <a:rPr lang="es-ES" dirty="0"/>
                        <a:t>Cine</a:t>
                      </a:r>
                    </a:p>
                  </a:txBody>
                  <a:tcPr/>
                </a:tc>
                <a:tc>
                  <a:txBody>
                    <a:bodyPr/>
                    <a:lstStyle/>
                    <a:p>
                      <a:r>
                        <a:rPr lang="es-ES" dirty="0"/>
                        <a:t>Actores, director, personal, escenarios</a:t>
                      </a:r>
                    </a:p>
                  </a:txBody>
                  <a:tcPr/>
                </a:tc>
                <a:tc>
                  <a:txBody>
                    <a:bodyPr/>
                    <a:lstStyle/>
                    <a:p>
                      <a:r>
                        <a:rPr lang="es-ES" dirty="0"/>
                        <a:t>Filmar, editar, efectos especiales</a:t>
                      </a:r>
                    </a:p>
                  </a:txBody>
                  <a:tcPr/>
                </a:tc>
                <a:tc>
                  <a:txBody>
                    <a:bodyPr/>
                    <a:lstStyle/>
                    <a:p>
                      <a:r>
                        <a:rPr lang="es-ES" dirty="0"/>
                        <a:t>Proyección de películas en salas</a:t>
                      </a:r>
                    </a:p>
                  </a:txBody>
                  <a:tcPr/>
                </a:tc>
                <a:tc>
                  <a:txBody>
                    <a:bodyPr/>
                    <a:lstStyle/>
                    <a:p>
                      <a:r>
                        <a:rPr lang="es-ES" dirty="0"/>
                        <a:t>Películas, premios, ganancias</a:t>
                      </a:r>
                    </a:p>
                  </a:txBody>
                  <a:tcPr/>
                </a:tc>
                <a:extLst>
                  <a:ext uri="{0D108BD9-81ED-4DB2-BD59-A6C34878D82A}">
                    <a16:rowId xmlns:a16="http://schemas.microsoft.com/office/drawing/2014/main" val="2557044016"/>
                  </a:ext>
                </a:extLst>
              </a:tr>
            </a:tbl>
          </a:graphicData>
        </a:graphic>
      </p:graphicFrame>
    </p:spTree>
    <p:extLst>
      <p:ext uri="{BB962C8B-B14F-4D97-AF65-F5344CB8AC3E}">
        <p14:creationId xmlns:p14="http://schemas.microsoft.com/office/powerpoint/2010/main" val="170588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Entidad</a:t>
            </a:r>
          </a:p>
        </p:txBody>
      </p:sp>
      <p:sp>
        <p:nvSpPr>
          <p:cNvPr id="18435" name="Rectangle 3"/>
          <p:cNvSpPr>
            <a:spLocks noGrp="1" noChangeArrowheads="1"/>
          </p:cNvSpPr>
          <p:nvPr>
            <p:ph type="body" idx="1"/>
          </p:nvPr>
        </p:nvSpPr>
        <p:spPr/>
        <p:txBody>
          <a:bodyPr/>
          <a:lstStyle/>
          <a:p>
            <a:pPr>
              <a:lnSpc>
                <a:spcPct val="90000"/>
              </a:lnSpc>
            </a:pPr>
            <a:r>
              <a:rPr lang="es-ES" altLang="es-ES_tradnl" dirty="0">
                <a:latin typeface="Calibri (Cuerpo)"/>
              </a:rPr>
              <a:t>Representa una cosa u objeto del mundo real con existencia independiente, es decir, se diferencia de cualquier otro objeto o cosa, incluso siendo del mismo tipo. Ejemplo:</a:t>
            </a:r>
          </a:p>
          <a:p>
            <a:pPr lvl="1">
              <a:lnSpc>
                <a:spcPct val="90000"/>
              </a:lnSpc>
            </a:pPr>
            <a:r>
              <a:rPr lang="es-ES" altLang="es-ES_tradnl" dirty="0">
                <a:latin typeface="Calibri (Cuerpo)"/>
              </a:rPr>
              <a:t>Una casa: Aunque sea exactamente igual a otra, aun se diferenciará en su dirección</a:t>
            </a:r>
          </a:p>
          <a:p>
            <a:pPr lvl="1">
              <a:lnSpc>
                <a:spcPct val="90000"/>
              </a:lnSpc>
            </a:pPr>
            <a:r>
              <a:rPr lang="es-ES" altLang="es-ES_tradnl" dirty="0">
                <a:latin typeface="Calibri (Cuerpo)"/>
              </a:rPr>
              <a:t>Un automóvil: Aunque sean de la misma marca, el mismo modelo, tendrán atributos diferentes como el número del motor</a:t>
            </a:r>
          </a:p>
        </p:txBody>
      </p:sp>
      <p:sp>
        <p:nvSpPr>
          <p:cNvPr id="2" name="Marcador de número de diapositiva 1">
            <a:extLst>
              <a:ext uri="{FF2B5EF4-FFF2-40B4-BE49-F238E27FC236}">
                <a16:creationId xmlns:a16="http://schemas.microsoft.com/office/drawing/2014/main" id="{28C855FC-6E8A-9646-928F-88A3B6153DEF}"/>
              </a:ext>
            </a:extLst>
          </p:cNvPr>
          <p:cNvSpPr>
            <a:spLocks noGrp="1"/>
          </p:cNvSpPr>
          <p:nvPr>
            <p:ph type="sldNum" sz="quarter" idx="12"/>
          </p:nvPr>
        </p:nvSpPr>
        <p:spPr/>
        <p:txBody>
          <a:bodyPr/>
          <a:lstStyle/>
          <a:p>
            <a:fld id="{CE0AD0A2-EB4A-D14F-8A93-EC25420FEBE9}" type="slidenum">
              <a:rPr lang="es-ES" altLang="es-ES_tradnl" smtClean="0"/>
              <a:pPr/>
              <a:t>40</a:t>
            </a:fld>
            <a:endParaRPr lang="es-ES" altLang="es-ES_tradnl"/>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Entidad</a:t>
            </a:r>
          </a:p>
        </p:txBody>
      </p:sp>
      <p:sp>
        <p:nvSpPr>
          <p:cNvPr id="19459" name="Rectangle 3"/>
          <p:cNvSpPr>
            <a:spLocks noGrp="1" noChangeArrowheads="1"/>
          </p:cNvSpPr>
          <p:nvPr>
            <p:ph type="body" idx="1"/>
          </p:nvPr>
        </p:nvSpPr>
        <p:spPr/>
        <p:txBody>
          <a:bodyPr/>
          <a:lstStyle/>
          <a:p>
            <a:r>
              <a:rPr lang="es-ES" altLang="es-ES_tradnl" dirty="0">
                <a:latin typeface="Calibri (Cuerpo)"/>
              </a:rPr>
              <a:t>Las entidades se representan con un rectángulo, y en su interior el nombre de la entidad:</a:t>
            </a:r>
          </a:p>
          <a:p>
            <a:endParaRPr lang="es-ES" altLang="es-ES_tradnl" dirty="0">
              <a:latin typeface="Calibri (Cuerpo)"/>
            </a:endParaRPr>
          </a:p>
          <a:p>
            <a:endParaRPr lang="es-ES" altLang="es-ES_tradnl" dirty="0">
              <a:latin typeface="Calibri (Cuerpo)"/>
            </a:endParaRPr>
          </a:p>
          <a:p>
            <a:endParaRPr lang="es-ES" altLang="es-ES_tradnl" dirty="0">
              <a:latin typeface="Calibri (Cuerpo)"/>
            </a:endParaRPr>
          </a:p>
          <a:p>
            <a:r>
              <a:rPr lang="es-ES" altLang="es-ES_tradnl" dirty="0">
                <a:latin typeface="Calibri (Cuerpo)"/>
              </a:rPr>
              <a:t>Los ejemplos más habituales de entidades son: factura, persona, empleado</a:t>
            </a:r>
          </a:p>
        </p:txBody>
      </p:sp>
      <p:sp>
        <p:nvSpPr>
          <p:cNvPr id="2" name="Rectángulo 1">
            <a:extLst>
              <a:ext uri="{FF2B5EF4-FFF2-40B4-BE49-F238E27FC236}">
                <a16:creationId xmlns:a16="http://schemas.microsoft.com/office/drawing/2014/main" id="{E53D2E8D-F549-49AB-BA8A-98FFB06DCB7C}"/>
              </a:ext>
            </a:extLst>
          </p:cNvPr>
          <p:cNvSpPr/>
          <p:nvPr/>
        </p:nvSpPr>
        <p:spPr>
          <a:xfrm>
            <a:off x="2819400" y="3048000"/>
            <a:ext cx="34290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tx1"/>
                </a:solidFill>
              </a:rPr>
              <a:t>Persona</a:t>
            </a:r>
          </a:p>
        </p:txBody>
      </p:sp>
      <p:sp>
        <p:nvSpPr>
          <p:cNvPr id="3" name="Marcador de número de diapositiva 2">
            <a:extLst>
              <a:ext uri="{FF2B5EF4-FFF2-40B4-BE49-F238E27FC236}">
                <a16:creationId xmlns:a16="http://schemas.microsoft.com/office/drawing/2014/main" id="{6C850A70-2C94-3140-82C2-EE6FED003753}"/>
              </a:ext>
            </a:extLst>
          </p:cNvPr>
          <p:cNvSpPr>
            <a:spLocks noGrp="1"/>
          </p:cNvSpPr>
          <p:nvPr>
            <p:ph type="sldNum" sz="quarter" idx="12"/>
          </p:nvPr>
        </p:nvSpPr>
        <p:spPr/>
        <p:txBody>
          <a:bodyPr/>
          <a:lstStyle/>
          <a:p>
            <a:fld id="{CE0AD0A2-EB4A-D14F-8A93-EC25420FEBE9}" type="slidenum">
              <a:rPr lang="es-ES" altLang="es-ES_tradnl" smtClean="0"/>
              <a:pPr/>
              <a:t>41</a:t>
            </a:fld>
            <a:endParaRPr lang="es-ES" altLang="es-ES_tradnl"/>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Atributos</a:t>
            </a:r>
          </a:p>
        </p:txBody>
      </p:sp>
      <p:sp>
        <p:nvSpPr>
          <p:cNvPr id="20483" name="Rectangle 3"/>
          <p:cNvSpPr>
            <a:spLocks noGrp="1" noChangeArrowheads="1"/>
          </p:cNvSpPr>
          <p:nvPr>
            <p:ph type="body" idx="1"/>
          </p:nvPr>
        </p:nvSpPr>
        <p:spPr/>
        <p:txBody>
          <a:bodyPr/>
          <a:lstStyle/>
          <a:p>
            <a:r>
              <a:rPr lang="es-ES" altLang="es-ES_tradnl" dirty="0">
                <a:latin typeface="Calibri (Cuerpo)"/>
              </a:rPr>
              <a:t>Los atributos son las propiedades que describen a cada entidad en un conjunto de entidades.</a:t>
            </a:r>
          </a:p>
          <a:p>
            <a:r>
              <a:rPr lang="es-ES" altLang="es-ES_tradnl" dirty="0">
                <a:latin typeface="Calibri (Cuerpo)"/>
              </a:rPr>
              <a:t>Un conjunto de entidades dentro de una entidad tiene valores específicos asignados para cada uno de sus atributos, de esta forma, es posible su identificación unívoca.</a:t>
            </a:r>
          </a:p>
        </p:txBody>
      </p:sp>
      <p:sp>
        <p:nvSpPr>
          <p:cNvPr id="2" name="Marcador de número de diapositiva 1">
            <a:extLst>
              <a:ext uri="{FF2B5EF4-FFF2-40B4-BE49-F238E27FC236}">
                <a16:creationId xmlns:a16="http://schemas.microsoft.com/office/drawing/2014/main" id="{2C9413E1-37EC-7142-9524-6A333EBC82EE}"/>
              </a:ext>
            </a:extLst>
          </p:cNvPr>
          <p:cNvSpPr>
            <a:spLocks noGrp="1"/>
          </p:cNvSpPr>
          <p:nvPr>
            <p:ph type="sldNum" sz="quarter" idx="12"/>
          </p:nvPr>
        </p:nvSpPr>
        <p:spPr/>
        <p:txBody>
          <a:bodyPr/>
          <a:lstStyle/>
          <a:p>
            <a:fld id="{CE0AD0A2-EB4A-D14F-8A93-EC25420FEBE9}" type="slidenum">
              <a:rPr lang="es-ES" altLang="es-ES_tradnl" smtClean="0"/>
              <a:pPr/>
              <a:t>42</a:t>
            </a:fld>
            <a:endParaRPr lang="es-ES" altLang="es-ES_tradnl"/>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Atributos</a:t>
            </a:r>
          </a:p>
        </p:txBody>
      </p:sp>
      <p:sp>
        <p:nvSpPr>
          <p:cNvPr id="21507" name="Rectangle 3"/>
          <p:cNvSpPr>
            <a:spLocks noGrp="1" noChangeArrowheads="1"/>
          </p:cNvSpPr>
          <p:nvPr>
            <p:ph type="body" idx="1"/>
          </p:nvPr>
        </p:nvSpPr>
        <p:spPr>
          <a:xfrm>
            <a:off x="457200" y="1447800"/>
            <a:ext cx="8304213" cy="4678363"/>
          </a:xfrm>
        </p:spPr>
        <p:txBody>
          <a:bodyPr/>
          <a:lstStyle/>
          <a:p>
            <a:r>
              <a:rPr lang="es-ES" altLang="es-ES_tradnl" dirty="0">
                <a:latin typeface="Calibri (Cuerpo)"/>
              </a:rPr>
              <a:t>A la colección de entidades Alumnos, con el siguiente conjunto de atributos en común, (id, nombre, edad, semestre), pertenecen las entidades:</a:t>
            </a:r>
          </a:p>
          <a:p>
            <a:pPr lvl="1"/>
            <a:r>
              <a:rPr lang="es-ES" altLang="es-ES_tradnl" dirty="0">
                <a:latin typeface="Calibri (Cuerpo)"/>
              </a:rPr>
              <a:t>(1, Sofia, 18 años, 2)</a:t>
            </a:r>
          </a:p>
          <a:p>
            <a:pPr lvl="1"/>
            <a:r>
              <a:rPr lang="es-ES" altLang="es-ES_tradnl" dirty="0">
                <a:latin typeface="Calibri (Cuerpo)"/>
              </a:rPr>
              <a:t>(2, Marcela, 19 años, 5)</a:t>
            </a:r>
          </a:p>
          <a:p>
            <a:r>
              <a:rPr lang="es-ES" altLang="es-ES_tradnl" dirty="0">
                <a:latin typeface="Calibri (Cuerpo)"/>
              </a:rPr>
              <a:t>Cada una de las entidades pertenecientes a este conjunto de entidades se diferencia de las demás por el valor de sus atributos </a:t>
            </a:r>
          </a:p>
        </p:txBody>
      </p:sp>
      <p:sp>
        <p:nvSpPr>
          <p:cNvPr id="2" name="Marcador de número de diapositiva 1">
            <a:extLst>
              <a:ext uri="{FF2B5EF4-FFF2-40B4-BE49-F238E27FC236}">
                <a16:creationId xmlns:a16="http://schemas.microsoft.com/office/drawing/2014/main" id="{452F0915-F115-344F-A400-23A080F11723}"/>
              </a:ext>
            </a:extLst>
          </p:cNvPr>
          <p:cNvSpPr>
            <a:spLocks noGrp="1"/>
          </p:cNvSpPr>
          <p:nvPr>
            <p:ph type="sldNum" sz="quarter" idx="12"/>
          </p:nvPr>
        </p:nvSpPr>
        <p:spPr/>
        <p:txBody>
          <a:bodyPr/>
          <a:lstStyle/>
          <a:p>
            <a:fld id="{CE0AD0A2-EB4A-D14F-8A93-EC25420FEBE9}" type="slidenum">
              <a:rPr lang="es-ES" altLang="es-ES_tradnl" smtClean="0"/>
              <a:pPr/>
              <a:t>43</a:t>
            </a:fld>
            <a:endParaRPr lang="es-ES" altLang="es-ES_tradnl"/>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09600" y="1981200"/>
            <a:ext cx="8151813" cy="4144963"/>
          </a:xfrm>
        </p:spPr>
        <p:txBody>
          <a:bodyPr/>
          <a:lstStyle/>
          <a:p>
            <a:r>
              <a:rPr lang="es-ES" altLang="es-ES_tradnl" dirty="0">
                <a:latin typeface="Calibri (Cuerpo)"/>
              </a:rPr>
              <a:t>Los atributos se representan mediante elipses, y en su interior el nombre del atributo:</a:t>
            </a:r>
          </a:p>
          <a:p>
            <a:pPr marL="0" indent="0">
              <a:buNone/>
            </a:pPr>
            <a:endParaRPr lang="es-ES" altLang="es-ES_tradnl" dirty="0"/>
          </a:p>
        </p:txBody>
      </p:sp>
      <p:sp>
        <p:nvSpPr>
          <p:cNvPr id="5" name="Rectangle 2">
            <a:extLst>
              <a:ext uri="{FF2B5EF4-FFF2-40B4-BE49-F238E27FC236}">
                <a16:creationId xmlns:a16="http://schemas.microsoft.com/office/drawing/2014/main" id="{71D3B642-6BC9-4164-90CE-592638672988}"/>
              </a:ext>
            </a:extLst>
          </p:cNvPr>
          <p:cNvSpPr>
            <a:spLocks noGrp="1" noChangeArrowheads="1"/>
          </p:cNvSpPr>
          <p:nvPr>
            <p:ph type="title"/>
          </p:nvPr>
        </p:nvSpPr>
        <p:spPr>
          <a:xfrm>
            <a:off x="457200" y="274638"/>
            <a:ext cx="8229600" cy="1143000"/>
          </a:xfrm>
        </p:spPr>
        <p:txBody>
          <a:bodyPr>
            <a:normAutofit/>
          </a:bodyPr>
          <a:lstStyle/>
          <a:p>
            <a:pPr algn="ctr"/>
            <a:r>
              <a:rPr lang="es-ES" altLang="es-ES_tradnl" sz="4000" b="0" dirty="0">
                <a:effectLst/>
                <a:latin typeface="Calibri (Títulos)"/>
              </a:rPr>
              <a:t>E-R: Atributos</a:t>
            </a:r>
          </a:p>
        </p:txBody>
      </p:sp>
      <p:sp>
        <p:nvSpPr>
          <p:cNvPr id="2" name="Elipse 1">
            <a:extLst>
              <a:ext uri="{FF2B5EF4-FFF2-40B4-BE49-F238E27FC236}">
                <a16:creationId xmlns:a16="http://schemas.microsoft.com/office/drawing/2014/main" id="{64F9A249-4D5B-4477-A9C4-AAABF2453A71}"/>
              </a:ext>
            </a:extLst>
          </p:cNvPr>
          <p:cNvSpPr/>
          <p:nvPr/>
        </p:nvSpPr>
        <p:spPr>
          <a:xfrm>
            <a:off x="2438400" y="3962400"/>
            <a:ext cx="38862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atributo</a:t>
            </a:r>
          </a:p>
        </p:txBody>
      </p:sp>
      <p:sp>
        <p:nvSpPr>
          <p:cNvPr id="3" name="Marcador de número de diapositiva 2">
            <a:extLst>
              <a:ext uri="{FF2B5EF4-FFF2-40B4-BE49-F238E27FC236}">
                <a16:creationId xmlns:a16="http://schemas.microsoft.com/office/drawing/2014/main" id="{EAEFE47F-EC76-E247-88C8-C8FAD40F4D8C}"/>
              </a:ext>
            </a:extLst>
          </p:cNvPr>
          <p:cNvSpPr>
            <a:spLocks noGrp="1"/>
          </p:cNvSpPr>
          <p:nvPr>
            <p:ph type="sldNum" sz="quarter" idx="12"/>
          </p:nvPr>
        </p:nvSpPr>
        <p:spPr/>
        <p:txBody>
          <a:bodyPr/>
          <a:lstStyle/>
          <a:p>
            <a:fld id="{CE0AD0A2-EB4A-D14F-8A93-EC25420FEBE9}" type="slidenum">
              <a:rPr lang="es-ES" altLang="es-ES_tradnl" smtClean="0"/>
              <a:pPr/>
              <a:t>44</a:t>
            </a:fld>
            <a:endParaRPr lang="es-ES" altLang="es-ES_tradnl"/>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3555" name="Rectangle 3"/>
          <p:cNvSpPr>
            <a:spLocks noGrp="1" noChangeArrowheads="1"/>
          </p:cNvSpPr>
          <p:nvPr>
            <p:ph type="body" idx="1"/>
          </p:nvPr>
        </p:nvSpPr>
        <p:spPr>
          <a:xfrm>
            <a:off x="304800" y="1371600"/>
            <a:ext cx="8456613" cy="4754563"/>
          </a:xfrm>
        </p:spPr>
        <p:txBody>
          <a:bodyPr/>
          <a:lstStyle/>
          <a:p>
            <a:r>
              <a:rPr lang="es-ES" altLang="es-ES_tradnl" dirty="0">
                <a:latin typeface="Calibri (Cuerpo)"/>
              </a:rPr>
              <a:t>Describe cierta dependencia entre entidades o permite la asociación de las mismas.</a:t>
            </a:r>
          </a:p>
          <a:p>
            <a:pPr>
              <a:buFontTx/>
              <a:buNone/>
            </a:pPr>
            <a:r>
              <a:rPr lang="es-ES" altLang="es-ES_tradnl" dirty="0">
                <a:latin typeface="Calibri (Cuerpo)"/>
              </a:rPr>
              <a:t>Ejemplo:</a:t>
            </a:r>
          </a:p>
          <a:p>
            <a:r>
              <a:rPr lang="es-ES" altLang="es-ES_tradnl" dirty="0">
                <a:latin typeface="Calibri (Cuerpo)"/>
              </a:rPr>
              <a:t>Dadas dos entidades “Habitación 502” y “Juan”, es posible relacionar que la habitación 502 se encuentra ocupada por el huésped de nombre Juan.</a:t>
            </a:r>
          </a:p>
          <a:p>
            <a:r>
              <a:rPr lang="es-ES" altLang="es-ES_tradnl" dirty="0">
                <a:latin typeface="Calibri (Cuerpo)"/>
              </a:rPr>
              <a:t>Un huésped (entidad), se aloja (relación) en una habitación (entidad).</a:t>
            </a:r>
          </a:p>
        </p:txBody>
      </p:sp>
      <p:sp>
        <p:nvSpPr>
          <p:cNvPr id="2" name="Marcador de número de diapositiva 1">
            <a:extLst>
              <a:ext uri="{FF2B5EF4-FFF2-40B4-BE49-F238E27FC236}">
                <a16:creationId xmlns:a16="http://schemas.microsoft.com/office/drawing/2014/main" id="{D1520AEC-B13E-7F44-9164-D9F841BF30A5}"/>
              </a:ext>
            </a:extLst>
          </p:cNvPr>
          <p:cNvSpPr>
            <a:spLocks noGrp="1"/>
          </p:cNvSpPr>
          <p:nvPr>
            <p:ph type="sldNum" sz="quarter" idx="12"/>
          </p:nvPr>
        </p:nvSpPr>
        <p:spPr/>
        <p:txBody>
          <a:bodyPr/>
          <a:lstStyle/>
          <a:p>
            <a:fld id="{CE0AD0A2-EB4A-D14F-8A93-EC25420FEBE9}" type="slidenum">
              <a:rPr lang="es-ES" altLang="es-ES_tradnl" smtClean="0"/>
              <a:pPr/>
              <a:t>45</a:t>
            </a:fld>
            <a:endParaRPr lang="es-ES" altLang="es-ES_tradnl"/>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4579" name="Rectangle 3"/>
          <p:cNvSpPr>
            <a:spLocks noGrp="1" noChangeArrowheads="1"/>
          </p:cNvSpPr>
          <p:nvPr>
            <p:ph type="body" idx="1"/>
          </p:nvPr>
        </p:nvSpPr>
        <p:spPr>
          <a:xfrm>
            <a:off x="381000" y="1524000"/>
            <a:ext cx="8380413" cy="4602163"/>
          </a:xfrm>
        </p:spPr>
        <p:txBody>
          <a:bodyPr/>
          <a:lstStyle/>
          <a:p>
            <a:endParaRPr lang="es-ES" altLang="es-ES_tradnl" dirty="0"/>
          </a:p>
          <a:p>
            <a:r>
              <a:rPr lang="es-ES" altLang="es-ES_tradnl" dirty="0">
                <a:latin typeface="Calibri (Cuerpo)"/>
              </a:rPr>
              <a:t>Las interrelaciones se representan mediante rombos, y en su interior el nombre de la interrelación:</a:t>
            </a:r>
          </a:p>
          <a:p>
            <a:endParaRPr lang="es-ES" altLang="es-ES_tradnl" dirty="0"/>
          </a:p>
          <a:p>
            <a:endParaRPr lang="es-ES" altLang="es-ES_tradnl" dirty="0"/>
          </a:p>
          <a:p>
            <a:endParaRPr lang="es-ES" altLang="es-ES_tradnl" dirty="0"/>
          </a:p>
          <a:p>
            <a:endParaRPr lang="es-ES" altLang="es-ES_tradnl" dirty="0"/>
          </a:p>
          <a:p>
            <a:endParaRPr lang="es-ES" altLang="es-ES_tradnl" dirty="0"/>
          </a:p>
        </p:txBody>
      </p:sp>
      <p:sp>
        <p:nvSpPr>
          <p:cNvPr id="2" name="Diagrama de flujo: decisión 1">
            <a:extLst>
              <a:ext uri="{FF2B5EF4-FFF2-40B4-BE49-F238E27FC236}">
                <a16:creationId xmlns:a16="http://schemas.microsoft.com/office/drawing/2014/main" id="{FA5A8272-5A50-417A-A1E3-FB82E9EE0376}"/>
              </a:ext>
            </a:extLst>
          </p:cNvPr>
          <p:cNvSpPr/>
          <p:nvPr/>
        </p:nvSpPr>
        <p:spPr>
          <a:xfrm>
            <a:off x="2743200" y="3962400"/>
            <a:ext cx="4038600" cy="1066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Relación</a:t>
            </a:r>
          </a:p>
        </p:txBody>
      </p:sp>
      <p:sp>
        <p:nvSpPr>
          <p:cNvPr id="3" name="Marcador de número de diapositiva 2">
            <a:extLst>
              <a:ext uri="{FF2B5EF4-FFF2-40B4-BE49-F238E27FC236}">
                <a16:creationId xmlns:a16="http://schemas.microsoft.com/office/drawing/2014/main" id="{BFE46B03-F7D1-8143-9122-E669AC14C334}"/>
              </a:ext>
            </a:extLst>
          </p:cNvPr>
          <p:cNvSpPr>
            <a:spLocks noGrp="1"/>
          </p:cNvSpPr>
          <p:nvPr>
            <p:ph type="sldNum" sz="quarter" idx="12"/>
          </p:nvPr>
        </p:nvSpPr>
        <p:spPr/>
        <p:txBody>
          <a:bodyPr/>
          <a:lstStyle/>
          <a:p>
            <a:fld id="{CE0AD0A2-EB4A-D14F-8A93-EC25420FEBE9}" type="slidenum">
              <a:rPr lang="es-ES" altLang="es-ES_tradnl" smtClean="0"/>
              <a:pPr/>
              <a:t>46</a:t>
            </a:fld>
            <a:endParaRPr lang="es-ES" altLang="es-ES_tradnl"/>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E-R: Relación</a:t>
            </a:r>
          </a:p>
        </p:txBody>
      </p:sp>
      <p:sp>
        <p:nvSpPr>
          <p:cNvPr id="25603" name="Rectangle 3"/>
          <p:cNvSpPr>
            <a:spLocks noGrp="1" noChangeArrowheads="1"/>
          </p:cNvSpPr>
          <p:nvPr>
            <p:ph type="body" idx="1"/>
          </p:nvPr>
        </p:nvSpPr>
        <p:spPr>
          <a:xfrm>
            <a:off x="533400" y="1600200"/>
            <a:ext cx="8228013" cy="4525963"/>
          </a:xfrm>
        </p:spPr>
        <p:txBody>
          <a:bodyPr/>
          <a:lstStyle/>
          <a:p>
            <a:r>
              <a:rPr lang="es-ES" altLang="es-ES_tradnl" sz="2400" dirty="0">
                <a:latin typeface="Calibri (Cuerpo)"/>
              </a:rPr>
              <a:t>En los extremos de las líneas que parten del rombo se añaden unos números que indican la cantidad de entidades que intervienen en la interrelación: 1, n. </a:t>
            </a:r>
          </a:p>
          <a:p>
            <a:r>
              <a:rPr lang="es-ES" altLang="es-ES_tradnl" sz="2400" dirty="0">
                <a:latin typeface="Calibri (Cuerpo)"/>
              </a:rPr>
              <a:t>Esto también se suele hacer modificando el extremo de las líneas. Si terminan con un extremo involucran a una entidad, si terminan en varios extremos, (generalmente tres), involucrarán a varias entidades: </a:t>
            </a:r>
          </a:p>
          <a:p>
            <a:endParaRPr lang="es-ES" altLang="es-ES_tradnl" dirty="0"/>
          </a:p>
        </p:txBody>
      </p:sp>
      <p:sp>
        <p:nvSpPr>
          <p:cNvPr id="2" name="Rectángulo 1">
            <a:extLst>
              <a:ext uri="{FF2B5EF4-FFF2-40B4-BE49-F238E27FC236}">
                <a16:creationId xmlns:a16="http://schemas.microsoft.com/office/drawing/2014/main" id="{45AF46D3-486B-420C-8587-418E6A68C986}"/>
              </a:ext>
            </a:extLst>
          </p:cNvPr>
          <p:cNvSpPr/>
          <p:nvPr/>
        </p:nvSpPr>
        <p:spPr>
          <a:xfrm>
            <a:off x="135731" y="5067300"/>
            <a:ext cx="2286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Entidad 1</a:t>
            </a:r>
          </a:p>
        </p:txBody>
      </p:sp>
      <p:sp>
        <p:nvSpPr>
          <p:cNvPr id="6" name="Rectángulo 5">
            <a:extLst>
              <a:ext uri="{FF2B5EF4-FFF2-40B4-BE49-F238E27FC236}">
                <a16:creationId xmlns:a16="http://schemas.microsoft.com/office/drawing/2014/main" id="{116CBB18-1D6C-44BD-A9EB-3F0FD7A8F00F}"/>
              </a:ext>
            </a:extLst>
          </p:cNvPr>
          <p:cNvSpPr/>
          <p:nvPr/>
        </p:nvSpPr>
        <p:spPr>
          <a:xfrm>
            <a:off x="6781800" y="5067300"/>
            <a:ext cx="22860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Entidad 2</a:t>
            </a:r>
          </a:p>
        </p:txBody>
      </p:sp>
      <p:sp>
        <p:nvSpPr>
          <p:cNvPr id="7" name="Diagrama de flujo: decisión 6">
            <a:extLst>
              <a:ext uri="{FF2B5EF4-FFF2-40B4-BE49-F238E27FC236}">
                <a16:creationId xmlns:a16="http://schemas.microsoft.com/office/drawing/2014/main" id="{5368426D-A90C-4158-94B4-55AFA469E910}"/>
              </a:ext>
            </a:extLst>
          </p:cNvPr>
          <p:cNvSpPr/>
          <p:nvPr/>
        </p:nvSpPr>
        <p:spPr>
          <a:xfrm>
            <a:off x="2895600" y="4953000"/>
            <a:ext cx="3505200" cy="10668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 sz="2800" b="1" dirty="0">
                <a:solidFill>
                  <a:schemeClr val="tx1"/>
                </a:solidFill>
              </a:rPr>
              <a:t>Relación</a:t>
            </a:r>
          </a:p>
        </p:txBody>
      </p:sp>
      <p:cxnSp>
        <p:nvCxnSpPr>
          <p:cNvPr id="4" name="Conector recto 3">
            <a:extLst>
              <a:ext uri="{FF2B5EF4-FFF2-40B4-BE49-F238E27FC236}">
                <a16:creationId xmlns:a16="http://schemas.microsoft.com/office/drawing/2014/main" id="{49B91522-AAA0-47AA-A5B8-E58342294805}"/>
              </a:ext>
            </a:extLst>
          </p:cNvPr>
          <p:cNvCxnSpPr>
            <a:cxnSpLocks/>
            <a:stCxn id="2" idx="3"/>
            <a:endCxn id="7" idx="1"/>
          </p:cNvCxnSpPr>
          <p:nvPr/>
        </p:nvCxnSpPr>
        <p:spPr>
          <a:xfrm>
            <a:off x="2421731" y="5486400"/>
            <a:ext cx="473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FFC27CB6-1363-4077-AFDC-C8DE141ADA06}"/>
              </a:ext>
            </a:extLst>
          </p:cNvPr>
          <p:cNvCxnSpPr>
            <a:stCxn id="7" idx="3"/>
            <a:endCxn id="6" idx="1"/>
          </p:cNvCxnSpPr>
          <p:nvPr/>
        </p:nvCxnSpPr>
        <p:spPr>
          <a:xfrm>
            <a:off x="6400800" y="54864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AE337292-C727-41C0-B793-4EBB65F827F8}"/>
              </a:ext>
            </a:extLst>
          </p:cNvPr>
          <p:cNvSpPr txBox="1"/>
          <p:nvPr/>
        </p:nvSpPr>
        <p:spPr>
          <a:xfrm>
            <a:off x="2438400" y="5067300"/>
            <a:ext cx="321469" cy="369332"/>
          </a:xfrm>
          <a:prstGeom prst="rect">
            <a:avLst/>
          </a:prstGeom>
          <a:noFill/>
        </p:spPr>
        <p:txBody>
          <a:bodyPr wrap="square" rtlCol="0">
            <a:spAutoFit/>
          </a:bodyPr>
          <a:lstStyle/>
          <a:p>
            <a:r>
              <a:rPr lang="es-ES" dirty="0"/>
              <a:t>1</a:t>
            </a:r>
          </a:p>
        </p:txBody>
      </p:sp>
      <p:sp>
        <p:nvSpPr>
          <p:cNvPr id="15" name="CuadroTexto 14">
            <a:extLst>
              <a:ext uri="{FF2B5EF4-FFF2-40B4-BE49-F238E27FC236}">
                <a16:creationId xmlns:a16="http://schemas.microsoft.com/office/drawing/2014/main" id="{4FB7E598-7E37-4EAC-8A4F-5850C3F47048}"/>
              </a:ext>
            </a:extLst>
          </p:cNvPr>
          <p:cNvSpPr txBox="1"/>
          <p:nvPr/>
        </p:nvSpPr>
        <p:spPr>
          <a:xfrm>
            <a:off x="6477000" y="5048249"/>
            <a:ext cx="246063" cy="369332"/>
          </a:xfrm>
          <a:prstGeom prst="rect">
            <a:avLst/>
          </a:prstGeom>
          <a:noFill/>
        </p:spPr>
        <p:txBody>
          <a:bodyPr wrap="square" rtlCol="0">
            <a:spAutoFit/>
          </a:bodyPr>
          <a:lstStyle/>
          <a:p>
            <a:r>
              <a:rPr lang="es-ES" dirty="0"/>
              <a:t>n</a:t>
            </a:r>
          </a:p>
        </p:txBody>
      </p:sp>
      <p:sp>
        <p:nvSpPr>
          <p:cNvPr id="3" name="Marcador de número de diapositiva 2">
            <a:extLst>
              <a:ext uri="{FF2B5EF4-FFF2-40B4-BE49-F238E27FC236}">
                <a16:creationId xmlns:a16="http://schemas.microsoft.com/office/drawing/2014/main" id="{F1E49957-7B6C-A649-855E-A6459AF0E210}"/>
              </a:ext>
            </a:extLst>
          </p:cNvPr>
          <p:cNvSpPr>
            <a:spLocks noGrp="1"/>
          </p:cNvSpPr>
          <p:nvPr>
            <p:ph type="sldNum" sz="quarter" idx="12"/>
          </p:nvPr>
        </p:nvSpPr>
        <p:spPr/>
        <p:txBody>
          <a:bodyPr/>
          <a:lstStyle/>
          <a:p>
            <a:fld id="{CE0AD0A2-EB4A-D14F-8A93-EC25420FEBE9}" type="slidenum">
              <a:rPr lang="es-ES" altLang="es-ES_tradnl" smtClean="0"/>
              <a:pPr/>
              <a:t>47</a:t>
            </a:fld>
            <a:endParaRPr lang="es-ES" altLang="es-ES_tradnl"/>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Ejemplo: Sistema de ventas</a:t>
            </a:r>
          </a:p>
        </p:txBody>
      </p:sp>
      <p:sp>
        <p:nvSpPr>
          <p:cNvPr id="25603" name="Rectangle 3"/>
          <p:cNvSpPr>
            <a:spLocks noGrp="1" noChangeArrowheads="1"/>
          </p:cNvSpPr>
          <p:nvPr>
            <p:ph type="body" idx="1"/>
          </p:nvPr>
        </p:nvSpPr>
        <p:spPr>
          <a:xfrm>
            <a:off x="533400" y="1600200"/>
            <a:ext cx="8228013" cy="4525963"/>
          </a:xfrm>
        </p:spPr>
        <p:txBody>
          <a:bodyPr/>
          <a:lstStyle/>
          <a:p>
            <a:r>
              <a:rPr lang="es-ES" dirty="0">
                <a:latin typeface="Calibri (Cuerpo)"/>
              </a:rPr>
              <a:t>Le contratan para hacer una BD que permita apoyar la gestión de un </a:t>
            </a:r>
            <a:r>
              <a:rPr lang="es-ES" b="1" dirty="0">
                <a:latin typeface="Calibri (Cuerpo)"/>
              </a:rPr>
              <a:t>sistema de ventas</a:t>
            </a:r>
            <a:r>
              <a:rPr lang="es-ES" dirty="0">
                <a:latin typeface="Calibri (Cuerpo)"/>
              </a:rPr>
              <a:t>.  </a:t>
            </a:r>
          </a:p>
          <a:p>
            <a:r>
              <a:rPr lang="es-ES" dirty="0">
                <a:latin typeface="Calibri (Cuerpo)"/>
              </a:rPr>
              <a:t>La empresa necesita llevar un control de </a:t>
            </a:r>
            <a:r>
              <a:rPr lang="es-ES" b="1" dirty="0">
                <a:latin typeface="Calibri (Cuerpo)"/>
              </a:rPr>
              <a:t>proveedores, clientes, productos y ventas</a:t>
            </a:r>
            <a:r>
              <a:rPr lang="es-ES" dirty="0">
                <a:latin typeface="Calibri (Cuerpo)"/>
              </a:rPr>
              <a:t>. </a:t>
            </a:r>
          </a:p>
          <a:p>
            <a:r>
              <a:rPr lang="es-ES" dirty="0">
                <a:latin typeface="Calibri (Cuerpo)"/>
              </a:rPr>
              <a:t>Un </a:t>
            </a:r>
            <a:r>
              <a:rPr lang="es-ES" b="1" dirty="0">
                <a:latin typeface="Calibri (Cuerpo)"/>
              </a:rPr>
              <a:t>proveedor</a:t>
            </a:r>
            <a:r>
              <a:rPr lang="es-ES" dirty="0">
                <a:latin typeface="Calibri (Cuerpo)"/>
              </a:rPr>
              <a:t> tiene un nombre, dirección, teléfono y página web. </a:t>
            </a:r>
          </a:p>
        </p:txBody>
      </p:sp>
      <p:sp>
        <p:nvSpPr>
          <p:cNvPr id="2" name="Marcador de número de diapositiva 1">
            <a:extLst>
              <a:ext uri="{FF2B5EF4-FFF2-40B4-BE49-F238E27FC236}">
                <a16:creationId xmlns:a16="http://schemas.microsoft.com/office/drawing/2014/main" id="{892CE2C1-A9F9-EC4B-8B12-F814D40F4D79}"/>
              </a:ext>
            </a:extLst>
          </p:cNvPr>
          <p:cNvSpPr>
            <a:spLocks noGrp="1"/>
          </p:cNvSpPr>
          <p:nvPr>
            <p:ph type="sldNum" sz="quarter" idx="12"/>
          </p:nvPr>
        </p:nvSpPr>
        <p:spPr/>
        <p:txBody>
          <a:bodyPr/>
          <a:lstStyle/>
          <a:p>
            <a:fld id="{CE0AD0A2-EB4A-D14F-8A93-EC25420FEBE9}" type="slidenum">
              <a:rPr lang="es-ES" altLang="es-ES_tradnl" smtClean="0"/>
              <a:pPr/>
              <a:t>48</a:t>
            </a:fld>
            <a:endParaRPr lang="es-ES" altLang="es-ES_tradnl"/>
          </a:p>
        </p:txBody>
      </p:sp>
    </p:spTree>
    <p:extLst>
      <p:ext uri="{BB962C8B-B14F-4D97-AF65-F5344CB8AC3E}">
        <p14:creationId xmlns:p14="http://schemas.microsoft.com/office/powerpoint/2010/main" val="4144590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lgn="ctr"/>
            <a:r>
              <a:rPr lang="es-ES" altLang="es-ES_tradnl" sz="4000" b="0" dirty="0">
                <a:effectLst/>
                <a:latin typeface="Calibri (Títulos)"/>
              </a:rPr>
              <a:t>Ejemplo: Sistema de ventas</a:t>
            </a:r>
          </a:p>
        </p:txBody>
      </p:sp>
      <p:sp>
        <p:nvSpPr>
          <p:cNvPr id="25603" name="Rectangle 3"/>
          <p:cNvSpPr>
            <a:spLocks noGrp="1" noChangeArrowheads="1"/>
          </p:cNvSpPr>
          <p:nvPr>
            <p:ph type="body" idx="1"/>
          </p:nvPr>
        </p:nvSpPr>
        <p:spPr>
          <a:xfrm>
            <a:off x="533400" y="1600200"/>
            <a:ext cx="8228013" cy="4983162"/>
          </a:xfrm>
        </p:spPr>
        <p:txBody>
          <a:bodyPr/>
          <a:lstStyle/>
          <a:p>
            <a:r>
              <a:rPr lang="es-ES" dirty="0">
                <a:latin typeface="Calibri (Cuerpo)"/>
              </a:rPr>
              <a:t>Un </a:t>
            </a:r>
            <a:r>
              <a:rPr lang="es-ES" b="1" dirty="0">
                <a:latin typeface="Calibri (Cuerpo)"/>
              </a:rPr>
              <a:t>cliente</a:t>
            </a:r>
            <a:r>
              <a:rPr lang="es-ES" dirty="0">
                <a:latin typeface="Calibri (Cuerpo)"/>
              </a:rPr>
              <a:t> también tiene nombre, dirección, pero puede tener varios teléfonos de contacto. La dirección se entiende por calle, número, comuna y ciudad. </a:t>
            </a:r>
          </a:p>
          <a:p>
            <a:r>
              <a:rPr lang="es-ES" dirty="0">
                <a:latin typeface="Calibri (Cuerpo)"/>
              </a:rPr>
              <a:t>Un </a:t>
            </a:r>
            <a:r>
              <a:rPr lang="es-ES" b="1" dirty="0">
                <a:latin typeface="Calibri (Cuerpo)"/>
              </a:rPr>
              <a:t>producto</a:t>
            </a:r>
            <a:r>
              <a:rPr lang="es-ES" dirty="0">
                <a:latin typeface="Calibri (Cuerpo)"/>
              </a:rPr>
              <a:t> tiene un id único, nombre, precio actual, stock y nombre del proveedor. </a:t>
            </a:r>
          </a:p>
          <a:p>
            <a:r>
              <a:rPr lang="es-ES" dirty="0">
                <a:latin typeface="Calibri (Cuerpo)"/>
              </a:rPr>
              <a:t>Además, se organizan en categorías, y cada producto va sólo en una categoría. Una </a:t>
            </a:r>
            <a:r>
              <a:rPr lang="es-ES" b="1" dirty="0">
                <a:latin typeface="Calibri (Cuerpo)"/>
              </a:rPr>
              <a:t>categoría</a:t>
            </a:r>
            <a:r>
              <a:rPr lang="es-ES" dirty="0">
                <a:latin typeface="Calibri (Cuerpo)"/>
              </a:rPr>
              <a:t> tiene id, nombre y descripción. </a:t>
            </a:r>
          </a:p>
        </p:txBody>
      </p:sp>
      <p:sp>
        <p:nvSpPr>
          <p:cNvPr id="2" name="Marcador de número de diapositiva 1">
            <a:extLst>
              <a:ext uri="{FF2B5EF4-FFF2-40B4-BE49-F238E27FC236}">
                <a16:creationId xmlns:a16="http://schemas.microsoft.com/office/drawing/2014/main" id="{C665E23E-EC66-E248-85E1-A89481722CB8}"/>
              </a:ext>
            </a:extLst>
          </p:cNvPr>
          <p:cNvSpPr>
            <a:spLocks noGrp="1"/>
          </p:cNvSpPr>
          <p:nvPr>
            <p:ph type="sldNum" sz="quarter" idx="12"/>
          </p:nvPr>
        </p:nvSpPr>
        <p:spPr/>
        <p:txBody>
          <a:bodyPr/>
          <a:lstStyle/>
          <a:p>
            <a:fld id="{CE0AD0A2-EB4A-D14F-8A93-EC25420FEBE9}" type="slidenum">
              <a:rPr lang="es-ES" altLang="es-ES_tradnl" smtClean="0"/>
              <a:pPr/>
              <a:t>49</a:t>
            </a:fld>
            <a:endParaRPr lang="es-ES" altLang="es-ES_tradnl"/>
          </a:p>
        </p:txBody>
      </p:sp>
    </p:spTree>
    <p:extLst>
      <p:ext uri="{BB962C8B-B14F-4D97-AF65-F5344CB8AC3E}">
        <p14:creationId xmlns:p14="http://schemas.microsoft.com/office/powerpoint/2010/main" val="217829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0" y="228600"/>
            <a:ext cx="8229600" cy="1143000"/>
          </a:xfrm>
        </p:spPr>
        <p:txBody>
          <a:bodyPr>
            <a:noAutofit/>
          </a:bodyPr>
          <a:lstStyle/>
          <a:p>
            <a:pPr algn="ctr" eaLnBrk="1" hangingPunct="1"/>
            <a:r>
              <a:rPr lang="es-ES" altLang="es-ES_tradnl" sz="3600" dirty="0"/>
              <a:t>Definición de sistemas de información</a:t>
            </a:r>
          </a:p>
        </p:txBody>
      </p:sp>
      <p:sp>
        <p:nvSpPr>
          <p:cNvPr id="24579" name="Rectangle 3"/>
          <p:cNvSpPr>
            <a:spLocks noGrp="1"/>
          </p:cNvSpPr>
          <p:nvPr>
            <p:ph type="body" idx="4294967295"/>
          </p:nvPr>
        </p:nvSpPr>
        <p:spPr>
          <a:xfrm>
            <a:off x="762000" y="1524000"/>
            <a:ext cx="7854950" cy="4525962"/>
          </a:xfrm>
          <a:noFill/>
        </p:spPr>
        <p:txBody>
          <a:bodyPr/>
          <a:lstStyle/>
          <a:p>
            <a:pPr>
              <a:lnSpc>
                <a:spcPct val="100000"/>
              </a:lnSpc>
            </a:pPr>
            <a:r>
              <a:rPr lang="es-ES" altLang="es-ES_tradnl" sz="2400" dirty="0"/>
              <a:t>Definición basada en tecnología de la información (</a:t>
            </a:r>
            <a:r>
              <a:rPr lang="es-ES" altLang="es-ES_tradnl" sz="2400" dirty="0" err="1"/>
              <a:t>Whitten</a:t>
            </a:r>
            <a:r>
              <a:rPr lang="es-ES" altLang="es-ES_tradnl" sz="2400" dirty="0"/>
              <a:t>, Bentley y </a:t>
            </a:r>
            <a:r>
              <a:rPr lang="es-ES" altLang="es-ES_tradnl" sz="2400" dirty="0" err="1"/>
              <a:t>Dittman</a:t>
            </a:r>
            <a:r>
              <a:rPr lang="es-ES" altLang="es-ES_tradnl" sz="2400" dirty="0"/>
              <a:t>, 2004)</a:t>
            </a:r>
          </a:p>
          <a:p>
            <a:pPr lvl="1">
              <a:lnSpc>
                <a:spcPct val="100000"/>
              </a:lnSpc>
            </a:pPr>
            <a:r>
              <a:rPr lang="es-ES" altLang="es-ES_tradnl" sz="2200" dirty="0"/>
              <a:t>Conjunto de personas, datos, procesos y tecnología de la información que interactúan para recoger, procesar, almacenar y proveer la información necesaria para el correcto funcionamiento de la organización.</a:t>
            </a:r>
          </a:p>
          <a:p>
            <a:pPr lvl="2">
              <a:lnSpc>
                <a:spcPct val="100000"/>
              </a:lnSpc>
            </a:pPr>
            <a:r>
              <a:rPr lang="es-ES" altLang="es-ES_tradnl" sz="1800" dirty="0"/>
              <a:t>Personas: Directivos, usuarios, analistas, diseñadores, …</a:t>
            </a:r>
          </a:p>
          <a:p>
            <a:pPr lvl="2">
              <a:lnSpc>
                <a:spcPct val="100000"/>
              </a:lnSpc>
            </a:pPr>
            <a:r>
              <a:rPr lang="es-ES" altLang="es-ES_tradnl" sz="1800" dirty="0"/>
              <a:t>Datos: materia prima para crear información útil</a:t>
            </a:r>
          </a:p>
          <a:p>
            <a:pPr lvl="2">
              <a:lnSpc>
                <a:spcPct val="100000"/>
              </a:lnSpc>
            </a:pPr>
            <a:r>
              <a:rPr lang="es-ES" altLang="es-ES_tradnl" sz="1800" dirty="0"/>
              <a:t>Procesos: actividades de empresa que generan información</a:t>
            </a:r>
          </a:p>
          <a:p>
            <a:pPr lvl="2">
              <a:lnSpc>
                <a:spcPct val="100000"/>
              </a:lnSpc>
            </a:pPr>
            <a:r>
              <a:rPr lang="es-ES" altLang="es-ES_tradnl" sz="1800" dirty="0"/>
              <a:t>Tecnologías de información: hardware y software que sostienen a los anteriores tres componentes</a:t>
            </a:r>
          </a:p>
          <a:p>
            <a:pPr lvl="2">
              <a:lnSpc>
                <a:spcPct val="80000"/>
              </a:lnSpc>
            </a:pPr>
            <a:endParaRPr lang="es-ES" altLang="es-ES_tradnl"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96C95E-A848-4CCC-87B3-BC00CAD3350E}"/>
              </a:ext>
            </a:extLst>
          </p:cNvPr>
          <p:cNvSpPr txBox="1">
            <a:spLocks noChangeArrowheads="1"/>
          </p:cNvSpPr>
          <p:nvPr/>
        </p:nvSpPr>
        <p:spPr>
          <a:xfrm>
            <a:off x="457200" y="160337"/>
            <a:ext cx="8229600" cy="1143000"/>
          </a:xfrm>
          <a:prstGeom prst="rect">
            <a:avLst/>
          </a:prstGeom>
        </p:spPr>
        <p:txBody>
          <a:bodyPr vert="horz" wrap="square" lIns="91440" tIns="45720" rIns="91440" bIns="45720" numCol="1" anchor="ctr" anchorCtr="0" compatLnSpc="1">
            <a:prstTxWarp prst="textNoShape">
              <a:avLst/>
            </a:prstTxWarp>
            <a:normAutofit/>
          </a:bodyPr>
          <a:lstStyle>
            <a:lvl1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mj-lt"/>
                <a:ea typeface="ＭＳ Ｐゴシック" charset="-128"/>
                <a:cs typeface="ＭＳ Ｐゴシック" charset="-128"/>
              </a:defRPr>
            </a:lvl1pPr>
            <a:lvl2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2pPr>
            <a:lvl3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3pPr>
            <a:lvl4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4pPr>
            <a:lvl5pPr marL="342900" indent="-342900" algn="l" defTabSz="-13873163" rtl="0" eaLnBrk="0" fontAlgn="base" hangingPunct="0">
              <a:spcBef>
                <a:spcPct val="0"/>
              </a:spcBef>
              <a:spcAft>
                <a:spcPct val="0"/>
              </a:spcAft>
              <a:defRPr sz="4800" b="1">
                <a:solidFill>
                  <a:schemeClr val="tx2"/>
                </a:solidFill>
                <a:effectLst>
                  <a:outerShdw blurRad="38100" dist="38100" dir="2700000" algn="tl">
                    <a:srgbClr val="C0C0C0"/>
                  </a:outerShdw>
                </a:effectLst>
                <a:latin typeface="Eras Medium ITC" pitchFamily="34" charset="0"/>
                <a:ea typeface="ＭＳ Ｐゴシック" charset="-128"/>
                <a:cs typeface="ＭＳ Ｐゴシック" charset="-128"/>
              </a:defRPr>
            </a:lvl5pPr>
            <a:lvl6pPr marL="8001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6pPr>
            <a:lvl7pPr marL="12573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7pPr>
            <a:lvl8pPr marL="17145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8pPr>
            <a:lvl9pPr marL="2171700" indent="-342900" algn="l" defTabSz="-13873163" rtl="0" fontAlgn="base">
              <a:spcBef>
                <a:spcPct val="0"/>
              </a:spcBef>
              <a:spcAft>
                <a:spcPct val="0"/>
              </a:spcAft>
              <a:defRPr sz="4800" b="1">
                <a:solidFill>
                  <a:schemeClr val="tx2"/>
                </a:solidFill>
                <a:effectLst>
                  <a:outerShdw blurRad="38100" dist="38100" dir="2700000" algn="tl">
                    <a:srgbClr val="C0C0C0"/>
                  </a:outerShdw>
                </a:effectLst>
                <a:latin typeface="Eras Medium ITC" pitchFamily="34" charset="0"/>
              </a:defRPr>
            </a:lvl9pPr>
          </a:lstStyle>
          <a:p>
            <a:pPr algn="ctr"/>
            <a:r>
              <a:rPr lang="es-ES" altLang="es-ES_tradnl" sz="4000" b="0" kern="0" dirty="0">
                <a:effectLst/>
                <a:latin typeface="Calibri (Títulos)"/>
              </a:rPr>
              <a:t>Ejemplo: Sistema de ventas</a:t>
            </a:r>
          </a:p>
        </p:txBody>
      </p:sp>
      <p:sp>
        <p:nvSpPr>
          <p:cNvPr id="3" name="Rectángulo 2">
            <a:extLst>
              <a:ext uri="{FF2B5EF4-FFF2-40B4-BE49-F238E27FC236}">
                <a16:creationId xmlns:a16="http://schemas.microsoft.com/office/drawing/2014/main" id="{3B4F5DFA-F8B1-4FD0-95A9-317CFEC20EA4}"/>
              </a:ext>
            </a:extLst>
          </p:cNvPr>
          <p:cNvSpPr/>
          <p:nvPr/>
        </p:nvSpPr>
        <p:spPr>
          <a:xfrm>
            <a:off x="190500" y="3506236"/>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Proveedor</a:t>
            </a:r>
          </a:p>
        </p:txBody>
      </p:sp>
      <p:sp>
        <p:nvSpPr>
          <p:cNvPr id="5" name="Rectángulo 4">
            <a:extLst>
              <a:ext uri="{FF2B5EF4-FFF2-40B4-BE49-F238E27FC236}">
                <a16:creationId xmlns:a16="http://schemas.microsoft.com/office/drawing/2014/main" id="{B19247B4-1438-4EBC-B9D1-ED82D2896A60}"/>
              </a:ext>
            </a:extLst>
          </p:cNvPr>
          <p:cNvSpPr/>
          <p:nvPr/>
        </p:nvSpPr>
        <p:spPr>
          <a:xfrm>
            <a:off x="5410200" y="3521035"/>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Producto</a:t>
            </a:r>
          </a:p>
        </p:txBody>
      </p:sp>
      <p:sp>
        <p:nvSpPr>
          <p:cNvPr id="6" name="Rectángulo 5">
            <a:extLst>
              <a:ext uri="{FF2B5EF4-FFF2-40B4-BE49-F238E27FC236}">
                <a16:creationId xmlns:a16="http://schemas.microsoft.com/office/drawing/2014/main" id="{BE971552-3D27-4846-A9C5-BC4C48BF7E7E}"/>
              </a:ext>
            </a:extLst>
          </p:cNvPr>
          <p:cNvSpPr/>
          <p:nvPr/>
        </p:nvSpPr>
        <p:spPr>
          <a:xfrm>
            <a:off x="5486400" y="1883719"/>
            <a:ext cx="1524000" cy="44472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Categoría</a:t>
            </a:r>
          </a:p>
        </p:txBody>
      </p:sp>
      <p:sp>
        <p:nvSpPr>
          <p:cNvPr id="7" name="Elipse 6">
            <a:extLst>
              <a:ext uri="{FF2B5EF4-FFF2-40B4-BE49-F238E27FC236}">
                <a16:creationId xmlns:a16="http://schemas.microsoft.com/office/drawing/2014/main" id="{141A47CA-D906-4A09-B49E-9DD01DD62E32}"/>
              </a:ext>
            </a:extLst>
          </p:cNvPr>
          <p:cNvSpPr/>
          <p:nvPr/>
        </p:nvSpPr>
        <p:spPr>
          <a:xfrm>
            <a:off x="4419600" y="1251932"/>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9" name="Elipse 8">
            <a:extLst>
              <a:ext uri="{FF2B5EF4-FFF2-40B4-BE49-F238E27FC236}">
                <a16:creationId xmlns:a16="http://schemas.microsoft.com/office/drawing/2014/main" id="{1C270ABB-53CE-445C-82B1-285B76A44951}"/>
              </a:ext>
            </a:extLst>
          </p:cNvPr>
          <p:cNvSpPr/>
          <p:nvPr/>
        </p:nvSpPr>
        <p:spPr>
          <a:xfrm>
            <a:off x="5486400" y="1197919"/>
            <a:ext cx="15240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10" name="Elipse 9">
            <a:extLst>
              <a:ext uri="{FF2B5EF4-FFF2-40B4-BE49-F238E27FC236}">
                <a16:creationId xmlns:a16="http://schemas.microsoft.com/office/drawing/2014/main" id="{B0B89770-4628-4C99-A17A-ACB2BE21B849}"/>
              </a:ext>
            </a:extLst>
          </p:cNvPr>
          <p:cNvSpPr/>
          <p:nvPr/>
        </p:nvSpPr>
        <p:spPr>
          <a:xfrm>
            <a:off x="7239000" y="1342382"/>
            <a:ext cx="1676397" cy="460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descripción</a:t>
            </a:r>
          </a:p>
        </p:txBody>
      </p:sp>
      <p:sp>
        <p:nvSpPr>
          <p:cNvPr id="11" name="Elipse 10">
            <a:extLst>
              <a:ext uri="{FF2B5EF4-FFF2-40B4-BE49-F238E27FC236}">
                <a16:creationId xmlns:a16="http://schemas.microsoft.com/office/drawing/2014/main" id="{B499B109-5FAE-418E-B140-5EEE7F7A8990}"/>
              </a:ext>
            </a:extLst>
          </p:cNvPr>
          <p:cNvSpPr/>
          <p:nvPr/>
        </p:nvSpPr>
        <p:spPr>
          <a:xfrm>
            <a:off x="8001000" y="2712998"/>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12" name="Elipse 11">
            <a:extLst>
              <a:ext uri="{FF2B5EF4-FFF2-40B4-BE49-F238E27FC236}">
                <a16:creationId xmlns:a16="http://schemas.microsoft.com/office/drawing/2014/main" id="{CA940DFA-F0C1-46B1-9BAD-462BD46E9865}"/>
              </a:ext>
            </a:extLst>
          </p:cNvPr>
          <p:cNvSpPr/>
          <p:nvPr/>
        </p:nvSpPr>
        <p:spPr>
          <a:xfrm>
            <a:off x="7696200" y="3288466"/>
            <a:ext cx="1257300" cy="262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13" name="Elipse 12">
            <a:extLst>
              <a:ext uri="{FF2B5EF4-FFF2-40B4-BE49-F238E27FC236}">
                <a16:creationId xmlns:a16="http://schemas.microsoft.com/office/drawing/2014/main" id="{956C40D7-9EEF-4BC3-A78B-FB9F74F17536}"/>
              </a:ext>
            </a:extLst>
          </p:cNvPr>
          <p:cNvSpPr/>
          <p:nvPr/>
        </p:nvSpPr>
        <p:spPr>
          <a:xfrm>
            <a:off x="7696200" y="3703598"/>
            <a:ext cx="1295400" cy="274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precio</a:t>
            </a:r>
          </a:p>
        </p:txBody>
      </p:sp>
      <p:sp>
        <p:nvSpPr>
          <p:cNvPr id="14" name="Elipse 13">
            <a:extLst>
              <a:ext uri="{FF2B5EF4-FFF2-40B4-BE49-F238E27FC236}">
                <a16:creationId xmlns:a16="http://schemas.microsoft.com/office/drawing/2014/main" id="{1961D0DB-4195-4E99-8BCC-FDE47C74DE95}"/>
              </a:ext>
            </a:extLst>
          </p:cNvPr>
          <p:cNvSpPr/>
          <p:nvPr/>
        </p:nvSpPr>
        <p:spPr>
          <a:xfrm>
            <a:off x="7715251" y="4229062"/>
            <a:ext cx="1200149"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stock</a:t>
            </a:r>
          </a:p>
        </p:txBody>
      </p:sp>
      <p:sp>
        <p:nvSpPr>
          <p:cNvPr id="15" name="Rectángulo 14">
            <a:extLst>
              <a:ext uri="{FF2B5EF4-FFF2-40B4-BE49-F238E27FC236}">
                <a16:creationId xmlns:a16="http://schemas.microsoft.com/office/drawing/2014/main" id="{D7C77CBF-8EE6-4CA2-8480-D6A340EBC6F6}"/>
              </a:ext>
            </a:extLst>
          </p:cNvPr>
          <p:cNvSpPr/>
          <p:nvPr/>
        </p:nvSpPr>
        <p:spPr>
          <a:xfrm>
            <a:off x="5410200" y="5760998"/>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Venta</a:t>
            </a:r>
          </a:p>
        </p:txBody>
      </p:sp>
      <p:sp>
        <p:nvSpPr>
          <p:cNvPr id="16" name="Rectángulo 15">
            <a:extLst>
              <a:ext uri="{FF2B5EF4-FFF2-40B4-BE49-F238E27FC236}">
                <a16:creationId xmlns:a16="http://schemas.microsoft.com/office/drawing/2014/main" id="{AC30E25A-07C6-49B0-AA81-9C224D1FE703}"/>
              </a:ext>
            </a:extLst>
          </p:cNvPr>
          <p:cNvSpPr/>
          <p:nvPr/>
        </p:nvSpPr>
        <p:spPr>
          <a:xfrm>
            <a:off x="190500" y="5753061"/>
            <a:ext cx="16764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Cliente</a:t>
            </a:r>
          </a:p>
        </p:txBody>
      </p:sp>
      <p:sp>
        <p:nvSpPr>
          <p:cNvPr id="8" name="Diagrama de flujo: decisión 7">
            <a:extLst>
              <a:ext uri="{FF2B5EF4-FFF2-40B4-BE49-F238E27FC236}">
                <a16:creationId xmlns:a16="http://schemas.microsoft.com/office/drawing/2014/main" id="{1E436231-BE09-4D30-82E8-D2B2E8EB2935}"/>
              </a:ext>
            </a:extLst>
          </p:cNvPr>
          <p:cNvSpPr/>
          <p:nvPr/>
        </p:nvSpPr>
        <p:spPr>
          <a:xfrm>
            <a:off x="2590800" y="3506236"/>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provee</a:t>
            </a:r>
          </a:p>
        </p:txBody>
      </p:sp>
      <p:cxnSp>
        <p:nvCxnSpPr>
          <p:cNvPr id="18" name="Conector recto 17">
            <a:extLst>
              <a:ext uri="{FF2B5EF4-FFF2-40B4-BE49-F238E27FC236}">
                <a16:creationId xmlns:a16="http://schemas.microsoft.com/office/drawing/2014/main" id="{4BE27B92-BEFB-4B16-8831-B7C198152927}"/>
              </a:ext>
            </a:extLst>
          </p:cNvPr>
          <p:cNvCxnSpPr>
            <a:cxnSpLocks/>
            <a:stCxn id="3" idx="3"/>
            <a:endCxn id="8" idx="1"/>
          </p:cNvCxnSpPr>
          <p:nvPr/>
        </p:nvCxnSpPr>
        <p:spPr>
          <a:xfrm>
            <a:off x="1714500" y="3811036"/>
            <a:ext cx="876300" cy="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8194849F-4924-4E53-AC07-904F22926F2E}"/>
              </a:ext>
            </a:extLst>
          </p:cNvPr>
          <p:cNvCxnSpPr>
            <a:cxnSpLocks/>
            <a:stCxn id="8" idx="3"/>
            <a:endCxn id="5" idx="1"/>
          </p:cNvCxnSpPr>
          <p:nvPr/>
        </p:nvCxnSpPr>
        <p:spPr>
          <a:xfrm>
            <a:off x="4419600" y="3812560"/>
            <a:ext cx="990600" cy="13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64A7F7D-6D30-49DA-ADBF-EEB48FBDFFCA}"/>
              </a:ext>
            </a:extLst>
          </p:cNvPr>
          <p:cNvCxnSpPr>
            <a:stCxn id="5" idx="3"/>
            <a:endCxn id="11" idx="2"/>
          </p:cNvCxnSpPr>
          <p:nvPr/>
        </p:nvCxnSpPr>
        <p:spPr>
          <a:xfrm flipV="1">
            <a:off x="7086600" y="2899530"/>
            <a:ext cx="914400" cy="926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95151110-7177-40A9-A573-4A17F420D30D}"/>
              </a:ext>
            </a:extLst>
          </p:cNvPr>
          <p:cNvCxnSpPr>
            <a:cxnSpLocks/>
            <a:stCxn id="5" idx="3"/>
            <a:endCxn id="12" idx="2"/>
          </p:cNvCxnSpPr>
          <p:nvPr/>
        </p:nvCxnSpPr>
        <p:spPr>
          <a:xfrm flipV="1">
            <a:off x="7086600" y="3419832"/>
            <a:ext cx="609600" cy="406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76CDB97D-ADB0-4656-8B6A-C9F58CD65BC5}"/>
              </a:ext>
            </a:extLst>
          </p:cNvPr>
          <p:cNvCxnSpPr>
            <a:cxnSpLocks/>
            <a:stCxn id="5" idx="3"/>
            <a:endCxn id="13" idx="2"/>
          </p:cNvCxnSpPr>
          <p:nvPr/>
        </p:nvCxnSpPr>
        <p:spPr>
          <a:xfrm>
            <a:off x="7086600" y="3825835"/>
            <a:ext cx="609600" cy="15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5FDEA563-4AD8-486A-997D-028CCB8EFD94}"/>
              </a:ext>
            </a:extLst>
          </p:cNvPr>
          <p:cNvCxnSpPr>
            <a:cxnSpLocks/>
            <a:stCxn id="5" idx="3"/>
            <a:endCxn id="14" idx="2"/>
          </p:cNvCxnSpPr>
          <p:nvPr/>
        </p:nvCxnSpPr>
        <p:spPr>
          <a:xfrm>
            <a:off x="7086600" y="3825835"/>
            <a:ext cx="628651" cy="574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B42342B4-B3C8-42A1-B6D2-7E5AE0F79A27}"/>
              </a:ext>
            </a:extLst>
          </p:cNvPr>
          <p:cNvCxnSpPr>
            <a:cxnSpLocks/>
            <a:stCxn id="6" idx="0"/>
            <a:endCxn id="9" idx="4"/>
          </p:cNvCxnSpPr>
          <p:nvPr/>
        </p:nvCxnSpPr>
        <p:spPr>
          <a:xfrm flipV="1">
            <a:off x="6248400" y="1570982"/>
            <a:ext cx="0" cy="312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4833A25E-BC09-497C-8EB9-836A00E3DCD3}"/>
              </a:ext>
            </a:extLst>
          </p:cNvPr>
          <p:cNvCxnSpPr>
            <a:cxnSpLocks/>
            <a:stCxn id="6" idx="0"/>
            <a:endCxn id="10" idx="2"/>
          </p:cNvCxnSpPr>
          <p:nvPr/>
        </p:nvCxnSpPr>
        <p:spPr>
          <a:xfrm flipV="1">
            <a:off x="6248400" y="1572474"/>
            <a:ext cx="990600" cy="311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A73AFA49-50DB-4E6C-9C0D-D83AB5BF0775}"/>
              </a:ext>
            </a:extLst>
          </p:cNvPr>
          <p:cNvCxnSpPr>
            <a:cxnSpLocks/>
            <a:stCxn id="6" idx="0"/>
            <a:endCxn id="7" idx="4"/>
          </p:cNvCxnSpPr>
          <p:nvPr/>
        </p:nvCxnSpPr>
        <p:spPr>
          <a:xfrm flipH="1" flipV="1">
            <a:off x="4876800" y="1624995"/>
            <a:ext cx="1371600" cy="258724"/>
          </a:xfrm>
          <a:prstGeom prst="line">
            <a:avLst/>
          </a:prstGeom>
        </p:spPr>
        <p:style>
          <a:lnRef idx="1">
            <a:schemeClr val="accent1"/>
          </a:lnRef>
          <a:fillRef idx="0">
            <a:schemeClr val="accent1"/>
          </a:fillRef>
          <a:effectRef idx="0">
            <a:schemeClr val="accent1"/>
          </a:effectRef>
          <a:fontRef idx="minor">
            <a:schemeClr val="tx1"/>
          </a:fontRef>
        </p:style>
      </p:cxnSp>
      <p:sp>
        <p:nvSpPr>
          <p:cNvPr id="39" name="Diagrama de flujo: decisión 38">
            <a:extLst>
              <a:ext uri="{FF2B5EF4-FFF2-40B4-BE49-F238E27FC236}">
                <a16:creationId xmlns:a16="http://schemas.microsoft.com/office/drawing/2014/main" id="{8F9DEA2E-E049-4603-8FEF-F54E3A5003E0}"/>
              </a:ext>
            </a:extLst>
          </p:cNvPr>
          <p:cNvSpPr/>
          <p:nvPr/>
        </p:nvSpPr>
        <p:spPr>
          <a:xfrm>
            <a:off x="5334000" y="2663952"/>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tiene</a:t>
            </a:r>
          </a:p>
        </p:txBody>
      </p:sp>
      <p:sp>
        <p:nvSpPr>
          <p:cNvPr id="40" name="Diagrama de flujo: decisión 39">
            <a:extLst>
              <a:ext uri="{FF2B5EF4-FFF2-40B4-BE49-F238E27FC236}">
                <a16:creationId xmlns:a16="http://schemas.microsoft.com/office/drawing/2014/main" id="{DB0E75CB-794A-4FE1-B191-59C23F815AC3}"/>
              </a:ext>
            </a:extLst>
          </p:cNvPr>
          <p:cNvSpPr/>
          <p:nvPr/>
        </p:nvSpPr>
        <p:spPr>
          <a:xfrm>
            <a:off x="5334000" y="4538750"/>
            <a:ext cx="18288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detalle</a:t>
            </a:r>
          </a:p>
        </p:txBody>
      </p:sp>
      <p:cxnSp>
        <p:nvCxnSpPr>
          <p:cNvPr id="41" name="Conector recto 40">
            <a:extLst>
              <a:ext uri="{FF2B5EF4-FFF2-40B4-BE49-F238E27FC236}">
                <a16:creationId xmlns:a16="http://schemas.microsoft.com/office/drawing/2014/main" id="{421280A0-8BAE-444A-A025-D3ECEC5ED799}"/>
              </a:ext>
            </a:extLst>
          </p:cNvPr>
          <p:cNvCxnSpPr>
            <a:cxnSpLocks/>
            <a:stCxn id="39" idx="0"/>
            <a:endCxn id="6" idx="2"/>
          </p:cNvCxnSpPr>
          <p:nvPr/>
        </p:nvCxnSpPr>
        <p:spPr>
          <a:xfrm flipV="1">
            <a:off x="6248400" y="2328446"/>
            <a:ext cx="0" cy="33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3043B14E-F13C-45DA-8AA1-C39330E4BC37}"/>
              </a:ext>
            </a:extLst>
          </p:cNvPr>
          <p:cNvCxnSpPr>
            <a:stCxn id="5" idx="0"/>
            <a:endCxn id="39" idx="2"/>
          </p:cNvCxnSpPr>
          <p:nvPr/>
        </p:nvCxnSpPr>
        <p:spPr>
          <a:xfrm flipV="1">
            <a:off x="6248400" y="3276600"/>
            <a:ext cx="0" cy="244435"/>
          </a:xfrm>
          <a:prstGeom prst="line">
            <a:avLst/>
          </a:prstGeom>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8106620D-38EA-4DAC-9888-AB16D1725B93}"/>
              </a:ext>
            </a:extLst>
          </p:cNvPr>
          <p:cNvSpPr/>
          <p:nvPr/>
        </p:nvSpPr>
        <p:spPr>
          <a:xfrm>
            <a:off x="152400" y="2295012"/>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46" name="Elipse 45">
            <a:extLst>
              <a:ext uri="{FF2B5EF4-FFF2-40B4-BE49-F238E27FC236}">
                <a16:creationId xmlns:a16="http://schemas.microsoft.com/office/drawing/2014/main" id="{15FFF617-FD26-4C12-96C9-F1A37D745E95}"/>
              </a:ext>
            </a:extLst>
          </p:cNvPr>
          <p:cNvSpPr/>
          <p:nvPr/>
        </p:nvSpPr>
        <p:spPr>
          <a:xfrm>
            <a:off x="504598" y="1871149"/>
            <a:ext cx="1293586"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47" name="Elipse 46">
            <a:extLst>
              <a:ext uri="{FF2B5EF4-FFF2-40B4-BE49-F238E27FC236}">
                <a16:creationId xmlns:a16="http://schemas.microsoft.com/office/drawing/2014/main" id="{FEF3E5C5-BEC9-4D95-BB09-001629268549}"/>
              </a:ext>
            </a:extLst>
          </p:cNvPr>
          <p:cNvSpPr/>
          <p:nvPr/>
        </p:nvSpPr>
        <p:spPr>
          <a:xfrm>
            <a:off x="1184729" y="2512436"/>
            <a:ext cx="1390650" cy="377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dirección</a:t>
            </a:r>
          </a:p>
        </p:txBody>
      </p:sp>
      <p:cxnSp>
        <p:nvCxnSpPr>
          <p:cNvPr id="48" name="Conector recto 47">
            <a:extLst>
              <a:ext uri="{FF2B5EF4-FFF2-40B4-BE49-F238E27FC236}">
                <a16:creationId xmlns:a16="http://schemas.microsoft.com/office/drawing/2014/main" id="{755EB0D2-C5DF-43B7-9EA7-854680DA2DD4}"/>
              </a:ext>
            </a:extLst>
          </p:cNvPr>
          <p:cNvCxnSpPr>
            <a:cxnSpLocks/>
            <a:stCxn id="3" idx="0"/>
            <a:endCxn id="46" idx="4"/>
          </p:cNvCxnSpPr>
          <p:nvPr/>
        </p:nvCxnSpPr>
        <p:spPr>
          <a:xfrm flipV="1">
            <a:off x="952500" y="2244212"/>
            <a:ext cx="198891" cy="1262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812C46F6-B2E3-4FB1-950E-C57DDF2C98BA}"/>
              </a:ext>
            </a:extLst>
          </p:cNvPr>
          <p:cNvCxnSpPr>
            <a:cxnSpLocks/>
            <a:stCxn id="3" idx="0"/>
            <a:endCxn id="47" idx="2"/>
          </p:cNvCxnSpPr>
          <p:nvPr/>
        </p:nvCxnSpPr>
        <p:spPr>
          <a:xfrm flipV="1">
            <a:off x="952500" y="2701412"/>
            <a:ext cx="232229" cy="804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5DCFEF26-2AAC-490A-82AF-251325D7F7F8}"/>
              </a:ext>
            </a:extLst>
          </p:cNvPr>
          <p:cNvCxnSpPr>
            <a:cxnSpLocks/>
            <a:endCxn id="45" idx="4"/>
          </p:cNvCxnSpPr>
          <p:nvPr/>
        </p:nvCxnSpPr>
        <p:spPr>
          <a:xfrm flipH="1" flipV="1">
            <a:off x="609600" y="2668075"/>
            <a:ext cx="228600" cy="792124"/>
          </a:xfrm>
          <a:prstGeom prst="line">
            <a:avLst/>
          </a:prstGeom>
        </p:spPr>
        <p:style>
          <a:lnRef idx="1">
            <a:schemeClr val="accent1"/>
          </a:lnRef>
          <a:fillRef idx="0">
            <a:schemeClr val="accent1"/>
          </a:fillRef>
          <a:effectRef idx="0">
            <a:schemeClr val="accent1"/>
          </a:effectRef>
          <a:fontRef idx="minor">
            <a:schemeClr val="tx1"/>
          </a:fontRef>
        </p:style>
      </p:cxnSp>
      <p:sp>
        <p:nvSpPr>
          <p:cNvPr id="56" name="Elipse 55">
            <a:extLst>
              <a:ext uri="{FF2B5EF4-FFF2-40B4-BE49-F238E27FC236}">
                <a16:creationId xmlns:a16="http://schemas.microsoft.com/office/drawing/2014/main" id="{DB2E9E2E-6A92-4652-8132-957827B879C6}"/>
              </a:ext>
            </a:extLst>
          </p:cNvPr>
          <p:cNvSpPr/>
          <p:nvPr/>
        </p:nvSpPr>
        <p:spPr>
          <a:xfrm>
            <a:off x="1389516" y="2993677"/>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web</a:t>
            </a:r>
          </a:p>
        </p:txBody>
      </p:sp>
      <p:cxnSp>
        <p:nvCxnSpPr>
          <p:cNvPr id="57" name="Conector recto 56">
            <a:extLst>
              <a:ext uri="{FF2B5EF4-FFF2-40B4-BE49-F238E27FC236}">
                <a16:creationId xmlns:a16="http://schemas.microsoft.com/office/drawing/2014/main" id="{CD4B0519-978E-4F4F-8B59-615B4C42A354}"/>
              </a:ext>
            </a:extLst>
          </p:cNvPr>
          <p:cNvCxnSpPr>
            <a:cxnSpLocks/>
            <a:stCxn id="56" idx="0"/>
            <a:endCxn id="3" idx="0"/>
          </p:cNvCxnSpPr>
          <p:nvPr/>
        </p:nvCxnSpPr>
        <p:spPr>
          <a:xfrm flipH="1">
            <a:off x="952500" y="2993677"/>
            <a:ext cx="894216" cy="512559"/>
          </a:xfrm>
          <a:prstGeom prst="line">
            <a:avLst/>
          </a:prstGeom>
        </p:spPr>
        <p:style>
          <a:lnRef idx="1">
            <a:schemeClr val="accent1"/>
          </a:lnRef>
          <a:fillRef idx="0">
            <a:schemeClr val="accent1"/>
          </a:fillRef>
          <a:effectRef idx="0">
            <a:schemeClr val="accent1"/>
          </a:effectRef>
          <a:fontRef idx="minor">
            <a:schemeClr val="tx1"/>
          </a:fontRef>
        </p:style>
      </p:cxnSp>
      <p:sp>
        <p:nvSpPr>
          <p:cNvPr id="59" name="Elipse 58">
            <a:extLst>
              <a:ext uri="{FF2B5EF4-FFF2-40B4-BE49-F238E27FC236}">
                <a16:creationId xmlns:a16="http://schemas.microsoft.com/office/drawing/2014/main" id="{56524E87-0510-46CB-84C4-BF588F855B18}"/>
              </a:ext>
            </a:extLst>
          </p:cNvPr>
          <p:cNvSpPr/>
          <p:nvPr/>
        </p:nvSpPr>
        <p:spPr>
          <a:xfrm>
            <a:off x="3676650" y="4683223"/>
            <a:ext cx="1352550" cy="3385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cantidad</a:t>
            </a:r>
          </a:p>
        </p:txBody>
      </p:sp>
      <p:sp>
        <p:nvSpPr>
          <p:cNvPr id="60" name="Elipse 59">
            <a:extLst>
              <a:ext uri="{FF2B5EF4-FFF2-40B4-BE49-F238E27FC236}">
                <a16:creationId xmlns:a16="http://schemas.microsoft.com/office/drawing/2014/main" id="{BE59EF35-C7F0-46E8-A428-1B6467A56CCD}"/>
              </a:ext>
            </a:extLst>
          </p:cNvPr>
          <p:cNvSpPr/>
          <p:nvPr/>
        </p:nvSpPr>
        <p:spPr>
          <a:xfrm>
            <a:off x="7867650" y="4922798"/>
            <a:ext cx="9144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61" name="Elipse 60">
            <a:extLst>
              <a:ext uri="{FF2B5EF4-FFF2-40B4-BE49-F238E27FC236}">
                <a16:creationId xmlns:a16="http://schemas.microsoft.com/office/drawing/2014/main" id="{BFE9B2D7-C674-4408-B8AF-5FAED3C5ECF6}"/>
              </a:ext>
            </a:extLst>
          </p:cNvPr>
          <p:cNvSpPr/>
          <p:nvPr/>
        </p:nvSpPr>
        <p:spPr>
          <a:xfrm>
            <a:off x="7696200" y="5464135"/>
            <a:ext cx="1219200"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fecha</a:t>
            </a:r>
          </a:p>
        </p:txBody>
      </p:sp>
      <p:sp>
        <p:nvSpPr>
          <p:cNvPr id="62" name="Elipse 61">
            <a:extLst>
              <a:ext uri="{FF2B5EF4-FFF2-40B4-BE49-F238E27FC236}">
                <a16:creationId xmlns:a16="http://schemas.microsoft.com/office/drawing/2014/main" id="{F4B78E98-83F7-4FE5-934C-45F6CC483D61}"/>
              </a:ext>
            </a:extLst>
          </p:cNvPr>
          <p:cNvSpPr/>
          <p:nvPr/>
        </p:nvSpPr>
        <p:spPr>
          <a:xfrm>
            <a:off x="7696200" y="5939592"/>
            <a:ext cx="990600" cy="379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total</a:t>
            </a:r>
          </a:p>
        </p:txBody>
      </p:sp>
      <p:sp>
        <p:nvSpPr>
          <p:cNvPr id="63" name="Elipse 62">
            <a:extLst>
              <a:ext uri="{FF2B5EF4-FFF2-40B4-BE49-F238E27FC236}">
                <a16:creationId xmlns:a16="http://schemas.microsoft.com/office/drawing/2014/main" id="{BEE8E801-8DCB-4B9C-B731-D47AFA5EC9B4}"/>
              </a:ext>
            </a:extLst>
          </p:cNvPr>
          <p:cNvSpPr/>
          <p:nvPr/>
        </p:nvSpPr>
        <p:spPr>
          <a:xfrm>
            <a:off x="7467600" y="6490474"/>
            <a:ext cx="1600200" cy="2746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descuento</a:t>
            </a:r>
          </a:p>
        </p:txBody>
      </p:sp>
      <p:cxnSp>
        <p:nvCxnSpPr>
          <p:cNvPr id="64" name="Conector recto 63">
            <a:extLst>
              <a:ext uri="{FF2B5EF4-FFF2-40B4-BE49-F238E27FC236}">
                <a16:creationId xmlns:a16="http://schemas.microsoft.com/office/drawing/2014/main" id="{31C2C37E-D56C-44FD-A511-7ECFD204F389}"/>
              </a:ext>
            </a:extLst>
          </p:cNvPr>
          <p:cNvCxnSpPr>
            <a:cxnSpLocks/>
            <a:stCxn id="15" idx="3"/>
            <a:endCxn id="60" idx="2"/>
          </p:cNvCxnSpPr>
          <p:nvPr/>
        </p:nvCxnSpPr>
        <p:spPr>
          <a:xfrm flipV="1">
            <a:off x="7086600" y="5109330"/>
            <a:ext cx="781050" cy="956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E3503A00-E54A-4BDE-9BDE-834CCEB967CE}"/>
              </a:ext>
            </a:extLst>
          </p:cNvPr>
          <p:cNvCxnSpPr>
            <a:cxnSpLocks/>
            <a:stCxn id="15" idx="3"/>
            <a:endCxn id="61" idx="2"/>
          </p:cNvCxnSpPr>
          <p:nvPr/>
        </p:nvCxnSpPr>
        <p:spPr>
          <a:xfrm flipV="1">
            <a:off x="7086600" y="5650667"/>
            <a:ext cx="609600" cy="4151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a:extLst>
              <a:ext uri="{FF2B5EF4-FFF2-40B4-BE49-F238E27FC236}">
                <a16:creationId xmlns:a16="http://schemas.microsoft.com/office/drawing/2014/main" id="{9583F875-706A-4872-B4CA-73C0A473F052}"/>
              </a:ext>
            </a:extLst>
          </p:cNvPr>
          <p:cNvCxnSpPr>
            <a:cxnSpLocks/>
            <a:stCxn id="15" idx="3"/>
            <a:endCxn id="62" idx="2"/>
          </p:cNvCxnSpPr>
          <p:nvPr/>
        </p:nvCxnSpPr>
        <p:spPr>
          <a:xfrm>
            <a:off x="7086600" y="6065798"/>
            <a:ext cx="609600" cy="63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71DCECF9-DFAF-44B0-8E53-3F656F62518C}"/>
              </a:ext>
            </a:extLst>
          </p:cNvPr>
          <p:cNvCxnSpPr>
            <a:cxnSpLocks/>
            <a:stCxn id="15" idx="3"/>
            <a:endCxn id="63" idx="2"/>
          </p:cNvCxnSpPr>
          <p:nvPr/>
        </p:nvCxnSpPr>
        <p:spPr>
          <a:xfrm>
            <a:off x="7086600" y="6065798"/>
            <a:ext cx="381000" cy="561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ector recto 72">
            <a:extLst>
              <a:ext uri="{FF2B5EF4-FFF2-40B4-BE49-F238E27FC236}">
                <a16:creationId xmlns:a16="http://schemas.microsoft.com/office/drawing/2014/main" id="{1ACC6B40-A727-4E46-AA5E-AE7388C9AD6F}"/>
              </a:ext>
            </a:extLst>
          </p:cNvPr>
          <p:cNvCxnSpPr>
            <a:stCxn id="5" idx="2"/>
            <a:endCxn id="40" idx="0"/>
          </p:cNvCxnSpPr>
          <p:nvPr/>
        </p:nvCxnSpPr>
        <p:spPr>
          <a:xfrm>
            <a:off x="6248400" y="4130635"/>
            <a:ext cx="0" cy="408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Conector recto 74">
            <a:extLst>
              <a:ext uri="{FF2B5EF4-FFF2-40B4-BE49-F238E27FC236}">
                <a16:creationId xmlns:a16="http://schemas.microsoft.com/office/drawing/2014/main" id="{E80B8AC1-A948-489A-BAEE-91B64A94262A}"/>
              </a:ext>
            </a:extLst>
          </p:cNvPr>
          <p:cNvCxnSpPr>
            <a:stCxn id="40" idx="2"/>
            <a:endCxn id="15" idx="0"/>
          </p:cNvCxnSpPr>
          <p:nvPr/>
        </p:nvCxnSpPr>
        <p:spPr>
          <a:xfrm>
            <a:off x="6248400" y="5151398"/>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80BB652C-5C62-42F8-AE65-ADD7F64AEEC7}"/>
              </a:ext>
            </a:extLst>
          </p:cNvPr>
          <p:cNvCxnSpPr>
            <a:cxnSpLocks/>
            <a:stCxn id="59" idx="6"/>
            <a:endCxn id="40" idx="1"/>
          </p:cNvCxnSpPr>
          <p:nvPr/>
        </p:nvCxnSpPr>
        <p:spPr>
          <a:xfrm flipV="1">
            <a:off x="5029200" y="4845074"/>
            <a:ext cx="304800" cy="7426"/>
          </a:xfrm>
          <a:prstGeom prst="line">
            <a:avLst/>
          </a:prstGeom>
        </p:spPr>
        <p:style>
          <a:lnRef idx="1">
            <a:schemeClr val="accent1"/>
          </a:lnRef>
          <a:fillRef idx="0">
            <a:schemeClr val="accent1"/>
          </a:fillRef>
          <a:effectRef idx="0">
            <a:schemeClr val="accent1"/>
          </a:effectRef>
          <a:fontRef idx="minor">
            <a:schemeClr val="tx1"/>
          </a:fontRef>
        </p:style>
      </p:cxnSp>
      <p:sp>
        <p:nvSpPr>
          <p:cNvPr id="86" name="Diagrama de flujo: decisión 85">
            <a:extLst>
              <a:ext uri="{FF2B5EF4-FFF2-40B4-BE49-F238E27FC236}">
                <a16:creationId xmlns:a16="http://schemas.microsoft.com/office/drawing/2014/main" id="{0852A0AE-4221-4D72-A469-2EBA2A608F40}"/>
              </a:ext>
            </a:extLst>
          </p:cNvPr>
          <p:cNvSpPr/>
          <p:nvPr/>
        </p:nvSpPr>
        <p:spPr>
          <a:xfrm>
            <a:off x="2621189" y="5746219"/>
            <a:ext cx="1981200" cy="612648"/>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t>compra</a:t>
            </a:r>
          </a:p>
        </p:txBody>
      </p:sp>
      <p:sp>
        <p:nvSpPr>
          <p:cNvPr id="90" name="Elipse 89">
            <a:extLst>
              <a:ext uri="{FF2B5EF4-FFF2-40B4-BE49-F238E27FC236}">
                <a16:creationId xmlns:a16="http://schemas.microsoft.com/office/drawing/2014/main" id="{60140C9F-B605-4BEB-A7FD-46C51F58714E}"/>
              </a:ext>
            </a:extLst>
          </p:cNvPr>
          <p:cNvSpPr/>
          <p:nvPr/>
        </p:nvSpPr>
        <p:spPr>
          <a:xfrm>
            <a:off x="152400" y="4922798"/>
            <a:ext cx="695325"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id</a:t>
            </a:r>
          </a:p>
        </p:txBody>
      </p:sp>
      <p:sp>
        <p:nvSpPr>
          <p:cNvPr id="91" name="Elipse 90">
            <a:extLst>
              <a:ext uri="{FF2B5EF4-FFF2-40B4-BE49-F238E27FC236}">
                <a16:creationId xmlns:a16="http://schemas.microsoft.com/office/drawing/2014/main" id="{E4469B0A-60FB-42A0-938E-F3FD7DB5003A}"/>
              </a:ext>
            </a:extLst>
          </p:cNvPr>
          <p:cNvSpPr/>
          <p:nvPr/>
        </p:nvSpPr>
        <p:spPr>
          <a:xfrm>
            <a:off x="1219200" y="4991061"/>
            <a:ext cx="1285875" cy="373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nombre</a:t>
            </a:r>
          </a:p>
        </p:txBody>
      </p:sp>
      <p:sp>
        <p:nvSpPr>
          <p:cNvPr id="92" name="Elipse 91">
            <a:extLst>
              <a:ext uri="{FF2B5EF4-FFF2-40B4-BE49-F238E27FC236}">
                <a16:creationId xmlns:a16="http://schemas.microsoft.com/office/drawing/2014/main" id="{E61B004F-96C9-4F6F-ACF0-1AC875C90D4C}"/>
              </a:ext>
            </a:extLst>
          </p:cNvPr>
          <p:cNvSpPr/>
          <p:nvPr/>
        </p:nvSpPr>
        <p:spPr>
          <a:xfrm>
            <a:off x="228600" y="6500812"/>
            <a:ext cx="1447800" cy="357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dirección</a:t>
            </a:r>
          </a:p>
        </p:txBody>
      </p:sp>
      <p:cxnSp>
        <p:nvCxnSpPr>
          <p:cNvPr id="93" name="Conector recto 92">
            <a:extLst>
              <a:ext uri="{FF2B5EF4-FFF2-40B4-BE49-F238E27FC236}">
                <a16:creationId xmlns:a16="http://schemas.microsoft.com/office/drawing/2014/main" id="{3D335C93-447F-4E5D-B4B6-4B72B4E33DF3}"/>
              </a:ext>
            </a:extLst>
          </p:cNvPr>
          <p:cNvCxnSpPr>
            <a:cxnSpLocks/>
            <a:stCxn id="16" idx="0"/>
            <a:endCxn id="91" idx="4"/>
          </p:cNvCxnSpPr>
          <p:nvPr/>
        </p:nvCxnSpPr>
        <p:spPr>
          <a:xfrm flipV="1">
            <a:off x="1028700" y="5364124"/>
            <a:ext cx="833438" cy="388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Conector recto 93">
            <a:extLst>
              <a:ext uri="{FF2B5EF4-FFF2-40B4-BE49-F238E27FC236}">
                <a16:creationId xmlns:a16="http://schemas.microsoft.com/office/drawing/2014/main" id="{FB199C80-E03D-46BE-98A3-3F01EBEE721C}"/>
              </a:ext>
            </a:extLst>
          </p:cNvPr>
          <p:cNvCxnSpPr>
            <a:cxnSpLocks/>
            <a:stCxn id="16" idx="2"/>
            <a:endCxn id="92" idx="0"/>
          </p:cNvCxnSpPr>
          <p:nvPr/>
        </p:nvCxnSpPr>
        <p:spPr>
          <a:xfrm flipH="1">
            <a:off x="952500" y="6362661"/>
            <a:ext cx="76200" cy="13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Conector recto 94">
            <a:extLst>
              <a:ext uri="{FF2B5EF4-FFF2-40B4-BE49-F238E27FC236}">
                <a16:creationId xmlns:a16="http://schemas.microsoft.com/office/drawing/2014/main" id="{FC15C9F6-935F-426E-9A63-E1B5148DE3E5}"/>
              </a:ext>
            </a:extLst>
          </p:cNvPr>
          <p:cNvCxnSpPr>
            <a:cxnSpLocks/>
            <a:stCxn id="16" idx="0"/>
            <a:endCxn id="90" idx="4"/>
          </p:cNvCxnSpPr>
          <p:nvPr/>
        </p:nvCxnSpPr>
        <p:spPr>
          <a:xfrm flipH="1" flipV="1">
            <a:off x="500063" y="5295861"/>
            <a:ext cx="528637"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Conector recto 99">
            <a:extLst>
              <a:ext uri="{FF2B5EF4-FFF2-40B4-BE49-F238E27FC236}">
                <a16:creationId xmlns:a16="http://schemas.microsoft.com/office/drawing/2014/main" id="{0D7746B6-5875-492D-81BA-BA67836E3A56}"/>
              </a:ext>
            </a:extLst>
          </p:cNvPr>
          <p:cNvCxnSpPr>
            <a:cxnSpLocks/>
            <a:stCxn id="86" idx="3"/>
            <a:endCxn id="15" idx="1"/>
          </p:cNvCxnSpPr>
          <p:nvPr/>
        </p:nvCxnSpPr>
        <p:spPr>
          <a:xfrm>
            <a:off x="4602389" y="6052543"/>
            <a:ext cx="807811" cy="1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Conector recto 101">
            <a:extLst>
              <a:ext uri="{FF2B5EF4-FFF2-40B4-BE49-F238E27FC236}">
                <a16:creationId xmlns:a16="http://schemas.microsoft.com/office/drawing/2014/main" id="{954A80B1-5E7C-4204-A2DD-37203D8D6C7F}"/>
              </a:ext>
            </a:extLst>
          </p:cNvPr>
          <p:cNvCxnSpPr>
            <a:cxnSpLocks/>
            <a:stCxn id="86" idx="1"/>
            <a:endCxn id="16" idx="3"/>
          </p:cNvCxnSpPr>
          <p:nvPr/>
        </p:nvCxnSpPr>
        <p:spPr>
          <a:xfrm flipH="1">
            <a:off x="1866900" y="6052543"/>
            <a:ext cx="754289" cy="531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CuadroTexto 111">
            <a:extLst>
              <a:ext uri="{FF2B5EF4-FFF2-40B4-BE49-F238E27FC236}">
                <a16:creationId xmlns:a16="http://schemas.microsoft.com/office/drawing/2014/main" id="{BDE282BB-41A2-40FA-8A04-8E0402D4439C}"/>
              </a:ext>
            </a:extLst>
          </p:cNvPr>
          <p:cNvSpPr txBox="1"/>
          <p:nvPr/>
        </p:nvSpPr>
        <p:spPr>
          <a:xfrm>
            <a:off x="4648200" y="3791466"/>
            <a:ext cx="762000" cy="338554"/>
          </a:xfrm>
          <a:prstGeom prst="rect">
            <a:avLst/>
          </a:prstGeom>
          <a:noFill/>
        </p:spPr>
        <p:txBody>
          <a:bodyPr wrap="square" rtlCol="0">
            <a:spAutoFit/>
          </a:bodyPr>
          <a:lstStyle/>
          <a:p>
            <a:r>
              <a:rPr lang="es-ES" sz="1600" dirty="0">
                <a:latin typeface="+mn-lt"/>
              </a:rPr>
              <a:t>(1,1)</a:t>
            </a:r>
          </a:p>
        </p:txBody>
      </p:sp>
      <p:sp>
        <p:nvSpPr>
          <p:cNvPr id="114" name="CuadroTexto 113">
            <a:extLst>
              <a:ext uri="{FF2B5EF4-FFF2-40B4-BE49-F238E27FC236}">
                <a16:creationId xmlns:a16="http://schemas.microsoft.com/office/drawing/2014/main" id="{34DED2C1-3A04-476F-9653-111079EA3A2A}"/>
              </a:ext>
            </a:extLst>
          </p:cNvPr>
          <p:cNvSpPr txBox="1"/>
          <p:nvPr/>
        </p:nvSpPr>
        <p:spPr>
          <a:xfrm>
            <a:off x="6324600" y="3166646"/>
            <a:ext cx="762000" cy="338554"/>
          </a:xfrm>
          <a:prstGeom prst="rect">
            <a:avLst/>
          </a:prstGeom>
          <a:noFill/>
        </p:spPr>
        <p:txBody>
          <a:bodyPr wrap="square" rtlCol="0">
            <a:spAutoFit/>
          </a:bodyPr>
          <a:lstStyle/>
          <a:p>
            <a:r>
              <a:rPr lang="es-ES" sz="1600" dirty="0">
                <a:latin typeface="+mn-lt"/>
              </a:rPr>
              <a:t>(1,1)</a:t>
            </a:r>
          </a:p>
        </p:txBody>
      </p:sp>
      <p:sp>
        <p:nvSpPr>
          <p:cNvPr id="115" name="CuadroTexto 114">
            <a:extLst>
              <a:ext uri="{FF2B5EF4-FFF2-40B4-BE49-F238E27FC236}">
                <a16:creationId xmlns:a16="http://schemas.microsoft.com/office/drawing/2014/main" id="{3788DD29-5BA9-4887-ABAF-779F326DDF53}"/>
              </a:ext>
            </a:extLst>
          </p:cNvPr>
          <p:cNvSpPr txBox="1"/>
          <p:nvPr/>
        </p:nvSpPr>
        <p:spPr>
          <a:xfrm>
            <a:off x="4648200" y="6153666"/>
            <a:ext cx="762000" cy="338554"/>
          </a:xfrm>
          <a:prstGeom prst="rect">
            <a:avLst/>
          </a:prstGeom>
          <a:noFill/>
        </p:spPr>
        <p:txBody>
          <a:bodyPr wrap="square" rtlCol="0">
            <a:spAutoFit/>
          </a:bodyPr>
          <a:lstStyle/>
          <a:p>
            <a:r>
              <a:rPr lang="es-ES" sz="1600" dirty="0">
                <a:latin typeface="+mn-lt"/>
              </a:rPr>
              <a:t>(1,1)</a:t>
            </a:r>
          </a:p>
        </p:txBody>
      </p:sp>
      <p:sp>
        <p:nvSpPr>
          <p:cNvPr id="116" name="CuadroTexto 115">
            <a:extLst>
              <a:ext uri="{FF2B5EF4-FFF2-40B4-BE49-F238E27FC236}">
                <a16:creationId xmlns:a16="http://schemas.microsoft.com/office/drawing/2014/main" id="{18BCF320-FC9E-4B02-B35F-2BEB7D51707A}"/>
              </a:ext>
            </a:extLst>
          </p:cNvPr>
          <p:cNvSpPr txBox="1"/>
          <p:nvPr/>
        </p:nvSpPr>
        <p:spPr>
          <a:xfrm>
            <a:off x="6324600" y="2328446"/>
            <a:ext cx="762000" cy="338554"/>
          </a:xfrm>
          <a:prstGeom prst="rect">
            <a:avLst/>
          </a:prstGeom>
          <a:noFill/>
        </p:spPr>
        <p:txBody>
          <a:bodyPr wrap="square" rtlCol="0">
            <a:spAutoFit/>
          </a:bodyPr>
          <a:lstStyle/>
          <a:p>
            <a:r>
              <a:rPr lang="es-ES" sz="1600" dirty="0">
                <a:latin typeface="+mn-lt"/>
              </a:rPr>
              <a:t>(1,n)</a:t>
            </a:r>
          </a:p>
        </p:txBody>
      </p:sp>
      <p:sp>
        <p:nvSpPr>
          <p:cNvPr id="117" name="CuadroTexto 116">
            <a:extLst>
              <a:ext uri="{FF2B5EF4-FFF2-40B4-BE49-F238E27FC236}">
                <a16:creationId xmlns:a16="http://schemas.microsoft.com/office/drawing/2014/main" id="{32BA0EE8-5428-4652-9933-5D2189240F48}"/>
              </a:ext>
            </a:extLst>
          </p:cNvPr>
          <p:cNvSpPr txBox="1"/>
          <p:nvPr/>
        </p:nvSpPr>
        <p:spPr>
          <a:xfrm>
            <a:off x="1714500" y="3822244"/>
            <a:ext cx="762000" cy="338554"/>
          </a:xfrm>
          <a:prstGeom prst="rect">
            <a:avLst/>
          </a:prstGeom>
          <a:noFill/>
        </p:spPr>
        <p:txBody>
          <a:bodyPr wrap="square" rtlCol="0">
            <a:spAutoFit/>
          </a:bodyPr>
          <a:lstStyle/>
          <a:p>
            <a:r>
              <a:rPr lang="es-ES" sz="1600" dirty="0">
                <a:latin typeface="+mn-lt"/>
              </a:rPr>
              <a:t>(1,n)</a:t>
            </a:r>
          </a:p>
        </p:txBody>
      </p:sp>
      <p:sp>
        <p:nvSpPr>
          <p:cNvPr id="118" name="CuadroTexto 117">
            <a:extLst>
              <a:ext uri="{FF2B5EF4-FFF2-40B4-BE49-F238E27FC236}">
                <a16:creationId xmlns:a16="http://schemas.microsoft.com/office/drawing/2014/main" id="{B7F0B025-485C-4167-8E88-2D0047F75B60}"/>
              </a:ext>
            </a:extLst>
          </p:cNvPr>
          <p:cNvSpPr txBox="1"/>
          <p:nvPr/>
        </p:nvSpPr>
        <p:spPr>
          <a:xfrm>
            <a:off x="6248400" y="5303798"/>
            <a:ext cx="762000" cy="338554"/>
          </a:xfrm>
          <a:prstGeom prst="rect">
            <a:avLst/>
          </a:prstGeom>
          <a:noFill/>
        </p:spPr>
        <p:txBody>
          <a:bodyPr wrap="square" rtlCol="0">
            <a:spAutoFit/>
          </a:bodyPr>
          <a:lstStyle/>
          <a:p>
            <a:r>
              <a:rPr lang="es-ES" sz="1600" dirty="0">
                <a:latin typeface="+mn-lt"/>
              </a:rPr>
              <a:t>(1,n)</a:t>
            </a:r>
          </a:p>
        </p:txBody>
      </p:sp>
      <p:sp>
        <p:nvSpPr>
          <p:cNvPr id="119" name="CuadroTexto 118">
            <a:extLst>
              <a:ext uri="{FF2B5EF4-FFF2-40B4-BE49-F238E27FC236}">
                <a16:creationId xmlns:a16="http://schemas.microsoft.com/office/drawing/2014/main" id="{47FEEDF0-6C16-4F69-9A7D-BF6173718E40}"/>
              </a:ext>
            </a:extLst>
          </p:cNvPr>
          <p:cNvSpPr txBox="1"/>
          <p:nvPr/>
        </p:nvSpPr>
        <p:spPr>
          <a:xfrm>
            <a:off x="1813379" y="6153666"/>
            <a:ext cx="762000" cy="338554"/>
          </a:xfrm>
          <a:prstGeom prst="rect">
            <a:avLst/>
          </a:prstGeom>
          <a:noFill/>
        </p:spPr>
        <p:txBody>
          <a:bodyPr wrap="square" rtlCol="0">
            <a:spAutoFit/>
          </a:bodyPr>
          <a:lstStyle/>
          <a:p>
            <a:r>
              <a:rPr lang="es-ES" sz="1600" dirty="0">
                <a:latin typeface="+mn-lt"/>
              </a:rPr>
              <a:t>(1,n)</a:t>
            </a:r>
          </a:p>
        </p:txBody>
      </p:sp>
      <p:sp>
        <p:nvSpPr>
          <p:cNvPr id="120" name="CuadroTexto 119">
            <a:extLst>
              <a:ext uri="{FF2B5EF4-FFF2-40B4-BE49-F238E27FC236}">
                <a16:creationId xmlns:a16="http://schemas.microsoft.com/office/drawing/2014/main" id="{8B22D3E9-AAD3-4EE8-95B0-A2C2516DC398}"/>
              </a:ext>
            </a:extLst>
          </p:cNvPr>
          <p:cNvSpPr txBox="1"/>
          <p:nvPr/>
        </p:nvSpPr>
        <p:spPr>
          <a:xfrm>
            <a:off x="6286046" y="4096881"/>
            <a:ext cx="762000" cy="338554"/>
          </a:xfrm>
          <a:prstGeom prst="rect">
            <a:avLst/>
          </a:prstGeom>
          <a:noFill/>
        </p:spPr>
        <p:txBody>
          <a:bodyPr wrap="square" rtlCol="0">
            <a:spAutoFit/>
          </a:bodyPr>
          <a:lstStyle/>
          <a:p>
            <a:r>
              <a:rPr lang="es-ES" sz="1600" dirty="0">
                <a:latin typeface="+mn-lt"/>
              </a:rPr>
              <a:t>(0,n)</a:t>
            </a:r>
          </a:p>
        </p:txBody>
      </p:sp>
      <p:sp>
        <p:nvSpPr>
          <p:cNvPr id="2" name="Marcador de número de diapositiva 1">
            <a:extLst>
              <a:ext uri="{FF2B5EF4-FFF2-40B4-BE49-F238E27FC236}">
                <a16:creationId xmlns:a16="http://schemas.microsoft.com/office/drawing/2014/main" id="{FD441AF2-3DAB-1340-87B6-C90518BBF41D}"/>
              </a:ext>
            </a:extLst>
          </p:cNvPr>
          <p:cNvSpPr>
            <a:spLocks noGrp="1"/>
          </p:cNvSpPr>
          <p:nvPr>
            <p:ph type="sldNum" sz="quarter" idx="11"/>
          </p:nvPr>
        </p:nvSpPr>
        <p:spPr/>
        <p:txBody>
          <a:bodyPr/>
          <a:lstStyle/>
          <a:p>
            <a:fld id="{C9910268-D884-484A-BDAB-B714CD6A3122}" type="slidenum">
              <a:rPr lang="es-ES" altLang="es-ES_tradnl" smtClean="0"/>
              <a:pPr/>
              <a:t>50</a:t>
            </a:fld>
            <a:endParaRPr lang="es-ES" altLang="es-ES_tradnl"/>
          </a:p>
        </p:txBody>
      </p:sp>
    </p:spTree>
    <p:extLst>
      <p:ext uri="{BB962C8B-B14F-4D97-AF65-F5344CB8AC3E}">
        <p14:creationId xmlns:p14="http://schemas.microsoft.com/office/powerpoint/2010/main" val="34291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bwMode="auto">
          <a:xfrm>
            <a:off x="0" y="260350"/>
            <a:ext cx="8229600" cy="1143000"/>
          </a:xfrm>
        </p:spPr>
        <p:txBody>
          <a:bodyPr>
            <a:noAutofit/>
          </a:bodyPr>
          <a:lstStyle/>
          <a:p>
            <a:pPr algn="ctr" eaLnBrk="1" hangingPunct="1"/>
            <a:r>
              <a:rPr lang="es-ES" altLang="es-ES_tradnl" sz="3200" dirty="0"/>
              <a:t>Componentes de un sistema de información</a:t>
            </a:r>
          </a:p>
        </p:txBody>
      </p:sp>
      <p:sp>
        <p:nvSpPr>
          <p:cNvPr id="26627" name="Rectangle 3"/>
          <p:cNvSpPr>
            <a:spLocks noGrp="1"/>
          </p:cNvSpPr>
          <p:nvPr>
            <p:ph type="body" idx="4294967295"/>
          </p:nvPr>
        </p:nvSpPr>
        <p:spPr>
          <a:xfrm>
            <a:off x="1289050" y="1557338"/>
            <a:ext cx="7854950" cy="4525962"/>
          </a:xfrm>
          <a:noFill/>
        </p:spPr>
        <p:txBody>
          <a:bodyPr/>
          <a:lstStyle/>
          <a:p>
            <a:r>
              <a:rPr lang="es-ES" altLang="es-ES_tradnl" sz="2700" dirty="0"/>
              <a:t>Individuos participantes</a:t>
            </a:r>
          </a:p>
          <a:p>
            <a:pPr lvl="1"/>
            <a:r>
              <a:rPr lang="es-ES" altLang="es-ES_tradnl" sz="2200" dirty="0"/>
              <a:t>Propietarios de sistemas</a:t>
            </a:r>
          </a:p>
          <a:p>
            <a:pPr lvl="1"/>
            <a:r>
              <a:rPr lang="es-ES" altLang="es-ES_tradnl" sz="2200" dirty="0"/>
              <a:t>Usuarios de sistemas</a:t>
            </a:r>
          </a:p>
          <a:p>
            <a:pPr lvl="1"/>
            <a:r>
              <a:rPr lang="es-ES" altLang="es-ES_tradnl" sz="2200" dirty="0"/>
              <a:t>Gestor Proyecto</a:t>
            </a:r>
          </a:p>
          <a:p>
            <a:pPr lvl="1"/>
            <a:r>
              <a:rPr lang="es-ES" altLang="es-ES_tradnl" sz="2200" dirty="0"/>
              <a:t>Analistas de sistemas</a:t>
            </a:r>
          </a:p>
          <a:p>
            <a:pPr lvl="1"/>
            <a:r>
              <a:rPr lang="es-ES" altLang="es-ES_tradnl" sz="2200" dirty="0"/>
              <a:t>Diseñadores de sistemas</a:t>
            </a:r>
          </a:p>
          <a:p>
            <a:pPr lvl="1"/>
            <a:r>
              <a:rPr lang="es-ES" altLang="es-ES_tradnl" sz="2200" dirty="0"/>
              <a:t>Constructores de sistemas</a:t>
            </a:r>
          </a:p>
          <a:p>
            <a:r>
              <a:rPr lang="es-ES" altLang="es-ES_tradnl" sz="2700" dirty="0"/>
              <a:t>Datos e información</a:t>
            </a:r>
          </a:p>
          <a:p>
            <a:r>
              <a:rPr lang="es-ES" altLang="es-ES_tradnl" sz="2700" dirty="0"/>
              <a:t>Procesos de negocio</a:t>
            </a:r>
          </a:p>
          <a:p>
            <a:r>
              <a:rPr lang="es-ES" altLang="es-ES_tradnl" sz="2700" dirty="0"/>
              <a:t>Tecnología de la información</a:t>
            </a:r>
          </a:p>
          <a:p>
            <a:endParaRPr lang="es-ES" altLang="es-ES_tradnl" sz="2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1 Marcador de contenido"/>
          <p:cNvSpPr>
            <a:spLocks noGrp="1"/>
          </p:cNvSpPr>
          <p:nvPr>
            <p:ph idx="4294967295"/>
          </p:nvPr>
        </p:nvSpPr>
        <p:spPr>
          <a:xfrm>
            <a:off x="381000" y="1600200"/>
            <a:ext cx="8229600" cy="4572000"/>
          </a:xfrm>
        </p:spPr>
        <p:txBody>
          <a:bodyPr/>
          <a:lstStyle/>
          <a:p>
            <a:r>
              <a:rPr lang="es-ES" altLang="es-ES_tradnl" sz="2800" dirty="0"/>
              <a:t>Representación de cómo las empresas crean y reparten la riqueza.</a:t>
            </a:r>
          </a:p>
          <a:p>
            <a:pPr lvl="1"/>
            <a:r>
              <a:rPr lang="es-ES" altLang="es-ES_tradnl" sz="2300" dirty="0"/>
              <a:t>CADENA DE VALOR (Michael Porter, 1985)</a:t>
            </a:r>
          </a:p>
          <a:p>
            <a:pPr lvl="1"/>
            <a:endParaRPr lang="es-ES" altLang="es-ES_tradnl" sz="2300" dirty="0"/>
          </a:p>
          <a:p>
            <a:pPr lvl="1"/>
            <a:endParaRPr lang="es-ES" altLang="es-ES_tradnl" sz="2300" dirty="0"/>
          </a:p>
          <a:p>
            <a:pPr lvl="1"/>
            <a:endParaRPr lang="es-ES" altLang="es-ES_tradnl" sz="2300" dirty="0"/>
          </a:p>
          <a:p>
            <a:pPr lvl="1">
              <a:buFont typeface="Verdana" charset="0"/>
              <a:buNone/>
            </a:pPr>
            <a:endParaRPr lang="es-ES" altLang="es-ES_tradnl" sz="2300" dirty="0"/>
          </a:p>
          <a:p>
            <a:pPr lvl="1"/>
            <a:endParaRPr lang="es-ES" altLang="es-ES_tradnl" sz="2300" dirty="0"/>
          </a:p>
          <a:p>
            <a:endParaRPr lang="es-ES" altLang="es-ES_tradnl" sz="2800" dirty="0"/>
          </a:p>
        </p:txBody>
      </p:sp>
      <p:sp>
        <p:nvSpPr>
          <p:cNvPr id="3" name="2 Título"/>
          <p:cNvSpPr>
            <a:spLocks noGrp="1"/>
          </p:cNvSpPr>
          <p:nvPr>
            <p:ph type="title" idx="4294967295"/>
          </p:nvPr>
        </p:nvSpPr>
        <p:spPr>
          <a:xfrm>
            <a:off x="381000" y="301624"/>
            <a:ext cx="8229600" cy="1143000"/>
          </a:xfrm>
        </p:spPr>
        <p:txBody>
          <a:bodyPr/>
          <a:lstStyle/>
          <a:p>
            <a:pPr algn="ctr"/>
            <a:r>
              <a:rPr lang="es-ES" altLang="es-ES_tradnl" sz="3200" dirty="0"/>
              <a:t>Los sistemas de información en la empresa</a:t>
            </a:r>
          </a:p>
        </p:txBody>
      </p:sp>
      <p:pic>
        <p:nvPicPr>
          <p:cNvPr id="5530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5410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7"/>
          <p:cNvSpPr txBox="1">
            <a:spLocks noChangeArrowheads="1"/>
          </p:cNvSpPr>
          <p:nvPr/>
        </p:nvSpPr>
        <p:spPr bwMode="auto">
          <a:xfrm>
            <a:off x="6324600" y="5607050"/>
            <a:ext cx="2590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s-ES_tradnl" sz="1800" dirty="0">
                <a:solidFill>
                  <a:schemeClr val="accent2"/>
                </a:solidFill>
              </a:rPr>
              <a:t>Conjunto de </a:t>
            </a:r>
            <a:r>
              <a:rPr lang="en-US" altLang="es-ES_tradnl" sz="1800" dirty="0" err="1">
                <a:solidFill>
                  <a:schemeClr val="accent2"/>
                </a:solidFill>
              </a:rPr>
              <a:t>procesos</a:t>
            </a:r>
            <a:r>
              <a:rPr lang="en-US" altLang="es-ES_tradnl" sz="1800" dirty="0">
                <a:solidFill>
                  <a:schemeClr val="accent2"/>
                </a:solidFill>
              </a:rPr>
              <a:t> que dan </a:t>
            </a:r>
            <a:r>
              <a:rPr lang="en-US" altLang="es-ES_tradnl" sz="1800" dirty="0" err="1">
                <a:solidFill>
                  <a:schemeClr val="accent2"/>
                </a:solidFill>
              </a:rPr>
              <a:t>soporte</a:t>
            </a:r>
            <a:r>
              <a:rPr lang="en-US" altLang="es-ES_tradnl" sz="1800" dirty="0">
                <a:solidFill>
                  <a:schemeClr val="accent2"/>
                </a:solidFill>
              </a:rPr>
              <a:t> a los </a:t>
            </a:r>
            <a:r>
              <a:rPr lang="en-US" altLang="es-ES_tradnl" sz="1800" dirty="0" err="1">
                <a:solidFill>
                  <a:schemeClr val="accent2"/>
                </a:solidFill>
              </a:rPr>
              <a:t>básicos</a:t>
            </a:r>
            <a:r>
              <a:rPr lang="en-US" altLang="es-ES_tradnl" sz="1800" dirty="0">
                <a:solidFill>
                  <a:schemeClr val="accent2"/>
                </a:solidFill>
              </a:rPr>
              <a:t>.</a:t>
            </a:r>
          </a:p>
        </p:txBody>
      </p:sp>
      <p:sp>
        <p:nvSpPr>
          <p:cNvPr id="55302" name="Text Box 8"/>
          <p:cNvSpPr txBox="1">
            <a:spLocks noChangeArrowheads="1"/>
          </p:cNvSpPr>
          <p:nvPr/>
        </p:nvSpPr>
        <p:spPr bwMode="auto">
          <a:xfrm>
            <a:off x="6324600" y="3124200"/>
            <a:ext cx="2590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50000"/>
              </a:spcBef>
            </a:pPr>
            <a:r>
              <a:rPr lang="en-US" altLang="es-ES_tradnl" sz="1800" dirty="0">
                <a:solidFill>
                  <a:schemeClr val="accent2"/>
                </a:solidFill>
              </a:rPr>
              <a:t>Conjunto de </a:t>
            </a:r>
            <a:r>
              <a:rPr lang="en-US" altLang="es-ES_tradnl" sz="1800" dirty="0" err="1">
                <a:solidFill>
                  <a:schemeClr val="accent2"/>
                </a:solidFill>
              </a:rPr>
              <a:t>procesos</a:t>
            </a:r>
            <a:r>
              <a:rPr lang="en-US" altLang="es-ES_tradnl" sz="1800" dirty="0">
                <a:solidFill>
                  <a:schemeClr val="accent2"/>
                </a:solidFill>
              </a:rPr>
              <a:t> </a:t>
            </a:r>
            <a:r>
              <a:rPr lang="en-US" altLang="es-ES_tradnl" sz="1800" dirty="0" err="1">
                <a:solidFill>
                  <a:schemeClr val="accent2"/>
                </a:solidFill>
              </a:rPr>
              <a:t>básicos</a:t>
            </a:r>
            <a:r>
              <a:rPr lang="en-US" altLang="es-ES_tradnl" sz="1800" dirty="0">
                <a:solidFill>
                  <a:schemeClr val="accent2"/>
                </a:solidFill>
              </a:rPr>
              <a:t> (</a:t>
            </a:r>
            <a:r>
              <a:rPr lang="en-US" altLang="es-ES_tradnl" sz="1800" dirty="0" err="1">
                <a:solidFill>
                  <a:schemeClr val="accent2"/>
                </a:solidFill>
              </a:rPr>
              <a:t>cadena</a:t>
            </a:r>
            <a:r>
              <a:rPr lang="en-US" altLang="es-ES_tradnl" sz="1800" dirty="0">
                <a:solidFill>
                  <a:schemeClr val="accent2"/>
                </a:solidFill>
              </a:rPr>
              <a:t> de valor </a:t>
            </a:r>
            <a:r>
              <a:rPr lang="en-US" altLang="es-ES_tradnl" sz="1800" dirty="0" err="1">
                <a:solidFill>
                  <a:schemeClr val="accent2"/>
                </a:solidFill>
              </a:rPr>
              <a:t>primaria</a:t>
            </a:r>
            <a:r>
              <a:rPr lang="en-US" altLang="es-ES_tradnl" sz="1800" dirty="0">
                <a:solidFill>
                  <a:schemeClr val="accent2"/>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1 Marcador de contenido"/>
          <p:cNvSpPr>
            <a:spLocks noGrp="1"/>
          </p:cNvSpPr>
          <p:nvPr>
            <p:ph idx="4294967295"/>
          </p:nvPr>
        </p:nvSpPr>
        <p:spPr>
          <a:xfrm>
            <a:off x="381000" y="1600200"/>
            <a:ext cx="8229600" cy="4572000"/>
          </a:xfrm>
        </p:spPr>
        <p:txBody>
          <a:bodyPr/>
          <a:lstStyle/>
          <a:p>
            <a:r>
              <a:rPr lang="es-ES" altLang="es-ES_tradnl" sz="2200" dirty="0">
                <a:solidFill>
                  <a:schemeClr val="accent2"/>
                </a:solidFill>
              </a:rPr>
              <a:t>SISTEMA DE INFORMACIÓN</a:t>
            </a:r>
            <a:r>
              <a:rPr lang="es-ES" altLang="es-ES_tradnl" sz="2200" dirty="0"/>
              <a:t> forma parte de la “infraestructura de la empresa” y alimenta y proporciona valor para todos y cada uno de los procesos de la organización.</a:t>
            </a:r>
          </a:p>
          <a:p>
            <a:pPr lvl="1"/>
            <a:endParaRPr lang="es-ES" altLang="es-ES_tradnl" sz="2200" dirty="0"/>
          </a:p>
          <a:p>
            <a:pPr lvl="1"/>
            <a:endParaRPr lang="es-ES" altLang="es-ES_tradnl" sz="2300" dirty="0"/>
          </a:p>
          <a:p>
            <a:pPr lvl="1"/>
            <a:endParaRPr lang="es-ES" altLang="es-ES_tradnl" sz="2300" dirty="0"/>
          </a:p>
          <a:p>
            <a:pPr lvl="1">
              <a:buFont typeface="Verdana" charset="0"/>
              <a:buNone/>
            </a:pPr>
            <a:endParaRPr lang="es-ES" altLang="es-ES_tradnl" sz="2300" dirty="0"/>
          </a:p>
          <a:p>
            <a:pPr lvl="1"/>
            <a:endParaRPr lang="es-ES" altLang="es-ES_tradnl" sz="2300" dirty="0"/>
          </a:p>
          <a:p>
            <a:endParaRPr lang="es-ES" altLang="es-ES_tradnl" sz="2800" dirty="0"/>
          </a:p>
        </p:txBody>
      </p:sp>
      <p:sp>
        <p:nvSpPr>
          <p:cNvPr id="3" name="2 Título"/>
          <p:cNvSpPr>
            <a:spLocks noGrp="1"/>
          </p:cNvSpPr>
          <p:nvPr>
            <p:ph type="title" idx="4294967295"/>
          </p:nvPr>
        </p:nvSpPr>
        <p:spPr>
          <a:xfrm>
            <a:off x="0" y="274638"/>
            <a:ext cx="8229600" cy="1143000"/>
          </a:xfrm>
        </p:spPr>
        <p:txBody>
          <a:bodyPr/>
          <a:lstStyle/>
          <a:p>
            <a:pPr algn="ctr"/>
            <a:r>
              <a:rPr lang="es-ES" altLang="es-ES_tradnl" sz="3200" dirty="0"/>
              <a:t>Los sistemas de información en la empresa</a:t>
            </a:r>
          </a:p>
        </p:txBody>
      </p:sp>
      <p:pic>
        <p:nvPicPr>
          <p:cNvPr id="563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9342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1 Marcador de contenido"/>
          <p:cNvSpPr>
            <a:spLocks noGrp="1"/>
          </p:cNvSpPr>
          <p:nvPr>
            <p:ph idx="4294967295"/>
          </p:nvPr>
        </p:nvSpPr>
        <p:spPr>
          <a:xfrm>
            <a:off x="381000" y="1600200"/>
            <a:ext cx="8229600" cy="4572000"/>
          </a:xfrm>
        </p:spPr>
        <p:txBody>
          <a:bodyPr>
            <a:normAutofit lnSpcReduction="10000"/>
          </a:bodyPr>
          <a:lstStyle/>
          <a:p>
            <a:r>
              <a:rPr lang="es-ES" altLang="es-ES_tradnl" sz="2800" dirty="0">
                <a:solidFill>
                  <a:schemeClr val="tx1"/>
                </a:solidFill>
              </a:rPr>
              <a:t>Actualidad</a:t>
            </a:r>
          </a:p>
          <a:p>
            <a:pPr lvl="1"/>
            <a:r>
              <a:rPr lang="es-ES" altLang="es-ES_tradnl" sz="2400" dirty="0"/>
              <a:t>Cadena de valor se ha extendido fuera de los límites de la empresa (CADENA DE VALOR EXTENDIDA)</a:t>
            </a:r>
          </a:p>
          <a:p>
            <a:pPr lvl="2"/>
            <a:r>
              <a:rPr lang="es-ES" altLang="es-ES_tradnl" sz="2200" dirty="0"/>
              <a:t>Empresa forma parte de un sistema más amplio con el que intercambia bienes, servicios e información.</a:t>
            </a:r>
          </a:p>
          <a:p>
            <a:pPr lvl="2"/>
            <a:r>
              <a:rPr lang="es-ES" altLang="es-ES_tradnl" sz="2200" dirty="0"/>
              <a:t>Procesos internos son realizados en cooperación con proveedores, distribuidores, clientes, etc.</a:t>
            </a:r>
          </a:p>
          <a:p>
            <a:pPr lvl="2"/>
            <a:r>
              <a:rPr lang="es-ES" altLang="es-ES_tradnl" sz="2200" dirty="0"/>
              <a:t>La información y las redes de información son el nexo que relaciona a cada agente con los demás</a:t>
            </a:r>
          </a:p>
          <a:p>
            <a:pPr lvl="2"/>
            <a:r>
              <a:rPr lang="es-ES" altLang="es-ES_tradnl" sz="2200" dirty="0"/>
              <a:t>La información y la tecnología se han incorporado a los productos y servicios tradicionales.</a:t>
            </a:r>
          </a:p>
          <a:p>
            <a:pPr lvl="2"/>
            <a:r>
              <a:rPr lang="es-ES" altLang="es-ES_tradnl" sz="2200" dirty="0"/>
              <a:t>Las nuevas tecnologías y las redes públicas han dado negocios de intercambio e intermediación de información (e-</a:t>
            </a:r>
            <a:r>
              <a:rPr lang="es-ES" altLang="es-ES_tradnl" sz="2200" dirty="0" err="1"/>
              <a:t>commerce</a:t>
            </a:r>
            <a:r>
              <a:rPr lang="es-ES" altLang="es-ES_tradnl" sz="2200" dirty="0"/>
              <a:t>, etc.).</a:t>
            </a:r>
            <a:endParaRPr lang="es-ES" altLang="es-ES_tradnl" sz="2100" dirty="0"/>
          </a:p>
        </p:txBody>
      </p:sp>
      <p:sp>
        <p:nvSpPr>
          <p:cNvPr id="3" name="2 Título"/>
          <p:cNvSpPr>
            <a:spLocks noGrp="1"/>
          </p:cNvSpPr>
          <p:nvPr>
            <p:ph type="title" idx="4294967295"/>
          </p:nvPr>
        </p:nvSpPr>
        <p:spPr>
          <a:xfrm>
            <a:off x="0" y="274638"/>
            <a:ext cx="8229600" cy="1143000"/>
          </a:xfrm>
        </p:spPr>
        <p:txBody>
          <a:bodyPr/>
          <a:lstStyle/>
          <a:p>
            <a:pPr algn="ctr"/>
            <a:r>
              <a:rPr lang="es-ES" altLang="es-ES_tradnl" sz="3200" dirty="0"/>
              <a:t>Los sistemas de información en la empresa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1_Concurrencia">
  <a:themeElements>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fontScheme name="11_Concurrencia">
      <a:majorFont>
        <a:latin typeface="Eras Medium ITC"/>
        <a:ea typeface=""/>
        <a:cs typeface=""/>
      </a:majorFont>
      <a:minorFont>
        <a:latin typeface="Tahoma"/>
        <a:ea typeface=""/>
        <a:cs typeface=""/>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Concurrencia 1">
        <a:dk1>
          <a:srgbClr val="000000"/>
        </a:dk1>
        <a:lt1>
          <a:srgbClr val="FFFFFF"/>
        </a:lt1>
        <a:dk2>
          <a:srgbClr val="464646"/>
        </a:dk2>
        <a:lt2>
          <a:srgbClr val="DEF5FA"/>
        </a:lt2>
        <a:accent1>
          <a:srgbClr val="2DA2BF"/>
        </a:accent1>
        <a:accent2>
          <a:srgbClr val="DA1F28"/>
        </a:accent2>
        <a:accent3>
          <a:srgbClr val="FFFFFF"/>
        </a:accent3>
        <a:accent4>
          <a:srgbClr val="000000"/>
        </a:accent4>
        <a:accent5>
          <a:srgbClr val="ADCEDC"/>
        </a:accent5>
        <a:accent6>
          <a:srgbClr val="C51B23"/>
        </a:accent6>
        <a:hlink>
          <a:srgbClr val="D71600"/>
        </a:hlink>
        <a:folHlink>
          <a:srgbClr val="00AF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2952</Words>
  <Application>Microsoft Macintosh PowerPoint</Application>
  <PresentationFormat>Presentación en pantalla (4:3)</PresentationFormat>
  <Paragraphs>496</Paragraphs>
  <Slides>50</Slides>
  <Notes>25</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50</vt:i4>
      </vt:variant>
    </vt:vector>
  </HeadingPairs>
  <TitlesOfParts>
    <vt:vector size="63" baseType="lpstr">
      <vt:lpstr>Arial</vt:lpstr>
      <vt:lpstr>Arial Narrow</vt:lpstr>
      <vt:lpstr>Calibri</vt:lpstr>
      <vt:lpstr>Calibri (Cuerpo)</vt:lpstr>
      <vt:lpstr>Calibri (Títulos)</vt:lpstr>
      <vt:lpstr>Calibri Light</vt:lpstr>
      <vt:lpstr>Eras Medium ITC</vt:lpstr>
      <vt:lpstr>Tahoma</vt:lpstr>
      <vt:lpstr>Verdana</vt:lpstr>
      <vt:lpstr>Wingdings 2</vt:lpstr>
      <vt:lpstr>Wingdings 3</vt:lpstr>
      <vt:lpstr>11_Concurrencia</vt:lpstr>
      <vt:lpstr>Office Theme</vt:lpstr>
      <vt:lpstr>Tema 2: Sistemas de  Información y Procesos</vt:lpstr>
      <vt:lpstr>Índice</vt:lpstr>
      <vt:lpstr>Definición de sistemas de información</vt:lpstr>
      <vt:lpstr>Definición de sistemas de información</vt:lpstr>
      <vt:lpstr>Definición de sistemas de información</vt:lpstr>
      <vt:lpstr>Componentes de un sistema de información</vt:lpstr>
      <vt:lpstr>Los sistemas de información en la empresa</vt:lpstr>
      <vt:lpstr>Los sistemas de información en la empresa</vt:lpstr>
      <vt:lpstr>Los sistemas de información en la empresa</vt:lpstr>
      <vt:lpstr>Los sistemas de información en la empresa</vt:lpstr>
      <vt:lpstr>Los sistemas de información en la empresa</vt:lpstr>
      <vt:lpstr>Los sistemas de información en la empresa</vt:lpstr>
      <vt:lpstr>Los sistemas de información en la empresa</vt:lpstr>
      <vt:lpstr>Principios en el desarrollo de un SI</vt:lpstr>
      <vt:lpstr>Principios en el desarrollo de un SI</vt:lpstr>
      <vt:lpstr>Principios en el desarrollo de un SI</vt:lpstr>
      <vt:lpstr>Gestión por procesos vs funcional</vt:lpstr>
      <vt:lpstr>Gestión por procesos vs funcional</vt:lpstr>
      <vt:lpstr>Gestión por procesos vs funcional</vt:lpstr>
      <vt:lpstr>Gestión por procesos</vt:lpstr>
      <vt:lpstr>Gestión por procesos (BPM)</vt:lpstr>
      <vt:lpstr>Gestión por procesos (BPM)</vt:lpstr>
      <vt:lpstr>Gestión por procesos (BPM)</vt:lpstr>
      <vt:lpstr>Gestión por procesos BPM</vt:lpstr>
      <vt:lpstr>Objetivos y ventajas de BPM</vt:lpstr>
      <vt:lpstr>Objetivos y ventajas de BPM</vt:lpstr>
      <vt:lpstr>Implantación de BPM</vt:lpstr>
      <vt:lpstr>Mejora de procesos</vt:lpstr>
      <vt:lpstr>Modelado de procesos</vt:lpstr>
      <vt:lpstr>Modelado de procesos</vt:lpstr>
      <vt:lpstr>Modelado de procesos: Business Process Modeler Notation (BPMN)</vt:lpstr>
      <vt:lpstr>Business Process Modeler Notation (BPMN)</vt:lpstr>
      <vt:lpstr>Business Process Modeler Notation (BPMN)</vt:lpstr>
      <vt:lpstr>Business Process Modeler Notation (BPMN)</vt:lpstr>
      <vt:lpstr>Business Process Modeler Notation (BPMN)</vt:lpstr>
      <vt:lpstr>Business Process Modeler Notation (BPMN)</vt:lpstr>
      <vt:lpstr>Análisis estructurado</vt:lpstr>
      <vt:lpstr>Diccionario de datos</vt:lpstr>
      <vt:lpstr>Diagrama E-R</vt:lpstr>
      <vt:lpstr>E-R: Entidad</vt:lpstr>
      <vt:lpstr>E-R: Entidad</vt:lpstr>
      <vt:lpstr>E-R: Atributos</vt:lpstr>
      <vt:lpstr>E-R: Atributos</vt:lpstr>
      <vt:lpstr>E-R: Atributos</vt:lpstr>
      <vt:lpstr>E-R: Relación</vt:lpstr>
      <vt:lpstr>E-R: Relación</vt:lpstr>
      <vt:lpstr>E-R: Relación</vt:lpstr>
      <vt:lpstr>Ejemplo: Sistema de ventas</vt:lpstr>
      <vt:lpstr>Ejemplo: Sistema de ventas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2: Sistemas de Información</dc:title>
  <dc:creator>MANUEL MARCO SUCH</dc:creator>
  <cp:lastModifiedBy>MANUEL MARCO SUCH</cp:lastModifiedBy>
  <cp:revision>16</cp:revision>
  <cp:lastPrinted>1601-01-01T00:00:00Z</cp:lastPrinted>
  <dcterms:created xsi:type="dcterms:W3CDTF">2015-09-28T13:40:05Z</dcterms:created>
  <dcterms:modified xsi:type="dcterms:W3CDTF">2023-09-14T17:37:31Z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