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8.xml" ContentType="application/vnd.openxmlformats-officedocument.presentationml.notesSlide+xml"/>
  <Override PartName="/ppt/tags/tag52.xml" ContentType="application/vnd.openxmlformats-officedocument.presentationml.tags+xml"/>
  <Override PartName="/ppt/notesSlides/notesSlide29.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0.xml" ContentType="application/vnd.openxmlformats-officedocument.presentationml.notesSlide+xml"/>
  <Override PartName="/ppt/tags/tag10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07.xml" ContentType="application/vnd.openxmlformats-officedocument.presentationml.tags+xml"/>
  <Override PartName="/ppt/notesSlides/notesSlide3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34.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5.xml" ContentType="application/vnd.openxmlformats-officedocument.presentationml.notesSlide+xml"/>
  <Override PartName="/ppt/tags/tag241.xml" ContentType="application/vnd.openxmlformats-officedocument.presentationml.tags+xml"/>
  <Override PartName="/ppt/notesSlides/notesSlide36.xml" ContentType="application/vnd.openxmlformats-officedocument.presentationml.notesSlide+xml"/>
  <Override PartName="/ppt/tags/tag24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24" r:id="rId2"/>
    <p:sldId id="276" r:id="rId3"/>
    <p:sldId id="279" r:id="rId4"/>
    <p:sldId id="281" r:id="rId5"/>
    <p:sldId id="282" r:id="rId6"/>
    <p:sldId id="283" r:id="rId7"/>
    <p:sldId id="333" r:id="rId8"/>
    <p:sldId id="331" r:id="rId9"/>
    <p:sldId id="285" r:id="rId10"/>
    <p:sldId id="284" r:id="rId11"/>
    <p:sldId id="325" r:id="rId12"/>
    <p:sldId id="332" r:id="rId13"/>
    <p:sldId id="286" r:id="rId14"/>
    <p:sldId id="288" r:id="rId15"/>
    <p:sldId id="287" r:id="rId16"/>
    <p:sldId id="326" r:id="rId17"/>
    <p:sldId id="322" r:id="rId18"/>
    <p:sldId id="289" r:id="rId19"/>
    <p:sldId id="327" r:id="rId20"/>
    <p:sldId id="290" r:id="rId21"/>
    <p:sldId id="329" r:id="rId22"/>
    <p:sldId id="291" r:id="rId23"/>
    <p:sldId id="330" r:id="rId24"/>
    <p:sldId id="337" r:id="rId25"/>
    <p:sldId id="338" r:id="rId26"/>
    <p:sldId id="292" r:id="rId27"/>
    <p:sldId id="328" r:id="rId28"/>
    <p:sldId id="293" r:id="rId29"/>
    <p:sldId id="334" r:id="rId30"/>
    <p:sldId id="335" r:id="rId31"/>
    <p:sldId id="336" r:id="rId32"/>
    <p:sldId id="294" r:id="rId33"/>
    <p:sldId id="295" r:id="rId34"/>
    <p:sldId id="296" r:id="rId35"/>
    <p:sldId id="298" r:id="rId36"/>
    <p:sldId id="299" r:id="rId37"/>
    <p:sldId id="300" r:id="rId38"/>
    <p:sldId id="301" r:id="rId39"/>
    <p:sldId id="307" r:id="rId40"/>
    <p:sldId id="308" r:id="rId41"/>
    <p:sldId id="309" r:id="rId42"/>
    <p:sldId id="310" r:id="rId43"/>
    <p:sldId id="311" r:id="rId44"/>
    <p:sldId id="315" r:id="rId45"/>
    <p:sldId id="312" r:id="rId46"/>
    <p:sldId id="313" r:id="rId47"/>
    <p:sldId id="314" r:id="rId48"/>
    <p:sldId id="316" r:id="rId49"/>
    <p:sldId id="317" r:id="rId50"/>
    <p:sldId id="318" r:id="rId51"/>
    <p:sldId id="319" r:id="rId52"/>
    <p:sldId id="323" r:id="rId53"/>
    <p:sldId id="320" r:id="rId54"/>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pitchFamily="8" charset="0"/>
        <a:ea typeface="+mn-ea"/>
        <a:cs typeface="+mn-cs"/>
      </a:defRPr>
    </a:lvl1pPr>
    <a:lvl2pPr marL="457200" algn="l" rtl="0" fontAlgn="base">
      <a:spcBef>
        <a:spcPct val="0"/>
      </a:spcBef>
      <a:spcAft>
        <a:spcPct val="0"/>
      </a:spcAft>
      <a:defRPr kern="1200">
        <a:solidFill>
          <a:schemeClr val="tx1"/>
        </a:solidFill>
        <a:latin typeface="Arial" pitchFamily="8" charset="0"/>
        <a:ea typeface="+mn-ea"/>
        <a:cs typeface="+mn-cs"/>
      </a:defRPr>
    </a:lvl2pPr>
    <a:lvl3pPr marL="914400" algn="l" rtl="0" fontAlgn="base">
      <a:spcBef>
        <a:spcPct val="0"/>
      </a:spcBef>
      <a:spcAft>
        <a:spcPct val="0"/>
      </a:spcAft>
      <a:defRPr kern="1200">
        <a:solidFill>
          <a:schemeClr val="tx1"/>
        </a:solidFill>
        <a:latin typeface="Arial" pitchFamily="8" charset="0"/>
        <a:ea typeface="+mn-ea"/>
        <a:cs typeface="+mn-cs"/>
      </a:defRPr>
    </a:lvl3pPr>
    <a:lvl4pPr marL="1371600" algn="l" rtl="0" fontAlgn="base">
      <a:spcBef>
        <a:spcPct val="0"/>
      </a:spcBef>
      <a:spcAft>
        <a:spcPct val="0"/>
      </a:spcAft>
      <a:defRPr kern="1200">
        <a:solidFill>
          <a:schemeClr val="tx1"/>
        </a:solidFill>
        <a:latin typeface="Arial" pitchFamily="8" charset="0"/>
        <a:ea typeface="+mn-ea"/>
        <a:cs typeface="+mn-cs"/>
      </a:defRPr>
    </a:lvl4pPr>
    <a:lvl5pPr marL="1828800" algn="l" rtl="0" fontAlgn="base">
      <a:spcBef>
        <a:spcPct val="0"/>
      </a:spcBef>
      <a:spcAft>
        <a:spcPct val="0"/>
      </a:spcAft>
      <a:defRPr kern="1200">
        <a:solidFill>
          <a:schemeClr val="tx1"/>
        </a:solidFill>
        <a:latin typeface="Arial" pitchFamily="8" charset="0"/>
        <a:ea typeface="+mn-ea"/>
        <a:cs typeface="+mn-cs"/>
      </a:defRPr>
    </a:lvl5pPr>
    <a:lvl6pPr marL="2286000" algn="l" defTabSz="457200" rtl="0" eaLnBrk="1" latinLnBrk="0" hangingPunct="1">
      <a:defRPr kern="1200">
        <a:solidFill>
          <a:schemeClr val="tx1"/>
        </a:solidFill>
        <a:latin typeface="Arial" pitchFamily="8" charset="0"/>
        <a:ea typeface="+mn-ea"/>
        <a:cs typeface="+mn-cs"/>
      </a:defRPr>
    </a:lvl6pPr>
    <a:lvl7pPr marL="2743200" algn="l" defTabSz="457200" rtl="0" eaLnBrk="1" latinLnBrk="0" hangingPunct="1">
      <a:defRPr kern="1200">
        <a:solidFill>
          <a:schemeClr val="tx1"/>
        </a:solidFill>
        <a:latin typeface="Arial" pitchFamily="8" charset="0"/>
        <a:ea typeface="+mn-ea"/>
        <a:cs typeface="+mn-cs"/>
      </a:defRPr>
    </a:lvl7pPr>
    <a:lvl8pPr marL="3200400" algn="l" defTabSz="457200" rtl="0" eaLnBrk="1" latinLnBrk="0" hangingPunct="1">
      <a:defRPr kern="1200">
        <a:solidFill>
          <a:schemeClr val="tx1"/>
        </a:solidFill>
        <a:latin typeface="Arial" pitchFamily="8" charset="0"/>
        <a:ea typeface="+mn-ea"/>
        <a:cs typeface="+mn-cs"/>
      </a:defRPr>
    </a:lvl8pPr>
    <a:lvl9pPr marL="3657600" algn="l" defTabSz="457200" rtl="0" eaLnBrk="1" latinLnBrk="0" hangingPunct="1">
      <a:defRPr kern="1200">
        <a:solidFill>
          <a:schemeClr val="tx1"/>
        </a:solidFill>
        <a:latin typeface="Arial" pitchFamily="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0C0C0"/>
    <a:srgbClr val="FFBD5B"/>
    <a:srgbClr val="FF9900"/>
    <a:srgbClr val="808080"/>
    <a:srgbClr val="333333"/>
    <a:srgbClr val="5F5F5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4"/>
    <p:restoredTop sz="96687"/>
  </p:normalViewPr>
  <p:slideViewPr>
    <p:cSldViewPr>
      <p:cViewPr varScale="1">
        <p:scale>
          <a:sx n="111" d="100"/>
          <a:sy n="111" d="100"/>
        </p:scale>
        <p:origin x="214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2" d="100"/>
          <a:sy n="82" d="100"/>
        </p:scale>
        <p:origin x="-386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s-ES" dirty="0"/>
          </a:p>
        </p:txBody>
      </p:sp>
      <p:sp>
        <p:nvSpPr>
          <p:cNvPr id="3" name="2 Marcador de fecha"/>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A4613238-00B0-4043-B12D-8C6840555D54}" type="datetime1">
              <a:rPr lang="es-ES"/>
              <a:pPr>
                <a:defRPr/>
              </a:pPr>
              <a:t>8/10/23</a:t>
            </a:fld>
            <a:endParaRPr lang="es-ES" dirty="0"/>
          </a:p>
        </p:txBody>
      </p:sp>
      <p:sp>
        <p:nvSpPr>
          <p:cNvPr id="4" name="3 Marcador de pie de página"/>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 dirty="0"/>
          </a:p>
        </p:txBody>
      </p:sp>
      <p:sp>
        <p:nvSpPr>
          <p:cNvPr id="5" name="4 Marcador de número de diapositiva"/>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DC6617-6229-0E47-BD39-026FB94C2D30}" type="slidenum">
              <a:rPr lang="es-ES"/>
              <a:pPr>
                <a:defRPr/>
              </a:pPr>
              <a:t>‹Nº›</a:t>
            </a:fld>
            <a:endParaRPr lang="es-ES" dirty="0"/>
          </a:p>
        </p:txBody>
      </p:sp>
    </p:spTree>
    <p:extLst>
      <p:ext uri="{BB962C8B-B14F-4D97-AF65-F5344CB8AC3E}">
        <p14:creationId xmlns:p14="http://schemas.microsoft.com/office/powerpoint/2010/main" val="1312838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s-ES" dirty="0"/>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s-ES" dirty="0"/>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s-ES" dirty="0"/>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6466D064-8C1C-CF42-BE6A-CEB24D850773}" type="slidenum">
              <a:rPr lang="es-ES"/>
              <a:pPr>
                <a:defRPr/>
              </a:pPr>
              <a:t>‹Nº›</a:t>
            </a:fld>
            <a:endParaRPr lang="es-ES" dirty="0"/>
          </a:p>
        </p:txBody>
      </p:sp>
    </p:spTree>
    <p:extLst>
      <p:ext uri="{BB962C8B-B14F-4D97-AF65-F5344CB8AC3E}">
        <p14:creationId xmlns:p14="http://schemas.microsoft.com/office/powerpoint/2010/main" val="933036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0339774-09A8-9D45-BE05-007A5451E32A}" type="slidenum">
              <a:rPr lang="es-ES">
                <a:latin typeface="Arial" pitchFamily="8" charset="0"/>
              </a:rPr>
              <a:pPr/>
              <a:t>2</a:t>
            </a:fld>
            <a:endParaRPr lang="es-ES" dirty="0">
              <a:latin typeface="Arial" pitchFamily="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62540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7F2577D-1299-AD4F-9716-C98B222A7011}" type="slidenum">
              <a:rPr lang="es-ES">
                <a:latin typeface="Arial" pitchFamily="8" charset="0"/>
              </a:rPr>
              <a:pPr/>
              <a:t>13</a:t>
            </a:fld>
            <a:endParaRPr lang="es-ES" dirty="0">
              <a:latin typeface="Arial" pitchFamily="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65750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31C0B88-2BD1-9B45-85E6-5AB7AA3F9B7C}" type="slidenum">
              <a:rPr lang="es-ES">
                <a:latin typeface="Arial" pitchFamily="8" charset="0"/>
              </a:rPr>
              <a:pPr/>
              <a:t>14</a:t>
            </a:fld>
            <a:endParaRPr lang="es-ES" dirty="0">
              <a:latin typeface="Arial" pitchFamily="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866487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28DFDCE-B4DF-714B-B583-57F225B3F4EE}" type="slidenum">
              <a:rPr lang="es-ES">
                <a:latin typeface="Arial" pitchFamily="8" charset="0"/>
              </a:rPr>
              <a:pPr/>
              <a:t>15</a:t>
            </a:fld>
            <a:endParaRPr lang="es-ES" dirty="0">
              <a:latin typeface="Arial" pitchFamily="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91115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D1B7C9F-EEBB-C645-8383-32C55B47B05E}" type="slidenum">
              <a:rPr lang="es-ES">
                <a:latin typeface="Arial" pitchFamily="8" charset="0"/>
              </a:rPr>
              <a:pPr/>
              <a:t>17</a:t>
            </a:fld>
            <a:endParaRPr lang="es-ES" dirty="0">
              <a:latin typeface="Arial" pitchFamily="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972180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20F83A3-0F71-4840-8460-AC7FD8B5E45F}" type="slidenum">
              <a:rPr lang="es-ES">
                <a:latin typeface="Arial" pitchFamily="8" charset="0"/>
              </a:rPr>
              <a:pPr/>
              <a:t>18</a:t>
            </a:fld>
            <a:endParaRPr lang="es-ES" dirty="0">
              <a:latin typeface="Arial" pitchFamily="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380396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F17D29F-A139-D948-B02E-D76BB9D8F8C1}" type="slidenum">
              <a:rPr lang="es-ES">
                <a:latin typeface="Arial" pitchFamily="8" charset="0"/>
              </a:rPr>
              <a:pPr/>
              <a:t>20</a:t>
            </a:fld>
            <a:endParaRPr lang="es-ES" dirty="0">
              <a:latin typeface="Arial" pitchFamily="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056859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B2F4540-6ADC-C64A-92B7-3C9CCF33EED8}" type="slidenum">
              <a:rPr lang="es-ES">
                <a:latin typeface="Arial" pitchFamily="8" charset="0"/>
              </a:rPr>
              <a:pPr/>
              <a:t>21</a:t>
            </a:fld>
            <a:endParaRPr lang="es-ES" dirty="0">
              <a:latin typeface="Arial" pitchFamily="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531997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7B84252-43A4-8248-8830-0132AC3EF73A}" type="slidenum">
              <a:rPr lang="es-ES">
                <a:latin typeface="Arial" pitchFamily="8" charset="0"/>
              </a:rPr>
              <a:pPr/>
              <a:t>22</a:t>
            </a:fld>
            <a:endParaRPr lang="es-ES" dirty="0">
              <a:latin typeface="Arial" pitchFamily="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80250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7519639-D79F-9E45-8C40-686C4113DBDD}" type="slidenum">
              <a:rPr lang="es-ES">
                <a:latin typeface="Arial" pitchFamily="8" charset="0"/>
              </a:rPr>
              <a:pPr/>
              <a:t>23</a:t>
            </a:fld>
            <a:endParaRPr lang="es-ES" dirty="0">
              <a:latin typeface="Arial" pitchFamily="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092202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A5C5436-12D7-1E47-89F7-E4E5397B2A33}" type="slidenum">
              <a:rPr lang="es-ES">
                <a:latin typeface="Arial" pitchFamily="8" charset="0"/>
              </a:rPr>
              <a:pPr/>
              <a:t>26</a:t>
            </a:fld>
            <a:endParaRPr lang="es-ES" dirty="0">
              <a:latin typeface="Arial" pitchFamily="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73784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C98786E-B2A5-7B48-981A-933061D4BCD7}" type="slidenum">
              <a:rPr lang="es-ES">
                <a:latin typeface="Arial" pitchFamily="8" charset="0"/>
              </a:rPr>
              <a:pPr/>
              <a:t>3</a:t>
            </a:fld>
            <a:endParaRPr lang="es-ES" dirty="0">
              <a:latin typeface="Arial" pitchFamily="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363739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5CEF0ED-1271-BA4B-88CD-B38572325128}" type="slidenum">
              <a:rPr lang="es-ES">
                <a:latin typeface="Arial" pitchFamily="8" charset="0"/>
              </a:rPr>
              <a:pPr/>
              <a:t>27</a:t>
            </a:fld>
            <a:endParaRPr lang="es-ES" dirty="0">
              <a:latin typeface="Arial" pitchFamily="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747576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5433881-F0BF-914E-A0DD-5621C2CDD7D4}" type="slidenum">
              <a:rPr lang="es-ES">
                <a:latin typeface="Arial" pitchFamily="8" charset="0"/>
              </a:rPr>
              <a:pPr/>
              <a:t>28</a:t>
            </a:fld>
            <a:endParaRPr lang="es-ES" dirty="0">
              <a:latin typeface="Arial" pitchFamily="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128003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5433881-F0BF-914E-A0DD-5621C2CDD7D4}" type="slidenum">
              <a:rPr lang="es-ES">
                <a:latin typeface="Arial" pitchFamily="8" charset="0"/>
              </a:rPr>
              <a:pPr/>
              <a:t>31</a:t>
            </a:fld>
            <a:endParaRPr lang="es-ES" dirty="0">
              <a:latin typeface="Arial" pitchFamily="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62395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5049DE8-8FEF-4C47-8CD0-8E85E9B93D56}" type="slidenum">
              <a:rPr lang="es-ES">
                <a:latin typeface="Arial" pitchFamily="8" charset="0"/>
              </a:rPr>
              <a:pPr/>
              <a:t>32</a:t>
            </a:fld>
            <a:endParaRPr lang="es-ES" dirty="0">
              <a:latin typeface="Arial" pitchFamily="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169949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3B0B121-7C8D-0941-BD46-816320E876EB}" type="slidenum">
              <a:rPr lang="es-ES">
                <a:latin typeface="Arial" pitchFamily="8" charset="0"/>
              </a:rPr>
              <a:pPr/>
              <a:t>33</a:t>
            </a:fld>
            <a:endParaRPr lang="es-ES" dirty="0">
              <a:latin typeface="Arial" pitchFamily="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972621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5FB83836-90C5-E940-8276-1E5FAA31914F}" type="slidenum">
              <a:rPr lang="es-ES">
                <a:latin typeface="Arial" pitchFamily="8" charset="0"/>
              </a:rPr>
              <a:pPr/>
              <a:t>34</a:t>
            </a:fld>
            <a:endParaRPr lang="es-ES" dirty="0">
              <a:latin typeface="Arial" pitchFamily="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03844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C812B05-8EF5-5C42-B8A1-2FA63CC4D739}" type="slidenum">
              <a:rPr lang="es-ES">
                <a:latin typeface="Arial" pitchFamily="8" charset="0"/>
              </a:rPr>
              <a:pPr/>
              <a:t>35</a:t>
            </a:fld>
            <a:endParaRPr lang="es-ES" dirty="0">
              <a:latin typeface="Arial" pitchFamily="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780766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10B94C0-96D2-B947-A2AC-F152C4596AA7}" type="slidenum">
              <a:rPr lang="es-ES">
                <a:latin typeface="Arial" pitchFamily="8" charset="0"/>
              </a:rPr>
              <a:pPr/>
              <a:t>36</a:t>
            </a:fld>
            <a:endParaRPr lang="es-ES" dirty="0">
              <a:latin typeface="Arial" pitchFamily="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593949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B46B8395-CD97-8B43-8970-05831CF23700}" type="slidenum">
              <a:rPr lang="es-ES">
                <a:latin typeface="Arial" pitchFamily="8" charset="0"/>
              </a:rPr>
              <a:pPr/>
              <a:t>37</a:t>
            </a:fld>
            <a:endParaRPr lang="es-ES" dirty="0">
              <a:latin typeface="Arial" pitchFamily="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796704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E44ED5B-A1C2-694B-9BE9-BC1683E13A62}" type="slidenum">
              <a:rPr lang="es-ES">
                <a:latin typeface="Arial" pitchFamily="8" charset="0"/>
              </a:rPr>
              <a:pPr/>
              <a:t>38</a:t>
            </a:fld>
            <a:endParaRPr lang="es-ES" dirty="0">
              <a:latin typeface="Arial" pitchFamily="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443038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512400F-FEB7-2744-BF09-7B110C353337}" type="slidenum">
              <a:rPr lang="es-ES">
                <a:latin typeface="Arial" pitchFamily="8" charset="0"/>
              </a:rPr>
              <a:pPr/>
              <a:t>4</a:t>
            </a:fld>
            <a:endParaRPr lang="es-ES" dirty="0">
              <a:latin typeface="Arial" pitchFamily="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492406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1F55BAE-A699-BF41-87B8-7767ED154ECE}" type="slidenum">
              <a:rPr lang="es-ES">
                <a:latin typeface="Arial" pitchFamily="8" charset="0"/>
              </a:rPr>
              <a:pPr/>
              <a:t>39</a:t>
            </a:fld>
            <a:endParaRPr lang="es-ES" dirty="0">
              <a:latin typeface="Arial" pitchFamily="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522288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8E052EB-14B4-8D41-AD20-615D4C9045B6}" type="slidenum">
              <a:rPr lang="es-ES">
                <a:latin typeface="Arial" pitchFamily="8" charset="0"/>
              </a:rPr>
              <a:pPr/>
              <a:t>40</a:t>
            </a:fld>
            <a:endParaRPr lang="es-ES" dirty="0">
              <a:latin typeface="Arial" pitchFamily="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329490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3B419BEB-6882-9C4A-BDBF-32AE7C0EF6AF}" type="slidenum">
              <a:rPr lang="es-ES">
                <a:latin typeface="Arial" pitchFamily="8" charset="0"/>
              </a:rPr>
              <a:pPr/>
              <a:t>41</a:t>
            </a:fld>
            <a:endParaRPr lang="es-ES" dirty="0">
              <a:latin typeface="Arial" pitchFamily="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74763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CBD63B8-842B-524D-9166-FB7918C84A27}" type="slidenum">
              <a:rPr lang="es-ES">
                <a:latin typeface="Arial" pitchFamily="8" charset="0"/>
              </a:rPr>
              <a:pPr/>
              <a:t>42</a:t>
            </a:fld>
            <a:endParaRPr lang="es-ES" dirty="0">
              <a:latin typeface="Arial" pitchFamily="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643326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B0B9053-6E9A-CB4F-AFE0-AA4B44E185D3}" type="slidenum">
              <a:rPr lang="es-ES">
                <a:latin typeface="Arial" pitchFamily="8" charset="0"/>
              </a:rPr>
              <a:pPr/>
              <a:t>43</a:t>
            </a:fld>
            <a:endParaRPr lang="es-ES" dirty="0">
              <a:latin typeface="Arial" pitchFamily="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606965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763C985-E26B-AB40-8680-FD5DBBF88337}" type="slidenum">
              <a:rPr lang="es-ES">
                <a:latin typeface="Arial" pitchFamily="8" charset="0"/>
              </a:rPr>
              <a:pPr/>
              <a:t>44</a:t>
            </a:fld>
            <a:endParaRPr lang="es-ES" dirty="0">
              <a:latin typeface="Arial" pitchFamily="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123750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AEFF300E-F35D-744D-BB1C-A6D76BFB1969}" type="slidenum">
              <a:rPr lang="es-ES">
                <a:latin typeface="Arial" pitchFamily="8" charset="0"/>
              </a:rPr>
              <a:pPr/>
              <a:t>45</a:t>
            </a:fld>
            <a:endParaRPr lang="es-ES" dirty="0">
              <a:latin typeface="Arial" pitchFamily="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542906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DDE204B-0B17-AD4C-82BE-077015F5730D}" type="slidenum">
              <a:rPr lang="es-ES">
                <a:latin typeface="Arial" pitchFamily="8" charset="0"/>
              </a:rPr>
              <a:pPr/>
              <a:t>46</a:t>
            </a:fld>
            <a:endParaRPr lang="es-ES" dirty="0">
              <a:latin typeface="Arial" pitchFamily="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113853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900DA72-B656-9C43-99E7-C769A3A3595F}" type="slidenum">
              <a:rPr lang="es-ES">
                <a:latin typeface="Arial" pitchFamily="8" charset="0"/>
              </a:rPr>
              <a:pPr/>
              <a:t>47</a:t>
            </a:fld>
            <a:endParaRPr lang="es-ES" dirty="0">
              <a:latin typeface="Arial" pitchFamily="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7103567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C982F8C9-33E9-2D4D-84FF-6EE17CA75A99}" type="slidenum">
              <a:rPr lang="es-ES">
                <a:latin typeface="Arial" pitchFamily="8" charset="0"/>
              </a:rPr>
              <a:pPr/>
              <a:t>48</a:t>
            </a:fld>
            <a:endParaRPr lang="es-ES" dirty="0">
              <a:latin typeface="Arial" pitchFamily="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89718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E06B7CB-7BA4-CC44-81BA-0728F2095484}" type="slidenum">
              <a:rPr lang="es-ES">
                <a:latin typeface="Arial" pitchFamily="8" charset="0"/>
              </a:rPr>
              <a:pPr/>
              <a:t>5</a:t>
            </a:fld>
            <a:endParaRPr lang="es-ES" dirty="0">
              <a:latin typeface="Arial" pitchFamily="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623872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0BA0382-A0EF-534E-A610-BA1A7B6A1591}" type="slidenum">
              <a:rPr lang="es-ES">
                <a:latin typeface="Arial" pitchFamily="8" charset="0"/>
              </a:rPr>
              <a:pPr/>
              <a:t>49</a:t>
            </a:fld>
            <a:endParaRPr lang="es-ES" dirty="0">
              <a:latin typeface="Arial" pitchFamily="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891369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E26D9E3-B1A1-6343-B4CC-A8B6E00EE4C6}" type="slidenum">
              <a:rPr lang="es-ES">
                <a:latin typeface="Arial" pitchFamily="8" charset="0"/>
              </a:rPr>
              <a:pPr/>
              <a:t>50</a:t>
            </a:fld>
            <a:endParaRPr lang="es-ES" dirty="0">
              <a:latin typeface="Arial" pitchFamily="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3283645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F9AA2926-F9F2-0C49-8327-952BEC2639FE}" type="slidenum">
              <a:rPr lang="es-ES">
                <a:latin typeface="Arial" pitchFamily="8" charset="0"/>
              </a:rPr>
              <a:pPr/>
              <a:t>51</a:t>
            </a:fld>
            <a:endParaRPr lang="es-ES" dirty="0">
              <a:latin typeface="Arial" pitchFamily="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583602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E5F564D-21D1-4C48-A3E5-811A4DE78CAD}" type="slidenum">
              <a:rPr lang="es-ES">
                <a:latin typeface="Arial" pitchFamily="8" charset="0"/>
              </a:rPr>
              <a:pPr/>
              <a:t>52</a:t>
            </a:fld>
            <a:endParaRPr lang="es-ES" dirty="0">
              <a:latin typeface="Arial" pitchFamily="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0525949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388700F0-51BB-4E49-B24C-F53B64BB9DED}" type="slidenum">
              <a:rPr lang="es-ES">
                <a:latin typeface="Arial" pitchFamily="8" charset="0"/>
              </a:rPr>
              <a:pPr/>
              <a:t>53</a:t>
            </a:fld>
            <a:endParaRPr lang="es-ES" dirty="0">
              <a:latin typeface="Arial" pitchFamily="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214104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5F2AD7DC-2BD7-AE4E-8155-4BCDC0120578}" type="slidenum">
              <a:rPr lang="es-ES">
                <a:latin typeface="Arial" pitchFamily="8" charset="0"/>
              </a:rPr>
              <a:pPr/>
              <a:t>6</a:t>
            </a:fld>
            <a:endParaRPr lang="es-ES" dirty="0">
              <a:latin typeface="Arial" pitchFamily="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6342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8234CB0A-5435-D44C-A6F5-081A73B49D1B}" type="slidenum">
              <a:rPr lang="es-ES">
                <a:latin typeface="Arial" pitchFamily="8" charset="0"/>
              </a:rPr>
              <a:pPr/>
              <a:t>8</a:t>
            </a:fld>
            <a:endParaRPr lang="es-ES" dirty="0">
              <a:latin typeface="Arial" pitchFamily="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76657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684A76C-38EA-5146-AF18-285E98B211EB}" type="slidenum">
              <a:rPr lang="es-ES">
                <a:latin typeface="Arial" pitchFamily="8" charset="0"/>
              </a:rPr>
              <a:pPr/>
              <a:t>9</a:t>
            </a:fld>
            <a:endParaRPr lang="es-ES" dirty="0">
              <a:latin typeface="Arial" pitchFamily="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71590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5253452-86BC-7E49-9507-1C6404F36098}" type="slidenum">
              <a:rPr lang="es-ES">
                <a:latin typeface="Arial" pitchFamily="8" charset="0"/>
              </a:rPr>
              <a:pPr/>
              <a:t>10</a:t>
            </a:fld>
            <a:endParaRPr lang="es-ES" dirty="0">
              <a:latin typeface="Arial" pitchFamily="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latin typeface="Arial" pitchFamily="8" charset="0"/>
              <a:ea typeface="ＭＳ Ｐゴシック" pitchFamily="-96" charset="-128"/>
              <a:cs typeface="ＭＳ Ｐゴシック" pitchFamily="-96" charset="-128"/>
            </a:endParaRPr>
          </a:p>
        </p:txBody>
      </p:sp>
    </p:spTree>
    <p:extLst>
      <p:ext uri="{BB962C8B-B14F-4D97-AF65-F5344CB8AC3E}">
        <p14:creationId xmlns:p14="http://schemas.microsoft.com/office/powerpoint/2010/main" val="102796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b="0" i="0" kern="1200" dirty="0">
                <a:solidFill>
                  <a:schemeClr val="tx1"/>
                </a:solidFill>
                <a:effectLst/>
                <a:latin typeface="Arial" charset="0"/>
                <a:ea typeface="ＭＳ Ｐゴシック" charset="-128"/>
                <a:cs typeface="ＭＳ Ｐゴシック" charset="-128"/>
              </a:rPr>
              <a:t>Al portador. El beneficiario del dinero será quien posea el documento.</a:t>
            </a:r>
          </a:p>
          <a:p>
            <a:r>
              <a:rPr lang="es-ES_tradnl" sz="1200" b="0" i="0" kern="1200" dirty="0">
                <a:solidFill>
                  <a:schemeClr val="tx1"/>
                </a:solidFill>
                <a:effectLst/>
                <a:latin typeface="Arial" charset="0"/>
                <a:ea typeface="ＭＳ Ｐゴシック" charset="-128"/>
                <a:cs typeface="ＭＳ Ｐゴシック" charset="-128"/>
              </a:rPr>
              <a:t>Nominativo. El beneficiario es la persona o empresa a cuyo nombre está el cheque. Este se entrega a otra persona mediante un endoso, esto significa que el principal beneficiario recibe el documento con el nombre de otro beneficiario y lo firma. Estos además pueden ser:</a:t>
            </a:r>
          </a:p>
          <a:p>
            <a:pPr lvl="1"/>
            <a:r>
              <a:rPr lang="es-ES_tradnl" sz="1200" b="0" i="0" kern="1200" dirty="0">
                <a:solidFill>
                  <a:schemeClr val="tx1"/>
                </a:solidFill>
                <a:effectLst/>
                <a:latin typeface="Arial" charset="0"/>
                <a:ea typeface="ＭＳ Ｐゴシック" charset="-128"/>
                <a:cs typeface="+mn-cs"/>
              </a:rPr>
              <a:t>A la orden: se permite su endoso o traspaso a otra persona.</a:t>
            </a:r>
          </a:p>
          <a:p>
            <a:pPr lvl="1"/>
            <a:r>
              <a:rPr lang="es-ES_tradnl" sz="1200" b="0" i="0" kern="1200" dirty="0">
                <a:solidFill>
                  <a:schemeClr val="tx1"/>
                </a:solidFill>
                <a:effectLst/>
                <a:latin typeface="Arial" charset="0"/>
                <a:ea typeface="ＭＳ Ｐゴシック" charset="-128"/>
                <a:cs typeface="+mn-cs"/>
              </a:rPr>
              <a:t>No a la orden: no se puede transmitir mediante ningún endoso.</a:t>
            </a:r>
          </a:p>
          <a:p>
            <a:r>
              <a:rPr lang="es-ES_tradnl" sz="1200" b="0" i="0" kern="1200" dirty="0">
                <a:solidFill>
                  <a:schemeClr val="tx1"/>
                </a:solidFill>
                <a:effectLst/>
                <a:latin typeface="Arial" charset="0"/>
                <a:ea typeface="ＭＳ Ｐゴシック" charset="-128"/>
                <a:cs typeface="ＭＳ Ｐゴシック" charset="-128"/>
              </a:rPr>
              <a:t>Existen otro tipo de cheques que se pueden considerar “especiales”:</a:t>
            </a:r>
          </a:p>
          <a:p>
            <a:r>
              <a:rPr lang="es-ES_tradnl" sz="1200" b="0" i="0" kern="1200" dirty="0">
                <a:solidFill>
                  <a:schemeClr val="tx1"/>
                </a:solidFill>
                <a:effectLst/>
                <a:latin typeface="Arial" charset="0"/>
                <a:ea typeface="ＭＳ Ｐゴシック" charset="-128"/>
                <a:cs typeface="ＭＳ Ｐゴシック" charset="-128"/>
              </a:rPr>
              <a:t>Cheque cruzado. Solo se puede cobrar a través de una entidad bancaria.</a:t>
            </a:r>
          </a:p>
          <a:p>
            <a:r>
              <a:rPr lang="es-ES_tradnl" sz="1200" b="0" i="0" kern="1200" dirty="0">
                <a:solidFill>
                  <a:schemeClr val="tx1"/>
                </a:solidFill>
                <a:effectLst/>
                <a:latin typeface="Arial" charset="0"/>
                <a:ea typeface="ＭＳ Ｐゴシック" charset="-128"/>
                <a:cs typeface="ＭＳ Ｐゴシック" charset="-128"/>
              </a:rPr>
              <a:t>Cheque para abonar en cuenta. Solo se podrá cobrar si se abona en una cuenta bancaria, nunca en efectivo.</a:t>
            </a:r>
          </a:p>
          <a:p>
            <a:r>
              <a:rPr lang="es-ES_tradnl" sz="1200" b="0" i="0" kern="1200" dirty="0">
                <a:solidFill>
                  <a:schemeClr val="tx1"/>
                </a:solidFill>
                <a:effectLst/>
                <a:latin typeface="Arial" charset="0"/>
                <a:ea typeface="ＭＳ Ｐゴシック" charset="-128"/>
                <a:cs typeface="ＭＳ Ｐゴシック" charset="-128"/>
              </a:rPr>
              <a:t>Cheque conformado. La entidad bancaria responsable de hacer el pago asegura que la cuenta de la que se extraerá el dinero tiene fondos y se asegura el cobro.</a:t>
            </a:r>
          </a:p>
          <a:p>
            <a:r>
              <a:rPr lang="es-ES_tradnl" sz="1200" b="0" i="0" kern="1200" dirty="0">
                <a:solidFill>
                  <a:schemeClr val="tx1"/>
                </a:solidFill>
                <a:effectLst/>
                <a:latin typeface="Arial" charset="0"/>
                <a:ea typeface="ＭＳ Ｐゴシック" charset="-128"/>
                <a:cs typeface="ＭＳ Ｐゴシック" charset="-128"/>
              </a:rPr>
              <a:t>Cheque bancario. Quien lo firma (librador) es la propia entidad bancaria que deberá pagar (al librado).</a:t>
            </a:r>
          </a:p>
          <a:p>
            <a:r>
              <a:rPr lang="es-ES_tradnl" sz="1200" b="0" i="0" kern="1200" dirty="0">
                <a:solidFill>
                  <a:schemeClr val="tx1"/>
                </a:solidFill>
                <a:effectLst/>
                <a:latin typeface="Arial" charset="0"/>
                <a:ea typeface="ＭＳ Ｐゴシック" charset="-128"/>
                <a:cs typeface="ＭＳ Ｐゴシック" charset="-128"/>
              </a:rPr>
              <a:t>Cheque ventanilla. No son en sí un cheque, pero los podemos considerar como una parte del mismo. Ya que significan que el cheque se ha recibido, es decir, el cheque que lleva consigo un aviso.</a:t>
            </a:r>
          </a:p>
          <a:p>
            <a:endParaRPr lang="es-ES_tradnl" dirty="0"/>
          </a:p>
        </p:txBody>
      </p:sp>
      <p:sp>
        <p:nvSpPr>
          <p:cNvPr id="4" name="Marcador de número de diapositiva 3"/>
          <p:cNvSpPr>
            <a:spLocks noGrp="1"/>
          </p:cNvSpPr>
          <p:nvPr>
            <p:ph type="sldNum" sz="quarter" idx="10"/>
          </p:nvPr>
        </p:nvSpPr>
        <p:spPr/>
        <p:txBody>
          <a:bodyPr/>
          <a:lstStyle/>
          <a:p>
            <a:pPr>
              <a:defRPr/>
            </a:pPr>
            <a:fld id="{6466D064-8C1C-CF42-BE6A-CEB24D850773}" type="slidenum">
              <a:rPr lang="es-ES" smtClean="0"/>
              <a:pPr>
                <a:defRPr/>
              </a:pPr>
              <a:t>12</a:t>
            </a:fld>
            <a:endParaRPr lang="es-ES" dirty="0"/>
          </a:p>
        </p:txBody>
      </p:sp>
    </p:spTree>
    <p:extLst>
      <p:ext uri="{BB962C8B-B14F-4D97-AF65-F5344CB8AC3E}">
        <p14:creationId xmlns:p14="http://schemas.microsoft.com/office/powerpoint/2010/main" val="456374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dlsi.ua.es/2010" TargetMode="External"/><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www.ua.es/es"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p>
            <a:pPr>
              <a:defRPr/>
            </a:pPr>
            <a:endParaRPr lang="es-ES" dirty="0">
              <a:latin typeface="Eras Medium ITC" pitchFamily="34" charset="0"/>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p>
            <a:pPr>
              <a:defRPr/>
            </a:pPr>
            <a:endParaRPr lang="es-ES" dirty="0">
              <a:latin typeface="Eras Medium ITC" pitchFamily="34" charset="0"/>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prstTxWarp prst="textNoShape">
              <a:avLst/>
            </a:prstTxWarp>
          </a:bodyPr>
          <a:lstStyle/>
          <a:p>
            <a:pPr>
              <a:defRPr/>
            </a:pPr>
            <a:endParaRPr lang="es-ES" dirty="0">
              <a:latin typeface="Eras Medium ITC" pitchFamily="34" charset="0"/>
            </a:endParaRPr>
          </a:p>
        </p:txBody>
      </p:sp>
      <p:sp>
        <p:nvSpPr>
          <p:cNvPr id="7" name="Text Box 10"/>
          <p:cNvSpPr txBox="1">
            <a:spLocks noChangeArrowheads="1"/>
          </p:cNvSpPr>
          <p:nvPr userDrawn="1"/>
        </p:nvSpPr>
        <p:spPr bwMode="auto">
          <a:xfrm>
            <a:off x="533400" y="4770438"/>
            <a:ext cx="8089900" cy="1477962"/>
          </a:xfrm>
          <a:prstGeom prst="rect">
            <a:avLst/>
          </a:prstGeom>
          <a:noFill/>
          <a:ln w="12700">
            <a:noFill/>
            <a:miter lim="800000"/>
            <a:headEnd/>
            <a:tailEnd/>
          </a:ln>
          <a:effectLst/>
        </p:spPr>
        <p:txBody>
          <a:bodyPr>
            <a:prstTxWarp prst="textNoShape">
              <a:avLst/>
            </a:prstTxWarp>
            <a:spAutoFit/>
          </a:bodyPr>
          <a:lstStyle/>
          <a:p>
            <a:pPr algn="ctr" eaLnBrk="0" hangingPunct="0">
              <a:defRPr/>
            </a:pPr>
            <a:r>
              <a:rPr lang="es-ES_tradnl" sz="2400" b="1" dirty="0">
                <a:solidFill>
                  <a:srgbClr val="003399"/>
                </a:solidFill>
                <a:latin typeface="Tahoma" charset="0"/>
              </a:rPr>
              <a:t>2010-2011</a:t>
            </a:r>
            <a:endParaRPr lang="es-ES" sz="2400" b="1" dirty="0">
              <a:solidFill>
                <a:srgbClr val="003399"/>
              </a:solidFill>
              <a:latin typeface="Tahoma" charset="0"/>
            </a:endParaRPr>
          </a:p>
          <a:p>
            <a:pPr algn="ctr" eaLnBrk="0" hangingPunct="0">
              <a:defRPr/>
            </a:pPr>
            <a:r>
              <a:rPr lang="es-ES" sz="2400" b="1" dirty="0">
                <a:solidFill>
                  <a:srgbClr val="333333"/>
                </a:solidFill>
                <a:latin typeface="Tahoma" charset="0"/>
              </a:rPr>
              <a:t>Grado en Ingeniería Informática</a:t>
            </a:r>
          </a:p>
          <a:p>
            <a:pPr algn="ctr" eaLnBrk="0" hangingPunct="0">
              <a:spcBef>
                <a:spcPct val="50000"/>
              </a:spcBef>
              <a:defRPr/>
            </a:pPr>
            <a:endParaRPr lang="es-ES" sz="2800" i="1" dirty="0">
              <a:latin typeface="Tahoma" charset="0"/>
            </a:endParaRPr>
          </a:p>
        </p:txBody>
      </p:sp>
      <p:sp>
        <p:nvSpPr>
          <p:cNvPr id="8" name="19 Rectángulo"/>
          <p:cNvSpPr/>
          <p:nvPr userDrawn="1"/>
        </p:nvSpPr>
        <p:spPr>
          <a:xfrm>
            <a:off x="5304361" y="2819400"/>
            <a:ext cx="3077639" cy="1508105"/>
          </a:xfrm>
          <a:prstGeom prst="rect">
            <a:avLst/>
          </a:prstGeom>
          <a:noFill/>
        </p:spPr>
        <p:txBody>
          <a:bodyPr>
            <a:spAutoFit/>
          </a:bodyPr>
          <a:lstStyle/>
          <a:p>
            <a:pPr algn="ctr">
              <a:defRPr/>
            </a:pPr>
            <a:r>
              <a:rPr lang="es-ES" sz="1400" dirty="0">
                <a:ln w="1905"/>
                <a:effectLst>
                  <a:innerShdw blurRad="69850" dist="43180" dir="5400000">
                    <a:srgbClr val="000000">
                      <a:alpha val="65000"/>
                    </a:srgbClr>
                  </a:innerShdw>
                </a:effectLst>
                <a:latin typeface="Arial" charset="0"/>
              </a:rPr>
              <a:t>Profesores:</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Andrés Montoyo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Manuel Marco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Sonia Vázquez</a:t>
            </a:r>
          </a:p>
        </p:txBody>
      </p:sp>
      <p:pic>
        <p:nvPicPr>
          <p:cNvPr id="10" name="Picture 14" descr="DLSI">
            <a:hlinkClick r:id="rId2"/>
          </p:cNvPr>
          <p:cNvPicPr>
            <a:picLocks noChangeAspect="1" noChangeArrowheads="1"/>
          </p:cNvPicPr>
          <p:nvPr userDrawn="1"/>
        </p:nvPicPr>
        <p:blipFill>
          <a:blip r:embed="rId3"/>
          <a:srcRect/>
          <a:stretch>
            <a:fillRect/>
          </a:stretch>
        </p:blipFill>
        <p:spPr bwMode="auto">
          <a:xfrm>
            <a:off x="914400" y="2819400"/>
            <a:ext cx="1676400" cy="608013"/>
          </a:xfrm>
          <a:prstGeom prst="rect">
            <a:avLst/>
          </a:prstGeom>
          <a:noFill/>
          <a:ln w="9525">
            <a:noFill/>
            <a:miter lim="800000"/>
            <a:headEnd/>
            <a:tailEnd/>
          </a:ln>
        </p:spPr>
      </p:pic>
      <p:pic>
        <p:nvPicPr>
          <p:cNvPr id="11" name="Picture 16" descr="logo Universidad Alicante">
            <a:hlinkClick r:id="rId4" tooltip="HOME - Universidad de Alicante"/>
          </p:cNvPr>
          <p:cNvPicPr>
            <a:picLocks noChangeAspect="1" noChangeArrowheads="1"/>
          </p:cNvPicPr>
          <p:nvPr userDrawn="1"/>
        </p:nvPicPr>
        <p:blipFill>
          <a:blip r:embed="rId5"/>
          <a:srcRect/>
          <a:stretch>
            <a:fillRect/>
          </a:stretch>
        </p:blipFill>
        <p:spPr bwMode="auto">
          <a:xfrm>
            <a:off x="914400" y="3733800"/>
            <a:ext cx="2505075" cy="428625"/>
          </a:xfrm>
          <a:prstGeom prst="rect">
            <a:avLst/>
          </a:prstGeom>
          <a:noFill/>
          <a:ln w="9525">
            <a:noFill/>
            <a:miter lim="800000"/>
            <a:headEnd/>
            <a:tailEnd/>
          </a:ln>
        </p:spPr>
      </p:pic>
      <p:pic>
        <p:nvPicPr>
          <p:cNvPr id="12" name="Picture 2" descr="Imagen de noticia"/>
          <p:cNvPicPr>
            <a:picLocks noChangeAspect="1" noChangeArrowheads="1"/>
          </p:cNvPicPr>
          <p:nvPr userDrawn="1"/>
        </p:nvPicPr>
        <p:blipFill>
          <a:blip r:embed="rId6"/>
          <a:srcRect/>
          <a:stretch>
            <a:fillRect/>
          </a:stretch>
        </p:blipFill>
        <p:spPr bwMode="auto">
          <a:xfrm>
            <a:off x="3886200" y="3505200"/>
            <a:ext cx="1371600" cy="533400"/>
          </a:xfrm>
          <a:prstGeom prst="rect">
            <a:avLst/>
          </a:prstGeom>
          <a:noFill/>
          <a:ln w="9525">
            <a:noFill/>
            <a:miter lim="800000"/>
            <a:headEnd/>
            <a:tailEnd/>
          </a:ln>
        </p:spPr>
      </p:pic>
      <p:sp>
        <p:nvSpPr>
          <p:cNvPr id="13" name="24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pPr>
              <a:defRPr/>
            </a:pPr>
            <a:endParaRPr lang="es-ES" dirty="0"/>
          </a:p>
        </p:txBody>
      </p:sp>
      <p:sp>
        <p:nvSpPr>
          <p:cNvPr id="15" name="26 Rectángulo"/>
          <p:cNvSpPr>
            <a:spLocks noGrp="1"/>
          </p:cNvSpPr>
          <p:nvPr>
            <p:ph type="sldNum" sz="quarter" idx="11"/>
          </p:nvPr>
        </p:nvSpPr>
        <p:spPr>
          <a:xfrm>
            <a:off x="6535738" y="6381750"/>
            <a:ext cx="2133600" cy="476250"/>
          </a:xfrm>
        </p:spPr>
        <p:txBody>
          <a:bodyPr/>
          <a:lstStyle>
            <a:lvl1pPr>
              <a:defRPr/>
            </a:lvl1pPr>
          </a:lstStyle>
          <a:p>
            <a:pPr>
              <a:defRPr/>
            </a:pPr>
            <a:fld id="{1A1B87D9-A8AE-134B-86C3-2C2CF4E1D27A}"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p:txBody>
          <a:bodyPr/>
          <a:lstStyle>
            <a:lvl1pPr>
              <a:defRPr/>
            </a:lvl1pPr>
          </a:lstStyle>
          <a:p>
            <a:pPr>
              <a:defRPr/>
            </a:pPr>
            <a:endParaRPr lang="es-ES" dirty="0"/>
          </a:p>
        </p:txBody>
      </p:sp>
      <p:sp>
        <p:nvSpPr>
          <p:cNvPr id="5" name="20 Rectángulo"/>
          <p:cNvSpPr>
            <a:spLocks noGrp="1"/>
          </p:cNvSpPr>
          <p:nvPr>
            <p:ph type="sldNum" sz="quarter" idx="11"/>
          </p:nvPr>
        </p:nvSpPr>
        <p:spPr/>
        <p:txBody>
          <a:bodyPr/>
          <a:lstStyle>
            <a:lvl1pPr>
              <a:defRPr/>
            </a:lvl1pPr>
          </a:lstStyle>
          <a:p>
            <a:pPr>
              <a:defRPr/>
            </a:pPr>
            <a:fld id="{07B53B9E-1525-5944-9889-B863C7D7EBA3}"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p:txBody>
          <a:bodyPr/>
          <a:lstStyle>
            <a:lvl1pPr>
              <a:defRPr/>
            </a:lvl1pPr>
          </a:lstStyle>
          <a:p>
            <a:pPr>
              <a:defRPr/>
            </a:pPr>
            <a:endParaRPr lang="es-ES" dirty="0"/>
          </a:p>
        </p:txBody>
      </p:sp>
      <p:sp>
        <p:nvSpPr>
          <p:cNvPr id="5" name="20 Rectángulo"/>
          <p:cNvSpPr>
            <a:spLocks noGrp="1"/>
          </p:cNvSpPr>
          <p:nvPr>
            <p:ph type="sldNum" sz="quarter" idx="11"/>
          </p:nvPr>
        </p:nvSpPr>
        <p:spPr/>
        <p:txBody>
          <a:bodyPr/>
          <a:lstStyle>
            <a:lvl1pPr>
              <a:defRPr/>
            </a:lvl1pPr>
          </a:lstStyle>
          <a:p>
            <a:pPr>
              <a:defRPr/>
            </a:pPr>
            <a:fld id="{3922F5C3-D80C-AC4A-80A1-AAE392C1ADC1}"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Título"/>
          <p:cNvSpPr>
            <a:spLocks noGrp="1"/>
          </p:cNvSpPr>
          <p:nvPr>
            <p:ph type="title"/>
          </p:nvPr>
        </p:nvSpPr>
        <p:spPr/>
        <p:txBody>
          <a:bodyPr/>
          <a:lstStyle/>
          <a:p>
            <a:r>
              <a:rPr lang="es-ES"/>
              <a:t>Haga clic para modificar el estilo de título del patrón</a:t>
            </a:r>
          </a:p>
        </p:txBody>
      </p:sp>
      <p:sp>
        <p:nvSpPr>
          <p:cNvPr id="4" name="17 Rectángulo"/>
          <p:cNvSpPr>
            <a:spLocks noGrp="1"/>
          </p:cNvSpPr>
          <p:nvPr>
            <p:ph type="dt" sz="half" idx="10"/>
          </p:nvPr>
        </p:nvSpPr>
        <p:spPr/>
        <p:txBody>
          <a:bodyPr/>
          <a:lstStyle>
            <a:lvl1pPr>
              <a:defRPr/>
            </a:lvl1pPr>
          </a:lstStyle>
          <a:p>
            <a:pPr>
              <a:defRPr/>
            </a:pPr>
            <a:endParaRPr lang="es-ES" dirty="0"/>
          </a:p>
        </p:txBody>
      </p:sp>
      <p:sp>
        <p:nvSpPr>
          <p:cNvPr id="5" name="20 Rectángulo"/>
          <p:cNvSpPr>
            <a:spLocks noGrp="1"/>
          </p:cNvSpPr>
          <p:nvPr>
            <p:ph type="sldNum" sz="quarter" idx="11"/>
          </p:nvPr>
        </p:nvSpPr>
        <p:spPr/>
        <p:txBody>
          <a:bodyPr/>
          <a:lstStyle>
            <a:lvl1pPr>
              <a:defRPr/>
            </a:lvl1pPr>
          </a:lstStyle>
          <a:p>
            <a:pPr>
              <a:defRPr/>
            </a:pPr>
            <a:fld id="{4CC4AD56-EA7E-2A4C-9517-8DB98D159AE8}"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a:t>Haga clic para modificar el estilo de texto del patrón</a:t>
            </a:r>
          </a:p>
        </p:txBody>
      </p:sp>
      <p:sp>
        <p:nvSpPr>
          <p:cNvPr id="4" name="17 Rectángulo"/>
          <p:cNvSpPr>
            <a:spLocks noGrp="1"/>
          </p:cNvSpPr>
          <p:nvPr>
            <p:ph type="dt" sz="half" idx="10"/>
          </p:nvPr>
        </p:nvSpPr>
        <p:spPr/>
        <p:txBody>
          <a:bodyPr/>
          <a:lstStyle>
            <a:lvl1pPr>
              <a:defRPr/>
            </a:lvl1pPr>
          </a:lstStyle>
          <a:p>
            <a:pPr>
              <a:defRPr/>
            </a:pPr>
            <a:endParaRPr lang="es-ES" dirty="0"/>
          </a:p>
        </p:txBody>
      </p:sp>
      <p:sp>
        <p:nvSpPr>
          <p:cNvPr id="5" name="20 Rectángulo"/>
          <p:cNvSpPr>
            <a:spLocks noGrp="1"/>
          </p:cNvSpPr>
          <p:nvPr>
            <p:ph type="sldNum" sz="quarter" idx="11"/>
          </p:nvPr>
        </p:nvSpPr>
        <p:spPr/>
        <p:txBody>
          <a:bodyPr/>
          <a:lstStyle>
            <a:lvl1pPr>
              <a:defRPr/>
            </a:lvl1pPr>
          </a:lstStyle>
          <a:p>
            <a:pPr>
              <a:defRPr/>
            </a:pPr>
            <a:fld id="{7FFC80F0-2533-B041-A530-6888E6B17E08}"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17 Rectángulo"/>
          <p:cNvSpPr>
            <a:spLocks noGrp="1"/>
          </p:cNvSpPr>
          <p:nvPr>
            <p:ph type="dt" sz="half" idx="10"/>
          </p:nvPr>
        </p:nvSpPr>
        <p:spPr/>
        <p:txBody>
          <a:bodyPr/>
          <a:lstStyle>
            <a:lvl1pPr>
              <a:defRPr/>
            </a:lvl1pPr>
          </a:lstStyle>
          <a:p>
            <a:pPr>
              <a:defRPr/>
            </a:pPr>
            <a:endParaRPr lang="es-ES" dirty="0"/>
          </a:p>
        </p:txBody>
      </p:sp>
      <p:sp>
        <p:nvSpPr>
          <p:cNvPr id="6" name="20 Rectángulo"/>
          <p:cNvSpPr>
            <a:spLocks noGrp="1"/>
          </p:cNvSpPr>
          <p:nvPr>
            <p:ph type="sldNum" sz="quarter" idx="11"/>
          </p:nvPr>
        </p:nvSpPr>
        <p:spPr/>
        <p:txBody>
          <a:bodyPr/>
          <a:lstStyle>
            <a:lvl1pPr>
              <a:defRPr/>
            </a:lvl1pPr>
          </a:lstStyle>
          <a:p>
            <a:pPr>
              <a:defRPr/>
            </a:pPr>
            <a:fld id="{EDA6F2F8-EDEE-3E4F-9252-D225CAF1AA15}"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17 Rectángulo"/>
          <p:cNvSpPr>
            <a:spLocks noGrp="1"/>
          </p:cNvSpPr>
          <p:nvPr>
            <p:ph type="dt" sz="half" idx="10"/>
          </p:nvPr>
        </p:nvSpPr>
        <p:spPr/>
        <p:txBody>
          <a:bodyPr/>
          <a:lstStyle>
            <a:lvl1pPr>
              <a:defRPr/>
            </a:lvl1pPr>
          </a:lstStyle>
          <a:p>
            <a:pPr>
              <a:defRPr/>
            </a:pPr>
            <a:endParaRPr lang="es-ES" dirty="0"/>
          </a:p>
        </p:txBody>
      </p:sp>
      <p:sp>
        <p:nvSpPr>
          <p:cNvPr id="8" name="20 Rectángulo"/>
          <p:cNvSpPr>
            <a:spLocks noGrp="1"/>
          </p:cNvSpPr>
          <p:nvPr>
            <p:ph type="sldNum" sz="quarter" idx="11"/>
          </p:nvPr>
        </p:nvSpPr>
        <p:spPr/>
        <p:txBody>
          <a:bodyPr/>
          <a:lstStyle>
            <a:lvl1pPr>
              <a:defRPr/>
            </a:lvl1pPr>
          </a:lstStyle>
          <a:p>
            <a:pPr>
              <a:defRPr/>
            </a:pPr>
            <a:fld id="{45C7A221-C11A-AE42-8DAD-44149D93BCD6}"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7 Rectángulo"/>
          <p:cNvSpPr>
            <a:spLocks noGrp="1"/>
          </p:cNvSpPr>
          <p:nvPr>
            <p:ph type="dt" sz="half" idx="10"/>
          </p:nvPr>
        </p:nvSpPr>
        <p:spPr/>
        <p:txBody>
          <a:bodyPr/>
          <a:lstStyle>
            <a:lvl1pPr>
              <a:defRPr/>
            </a:lvl1pPr>
          </a:lstStyle>
          <a:p>
            <a:pPr>
              <a:defRPr/>
            </a:pPr>
            <a:endParaRPr lang="es-ES" dirty="0"/>
          </a:p>
        </p:txBody>
      </p:sp>
      <p:sp>
        <p:nvSpPr>
          <p:cNvPr id="4" name="20 Rectángulo"/>
          <p:cNvSpPr>
            <a:spLocks noGrp="1"/>
          </p:cNvSpPr>
          <p:nvPr>
            <p:ph type="sldNum" sz="quarter" idx="11"/>
          </p:nvPr>
        </p:nvSpPr>
        <p:spPr/>
        <p:txBody>
          <a:bodyPr/>
          <a:lstStyle>
            <a:lvl1pPr>
              <a:defRPr/>
            </a:lvl1pPr>
          </a:lstStyle>
          <a:p>
            <a:pPr>
              <a:defRPr/>
            </a:pPr>
            <a:fld id="{D3E9B96D-730E-234D-B1FB-37C0F6000E54}"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p:txBody>
          <a:bodyPr/>
          <a:lstStyle>
            <a:lvl1pPr>
              <a:defRPr/>
            </a:lvl1pPr>
          </a:lstStyle>
          <a:p>
            <a:pPr>
              <a:defRPr/>
            </a:pPr>
            <a:endParaRPr lang="es-ES" dirty="0"/>
          </a:p>
        </p:txBody>
      </p:sp>
      <p:sp>
        <p:nvSpPr>
          <p:cNvPr id="3" name="20 Rectángulo"/>
          <p:cNvSpPr>
            <a:spLocks noGrp="1"/>
          </p:cNvSpPr>
          <p:nvPr>
            <p:ph type="sldNum" sz="quarter" idx="11"/>
          </p:nvPr>
        </p:nvSpPr>
        <p:spPr/>
        <p:txBody>
          <a:bodyPr/>
          <a:lstStyle>
            <a:lvl1pPr>
              <a:defRPr/>
            </a:lvl1pPr>
          </a:lstStyle>
          <a:p>
            <a:pPr>
              <a:defRPr/>
            </a:pPr>
            <a:fld id="{6DCEB15E-7F2E-9644-A766-9D5C716ACC71}"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p:txBody>
          <a:bodyPr/>
          <a:lstStyle>
            <a:lvl1pPr>
              <a:defRPr/>
            </a:lvl1pPr>
          </a:lstStyle>
          <a:p>
            <a:pPr>
              <a:defRPr/>
            </a:pPr>
            <a:endParaRPr lang="es-ES" dirty="0"/>
          </a:p>
        </p:txBody>
      </p:sp>
      <p:sp>
        <p:nvSpPr>
          <p:cNvPr id="6" name="20 Rectángulo"/>
          <p:cNvSpPr>
            <a:spLocks noGrp="1"/>
          </p:cNvSpPr>
          <p:nvPr>
            <p:ph type="sldNum" sz="quarter" idx="11"/>
          </p:nvPr>
        </p:nvSpPr>
        <p:spPr/>
        <p:txBody>
          <a:bodyPr/>
          <a:lstStyle>
            <a:lvl1pPr>
              <a:defRPr/>
            </a:lvl1pPr>
          </a:lstStyle>
          <a:p>
            <a:pPr>
              <a:defRPr/>
            </a:pPr>
            <a:fld id="{F0BA2C5D-E93A-9946-B9B5-5D8A1A9D24F7}"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p:txBody>
          <a:bodyPr/>
          <a:lstStyle>
            <a:lvl1pPr>
              <a:defRPr/>
            </a:lvl1pPr>
          </a:lstStyle>
          <a:p>
            <a:pPr>
              <a:defRPr/>
            </a:pPr>
            <a:endParaRPr lang="es-ES" dirty="0"/>
          </a:p>
        </p:txBody>
      </p:sp>
      <p:sp>
        <p:nvSpPr>
          <p:cNvPr id="6" name="20 Rectángulo"/>
          <p:cNvSpPr>
            <a:spLocks noGrp="1"/>
          </p:cNvSpPr>
          <p:nvPr>
            <p:ph type="sldNum" sz="quarter" idx="11"/>
          </p:nvPr>
        </p:nvSpPr>
        <p:spPr/>
        <p:txBody>
          <a:bodyPr/>
          <a:lstStyle>
            <a:lvl1pPr>
              <a:defRPr/>
            </a:lvl1pPr>
          </a:lstStyle>
          <a:p>
            <a:pPr>
              <a:defRPr/>
            </a:pPr>
            <a:fld id="{D07FA376-9B9B-7640-B94E-826DD73A59BF}"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p>
            <a:pPr>
              <a:defRPr/>
            </a:pPr>
            <a:endParaRPr lang="es-ES" dirty="0">
              <a:latin typeface="Eras Medium ITC" pitchFamily="34" charset="0"/>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p>
            <a:pPr>
              <a:defRPr/>
            </a:pPr>
            <a:endParaRPr lang="es-ES" dirty="0">
              <a:latin typeface="Eras Medium ITC" pitchFamily="34" charset="0"/>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Rectáng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prstTxWarp prst="textNoShape">
              <a:avLst/>
            </a:prstTxWarp>
          </a:bodyPr>
          <a:lstStyle/>
          <a:p>
            <a:pPr>
              <a:defRPr/>
            </a:pPr>
            <a:endParaRPr lang="es-ES" dirty="0">
              <a:latin typeface="Arial Narrow"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Eras Medium ITC" pitchFamily="34" charset="0"/>
              </a:defRPr>
            </a:lvl1pPr>
          </a:lstStyle>
          <a:p>
            <a:pPr>
              <a:defRPr/>
            </a:pPr>
            <a:endParaRPr lang="es-ES" dirty="0"/>
          </a:p>
        </p:txBody>
      </p:sp>
      <p:sp>
        <p:nvSpPr>
          <p:cNvPr id="21" name="20 Rectángulo"/>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Eras Medium ITC" pitchFamily="34" charset="0"/>
              </a:defRPr>
            </a:lvl1pPr>
          </a:lstStyle>
          <a:p>
            <a:pPr>
              <a:defRPr/>
            </a:pPr>
            <a:fld id="{CFD2B5B2-E830-4E49-8D5D-24F5B1F33FAC}" type="slidenum">
              <a:rPr lang="es-ES"/>
              <a:pPr>
                <a:defRPr/>
              </a:pPr>
              <a:t>‹Nº›</a:t>
            </a:fld>
            <a:endParaRPr lang="es-ES" dirty="0"/>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STI</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pitchFamily="8" charset="2"/>
        <a:buChar char=""/>
        <a:defRPr sz="3100">
          <a:solidFill>
            <a:srgbClr val="333333"/>
          </a:solidFill>
          <a:latin typeface="+mn-lt"/>
          <a:ea typeface="ＭＳ Ｐゴシック" charset="-128"/>
          <a:cs typeface="ＭＳ Ｐゴシック" charset="-128"/>
        </a:defRPr>
      </a:lvl1pPr>
      <a:lvl2pPr marL="742950" indent="-285750" algn="l" defTabSz="-13873163" rtl="0" eaLnBrk="0" fontAlgn="base" hangingPunct="0">
        <a:spcBef>
          <a:spcPct val="20000"/>
        </a:spcBef>
        <a:spcAft>
          <a:spcPct val="0"/>
        </a:spcAft>
        <a:buClr>
          <a:schemeClr val="accent1"/>
        </a:buClr>
        <a:buFont typeface="Verdana" pitchFamily="8" charset="0"/>
        <a:buChar char="◦"/>
        <a:defRPr sz="2600">
          <a:solidFill>
            <a:srgbClr val="333333"/>
          </a:solidFill>
          <a:latin typeface="+mn-lt"/>
          <a:ea typeface="ＭＳ Ｐゴシック" charset="-128"/>
        </a:defRPr>
      </a:lvl2pPr>
      <a:lvl3pPr marL="1143000" indent="-228600" algn="l" defTabSz="-13873163" rtl="0" eaLnBrk="0" fontAlgn="base" hangingPunct="0">
        <a:spcBef>
          <a:spcPct val="20000"/>
        </a:spcBef>
        <a:spcAft>
          <a:spcPct val="0"/>
        </a:spcAft>
        <a:buClr>
          <a:schemeClr val="accent2"/>
        </a:buClr>
        <a:buSzPct val="100000"/>
        <a:buFont typeface="Wingdings 2" pitchFamily="8" charset="2"/>
        <a:buChar char=""/>
        <a:defRPr sz="2400">
          <a:solidFill>
            <a:srgbClr val="333333"/>
          </a:solidFill>
          <a:latin typeface="+mn-lt"/>
          <a:ea typeface="ヒラギノ角ゴ Pro W3" pitchFamily="8" charset="-128"/>
        </a:defRPr>
      </a:lvl3pPr>
      <a:lvl4pPr marL="1600200" indent="-228600" algn="l" defTabSz="-13873163" rtl="0" eaLnBrk="0" fontAlgn="base" hangingPunct="0">
        <a:spcBef>
          <a:spcPct val="20000"/>
        </a:spcBef>
        <a:spcAft>
          <a:spcPct val="0"/>
        </a:spcAft>
        <a:buClr>
          <a:schemeClr val="accent2"/>
        </a:buClr>
        <a:buFont typeface="Wingdings 2" pitchFamily="8" charset="2"/>
        <a:buChar char=""/>
        <a:defRPr sz="2200">
          <a:solidFill>
            <a:srgbClr val="333333"/>
          </a:solidFill>
          <a:latin typeface="+mn-lt"/>
          <a:ea typeface="ヒラギノ角ゴ Pro W3" pitchFamily="8" charset="-128"/>
        </a:defRPr>
      </a:lvl4pPr>
      <a:lvl5pPr marL="2057400" indent="-228600" algn="l" defTabSz="-13873163" rtl="0" eaLnBrk="0" fontAlgn="base" hangingPunct="0">
        <a:spcBef>
          <a:spcPct val="20000"/>
        </a:spcBef>
        <a:spcAft>
          <a:spcPct val="0"/>
        </a:spcAft>
        <a:buClr>
          <a:schemeClr val="accent2"/>
        </a:buClr>
        <a:buFont typeface="Wingdings 2" pitchFamily="8" charset="2"/>
        <a:buChar char=""/>
        <a:defRPr sz="2000">
          <a:solidFill>
            <a:srgbClr val="333333"/>
          </a:solidFill>
          <a:latin typeface="+mn-lt"/>
          <a:ea typeface="ヒラギノ角ゴ Pro W3" pitchFamily="8" charset="-128"/>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7.png"/><Relationship Id="rId4"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17.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notesSlide" Target="../notesSlides/notesSlide24.xml"/><Relationship Id="rId2" Type="http://schemas.openxmlformats.org/officeDocument/2006/relationships/tags" Target="../tags/tag4.xml"/><Relationship Id="rId16"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3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25.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7.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tags" Target="../tags/tag50.xml"/><Relationship Id="rId3" Type="http://schemas.openxmlformats.org/officeDocument/2006/relationships/tags" Target="../tags/tag27.xml"/><Relationship Id="rId21" Type="http://schemas.openxmlformats.org/officeDocument/2006/relationships/tags" Target="../tags/tag45.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tags" Target="../tags/tag49.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tags" Target="../tags/tag44.xml"/><Relationship Id="rId29" Type="http://schemas.openxmlformats.org/officeDocument/2006/relationships/notesSlide" Target="../notesSlides/notesSlide28.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tags" Target="../tags/tag48.xml"/><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tags" Target="../tags/tag47.xml"/><Relationship Id="rId28" Type="http://schemas.openxmlformats.org/officeDocument/2006/relationships/slideLayout" Target="../slideLayouts/slideLayout2.xml"/><Relationship Id="rId10" Type="http://schemas.openxmlformats.org/officeDocument/2006/relationships/tags" Target="../tags/tag34.xml"/><Relationship Id="rId19" Type="http://schemas.openxmlformats.org/officeDocument/2006/relationships/tags" Target="../tags/tag43.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 Id="rId27"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13" Type="http://schemas.openxmlformats.org/officeDocument/2006/relationships/tags" Target="../tags/tag65.xml"/><Relationship Id="rId18" Type="http://schemas.openxmlformats.org/officeDocument/2006/relationships/tags" Target="../tags/tag70.xml"/><Relationship Id="rId26" Type="http://schemas.openxmlformats.org/officeDocument/2006/relationships/tags" Target="../tags/tag78.xml"/><Relationship Id="rId39" Type="http://schemas.openxmlformats.org/officeDocument/2006/relationships/tags" Target="../tags/tag91.xml"/><Relationship Id="rId21" Type="http://schemas.openxmlformats.org/officeDocument/2006/relationships/tags" Target="../tags/tag73.xml"/><Relationship Id="rId34" Type="http://schemas.openxmlformats.org/officeDocument/2006/relationships/tags" Target="../tags/tag86.xml"/><Relationship Id="rId42" Type="http://schemas.openxmlformats.org/officeDocument/2006/relationships/tags" Target="../tags/tag94.xml"/><Relationship Id="rId47" Type="http://schemas.openxmlformats.org/officeDocument/2006/relationships/tags" Target="../tags/tag99.xml"/><Relationship Id="rId50" Type="http://schemas.openxmlformats.org/officeDocument/2006/relationships/tags" Target="../tags/tag102.xml"/><Relationship Id="rId55" Type="http://schemas.openxmlformats.org/officeDocument/2006/relationships/notesSlide" Target="../notesSlides/notesSlide30.xml"/><Relationship Id="rId7" Type="http://schemas.openxmlformats.org/officeDocument/2006/relationships/tags" Target="../tags/tag59.xml"/><Relationship Id="rId2" Type="http://schemas.openxmlformats.org/officeDocument/2006/relationships/tags" Target="../tags/tag54.xml"/><Relationship Id="rId16" Type="http://schemas.openxmlformats.org/officeDocument/2006/relationships/tags" Target="../tags/tag68.xml"/><Relationship Id="rId29" Type="http://schemas.openxmlformats.org/officeDocument/2006/relationships/tags" Target="../tags/tag81.xml"/><Relationship Id="rId11" Type="http://schemas.openxmlformats.org/officeDocument/2006/relationships/tags" Target="../tags/tag63.xml"/><Relationship Id="rId24" Type="http://schemas.openxmlformats.org/officeDocument/2006/relationships/tags" Target="../tags/tag76.xml"/><Relationship Id="rId32" Type="http://schemas.openxmlformats.org/officeDocument/2006/relationships/tags" Target="../tags/tag84.xml"/><Relationship Id="rId37" Type="http://schemas.openxmlformats.org/officeDocument/2006/relationships/tags" Target="../tags/tag89.xml"/><Relationship Id="rId40" Type="http://schemas.openxmlformats.org/officeDocument/2006/relationships/tags" Target="../tags/tag92.xml"/><Relationship Id="rId45" Type="http://schemas.openxmlformats.org/officeDocument/2006/relationships/tags" Target="../tags/tag97.xml"/><Relationship Id="rId53" Type="http://schemas.openxmlformats.org/officeDocument/2006/relationships/tags" Target="../tags/tag105.xml"/><Relationship Id="rId58" Type="http://schemas.openxmlformats.org/officeDocument/2006/relationships/image" Target="../media/image20.jpeg"/><Relationship Id="rId5" Type="http://schemas.openxmlformats.org/officeDocument/2006/relationships/tags" Target="../tags/tag57.xml"/><Relationship Id="rId19" Type="http://schemas.openxmlformats.org/officeDocument/2006/relationships/tags" Target="../tags/tag7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tags" Target="../tags/tag82.xml"/><Relationship Id="rId35" Type="http://schemas.openxmlformats.org/officeDocument/2006/relationships/tags" Target="../tags/tag87.xml"/><Relationship Id="rId43" Type="http://schemas.openxmlformats.org/officeDocument/2006/relationships/tags" Target="../tags/tag95.xml"/><Relationship Id="rId48" Type="http://schemas.openxmlformats.org/officeDocument/2006/relationships/tags" Target="../tags/tag100.xml"/><Relationship Id="rId56" Type="http://schemas.openxmlformats.org/officeDocument/2006/relationships/image" Target="../media/image18.jpeg"/><Relationship Id="rId8" Type="http://schemas.openxmlformats.org/officeDocument/2006/relationships/tags" Target="../tags/tag60.xml"/><Relationship Id="rId51" Type="http://schemas.openxmlformats.org/officeDocument/2006/relationships/tags" Target="../tags/tag103.xml"/><Relationship Id="rId3" Type="http://schemas.openxmlformats.org/officeDocument/2006/relationships/tags" Target="../tags/tag55.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33" Type="http://schemas.openxmlformats.org/officeDocument/2006/relationships/tags" Target="../tags/tag85.xml"/><Relationship Id="rId38" Type="http://schemas.openxmlformats.org/officeDocument/2006/relationships/tags" Target="../tags/tag90.xml"/><Relationship Id="rId46" Type="http://schemas.openxmlformats.org/officeDocument/2006/relationships/tags" Target="../tags/tag98.xml"/><Relationship Id="rId59" Type="http://schemas.openxmlformats.org/officeDocument/2006/relationships/image" Target="../media/image21.jpeg"/><Relationship Id="rId20" Type="http://schemas.openxmlformats.org/officeDocument/2006/relationships/tags" Target="../tags/tag72.xml"/><Relationship Id="rId41" Type="http://schemas.openxmlformats.org/officeDocument/2006/relationships/tags" Target="../tags/tag93.xml"/><Relationship Id="rId54" Type="http://schemas.openxmlformats.org/officeDocument/2006/relationships/slideLayout" Target="../slideLayouts/slideLayout2.xml"/><Relationship Id="rId1" Type="http://schemas.openxmlformats.org/officeDocument/2006/relationships/tags" Target="../tags/tag53.xml"/><Relationship Id="rId6" Type="http://schemas.openxmlformats.org/officeDocument/2006/relationships/tags" Target="../tags/tag58.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36" Type="http://schemas.openxmlformats.org/officeDocument/2006/relationships/tags" Target="../tags/tag88.xml"/><Relationship Id="rId49" Type="http://schemas.openxmlformats.org/officeDocument/2006/relationships/tags" Target="../tags/tag101.xml"/><Relationship Id="rId57" Type="http://schemas.openxmlformats.org/officeDocument/2006/relationships/image" Target="../media/image19.wmf"/><Relationship Id="rId10" Type="http://schemas.openxmlformats.org/officeDocument/2006/relationships/tags" Target="../tags/tag62.xml"/><Relationship Id="rId31" Type="http://schemas.openxmlformats.org/officeDocument/2006/relationships/tags" Target="../tags/tag83.xml"/><Relationship Id="rId44" Type="http://schemas.openxmlformats.org/officeDocument/2006/relationships/tags" Target="../tags/tag96.xml"/><Relationship Id="rId52" Type="http://schemas.openxmlformats.org/officeDocument/2006/relationships/tags" Target="../tags/tag10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3.xml.rels><?xml version="1.0" encoding="UTF-8" standalone="yes"?>
<Relationships xmlns="http://schemas.openxmlformats.org/package/2006/relationships"><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tags" Target="../tags/tag133.xml"/><Relationship Id="rId21" Type="http://schemas.openxmlformats.org/officeDocument/2006/relationships/tags" Target="../tags/tag128.xml"/><Relationship Id="rId34" Type="http://schemas.openxmlformats.org/officeDocument/2006/relationships/slideLayout" Target="../slideLayouts/slideLayout2.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tags" Target="../tags/tag132.xml"/><Relationship Id="rId33" Type="http://schemas.openxmlformats.org/officeDocument/2006/relationships/tags" Target="../tags/tag140.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tags" Target="../tags/tag136.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tags" Target="../tags/tag131.xml"/><Relationship Id="rId32" Type="http://schemas.openxmlformats.org/officeDocument/2006/relationships/tags" Target="../tags/tag139.xml"/><Relationship Id="rId37" Type="http://schemas.openxmlformats.org/officeDocument/2006/relationships/image" Target="../media/image23.jpeg"/><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tags" Target="../tags/tag130.xml"/><Relationship Id="rId28" Type="http://schemas.openxmlformats.org/officeDocument/2006/relationships/tags" Target="../tags/tag135.xml"/><Relationship Id="rId36" Type="http://schemas.openxmlformats.org/officeDocument/2006/relationships/image" Target="../media/image22.png"/><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tags" Target="../tags/tag138.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 Id="rId27" Type="http://schemas.openxmlformats.org/officeDocument/2006/relationships/tags" Target="../tags/tag134.xml"/><Relationship Id="rId30" Type="http://schemas.openxmlformats.org/officeDocument/2006/relationships/tags" Target="../tags/tag137.xml"/><Relationship Id="rId35" Type="http://schemas.openxmlformats.org/officeDocument/2006/relationships/notesSlide" Target="../notesSlides/notesSlide34.xml"/><Relationship Id="rId8" Type="http://schemas.openxmlformats.org/officeDocument/2006/relationships/tags" Target="../tags/tag115.xml"/><Relationship Id="rId3" Type="http://schemas.openxmlformats.org/officeDocument/2006/relationships/tags" Target="../tags/tag110.xml"/></Relationships>
</file>

<file path=ppt/slides/_rels/slide44.xml.rels><?xml version="1.0" encoding="UTF-8" standalone="yes"?>
<Relationships xmlns="http://schemas.openxmlformats.org/package/2006/relationships"><Relationship Id="rId26" Type="http://schemas.openxmlformats.org/officeDocument/2006/relationships/tags" Target="../tags/tag166.xml"/><Relationship Id="rId21" Type="http://schemas.openxmlformats.org/officeDocument/2006/relationships/tags" Target="../tags/tag161.xml"/><Relationship Id="rId42" Type="http://schemas.openxmlformats.org/officeDocument/2006/relationships/tags" Target="../tags/tag182.xml"/><Relationship Id="rId47" Type="http://schemas.openxmlformats.org/officeDocument/2006/relationships/tags" Target="../tags/tag187.xml"/><Relationship Id="rId63" Type="http://schemas.openxmlformats.org/officeDocument/2006/relationships/tags" Target="../tags/tag203.xml"/><Relationship Id="rId68" Type="http://schemas.openxmlformats.org/officeDocument/2006/relationships/tags" Target="../tags/tag208.xml"/><Relationship Id="rId84" Type="http://schemas.openxmlformats.org/officeDocument/2006/relationships/tags" Target="../tags/tag224.xml"/><Relationship Id="rId89" Type="http://schemas.openxmlformats.org/officeDocument/2006/relationships/tags" Target="../tags/tag229.xml"/><Relationship Id="rId16" Type="http://schemas.openxmlformats.org/officeDocument/2006/relationships/tags" Target="../tags/tag156.xml"/><Relationship Id="rId11" Type="http://schemas.openxmlformats.org/officeDocument/2006/relationships/tags" Target="../tags/tag151.xml"/><Relationship Id="rId32" Type="http://schemas.openxmlformats.org/officeDocument/2006/relationships/tags" Target="../tags/tag172.xml"/><Relationship Id="rId37" Type="http://schemas.openxmlformats.org/officeDocument/2006/relationships/tags" Target="../tags/tag177.xml"/><Relationship Id="rId53" Type="http://schemas.openxmlformats.org/officeDocument/2006/relationships/tags" Target="../tags/tag193.xml"/><Relationship Id="rId58" Type="http://schemas.openxmlformats.org/officeDocument/2006/relationships/tags" Target="../tags/tag198.xml"/><Relationship Id="rId74" Type="http://schemas.openxmlformats.org/officeDocument/2006/relationships/tags" Target="../tags/tag214.xml"/><Relationship Id="rId79" Type="http://schemas.openxmlformats.org/officeDocument/2006/relationships/tags" Target="../tags/tag219.xml"/><Relationship Id="rId102" Type="http://schemas.openxmlformats.org/officeDocument/2006/relationships/notesSlide" Target="../notesSlides/notesSlide35.xml"/><Relationship Id="rId5" Type="http://schemas.openxmlformats.org/officeDocument/2006/relationships/tags" Target="../tags/tag145.xml"/><Relationship Id="rId90" Type="http://schemas.openxmlformats.org/officeDocument/2006/relationships/tags" Target="../tags/tag230.xml"/><Relationship Id="rId95" Type="http://schemas.openxmlformats.org/officeDocument/2006/relationships/tags" Target="../tags/tag235.xml"/><Relationship Id="rId22" Type="http://schemas.openxmlformats.org/officeDocument/2006/relationships/tags" Target="../tags/tag162.xml"/><Relationship Id="rId27" Type="http://schemas.openxmlformats.org/officeDocument/2006/relationships/tags" Target="../tags/tag167.xml"/><Relationship Id="rId43" Type="http://schemas.openxmlformats.org/officeDocument/2006/relationships/tags" Target="../tags/tag183.xml"/><Relationship Id="rId48" Type="http://schemas.openxmlformats.org/officeDocument/2006/relationships/tags" Target="../tags/tag188.xml"/><Relationship Id="rId64" Type="http://schemas.openxmlformats.org/officeDocument/2006/relationships/tags" Target="../tags/tag204.xml"/><Relationship Id="rId69" Type="http://schemas.openxmlformats.org/officeDocument/2006/relationships/tags" Target="../tags/tag209.xml"/><Relationship Id="rId80" Type="http://schemas.openxmlformats.org/officeDocument/2006/relationships/tags" Target="../tags/tag220.xml"/><Relationship Id="rId85" Type="http://schemas.openxmlformats.org/officeDocument/2006/relationships/tags" Target="../tags/tag225.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tags" Target="../tags/tag165.xml"/><Relationship Id="rId33" Type="http://schemas.openxmlformats.org/officeDocument/2006/relationships/tags" Target="../tags/tag173.xml"/><Relationship Id="rId38" Type="http://schemas.openxmlformats.org/officeDocument/2006/relationships/tags" Target="../tags/tag178.xml"/><Relationship Id="rId46" Type="http://schemas.openxmlformats.org/officeDocument/2006/relationships/tags" Target="../tags/tag186.xml"/><Relationship Id="rId59" Type="http://schemas.openxmlformats.org/officeDocument/2006/relationships/tags" Target="../tags/tag199.xml"/><Relationship Id="rId67" Type="http://schemas.openxmlformats.org/officeDocument/2006/relationships/tags" Target="../tags/tag207.xml"/><Relationship Id="rId103" Type="http://schemas.openxmlformats.org/officeDocument/2006/relationships/image" Target="../media/image22.png"/><Relationship Id="rId20" Type="http://schemas.openxmlformats.org/officeDocument/2006/relationships/tags" Target="../tags/tag160.xml"/><Relationship Id="rId41" Type="http://schemas.openxmlformats.org/officeDocument/2006/relationships/tags" Target="../tags/tag181.xml"/><Relationship Id="rId54" Type="http://schemas.openxmlformats.org/officeDocument/2006/relationships/tags" Target="../tags/tag194.xml"/><Relationship Id="rId62" Type="http://schemas.openxmlformats.org/officeDocument/2006/relationships/tags" Target="../tags/tag202.xml"/><Relationship Id="rId70" Type="http://schemas.openxmlformats.org/officeDocument/2006/relationships/tags" Target="../tags/tag210.xml"/><Relationship Id="rId75" Type="http://schemas.openxmlformats.org/officeDocument/2006/relationships/tags" Target="../tags/tag215.xml"/><Relationship Id="rId83" Type="http://schemas.openxmlformats.org/officeDocument/2006/relationships/tags" Target="../tags/tag223.xml"/><Relationship Id="rId88" Type="http://schemas.openxmlformats.org/officeDocument/2006/relationships/tags" Target="../tags/tag228.xml"/><Relationship Id="rId91" Type="http://schemas.openxmlformats.org/officeDocument/2006/relationships/tags" Target="../tags/tag231.xml"/><Relationship Id="rId96" Type="http://schemas.openxmlformats.org/officeDocument/2006/relationships/tags" Target="../tags/tag236.xml"/><Relationship Id="rId1" Type="http://schemas.openxmlformats.org/officeDocument/2006/relationships/tags" Target="../tags/tag141.xml"/><Relationship Id="rId6" Type="http://schemas.openxmlformats.org/officeDocument/2006/relationships/tags" Target="../tags/tag146.xml"/><Relationship Id="rId15" Type="http://schemas.openxmlformats.org/officeDocument/2006/relationships/tags" Target="../tags/tag155.xml"/><Relationship Id="rId23" Type="http://schemas.openxmlformats.org/officeDocument/2006/relationships/tags" Target="../tags/tag163.xml"/><Relationship Id="rId28" Type="http://schemas.openxmlformats.org/officeDocument/2006/relationships/tags" Target="../tags/tag168.xml"/><Relationship Id="rId36" Type="http://schemas.openxmlformats.org/officeDocument/2006/relationships/tags" Target="../tags/tag176.xml"/><Relationship Id="rId49" Type="http://schemas.openxmlformats.org/officeDocument/2006/relationships/tags" Target="../tags/tag189.xml"/><Relationship Id="rId57" Type="http://schemas.openxmlformats.org/officeDocument/2006/relationships/tags" Target="../tags/tag197.xml"/><Relationship Id="rId10" Type="http://schemas.openxmlformats.org/officeDocument/2006/relationships/tags" Target="../tags/tag150.xml"/><Relationship Id="rId31" Type="http://schemas.openxmlformats.org/officeDocument/2006/relationships/tags" Target="../tags/tag171.xml"/><Relationship Id="rId44" Type="http://schemas.openxmlformats.org/officeDocument/2006/relationships/tags" Target="../tags/tag184.xml"/><Relationship Id="rId52" Type="http://schemas.openxmlformats.org/officeDocument/2006/relationships/tags" Target="../tags/tag192.xml"/><Relationship Id="rId60" Type="http://schemas.openxmlformats.org/officeDocument/2006/relationships/tags" Target="../tags/tag200.xml"/><Relationship Id="rId65" Type="http://schemas.openxmlformats.org/officeDocument/2006/relationships/tags" Target="../tags/tag205.xml"/><Relationship Id="rId73" Type="http://schemas.openxmlformats.org/officeDocument/2006/relationships/tags" Target="../tags/tag213.xml"/><Relationship Id="rId78" Type="http://schemas.openxmlformats.org/officeDocument/2006/relationships/tags" Target="../tags/tag218.xml"/><Relationship Id="rId81" Type="http://schemas.openxmlformats.org/officeDocument/2006/relationships/tags" Target="../tags/tag221.xml"/><Relationship Id="rId86" Type="http://schemas.openxmlformats.org/officeDocument/2006/relationships/tags" Target="../tags/tag226.xml"/><Relationship Id="rId94" Type="http://schemas.openxmlformats.org/officeDocument/2006/relationships/tags" Target="../tags/tag234.xml"/><Relationship Id="rId99" Type="http://schemas.openxmlformats.org/officeDocument/2006/relationships/tags" Target="../tags/tag239.xml"/><Relationship Id="rId101" Type="http://schemas.openxmlformats.org/officeDocument/2006/relationships/slideLayout" Target="../slideLayouts/slideLayout2.xml"/><Relationship Id="rId4" Type="http://schemas.openxmlformats.org/officeDocument/2006/relationships/tags" Target="../tags/tag144.xml"/><Relationship Id="rId9" Type="http://schemas.openxmlformats.org/officeDocument/2006/relationships/tags" Target="../tags/tag149.xml"/><Relationship Id="rId13" Type="http://schemas.openxmlformats.org/officeDocument/2006/relationships/tags" Target="../tags/tag153.xml"/><Relationship Id="rId18" Type="http://schemas.openxmlformats.org/officeDocument/2006/relationships/tags" Target="../tags/tag158.xml"/><Relationship Id="rId39" Type="http://schemas.openxmlformats.org/officeDocument/2006/relationships/tags" Target="../tags/tag179.xml"/><Relationship Id="rId34" Type="http://schemas.openxmlformats.org/officeDocument/2006/relationships/tags" Target="../tags/tag174.xml"/><Relationship Id="rId50" Type="http://schemas.openxmlformats.org/officeDocument/2006/relationships/tags" Target="../tags/tag190.xml"/><Relationship Id="rId55" Type="http://schemas.openxmlformats.org/officeDocument/2006/relationships/tags" Target="../tags/tag195.xml"/><Relationship Id="rId76" Type="http://schemas.openxmlformats.org/officeDocument/2006/relationships/tags" Target="../tags/tag216.xml"/><Relationship Id="rId97" Type="http://schemas.openxmlformats.org/officeDocument/2006/relationships/tags" Target="../tags/tag237.xml"/><Relationship Id="rId7" Type="http://schemas.openxmlformats.org/officeDocument/2006/relationships/tags" Target="../tags/tag147.xml"/><Relationship Id="rId71" Type="http://schemas.openxmlformats.org/officeDocument/2006/relationships/tags" Target="../tags/tag211.xml"/><Relationship Id="rId92" Type="http://schemas.openxmlformats.org/officeDocument/2006/relationships/tags" Target="../tags/tag232.xml"/><Relationship Id="rId2" Type="http://schemas.openxmlformats.org/officeDocument/2006/relationships/tags" Target="../tags/tag142.xml"/><Relationship Id="rId29" Type="http://schemas.openxmlformats.org/officeDocument/2006/relationships/tags" Target="../tags/tag169.xml"/><Relationship Id="rId24" Type="http://schemas.openxmlformats.org/officeDocument/2006/relationships/tags" Target="../tags/tag164.xml"/><Relationship Id="rId40" Type="http://schemas.openxmlformats.org/officeDocument/2006/relationships/tags" Target="../tags/tag180.xml"/><Relationship Id="rId45" Type="http://schemas.openxmlformats.org/officeDocument/2006/relationships/tags" Target="../tags/tag185.xml"/><Relationship Id="rId66" Type="http://schemas.openxmlformats.org/officeDocument/2006/relationships/tags" Target="../tags/tag206.xml"/><Relationship Id="rId87" Type="http://schemas.openxmlformats.org/officeDocument/2006/relationships/tags" Target="../tags/tag227.xml"/><Relationship Id="rId61" Type="http://schemas.openxmlformats.org/officeDocument/2006/relationships/tags" Target="../tags/tag201.xml"/><Relationship Id="rId82" Type="http://schemas.openxmlformats.org/officeDocument/2006/relationships/tags" Target="../tags/tag222.xml"/><Relationship Id="rId19" Type="http://schemas.openxmlformats.org/officeDocument/2006/relationships/tags" Target="../tags/tag159.xml"/><Relationship Id="rId14" Type="http://schemas.openxmlformats.org/officeDocument/2006/relationships/tags" Target="../tags/tag154.xml"/><Relationship Id="rId30" Type="http://schemas.openxmlformats.org/officeDocument/2006/relationships/tags" Target="../tags/tag170.xml"/><Relationship Id="rId35" Type="http://schemas.openxmlformats.org/officeDocument/2006/relationships/tags" Target="../tags/tag175.xml"/><Relationship Id="rId56" Type="http://schemas.openxmlformats.org/officeDocument/2006/relationships/tags" Target="../tags/tag196.xml"/><Relationship Id="rId77" Type="http://schemas.openxmlformats.org/officeDocument/2006/relationships/tags" Target="../tags/tag217.xml"/><Relationship Id="rId100" Type="http://schemas.openxmlformats.org/officeDocument/2006/relationships/tags" Target="../tags/tag240.xml"/><Relationship Id="rId8" Type="http://schemas.openxmlformats.org/officeDocument/2006/relationships/tags" Target="../tags/tag148.xml"/><Relationship Id="rId51" Type="http://schemas.openxmlformats.org/officeDocument/2006/relationships/tags" Target="../tags/tag191.xml"/><Relationship Id="rId72" Type="http://schemas.openxmlformats.org/officeDocument/2006/relationships/tags" Target="../tags/tag212.xml"/><Relationship Id="rId93" Type="http://schemas.openxmlformats.org/officeDocument/2006/relationships/tags" Target="../tags/tag233.xml"/><Relationship Id="rId98" Type="http://schemas.openxmlformats.org/officeDocument/2006/relationships/tags" Target="../tags/tag238.xml"/><Relationship Id="rId3" Type="http://schemas.openxmlformats.org/officeDocument/2006/relationships/tags" Target="../tags/tag14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4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4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Content Placeholder 3" descr="Slide01.jpg"/>
          <p:cNvPicPr>
            <a:picLocks noGrp="1" noChangeAspect="1"/>
          </p:cNvPicPr>
          <p:nvPr>
            <p:ph idx="1"/>
          </p:nvPr>
        </p:nvPicPr>
        <p:blipFill>
          <a:blip r:embed="rId2"/>
          <a:srcRect/>
          <a:stretch>
            <a:fillRect/>
          </a:stretch>
        </p:blipFill>
        <p:spPr>
          <a:xfrm>
            <a:off x="228600" y="2362200"/>
            <a:ext cx="4876800" cy="2184400"/>
          </a:xfrm>
        </p:spPr>
      </p:pic>
      <p:sp>
        <p:nvSpPr>
          <p:cNvPr id="3" name="Title 2"/>
          <p:cNvSpPr>
            <a:spLocks noGrp="1"/>
          </p:cNvSpPr>
          <p:nvPr>
            <p:ph type="title"/>
          </p:nvPr>
        </p:nvSpPr>
        <p:spPr>
          <a:xfrm>
            <a:off x="457200" y="685800"/>
            <a:ext cx="8229600" cy="1143000"/>
          </a:xfrm>
        </p:spPr>
        <p:txBody>
          <a:bodyPr>
            <a:normAutofit fontScale="90000"/>
          </a:bodyPr>
          <a:lstStyle/>
          <a:p>
            <a:pPr algn="ctr">
              <a:defRPr/>
            </a:pPr>
            <a:r>
              <a:rPr lang="es-ES_tradnl" dirty="0">
                <a:effectLst>
                  <a:outerShdw blurRad="38100" dist="38100" dir="2700000" algn="tl">
                    <a:srgbClr val="DDDDDD"/>
                  </a:outerShdw>
                </a:effectLst>
                <a:ea typeface="+mj-ea"/>
                <a:cs typeface="+mj-cs"/>
              </a:rPr>
              <a:t>Tema 5: Proceso de cobros y pagos</a:t>
            </a:r>
            <a:endParaRPr lang="es-ES" dirty="0">
              <a:ea typeface="+mj-ea"/>
              <a:cs typeface="+mj-cs"/>
            </a:endParaRPr>
          </a:p>
        </p:txBody>
      </p:sp>
      <p:sp>
        <p:nvSpPr>
          <p:cNvPr id="15364" name="TextBox 5"/>
          <p:cNvSpPr txBox="1">
            <a:spLocks noChangeArrowheads="1"/>
          </p:cNvSpPr>
          <p:nvPr/>
        </p:nvSpPr>
        <p:spPr bwMode="auto">
          <a:xfrm>
            <a:off x="1905000" y="4953000"/>
            <a:ext cx="5254625" cy="523875"/>
          </a:xfrm>
          <a:prstGeom prst="rect">
            <a:avLst/>
          </a:prstGeom>
          <a:noFill/>
          <a:ln w="9525">
            <a:noFill/>
            <a:miter lim="800000"/>
            <a:headEnd/>
            <a:tailEnd/>
          </a:ln>
        </p:spPr>
        <p:txBody>
          <a:bodyPr wrap="none">
            <a:prstTxWarp prst="textNoShape">
              <a:avLst/>
            </a:prstTxWarp>
            <a:spAutoFit/>
          </a:bodyPr>
          <a:lstStyle/>
          <a:p>
            <a:r>
              <a:rPr lang="es-ES" sz="2800" dirty="0"/>
              <a:t>Grado en Ingeniería Informática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171575" y="828675"/>
            <a:ext cx="7686675" cy="588963"/>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CHEQUE</a:t>
            </a:r>
          </a:p>
        </p:txBody>
      </p:sp>
      <p:pic>
        <p:nvPicPr>
          <p:cNvPr id="30723" name="Picture 5" descr="11a"/>
          <p:cNvPicPr>
            <a:picLocks noChangeAspect="1" noChangeArrowheads="1"/>
          </p:cNvPicPr>
          <p:nvPr/>
        </p:nvPicPr>
        <p:blipFill>
          <a:blip r:embed="rId3"/>
          <a:srcRect/>
          <a:stretch>
            <a:fillRect/>
          </a:stretch>
        </p:blipFill>
        <p:spPr bwMode="auto">
          <a:xfrm>
            <a:off x="1066800" y="1676400"/>
            <a:ext cx="7467600" cy="3992563"/>
          </a:xfrm>
          <a:prstGeom prst="rect">
            <a:avLst/>
          </a:prstGeom>
          <a:noFill/>
          <a:ln w="9525">
            <a:noFill/>
            <a:miter lim="800000"/>
            <a:headEnd/>
            <a:tailEnd/>
          </a:ln>
        </p:spPr>
      </p:pic>
      <p:sp>
        <p:nvSpPr>
          <p:cNvPr id="30724" name="Rectangle 6"/>
          <p:cNvSpPr>
            <a:spLocks noChangeArrowheads="1"/>
          </p:cNvSpPr>
          <p:nvPr/>
        </p:nvSpPr>
        <p:spPr bwMode="auto">
          <a:xfrm>
            <a:off x="1476375" y="5734050"/>
            <a:ext cx="6983413" cy="863600"/>
          </a:xfrm>
          <a:prstGeom prst="rect">
            <a:avLst/>
          </a:prstGeom>
          <a:noFill/>
          <a:ln w="9525">
            <a:noFill/>
            <a:miter lim="800000"/>
            <a:headEnd/>
            <a:tailEnd/>
          </a:ln>
        </p:spPr>
        <p:txBody>
          <a:bodyPr>
            <a:prstTxWarp prst="textNoShape">
              <a:avLst/>
            </a:prstTxWarp>
          </a:bodyPr>
          <a:lstStyle/>
          <a:p>
            <a:pPr marL="342900" indent="-342900" algn="ctr" defTabSz="-13873163">
              <a:lnSpc>
                <a:spcPct val="80000"/>
              </a:lnSpc>
              <a:buClr>
                <a:schemeClr val="accent1"/>
              </a:buClr>
              <a:buSzPct val="75000"/>
              <a:buFont typeface="Wingdings 3" pitchFamily="8" charset="2"/>
              <a:buChar char=""/>
            </a:pPr>
            <a:endParaRPr lang="es-ES_tradnl" sz="2100" dirty="0"/>
          </a:p>
        </p:txBody>
      </p:sp>
      <p:sp>
        <p:nvSpPr>
          <p:cNvPr id="30725" name="Rectangle 7"/>
          <p:cNvSpPr>
            <a:spLocks noChangeArrowheads="1"/>
          </p:cNvSpPr>
          <p:nvPr/>
        </p:nvSpPr>
        <p:spPr bwMode="auto">
          <a:xfrm>
            <a:off x="1692275" y="5710238"/>
            <a:ext cx="6983413" cy="1071562"/>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2600" dirty="0"/>
              <a:t>Instrumento de cobro/pago respaldado por una entidad financiera y autorizado por el emisor.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eque emitido al porta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0"/>
            <a:ext cx="7543800" cy="3364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que emitido a una persona determi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64535"/>
            <a:ext cx="7543800" cy="33645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676400"/>
            <a:ext cx="8229600" cy="4953000"/>
          </a:xfrm>
        </p:spPr>
        <p:txBody>
          <a:bodyPr/>
          <a:lstStyle/>
          <a:p>
            <a:r>
              <a:rPr lang="es-ES_tradnl" dirty="0"/>
              <a:t>Al portador.</a:t>
            </a:r>
          </a:p>
          <a:p>
            <a:r>
              <a:rPr lang="es-ES_tradnl" dirty="0"/>
              <a:t>Nominativo. </a:t>
            </a:r>
          </a:p>
          <a:p>
            <a:pPr lvl="1"/>
            <a:r>
              <a:rPr lang="es-ES_tradnl" dirty="0"/>
              <a:t>Endoso o traspaso</a:t>
            </a:r>
          </a:p>
          <a:p>
            <a:pPr lvl="1"/>
            <a:r>
              <a:rPr lang="es-ES_tradnl" dirty="0"/>
              <a:t>A la orden</a:t>
            </a:r>
          </a:p>
          <a:p>
            <a:pPr lvl="1"/>
            <a:r>
              <a:rPr lang="es-ES_tradnl" dirty="0"/>
              <a:t>No a la orden</a:t>
            </a:r>
          </a:p>
          <a:p>
            <a:r>
              <a:rPr lang="es-ES_tradnl" dirty="0"/>
              <a:t>Cheque cruzado. </a:t>
            </a:r>
          </a:p>
          <a:p>
            <a:r>
              <a:rPr lang="es-ES_tradnl" dirty="0"/>
              <a:t>Cheque para abonar en cuenta. </a:t>
            </a:r>
          </a:p>
          <a:p>
            <a:r>
              <a:rPr lang="es-ES_tradnl" dirty="0"/>
              <a:t>Cheque conformado. </a:t>
            </a:r>
          </a:p>
          <a:p>
            <a:r>
              <a:rPr lang="es-ES_tradnl" dirty="0"/>
              <a:t>Cheque bancario</a:t>
            </a:r>
          </a:p>
          <a:p>
            <a:r>
              <a:rPr lang="es-ES_tradnl" dirty="0"/>
              <a:t>Cheque ventanilla. </a:t>
            </a:r>
          </a:p>
        </p:txBody>
      </p:sp>
      <p:sp>
        <p:nvSpPr>
          <p:cNvPr id="3" name="Título 2"/>
          <p:cNvSpPr>
            <a:spLocks noGrp="1"/>
          </p:cNvSpPr>
          <p:nvPr>
            <p:ph type="title"/>
          </p:nvPr>
        </p:nvSpPr>
        <p:spPr/>
        <p:txBody>
          <a:bodyPr/>
          <a:lstStyle/>
          <a:p>
            <a:pPr algn="ctr"/>
            <a:r>
              <a:rPr lang="es-ES_tradnl" dirty="0"/>
              <a:t>Tipos de cheque</a:t>
            </a:r>
          </a:p>
        </p:txBody>
      </p:sp>
    </p:spTree>
    <p:extLst>
      <p:ext uri="{BB962C8B-B14F-4D97-AF65-F5344CB8AC3E}">
        <p14:creationId xmlns:p14="http://schemas.microsoft.com/office/powerpoint/2010/main" val="148183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928688" y="214313"/>
            <a:ext cx="7934325" cy="1284287"/>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 Cheque: Evaluación del instrumento</a:t>
            </a:r>
          </a:p>
        </p:txBody>
      </p:sp>
      <p:graphicFrame>
        <p:nvGraphicFramePr>
          <p:cNvPr id="3" name="Group 48"/>
          <p:cNvGraphicFramePr>
            <a:graphicFrameLocks noGrp="1"/>
          </p:cNvGraphicFramePr>
          <p:nvPr/>
        </p:nvGraphicFramePr>
        <p:xfrm>
          <a:off x="-750888" y="2932113"/>
          <a:ext cx="10645776" cy="1633538"/>
        </p:xfrm>
        <a:graphic>
          <a:graphicData uri="http://schemas.openxmlformats.org/drawingml/2006/table">
            <a:tbl>
              <a:tblPr/>
              <a:tblGrid>
                <a:gridCol w="10645776">
                  <a:extLst>
                    <a:ext uri="{9D8B030D-6E8A-4147-A177-3AD203B41FA5}">
                      <a16:colId xmlns:a16="http://schemas.microsoft.com/office/drawing/2014/main" val="20000"/>
                    </a:ext>
                  </a:extLst>
                </a:gridCol>
              </a:tblGrid>
              <a:tr h="1633538">
                <a:tc>
                  <a:txBody>
                    <a:bodyPr/>
                    <a:lstStyle/>
                    <a:p>
                      <a:pPr marL="0" marR="0" lvl="0" indent="0" algn="l" defTabSz="-13873163" rtl="0" eaLnBrk="1" fontAlgn="base" latinLnBrk="0" hangingPunct="1">
                        <a:lnSpc>
                          <a:spcPct val="100000"/>
                        </a:lnSpc>
                        <a:spcBef>
                          <a:spcPct val="0"/>
                        </a:spcBef>
                        <a:spcAft>
                          <a:spcPct val="0"/>
                        </a:spcAft>
                        <a:buClr>
                          <a:schemeClr val="accent1"/>
                        </a:buClr>
                        <a:buSzPct val="75000"/>
                        <a:buFont typeface="Wingdings 3" charset="2"/>
                        <a:buNone/>
                        <a:tabLst/>
                      </a:pPr>
                      <a:endParaRPr kumimoji="0" lang="es-ES" sz="2700" b="0" i="0" u="none" strike="noStrike" cap="none" normalizeH="0" baseline="0" dirty="0">
                        <a:ln>
                          <a:noFill/>
                        </a:ln>
                        <a:solidFill>
                          <a:srgbClr val="333333"/>
                        </a:solidFill>
                        <a:effectLst/>
                        <a:latin typeface="Tahoma"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 name="Group 58"/>
          <p:cNvGraphicFramePr>
            <a:graphicFrameLocks noGrp="1"/>
          </p:cNvGraphicFramePr>
          <p:nvPr/>
        </p:nvGraphicFramePr>
        <p:xfrm>
          <a:off x="304800" y="1643063"/>
          <a:ext cx="8610600" cy="5047615"/>
        </p:xfrm>
        <a:graphic>
          <a:graphicData uri="http://schemas.openxmlformats.org/drawingml/2006/table">
            <a:tbl>
              <a:tblPr/>
              <a:tblGrid>
                <a:gridCol w="1243013">
                  <a:extLst>
                    <a:ext uri="{9D8B030D-6E8A-4147-A177-3AD203B41FA5}">
                      <a16:colId xmlns:a16="http://schemas.microsoft.com/office/drawing/2014/main" val="20000"/>
                    </a:ext>
                  </a:extLst>
                </a:gridCol>
                <a:gridCol w="3305175">
                  <a:extLst>
                    <a:ext uri="{9D8B030D-6E8A-4147-A177-3AD203B41FA5}">
                      <a16:colId xmlns:a16="http://schemas.microsoft.com/office/drawing/2014/main" val="20001"/>
                    </a:ext>
                  </a:extLst>
                </a:gridCol>
                <a:gridCol w="4062412">
                  <a:extLst>
                    <a:ext uri="{9D8B030D-6E8A-4147-A177-3AD203B41FA5}">
                      <a16:colId xmlns:a16="http://schemas.microsoft.com/office/drawing/2014/main" val="20002"/>
                    </a:ext>
                  </a:extLst>
                </a:gridCol>
              </a:tblGrid>
              <a:tr h="688975">
                <a:tc>
                  <a:txBody>
                    <a:bodyPr/>
                    <a:lstStyle/>
                    <a:p>
                      <a:pPr marL="0" marR="0" lvl="0" indent="0" algn="l" defTabSz="-13873163" rtl="0" eaLnBrk="1" fontAlgn="base" latinLnBrk="0" hangingPunct="1">
                        <a:lnSpc>
                          <a:spcPct val="100000"/>
                        </a:lnSpc>
                        <a:spcBef>
                          <a:spcPct val="0"/>
                        </a:spcBef>
                        <a:spcAft>
                          <a:spcPct val="0"/>
                        </a:spcAft>
                        <a:buClr>
                          <a:schemeClr val="accent1"/>
                        </a:buClr>
                        <a:buSzPct val="75000"/>
                        <a:buFont typeface="Wingdings 3" charset="2"/>
                        <a:buNone/>
                        <a:tabLst/>
                      </a:pPr>
                      <a:endParaRPr kumimoji="0" lang="es-ES" sz="2700" b="0" i="0" u="none" strike="noStrike" cap="none" normalizeH="0" baseline="0" dirty="0">
                        <a:ln>
                          <a:noFill/>
                        </a:ln>
                        <a:solidFill>
                          <a:srgbClr val="333333"/>
                        </a:solidFill>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VENTAJAS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INCONVENIENTES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extLst>
                  <a:ext uri="{0D108BD9-81ED-4DB2-BD59-A6C34878D82A}">
                    <a16:rowId xmlns:a16="http://schemas.microsoft.com/office/drawing/2014/main" val="10000"/>
                  </a:ext>
                </a:extLst>
              </a:tr>
              <a:tr h="2149475">
                <a:tc>
                  <a:txBody>
                    <a:bodyPr/>
                    <a:lstStyle/>
                    <a:p>
                      <a:pPr marL="0" marR="0" lvl="0" indent="0" algn="l" defTabSz="-13873163" rtl="0" eaLnBrk="1" fontAlgn="base" latinLnBrk="0" hangingPunct="1">
                        <a:lnSpc>
                          <a:spcPct val="100000"/>
                        </a:lnSpc>
                        <a:spcBef>
                          <a:spcPct val="0"/>
                        </a:spcBef>
                        <a:spcAft>
                          <a:spcPct val="0"/>
                        </a:spcAft>
                        <a:buClrTx/>
                        <a:buSzPct val="75000"/>
                        <a:buFontTx/>
                        <a:buNone/>
                        <a:tabLst/>
                      </a:pPr>
                      <a:r>
                        <a:rPr kumimoji="0" lang="es-ES" sz="2000" b="1" i="0" u="none" strike="noStrike" cap="none" normalizeH="0" baseline="0" dirty="0">
                          <a:ln>
                            <a:noFill/>
                          </a:ln>
                          <a:solidFill>
                            <a:srgbClr val="FFFFFF"/>
                          </a:solidFill>
                          <a:effectLst/>
                          <a:latin typeface="Arial" charset="0"/>
                          <a:ea typeface="Arial" charset="0"/>
                          <a:cs typeface="Arial" charset="0"/>
                        </a:rPr>
                        <a:t>EMISOR</a:t>
                      </a:r>
                      <a:endParaRPr kumimoji="0" lang="es-ES" sz="20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l" defTabSz="-13873163" rtl="0" eaLnBrk="1" fontAlgn="base" latinLnBrk="0" hangingPunct="1">
                        <a:lnSpc>
                          <a:spcPct val="100000"/>
                        </a:lnSpc>
                        <a:spcBef>
                          <a:spcPct val="0"/>
                        </a:spcBef>
                        <a:spcAft>
                          <a:spcPct val="0"/>
                        </a:spcAft>
                        <a:buClrTx/>
                        <a:buSzPct val="75000"/>
                        <a:buFontTx/>
                        <a:buNone/>
                        <a:tabLst/>
                      </a:pPr>
                      <a:endParaRPr kumimoji="0" lang="es-ES" sz="1700" b="0" i="0" u="none" strike="noStrike" cap="none" normalizeH="0" baseline="0" dirty="0">
                        <a:ln>
                          <a:noFill/>
                        </a:ln>
                        <a:solidFill>
                          <a:srgbClr val="000000"/>
                        </a:solidFill>
                        <a:effectLst/>
                        <a:latin typeface="Arial" charset="0"/>
                        <a:ea typeface="Arial" charset="0"/>
                        <a:cs typeface="Arial" charset="0"/>
                      </a:endParaRPr>
                    </a:p>
                    <a:p>
                      <a:pPr marL="0" marR="0" lvl="0" indent="0" algn="l" defTabSz="-13873163" rtl="0" eaLnBrk="0" fontAlgn="base" latinLnBrk="0" hangingPunct="0">
                        <a:lnSpc>
                          <a:spcPct val="100000"/>
                        </a:lnSpc>
                        <a:spcBef>
                          <a:spcPct val="0"/>
                        </a:spcBef>
                        <a:spcAft>
                          <a:spcPct val="0"/>
                        </a:spcAft>
                        <a:buClrTx/>
                        <a:buSzPct val="75000"/>
                        <a:buFontTx/>
                        <a:buChar char="•"/>
                        <a:tabLst/>
                      </a:pPr>
                      <a:r>
                        <a:rPr kumimoji="0" lang="es-ES" sz="1700" b="1" i="0" u="none" strike="noStrike" cap="none" normalizeH="0" baseline="0" dirty="0">
                          <a:ln>
                            <a:noFill/>
                          </a:ln>
                          <a:solidFill>
                            <a:srgbClr val="000000"/>
                          </a:solidFill>
                          <a:effectLst/>
                          <a:latin typeface="Arial" charset="0"/>
                          <a:ea typeface="Arial" charset="0"/>
                          <a:cs typeface="Arial" charset="0"/>
                        </a:rPr>
                        <a:t> </a:t>
                      </a:r>
                      <a:r>
                        <a:rPr kumimoji="0" lang="es-ES" sz="2000" b="1" i="0" u="none" strike="noStrike" cap="none" normalizeH="0" baseline="0" dirty="0">
                          <a:ln>
                            <a:noFill/>
                          </a:ln>
                          <a:solidFill>
                            <a:srgbClr val="000000"/>
                          </a:solidFill>
                          <a:effectLst/>
                          <a:latin typeface="Arial" charset="0"/>
                          <a:ea typeface="Arial" charset="0"/>
                          <a:cs typeface="Arial" charset="0"/>
                        </a:rPr>
                        <a:t>Flexibilidad</a:t>
                      </a:r>
                      <a:r>
                        <a:rPr kumimoji="0" lang="es-ES" sz="2000" b="0" i="0" u="none" strike="noStrike" cap="none" normalizeH="0" baseline="0" dirty="0">
                          <a:ln>
                            <a:noFill/>
                          </a:ln>
                          <a:solidFill>
                            <a:srgbClr val="000000"/>
                          </a:solidFill>
                          <a:effectLst/>
                          <a:latin typeface="Arial" charset="0"/>
                          <a:ea typeface="Arial" charset="0"/>
                          <a:cs typeface="Arial" charset="0"/>
                        </a:rPr>
                        <a:t> de gestión de tesorería </a:t>
                      </a:r>
                    </a:p>
                    <a:p>
                      <a:pPr marL="0" marR="0" lvl="0" indent="0" algn="l" defTabSz="-13873163" rtl="0" eaLnBrk="0" fontAlgn="base" latinLnBrk="0" hangingPunct="0">
                        <a:lnSpc>
                          <a:spcPct val="100000"/>
                        </a:lnSpc>
                        <a:spcBef>
                          <a:spcPct val="0"/>
                        </a:spcBef>
                        <a:spcAft>
                          <a:spcPct val="0"/>
                        </a:spcAft>
                        <a:buClrTx/>
                        <a:buSzPct val="75000"/>
                        <a:buFontTx/>
                        <a:buChar char="•"/>
                        <a:tabLst/>
                      </a:pPr>
                      <a:r>
                        <a:rPr kumimoji="0" lang="es-ES" sz="2000" b="1" i="0" u="none" strike="noStrike" cap="none" normalizeH="0" baseline="0" dirty="0">
                          <a:ln>
                            <a:noFill/>
                          </a:ln>
                          <a:solidFill>
                            <a:srgbClr val="000000"/>
                          </a:solidFill>
                          <a:effectLst/>
                          <a:latin typeface="Arial" charset="0"/>
                          <a:ea typeface="Arial" charset="0"/>
                          <a:cs typeface="Arial" charset="0"/>
                        </a:rPr>
                        <a:t> No</a:t>
                      </a:r>
                      <a:r>
                        <a:rPr kumimoji="0" lang="es-ES" sz="2000" b="0" i="0" u="none" strike="noStrike" cap="none" normalizeH="0" baseline="0" dirty="0">
                          <a:ln>
                            <a:noFill/>
                          </a:ln>
                          <a:solidFill>
                            <a:srgbClr val="000000"/>
                          </a:solidFill>
                          <a:effectLst/>
                          <a:latin typeface="Arial" charset="0"/>
                          <a:ea typeface="Arial" charset="0"/>
                          <a:cs typeface="Arial" charset="0"/>
                        </a:rPr>
                        <a:t> est</a:t>
                      </a:r>
                      <a:r>
                        <a:rPr kumimoji="0" lang="es-ES" sz="2000" b="0" i="0" u="none" strike="noStrike" cap="none" normalizeH="0" baseline="0" dirty="0">
                          <a:ln>
                            <a:noFill/>
                          </a:ln>
                          <a:solidFill>
                            <a:srgbClr val="000000"/>
                          </a:solidFill>
                          <a:effectLst/>
                          <a:latin typeface="Eras Medium ITC" pitchFamily="34" charset="0"/>
                          <a:ea typeface="Arial" charset="0"/>
                          <a:cs typeface="Arial" charset="0"/>
                        </a:rPr>
                        <a:t>á</a:t>
                      </a:r>
                      <a:r>
                        <a:rPr kumimoji="0" lang="es-ES" sz="2000" b="0" i="0" u="none" strike="noStrike" cap="none" normalizeH="0" baseline="0" dirty="0">
                          <a:ln>
                            <a:noFill/>
                          </a:ln>
                          <a:solidFill>
                            <a:srgbClr val="000000"/>
                          </a:solidFill>
                          <a:effectLst/>
                          <a:latin typeface="Arial" charset="0"/>
                          <a:ea typeface="Arial" charset="0"/>
                          <a:cs typeface="Arial" charset="0"/>
                        </a:rPr>
                        <a:t> </a:t>
                      </a:r>
                      <a:r>
                        <a:rPr kumimoji="0" lang="es-ES" sz="2000" b="1" i="0" u="none" strike="noStrike" cap="none" normalizeH="0" baseline="0" dirty="0">
                          <a:ln>
                            <a:noFill/>
                          </a:ln>
                          <a:solidFill>
                            <a:srgbClr val="000000"/>
                          </a:solidFill>
                          <a:effectLst/>
                          <a:latin typeface="Arial" charset="0"/>
                          <a:ea typeface="Arial" charset="0"/>
                          <a:cs typeface="Arial" charset="0"/>
                        </a:rPr>
                        <a:t>obligado</a:t>
                      </a:r>
                      <a:r>
                        <a:rPr kumimoji="0" lang="es-ES" sz="2000" b="0" i="0" u="none" strike="noStrike" cap="none" normalizeH="0" baseline="0" dirty="0">
                          <a:ln>
                            <a:noFill/>
                          </a:ln>
                          <a:solidFill>
                            <a:srgbClr val="000000"/>
                          </a:solidFill>
                          <a:effectLst/>
                          <a:latin typeface="Arial" charset="0"/>
                          <a:ea typeface="Arial" charset="0"/>
                          <a:cs typeface="Arial" charset="0"/>
                        </a:rPr>
                        <a:t> a tener la </a:t>
                      </a:r>
                      <a:r>
                        <a:rPr kumimoji="0" lang="es-ES" sz="2000" b="1" i="0" u="none" strike="noStrike" cap="none" normalizeH="0" baseline="0" dirty="0">
                          <a:ln>
                            <a:noFill/>
                          </a:ln>
                          <a:solidFill>
                            <a:srgbClr val="000000"/>
                          </a:solidFill>
                          <a:effectLst/>
                          <a:latin typeface="Arial" charset="0"/>
                          <a:ea typeface="Arial" charset="0"/>
                          <a:cs typeface="Arial" charset="0"/>
                        </a:rPr>
                        <a:t>cantidad disponible</a:t>
                      </a:r>
                      <a:r>
                        <a:rPr kumimoji="0" lang="es-ES" sz="2000" b="0" i="0" u="none" strike="noStrike" cap="none" normalizeH="0" baseline="0" dirty="0">
                          <a:ln>
                            <a:noFill/>
                          </a:ln>
                          <a:solidFill>
                            <a:srgbClr val="000000"/>
                          </a:solidFill>
                          <a:effectLst/>
                          <a:latin typeface="Arial" charset="0"/>
                          <a:ea typeface="Arial" charset="0"/>
                          <a:cs typeface="Arial" charset="0"/>
                        </a:rPr>
                        <a:t> el mismo d</a:t>
                      </a:r>
                      <a:r>
                        <a:rPr kumimoji="0" lang="es-ES" sz="2000" b="0" i="0" u="none" strike="noStrike" cap="none" normalizeH="0" baseline="0" dirty="0">
                          <a:ln>
                            <a:noFill/>
                          </a:ln>
                          <a:solidFill>
                            <a:srgbClr val="000000"/>
                          </a:solidFill>
                          <a:effectLst/>
                          <a:latin typeface="Eras Medium ITC" pitchFamily="34" charset="0"/>
                          <a:ea typeface="Arial" charset="0"/>
                          <a:cs typeface="Arial" charset="0"/>
                        </a:rPr>
                        <a:t>í</a:t>
                      </a:r>
                      <a:r>
                        <a:rPr kumimoji="0" lang="es-ES" sz="2000" b="0" i="0" u="none" strike="noStrike" cap="none" normalizeH="0" baseline="0" dirty="0">
                          <a:ln>
                            <a:noFill/>
                          </a:ln>
                          <a:solidFill>
                            <a:srgbClr val="000000"/>
                          </a:solidFill>
                          <a:effectLst/>
                          <a:latin typeface="Arial" charset="0"/>
                          <a:ea typeface="Arial" charset="0"/>
                          <a:cs typeface="Arial" charset="0"/>
                        </a:rPr>
                        <a:t>a de la emisión del cheque </a:t>
                      </a:r>
                    </a:p>
                  </a:txBody>
                  <a:tcPr horzOverflow="overflow">
                    <a:lnL>
                      <a:noFill/>
                    </a:lnL>
                    <a:lnR>
                      <a:noFill/>
                    </a:lnR>
                    <a:lnT>
                      <a:noFill/>
                    </a:lnT>
                    <a:lnB>
                      <a:noFill/>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Pct val="75000"/>
                        <a:buFontTx/>
                        <a:buNone/>
                        <a:tabLst/>
                      </a:pPr>
                      <a:endParaRPr kumimoji="0" lang="es-ES" sz="1700" b="0" i="0" u="none" strike="noStrike" cap="none" normalizeH="0" baseline="0" dirty="0">
                        <a:ln>
                          <a:noFill/>
                        </a:ln>
                        <a:solidFill>
                          <a:srgbClr val="000000"/>
                        </a:solidFill>
                        <a:effectLst/>
                        <a:latin typeface="Arial" charset="0"/>
                        <a:ea typeface="Arial" charset="0"/>
                        <a:cs typeface="Arial"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149475">
                <a:tc>
                  <a:txBody>
                    <a:bodyPr/>
                    <a:lstStyle/>
                    <a:p>
                      <a:pPr marL="0" marR="0" lvl="0" indent="0" algn="l" defTabSz="-13873163" rtl="0" eaLnBrk="1" fontAlgn="base" latinLnBrk="0" hangingPunct="1">
                        <a:lnSpc>
                          <a:spcPct val="100000"/>
                        </a:lnSpc>
                        <a:spcBef>
                          <a:spcPct val="0"/>
                        </a:spcBef>
                        <a:spcAft>
                          <a:spcPct val="0"/>
                        </a:spcAft>
                        <a:buClrTx/>
                        <a:buSzPct val="75000"/>
                        <a:buFontTx/>
                        <a:buNone/>
                        <a:tabLst/>
                      </a:pPr>
                      <a:r>
                        <a:rPr kumimoji="0" lang="es-ES" sz="1400" b="1" i="0" u="none" strike="noStrike" cap="none" normalizeH="0" baseline="0" dirty="0">
                          <a:ln>
                            <a:noFill/>
                          </a:ln>
                          <a:solidFill>
                            <a:srgbClr val="FFFFFF"/>
                          </a:solidFill>
                          <a:effectLst/>
                          <a:latin typeface="Arial" charset="0"/>
                          <a:ea typeface="Arial" charset="0"/>
                          <a:cs typeface="Arial" charset="0"/>
                        </a:rPr>
                        <a:t>RECEPTOR</a:t>
                      </a:r>
                      <a:endParaRPr kumimoji="0" lang="es-ES" sz="1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l" defTabSz="-13873163" rtl="0" eaLnBrk="1" fontAlgn="base" latinLnBrk="0" hangingPunct="1">
                        <a:lnSpc>
                          <a:spcPct val="100000"/>
                        </a:lnSpc>
                        <a:spcBef>
                          <a:spcPct val="0"/>
                        </a:spcBef>
                        <a:spcAft>
                          <a:spcPct val="0"/>
                        </a:spcAft>
                        <a:buClrTx/>
                        <a:buSzPct val="75000"/>
                        <a:buFontTx/>
                        <a:buNone/>
                        <a:tabLst/>
                      </a:pPr>
                      <a:endParaRPr kumimoji="0" lang="es-ES" sz="1700" b="0" i="0" u="none" strike="noStrike" cap="none" normalizeH="0" baseline="0" dirty="0">
                        <a:ln>
                          <a:noFill/>
                        </a:ln>
                        <a:solidFill>
                          <a:srgbClr val="000000"/>
                        </a:solidFill>
                        <a:effectLst/>
                        <a:latin typeface="Arial" charset="0"/>
                        <a:ea typeface="Arial" charset="0"/>
                        <a:cs typeface="Arial" charset="0"/>
                      </a:endParaRPr>
                    </a:p>
                    <a:p>
                      <a:pPr marL="0" marR="0" lvl="0" indent="0" algn="l" defTabSz="-13873163" rtl="0" eaLnBrk="0" fontAlgn="base" latinLnBrk="0" hangingPunct="0">
                        <a:lnSpc>
                          <a:spcPct val="100000"/>
                        </a:lnSpc>
                        <a:spcBef>
                          <a:spcPct val="0"/>
                        </a:spcBef>
                        <a:spcAft>
                          <a:spcPct val="0"/>
                        </a:spcAft>
                        <a:buClrTx/>
                        <a:buSzPct val="75000"/>
                        <a:buFontTx/>
                        <a:buChar char="•"/>
                        <a:tabLst/>
                      </a:pPr>
                      <a:r>
                        <a:rPr kumimoji="0" lang="es-ES" sz="2000" b="1" i="0" u="none" strike="noStrike" cap="none" normalizeH="0" baseline="0" dirty="0">
                          <a:ln>
                            <a:noFill/>
                          </a:ln>
                          <a:solidFill>
                            <a:srgbClr val="000000"/>
                          </a:solidFill>
                          <a:effectLst/>
                          <a:latin typeface="Arial" charset="0"/>
                          <a:ea typeface="Arial" charset="0"/>
                          <a:cs typeface="Arial" charset="0"/>
                        </a:rPr>
                        <a:t> Posibilidad</a:t>
                      </a:r>
                      <a:r>
                        <a:rPr kumimoji="0" lang="es-ES" sz="2000" b="0" i="0" u="none" strike="noStrike" cap="none" normalizeH="0" baseline="0" dirty="0">
                          <a:ln>
                            <a:noFill/>
                          </a:ln>
                          <a:solidFill>
                            <a:srgbClr val="000000"/>
                          </a:solidFill>
                          <a:effectLst/>
                          <a:latin typeface="Arial" charset="0"/>
                          <a:ea typeface="Arial" charset="0"/>
                          <a:cs typeface="Arial" charset="0"/>
                        </a:rPr>
                        <a:t> de </a:t>
                      </a:r>
                      <a:r>
                        <a:rPr kumimoji="0" lang="es-ES" sz="2000" b="1" i="0" u="none" strike="noStrike" cap="none" normalizeH="0" baseline="0" dirty="0">
                          <a:ln>
                            <a:noFill/>
                          </a:ln>
                          <a:solidFill>
                            <a:srgbClr val="000000"/>
                          </a:solidFill>
                          <a:effectLst/>
                          <a:latin typeface="Arial" charset="0"/>
                          <a:ea typeface="Arial" charset="0"/>
                          <a:cs typeface="Arial" charset="0"/>
                        </a:rPr>
                        <a:t>endosar</a:t>
                      </a:r>
                      <a:r>
                        <a:rPr kumimoji="0" lang="es-ES" sz="2000" b="0" i="0" u="none" strike="noStrike" cap="none" normalizeH="0" baseline="0" dirty="0">
                          <a:ln>
                            <a:noFill/>
                          </a:ln>
                          <a:solidFill>
                            <a:srgbClr val="000000"/>
                          </a:solidFill>
                          <a:effectLst/>
                          <a:latin typeface="Arial" charset="0"/>
                          <a:ea typeface="Arial" charset="0"/>
                          <a:cs typeface="Arial" charset="0"/>
                        </a:rPr>
                        <a:t> el documento </a:t>
                      </a:r>
                    </a:p>
                  </a:txBody>
                  <a:tcPr horzOverflow="overflow">
                    <a:lnL>
                      <a:noFill/>
                    </a:lnL>
                    <a:lnR>
                      <a:noFill/>
                    </a:lnR>
                    <a:lnT>
                      <a:noFill/>
                    </a:lnT>
                    <a:lnB>
                      <a:noFill/>
                    </a:lnB>
                    <a:lnTlToBr>
                      <a:noFill/>
                    </a:lnTlToBr>
                    <a:lnBlToTr>
                      <a:noFill/>
                    </a:lnBlToTr>
                    <a:noFill/>
                  </a:tcPr>
                </a:tc>
                <a:tc>
                  <a:txBody>
                    <a:bodyPr/>
                    <a:lstStyle/>
                    <a:p>
                      <a:pPr marL="0" marR="0" lvl="0" indent="0" algn="l" defTabSz="-13873163" rtl="0" eaLnBrk="1" fontAlgn="base" latinLnBrk="0" hangingPunct="1">
                        <a:lnSpc>
                          <a:spcPct val="100000"/>
                        </a:lnSpc>
                        <a:spcBef>
                          <a:spcPct val="0"/>
                        </a:spcBef>
                        <a:spcAft>
                          <a:spcPct val="0"/>
                        </a:spcAft>
                        <a:buClrTx/>
                        <a:buSzPct val="75000"/>
                        <a:buFontTx/>
                        <a:buNone/>
                        <a:tabLst/>
                      </a:pPr>
                      <a:endParaRPr kumimoji="0" lang="es-ES" sz="1700" b="0" i="0" u="none" strike="noStrike" cap="none" normalizeH="0" baseline="0" dirty="0">
                        <a:ln>
                          <a:noFill/>
                        </a:ln>
                        <a:solidFill>
                          <a:srgbClr val="000000"/>
                        </a:solidFill>
                        <a:effectLst/>
                        <a:latin typeface="Arial" charset="0"/>
                        <a:ea typeface="Arial" charset="0"/>
                        <a:cs typeface="Arial" charset="0"/>
                      </a:endParaRPr>
                    </a:p>
                    <a:p>
                      <a:pPr marL="0" marR="0" lvl="0" indent="0" algn="l" defTabSz="-13873163" rtl="0" eaLnBrk="0" fontAlgn="base" latinLnBrk="0" hangingPunct="0">
                        <a:lnSpc>
                          <a:spcPct val="100000"/>
                        </a:lnSpc>
                        <a:spcBef>
                          <a:spcPct val="0"/>
                        </a:spcBef>
                        <a:spcAft>
                          <a:spcPct val="0"/>
                        </a:spcAft>
                        <a:buClrTx/>
                        <a:buSzPct val="75000"/>
                        <a:buFontTx/>
                        <a:buChar char="•"/>
                        <a:tabLst/>
                      </a:pPr>
                      <a:r>
                        <a:rPr kumimoji="0" lang="es-ES" sz="2000" b="1" i="0" u="none" strike="noStrike" cap="none" normalizeH="0" baseline="0" dirty="0">
                          <a:ln>
                            <a:noFill/>
                          </a:ln>
                          <a:solidFill>
                            <a:srgbClr val="000000"/>
                          </a:solidFill>
                          <a:effectLst/>
                          <a:latin typeface="Arial" charset="0"/>
                          <a:ea typeface="Arial" charset="0"/>
                          <a:cs typeface="Arial" charset="0"/>
                        </a:rPr>
                        <a:t> Iniciativa</a:t>
                      </a:r>
                      <a:r>
                        <a:rPr kumimoji="0" lang="es-ES" sz="2000" b="0" i="0" u="none" strike="noStrike" cap="none" normalizeH="0" baseline="0" dirty="0">
                          <a:ln>
                            <a:noFill/>
                          </a:ln>
                          <a:solidFill>
                            <a:srgbClr val="000000"/>
                          </a:solidFill>
                          <a:effectLst/>
                          <a:latin typeface="Arial" charset="0"/>
                          <a:ea typeface="Arial" charset="0"/>
                          <a:cs typeface="Arial" charset="0"/>
                        </a:rPr>
                        <a:t> en el pago corresponde al </a:t>
                      </a:r>
                      <a:r>
                        <a:rPr kumimoji="0" lang="es-ES" sz="2000" b="1" i="0" u="none" strike="noStrike" cap="none" normalizeH="0" baseline="0" dirty="0">
                          <a:ln>
                            <a:noFill/>
                          </a:ln>
                          <a:solidFill>
                            <a:srgbClr val="000000"/>
                          </a:solidFill>
                          <a:effectLst/>
                          <a:latin typeface="Arial" charset="0"/>
                          <a:ea typeface="Arial" charset="0"/>
                          <a:cs typeface="Arial" charset="0"/>
                        </a:rPr>
                        <a:t>cliente</a:t>
                      </a:r>
                      <a:r>
                        <a:rPr kumimoji="0" lang="es-ES" sz="2000" b="0" i="0" u="none" strike="noStrike" cap="none" normalizeH="0" baseline="0" dirty="0">
                          <a:ln>
                            <a:noFill/>
                          </a:ln>
                          <a:solidFill>
                            <a:srgbClr val="000000"/>
                          </a:solidFill>
                          <a:effectLst/>
                          <a:latin typeface="Arial" charset="0"/>
                          <a:ea typeface="Arial" charset="0"/>
                          <a:cs typeface="Arial" charset="0"/>
                        </a:rPr>
                        <a:t> </a:t>
                      </a:r>
                    </a:p>
                    <a:p>
                      <a:pPr marL="0" marR="0" lvl="0" indent="0" algn="l" defTabSz="-13873163" rtl="0" eaLnBrk="0" fontAlgn="base" latinLnBrk="0" hangingPunct="0">
                        <a:lnSpc>
                          <a:spcPct val="100000"/>
                        </a:lnSpc>
                        <a:spcBef>
                          <a:spcPct val="0"/>
                        </a:spcBef>
                        <a:spcAft>
                          <a:spcPct val="0"/>
                        </a:spcAft>
                        <a:buClrTx/>
                        <a:buSzPct val="75000"/>
                        <a:buFontTx/>
                        <a:buChar char="•"/>
                        <a:tabLst/>
                      </a:pPr>
                      <a:r>
                        <a:rPr kumimoji="0" lang="es-ES" sz="2000" b="1" i="0" u="none" strike="noStrike" cap="none" normalizeH="0" baseline="0" dirty="0">
                          <a:ln>
                            <a:noFill/>
                          </a:ln>
                          <a:solidFill>
                            <a:srgbClr val="000000"/>
                          </a:solidFill>
                          <a:effectLst/>
                          <a:latin typeface="Arial" charset="0"/>
                          <a:ea typeface="Arial" charset="0"/>
                          <a:cs typeface="Arial" charset="0"/>
                        </a:rPr>
                        <a:t> Poca fuerza legal</a:t>
                      </a:r>
                      <a:r>
                        <a:rPr kumimoji="0" lang="es-ES" sz="2000" b="0" i="0" u="none" strike="noStrike" cap="none" normalizeH="0" baseline="0" dirty="0">
                          <a:ln>
                            <a:noFill/>
                          </a:ln>
                          <a:solidFill>
                            <a:srgbClr val="000000"/>
                          </a:solidFill>
                          <a:effectLst/>
                          <a:latin typeface="Arial" charset="0"/>
                          <a:ea typeface="Arial" charset="0"/>
                          <a:cs typeface="Arial" charset="0"/>
                        </a:rPr>
                        <a:t> en el caso de impagados </a:t>
                      </a:r>
                    </a:p>
                    <a:p>
                      <a:pPr marL="0" marR="0" lvl="0" indent="0" algn="l" defTabSz="-13873163" rtl="0" eaLnBrk="0" fontAlgn="base" latinLnBrk="0" hangingPunct="0">
                        <a:lnSpc>
                          <a:spcPct val="100000"/>
                        </a:lnSpc>
                        <a:spcBef>
                          <a:spcPct val="0"/>
                        </a:spcBef>
                        <a:spcAft>
                          <a:spcPct val="0"/>
                        </a:spcAft>
                        <a:buClrTx/>
                        <a:buSzPct val="75000"/>
                        <a:buFontTx/>
                        <a:buChar char="•"/>
                        <a:tabLst/>
                      </a:pPr>
                      <a:r>
                        <a:rPr kumimoji="0" lang="es-ES" sz="2000" b="1" i="0" u="none" strike="noStrike" cap="none" normalizeH="0" baseline="0" dirty="0">
                          <a:ln>
                            <a:noFill/>
                          </a:ln>
                          <a:solidFill>
                            <a:srgbClr val="000000"/>
                          </a:solidFill>
                          <a:effectLst/>
                          <a:latin typeface="Arial" charset="0"/>
                          <a:ea typeface="Arial" charset="0"/>
                          <a:cs typeface="Arial" charset="0"/>
                        </a:rPr>
                        <a:t> Retraso del pago</a:t>
                      </a:r>
                      <a:r>
                        <a:rPr kumimoji="0" lang="es-ES" sz="2000" b="0" i="0" u="none" strike="noStrike" cap="none" normalizeH="0" baseline="0" dirty="0">
                          <a:ln>
                            <a:noFill/>
                          </a:ln>
                          <a:solidFill>
                            <a:srgbClr val="000000"/>
                          </a:solidFill>
                          <a:effectLst/>
                          <a:latin typeface="Arial" charset="0"/>
                          <a:ea typeface="Arial" charset="0"/>
                          <a:cs typeface="Arial" charset="0"/>
                        </a:rPr>
                        <a:t> por parte de los clientes </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43013" y="828675"/>
            <a:ext cx="7400925" cy="588963"/>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PAGARÉ</a:t>
            </a:r>
          </a:p>
        </p:txBody>
      </p:sp>
      <p:sp>
        <p:nvSpPr>
          <p:cNvPr id="40963" name="Rectangle 3"/>
          <p:cNvSpPr txBox="1">
            <a:spLocks/>
          </p:cNvSpPr>
          <p:nvPr/>
        </p:nvSpPr>
        <p:spPr bwMode="auto">
          <a:xfrm>
            <a:off x="990600" y="1928813"/>
            <a:ext cx="7313613" cy="4176712"/>
          </a:xfrm>
          <a:prstGeom prst="rect">
            <a:avLst/>
          </a:prstGeom>
          <a:noFill/>
          <a:ln w="9525">
            <a:noFill/>
            <a:miter lim="800000"/>
            <a:headEnd/>
            <a:tailEnd/>
          </a:ln>
        </p:spPr>
        <p:txBody>
          <a:bodyPr>
            <a:prstTxWarp prst="textNoShape">
              <a:avLst/>
            </a:prstTxWarp>
          </a:bodyPr>
          <a:lstStyle/>
          <a:p>
            <a:pPr marL="342900" indent="-342900" defTabSz="-13873163">
              <a:lnSpc>
                <a:spcPct val="90000"/>
              </a:lnSpc>
              <a:buClr>
                <a:schemeClr val="accent1"/>
              </a:buClr>
              <a:buSzPct val="75000"/>
              <a:buFont typeface="Wingdings 3" pitchFamily="8" charset="2"/>
              <a:buChar char=""/>
            </a:pPr>
            <a:r>
              <a:rPr lang="es-ES" sz="2700" dirty="0">
                <a:solidFill>
                  <a:srgbClr val="000000"/>
                </a:solidFill>
                <a:latin typeface="Tahoma" pitchFamily="8" charset="0"/>
              </a:rPr>
              <a:t>Recepción mercancía y comprobación con factura y albarán.</a:t>
            </a:r>
          </a:p>
          <a:p>
            <a:pPr marL="342900" indent="-342900" defTabSz="-13873163">
              <a:lnSpc>
                <a:spcPct val="90000"/>
              </a:lnSpc>
              <a:buClr>
                <a:schemeClr val="accent1"/>
              </a:buClr>
              <a:buSzPct val="75000"/>
              <a:buFont typeface="Wingdings 3" pitchFamily="8" charset="2"/>
              <a:buNone/>
            </a:pPr>
            <a:endParaRPr lang="es-ES" sz="2700" dirty="0">
              <a:solidFill>
                <a:srgbClr val="000000"/>
              </a:solidFill>
              <a:latin typeface="Tahoma" pitchFamily="8" charset="0"/>
            </a:endParaRPr>
          </a:p>
          <a:p>
            <a:pPr marL="342900" indent="-342900" defTabSz="-13873163">
              <a:lnSpc>
                <a:spcPct val="90000"/>
              </a:lnSpc>
              <a:buClr>
                <a:schemeClr val="accent1"/>
              </a:buClr>
              <a:buSzPct val="75000"/>
              <a:buFont typeface="Wingdings 3" pitchFamily="8" charset="2"/>
              <a:buChar char=""/>
            </a:pPr>
            <a:r>
              <a:rPr lang="es-ES" sz="2700" dirty="0">
                <a:solidFill>
                  <a:srgbClr val="000000"/>
                </a:solidFill>
                <a:latin typeface="Tahoma" pitchFamily="8" charset="0"/>
              </a:rPr>
              <a:t>El cliente extiende pagaré.</a:t>
            </a:r>
          </a:p>
          <a:p>
            <a:pPr marL="342900" indent="-342900" defTabSz="-13873163">
              <a:lnSpc>
                <a:spcPct val="90000"/>
              </a:lnSpc>
              <a:buClr>
                <a:schemeClr val="accent1"/>
              </a:buClr>
              <a:buSzPct val="75000"/>
              <a:buFont typeface="Wingdings 3" pitchFamily="8" charset="2"/>
              <a:buNone/>
            </a:pPr>
            <a:endParaRPr lang="es-ES" sz="2700" dirty="0">
              <a:solidFill>
                <a:srgbClr val="000000"/>
              </a:solidFill>
              <a:latin typeface="Tahoma" pitchFamily="8" charset="0"/>
            </a:endParaRPr>
          </a:p>
          <a:p>
            <a:pPr marL="342900" indent="-342900" defTabSz="-13873163">
              <a:lnSpc>
                <a:spcPct val="90000"/>
              </a:lnSpc>
              <a:buClr>
                <a:schemeClr val="accent1"/>
              </a:buClr>
              <a:buSzPct val="75000"/>
              <a:buFont typeface="Wingdings 3" pitchFamily="8" charset="2"/>
              <a:buChar char=""/>
            </a:pPr>
            <a:r>
              <a:rPr lang="es-ES" sz="2700" dirty="0">
                <a:solidFill>
                  <a:srgbClr val="000000"/>
                </a:solidFill>
                <a:latin typeface="Tahoma" pitchFamily="8" charset="0"/>
              </a:rPr>
              <a:t>La empresa recibe el pagaré y puede esperar al vencimiento, endosarlo o llevarlo al descuento.</a:t>
            </a:r>
          </a:p>
          <a:p>
            <a:pPr marL="342900" indent="-342900" defTabSz="-13873163">
              <a:lnSpc>
                <a:spcPct val="90000"/>
              </a:lnSpc>
              <a:buClr>
                <a:schemeClr val="accent1"/>
              </a:buClr>
              <a:buSzPct val="75000"/>
              <a:buFont typeface="Wingdings 3" pitchFamily="8" charset="2"/>
              <a:buNone/>
            </a:pPr>
            <a:endParaRPr lang="es-ES" sz="2700" dirty="0">
              <a:solidFill>
                <a:srgbClr val="000000"/>
              </a:solidFill>
              <a:latin typeface="Tahoma" pitchFamily="8" charset="0"/>
            </a:endParaRPr>
          </a:p>
          <a:p>
            <a:pPr marL="342900" indent="-342900" defTabSz="-13873163">
              <a:lnSpc>
                <a:spcPct val="90000"/>
              </a:lnSpc>
              <a:buClr>
                <a:schemeClr val="accent1"/>
              </a:buClr>
              <a:buSzPct val="75000"/>
              <a:buFont typeface="Wingdings 3" pitchFamily="8" charset="2"/>
              <a:buChar char=""/>
            </a:pPr>
            <a:r>
              <a:rPr lang="es-ES" sz="2700" dirty="0">
                <a:solidFill>
                  <a:srgbClr val="000000"/>
                </a:solidFill>
                <a:latin typeface="Tahoma" pitchFamily="8" charset="0"/>
              </a:rPr>
              <a:t>Cobro.</a:t>
            </a:r>
          </a:p>
          <a:p>
            <a:pPr marL="342900" indent="-342900" defTabSz="-13873163">
              <a:lnSpc>
                <a:spcPct val="90000"/>
              </a:lnSpc>
              <a:buClr>
                <a:schemeClr val="accent1"/>
              </a:buClr>
              <a:buSzPct val="75000"/>
              <a:buFont typeface="Wingdings 3" pitchFamily="8" charset="2"/>
              <a:buNone/>
            </a:pPr>
            <a:endParaRPr lang="es-ES" sz="2700" dirty="0">
              <a:solidFill>
                <a:srgbClr val="333333"/>
              </a:solidFill>
              <a:latin typeface="Tahoma" pitchFamily="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43013" y="500063"/>
            <a:ext cx="7115175" cy="661987"/>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PAGARÉ</a:t>
            </a:r>
          </a:p>
        </p:txBody>
      </p:sp>
      <p:pic>
        <p:nvPicPr>
          <p:cNvPr id="37892" name="Picture 4"/>
          <p:cNvPicPr>
            <a:picLocks noChangeAspect="1" noChangeArrowheads="1"/>
          </p:cNvPicPr>
          <p:nvPr/>
        </p:nvPicPr>
        <p:blipFill>
          <a:blip r:embed="rId3"/>
          <a:srcRect/>
          <a:stretch>
            <a:fillRect/>
          </a:stretch>
        </p:blipFill>
        <p:spPr bwMode="auto">
          <a:xfrm>
            <a:off x="762000" y="1447800"/>
            <a:ext cx="7848600" cy="4038600"/>
          </a:xfrm>
          <a:prstGeom prst="rect">
            <a:avLst/>
          </a:prstGeom>
          <a:noFill/>
          <a:ln w="9525">
            <a:noFill/>
            <a:miter lim="800000"/>
            <a:headEnd/>
            <a:tailEnd/>
          </a:ln>
        </p:spPr>
      </p:pic>
      <p:sp>
        <p:nvSpPr>
          <p:cNvPr id="37893" name="Rectangle 5"/>
          <p:cNvSpPr>
            <a:spLocks noChangeArrowheads="1"/>
          </p:cNvSpPr>
          <p:nvPr/>
        </p:nvSpPr>
        <p:spPr bwMode="auto">
          <a:xfrm>
            <a:off x="1692275" y="5561013"/>
            <a:ext cx="6983413" cy="1525587"/>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2200" dirty="0"/>
              <a:t>Instrumento de cobro/pago similar al cheque</a:t>
            </a:r>
          </a:p>
          <a:p>
            <a:pPr marL="800100" lvl="1" indent="-342900" defTabSz="-13873163">
              <a:lnSpc>
                <a:spcPct val="80000"/>
              </a:lnSpc>
              <a:buClr>
                <a:schemeClr val="accent1"/>
              </a:buClr>
              <a:buSzPct val="75000"/>
              <a:buFont typeface="Wingdings 3" pitchFamily="8" charset="2"/>
              <a:buChar char=""/>
            </a:pPr>
            <a:r>
              <a:rPr lang="es-ES" sz="2200" dirty="0"/>
              <a:t>más flexible en los plazos (permite diferir la fecha en que puede ser hecho efectivo y, por tanto, con posibilidad de descuento)</a:t>
            </a:r>
          </a:p>
          <a:p>
            <a:pPr marL="342900" indent="-342900" algn="ctr" defTabSz="-13873163">
              <a:lnSpc>
                <a:spcPct val="80000"/>
              </a:lnSpc>
              <a:buClr>
                <a:schemeClr val="accent1"/>
              </a:buClr>
              <a:buSzPct val="75000"/>
              <a:buFont typeface="Wingdings 3" pitchFamily="8" charset="2"/>
              <a:buNone/>
            </a:pPr>
            <a:r>
              <a:rPr lang="es-ES" sz="22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373314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p:cNvSpPr>
          <p:nvPr>
            <p:ph type="title"/>
          </p:nvPr>
        </p:nvSpPr>
        <p:spPr bwMode="auto">
          <a:xfrm>
            <a:off x="1011238" y="785813"/>
            <a:ext cx="7632700" cy="1285875"/>
          </a:xfrm>
        </p:spPr>
        <p:txBody>
          <a:bodyPr>
            <a:normAutofit fontScale="90000"/>
          </a:bodyPr>
          <a:lstStyle/>
          <a:p>
            <a:pPr algn="ctr" eaLnBrk="1" hangingPunct="1">
              <a:defRPr/>
            </a:pPr>
            <a:r>
              <a:rPr lang="es-ES" sz="4300" dirty="0">
                <a:effectLst>
                  <a:outerShdw blurRad="38100" dist="38100" dir="2700000" algn="tl">
                    <a:srgbClr val="DDDDDD"/>
                  </a:outerShdw>
                </a:effectLst>
                <a:latin typeface="Verdana" charset="0"/>
                <a:ea typeface="+mj-ea"/>
                <a:cs typeface="+mj-cs"/>
              </a:rPr>
              <a:t>  </a:t>
            </a:r>
            <a:r>
              <a:rPr lang="es-ES" sz="4300" dirty="0">
                <a:effectLst>
                  <a:outerShdw blurRad="38100" dist="38100" dir="2700000" algn="tl">
                    <a:srgbClr val="DDDDDD"/>
                  </a:outerShdw>
                </a:effectLst>
                <a:ea typeface="+mj-ea"/>
                <a:cs typeface="+mj-cs"/>
              </a:rPr>
              <a:t>Pagaré: Evaluación del instrumento</a:t>
            </a:r>
          </a:p>
        </p:txBody>
      </p:sp>
      <p:graphicFrame>
        <p:nvGraphicFramePr>
          <p:cNvPr id="7" name="Group 3"/>
          <p:cNvGraphicFramePr>
            <a:graphicFrameLocks noGrp="1"/>
          </p:cNvGraphicFramePr>
          <p:nvPr>
            <p:ph idx="1"/>
          </p:nvPr>
        </p:nvGraphicFramePr>
        <p:xfrm>
          <a:off x="901700" y="2616200"/>
          <a:ext cx="7313613" cy="804863"/>
        </p:xfrm>
        <a:graphic>
          <a:graphicData uri="http://schemas.openxmlformats.org/drawingml/2006/table">
            <a:tbl>
              <a:tblPr/>
              <a:tblGrid>
                <a:gridCol w="509588">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451225">
                  <a:extLst>
                    <a:ext uri="{9D8B030D-6E8A-4147-A177-3AD203B41FA5}">
                      <a16:colId xmlns:a16="http://schemas.microsoft.com/office/drawing/2014/main" val="20002"/>
                    </a:ext>
                  </a:extLst>
                </a:gridCol>
              </a:tblGrid>
              <a:tr h="804863">
                <a:tc>
                  <a:txBody>
                    <a:bodyPr/>
                    <a:lstStyle/>
                    <a:p>
                      <a:pPr marL="0" marR="0" lvl="0" indent="0" algn="l" defTabSz="-13873163" rtl="0" eaLnBrk="1" fontAlgn="base" latinLnBrk="0" hangingPunct="1">
                        <a:lnSpc>
                          <a:spcPct val="100000"/>
                        </a:lnSpc>
                        <a:spcBef>
                          <a:spcPct val="0"/>
                        </a:spcBef>
                        <a:spcAft>
                          <a:spcPct val="0"/>
                        </a:spcAft>
                        <a:buClr>
                          <a:schemeClr val="accent1"/>
                        </a:buClr>
                        <a:buSzPct val="75000"/>
                        <a:buFont typeface="Wingdings 3" charset="2"/>
                        <a:buNone/>
                        <a:tabLst/>
                      </a:pPr>
                      <a:endParaRPr kumimoji="0" lang="es-ES" sz="2700" b="0" i="0" u="none" strike="noStrike" cap="none" normalizeH="0" baseline="0" dirty="0">
                        <a:ln>
                          <a:noFill/>
                        </a:ln>
                        <a:solidFill>
                          <a:srgbClr val="333333"/>
                        </a:solidFill>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VENTAJAS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INCONVENIENTES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extLst>
                  <a:ext uri="{0D108BD9-81ED-4DB2-BD59-A6C34878D82A}">
                    <a16:rowId xmlns:a16="http://schemas.microsoft.com/office/drawing/2014/main" val="10000"/>
                  </a:ext>
                </a:extLst>
              </a:tr>
            </a:tbl>
          </a:graphicData>
        </a:graphic>
      </p:graphicFrame>
      <p:sp>
        <p:nvSpPr>
          <p:cNvPr id="43016" name="Rectangle 12"/>
          <p:cNvSpPr>
            <a:spLocks noChangeArrowheads="1"/>
          </p:cNvSpPr>
          <p:nvPr/>
        </p:nvSpPr>
        <p:spPr bwMode="auto">
          <a:xfrm>
            <a:off x="1446213" y="3540125"/>
            <a:ext cx="3600450" cy="1016000"/>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Financiación por descuento comercial.</a:t>
            </a:r>
          </a:p>
          <a:p>
            <a:pPr>
              <a:buFont typeface="Wingdings" pitchFamily="8" charset="2"/>
              <a:buNone/>
            </a:pPr>
            <a:endParaRPr lang="es-ES" sz="1600" dirty="0">
              <a:solidFill>
                <a:srgbClr val="000000"/>
              </a:solidFill>
            </a:endParaRPr>
          </a:p>
        </p:txBody>
      </p:sp>
      <p:sp>
        <p:nvSpPr>
          <p:cNvPr id="43017" name="Rectangle 13"/>
          <p:cNvSpPr>
            <a:spLocks noChangeArrowheads="1"/>
          </p:cNvSpPr>
          <p:nvPr/>
        </p:nvSpPr>
        <p:spPr bwMode="auto">
          <a:xfrm>
            <a:off x="4929188" y="3532188"/>
            <a:ext cx="3757612" cy="2032000"/>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Cliente puede retrasar la      emisión deliberadamente.</a:t>
            </a:r>
          </a:p>
          <a:p>
            <a:pPr>
              <a:buFont typeface="Wingdings" pitchFamily="8" charset="2"/>
              <a:buChar char="l"/>
            </a:pPr>
            <a:r>
              <a:rPr lang="es-ES" sz="2200" dirty="0">
                <a:solidFill>
                  <a:srgbClr val="000000"/>
                </a:solidFill>
              </a:rPr>
              <a:t> Verificar la factura.</a:t>
            </a:r>
          </a:p>
          <a:p>
            <a:pPr>
              <a:buFont typeface="Wingdings" pitchFamily="8" charset="2"/>
              <a:buChar char="l"/>
            </a:pPr>
            <a:r>
              <a:rPr lang="es-ES" sz="2200" dirty="0">
                <a:solidFill>
                  <a:srgbClr val="000000"/>
                </a:solidFill>
              </a:rPr>
              <a:t> Mayor trabajo administrativo</a:t>
            </a:r>
            <a:r>
              <a:rPr lang="es-ES" sz="1600" dirty="0">
                <a:solidFill>
                  <a:srgbClr val="000000"/>
                </a:solidFill>
              </a:rPr>
              <a:t>.</a:t>
            </a:r>
          </a:p>
          <a:p>
            <a:pPr>
              <a:buFont typeface="Wingdings" pitchFamily="8" charset="2"/>
              <a:buNone/>
            </a:pPr>
            <a:endParaRPr lang="es-ES" sz="1600"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43013" y="642938"/>
            <a:ext cx="7115175" cy="661987"/>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LETRA DE CAMBIO</a:t>
            </a:r>
          </a:p>
        </p:txBody>
      </p:sp>
      <p:graphicFrame>
        <p:nvGraphicFramePr>
          <p:cNvPr id="3" name="Group 27"/>
          <p:cNvGraphicFramePr>
            <a:graphicFrameLocks noGrp="1"/>
          </p:cNvGraphicFramePr>
          <p:nvPr/>
        </p:nvGraphicFramePr>
        <p:xfrm>
          <a:off x="1885950" y="1350963"/>
          <a:ext cx="4214813" cy="4008120"/>
        </p:xfrm>
        <a:graphic>
          <a:graphicData uri="http://schemas.openxmlformats.org/drawingml/2006/table">
            <a:tbl>
              <a:tblPr/>
              <a:tblGrid>
                <a:gridCol w="4214813">
                  <a:extLst>
                    <a:ext uri="{9D8B030D-6E8A-4147-A177-3AD203B41FA5}">
                      <a16:colId xmlns:a16="http://schemas.microsoft.com/office/drawing/2014/main" val="20000"/>
                    </a:ext>
                  </a:extLst>
                </a:gridCol>
              </a:tblGrid>
              <a:tr h="3565525">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1000" b="1" i="0" u="none" strike="noStrike" cap="none" normalizeH="0" baseline="0" dirty="0">
                          <a:ln>
                            <a:noFill/>
                          </a:ln>
                          <a:solidFill>
                            <a:srgbClr val="333333"/>
                          </a:solidFill>
                          <a:effectLst/>
                          <a:latin typeface="Arial" charset="0"/>
                          <a:ea typeface="Arial" charset="0"/>
                          <a:cs typeface="Arial" charset="0"/>
                        </a:rPr>
                        <a:t>  </a:t>
                      </a:r>
                      <a:r>
                        <a:rPr kumimoji="0" lang="es-ES" sz="23700" b="1" i="0" u="none" strike="noStrike" cap="none" normalizeH="0" baseline="0" dirty="0">
                          <a:ln>
                            <a:noFill/>
                          </a:ln>
                          <a:solidFill>
                            <a:srgbClr val="333333"/>
                          </a:solidFill>
                          <a:effectLst/>
                          <a:latin typeface="Eras Medium ITC" pitchFamily="34" charset="0"/>
                          <a:ea typeface="Arial" charset="0"/>
                          <a:cs typeface="Arial" charset="0"/>
                        </a:rPr>
                        <a:t> </a:t>
                      </a:r>
                      <a:r>
                        <a:rPr kumimoji="0" lang="es-ES" sz="1000" b="1" i="0" u="none" strike="noStrike" cap="none" normalizeH="0" baseline="0" dirty="0">
                          <a:ln>
                            <a:noFill/>
                          </a:ln>
                          <a:solidFill>
                            <a:srgbClr val="333333"/>
                          </a:solidFill>
                          <a:effectLst/>
                          <a:latin typeface="Eras Medium ITC" pitchFamily="34" charset="0"/>
                          <a:ea typeface="Arial" charset="0"/>
                          <a:cs typeface="Arial" charset="0"/>
                        </a:rPr>
                        <a:t>                                                                                                                                                                                                                                                                                                                                         </a:t>
                      </a:r>
                      <a:endParaRPr kumimoji="0" lang="es-ES" sz="1000" b="1" i="0" u="none" strike="noStrike" cap="none" normalizeH="0" baseline="0" dirty="0">
                        <a:ln>
                          <a:noFill/>
                        </a:ln>
                        <a:solidFill>
                          <a:srgbClr val="333333"/>
                        </a:solidFill>
                        <a:effectLst/>
                        <a:latin typeface="Arial" charset="0"/>
                        <a:ea typeface="Arial" charset="0"/>
                        <a:cs typeface="Arial"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 name="Group 28"/>
          <p:cNvGraphicFramePr>
            <a:graphicFrameLocks noGrp="1"/>
          </p:cNvGraphicFramePr>
          <p:nvPr/>
        </p:nvGraphicFramePr>
        <p:xfrm>
          <a:off x="1885950" y="5051425"/>
          <a:ext cx="4214813" cy="487680"/>
        </p:xfrm>
        <a:graphic>
          <a:graphicData uri="http://schemas.openxmlformats.org/drawingml/2006/table">
            <a:tbl>
              <a:tblPr/>
              <a:tblGrid>
                <a:gridCol w="4214813">
                  <a:extLst>
                    <a:ext uri="{9D8B030D-6E8A-4147-A177-3AD203B41FA5}">
                      <a16:colId xmlns:a16="http://schemas.microsoft.com/office/drawing/2014/main" val="20000"/>
                    </a:ext>
                  </a:extLst>
                </a:gridCol>
              </a:tblGrid>
              <a:tr h="457200">
                <a:tc>
                  <a:txBody>
                    <a:bodyPr/>
                    <a:lstStyle/>
                    <a:p>
                      <a:pPr marL="0" marR="0" lvl="0" indent="0" algn="r" defTabSz="-13873163" rtl="0" eaLnBrk="1" fontAlgn="base" latinLnBrk="0" hangingPunct="1">
                        <a:lnSpc>
                          <a:spcPct val="100000"/>
                        </a:lnSpc>
                        <a:spcBef>
                          <a:spcPct val="0"/>
                        </a:spcBef>
                        <a:spcAft>
                          <a:spcPct val="0"/>
                        </a:spcAft>
                        <a:buClrTx/>
                        <a:buSzPct val="75000"/>
                        <a:buFontTx/>
                        <a:buNone/>
                        <a:tabLst/>
                      </a:pPr>
                      <a:r>
                        <a:rPr kumimoji="0" lang="es-ES" sz="2600" b="0" i="0" u="none" strike="noStrike" cap="none" normalizeH="0" baseline="0" dirty="0">
                          <a:ln>
                            <a:noFill/>
                          </a:ln>
                          <a:solidFill>
                            <a:srgbClr val="333333"/>
                          </a:solidFill>
                          <a:effectLst/>
                          <a:latin typeface="Times New Roman" charset="0"/>
                        </a:rPr>
                        <a:t>  </a:t>
                      </a:r>
                      <a:endParaRPr kumimoji="0" lang="es-ES" sz="600" b="0" i="0" u="none" strike="noStrike" cap="none" normalizeH="0" baseline="0" dirty="0">
                        <a:ln>
                          <a:noFill/>
                        </a:ln>
                        <a:solidFill>
                          <a:srgbClr val="333333"/>
                        </a:solidFill>
                        <a:effectLst/>
                        <a:latin typeface="Times New Roman"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5063" name="Picture 5" descr="13a"/>
          <p:cNvPicPr>
            <a:picLocks noChangeAspect="1" noChangeArrowheads="1"/>
          </p:cNvPicPr>
          <p:nvPr/>
        </p:nvPicPr>
        <p:blipFill>
          <a:blip r:embed="rId3"/>
          <a:srcRect/>
          <a:stretch>
            <a:fillRect/>
          </a:stretch>
        </p:blipFill>
        <p:spPr bwMode="auto">
          <a:xfrm>
            <a:off x="762000" y="1643063"/>
            <a:ext cx="7696200" cy="3843337"/>
          </a:xfrm>
          <a:prstGeom prst="rect">
            <a:avLst/>
          </a:prstGeom>
          <a:noFill/>
          <a:ln w="9525">
            <a:noFill/>
            <a:miter lim="800000"/>
            <a:headEnd/>
            <a:tailEnd/>
          </a:ln>
        </p:spPr>
      </p:pic>
      <p:pic>
        <p:nvPicPr>
          <p:cNvPr id="45064" name="Picture 16" descr="pxnada"/>
          <p:cNvPicPr>
            <a:picLocks noChangeAspect="1" noChangeArrowheads="1"/>
          </p:cNvPicPr>
          <p:nvPr/>
        </p:nvPicPr>
        <p:blipFill>
          <a:blip r:embed="rId4"/>
          <a:srcRect/>
          <a:stretch>
            <a:fillRect/>
          </a:stretch>
        </p:blipFill>
        <p:spPr bwMode="auto">
          <a:xfrm>
            <a:off x="6084888" y="5097463"/>
            <a:ext cx="9525" cy="95250"/>
          </a:xfrm>
          <a:prstGeom prst="rect">
            <a:avLst/>
          </a:prstGeom>
          <a:noFill/>
          <a:ln w="9525">
            <a:noFill/>
            <a:miter lim="800000"/>
            <a:headEnd/>
            <a:tailEnd/>
          </a:ln>
        </p:spPr>
      </p:pic>
      <p:sp>
        <p:nvSpPr>
          <p:cNvPr id="45065" name="Rectangle 25"/>
          <p:cNvSpPr>
            <a:spLocks noChangeArrowheads="1"/>
          </p:cNvSpPr>
          <p:nvPr/>
        </p:nvSpPr>
        <p:spPr bwMode="auto">
          <a:xfrm>
            <a:off x="1692275" y="5534025"/>
            <a:ext cx="6983413" cy="1095375"/>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2600" dirty="0"/>
              <a:t>Forma de cobro/pago diferido apropiado para clientes con crédito dudoso e importes medianos/grandes.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106" name="Content Placeholder 3" descr="Letracambio.JPG"/>
          <p:cNvPicPr>
            <a:picLocks noGrp="1" noChangeAspect="1"/>
          </p:cNvPicPr>
          <p:nvPr>
            <p:ph idx="1"/>
          </p:nvPr>
        </p:nvPicPr>
        <p:blipFill>
          <a:blip r:embed="rId2"/>
          <a:srcRect/>
          <a:stretch>
            <a:fillRect/>
          </a:stretch>
        </p:blipFill>
        <p:spPr>
          <a:xfrm>
            <a:off x="990600" y="0"/>
            <a:ext cx="7540625" cy="3267075"/>
          </a:xfrm>
        </p:spPr>
      </p:pic>
      <p:pic>
        <p:nvPicPr>
          <p:cNvPr id="47108" name="Picture 5" descr="Letracambio reverso.JPG"/>
          <p:cNvPicPr>
            <a:picLocks noChangeAspect="1"/>
          </p:cNvPicPr>
          <p:nvPr/>
        </p:nvPicPr>
        <p:blipFill>
          <a:blip r:embed="rId3"/>
          <a:srcRect/>
          <a:stretch>
            <a:fillRect/>
          </a:stretch>
        </p:blipFill>
        <p:spPr bwMode="auto">
          <a:xfrm>
            <a:off x="1447800" y="3352373"/>
            <a:ext cx="6172200" cy="350562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defRPr/>
            </a:pPr>
            <a:r>
              <a:rPr lang="es-ES" dirty="0">
                <a:effectLst>
                  <a:outerShdw blurRad="38100" dist="38100" dir="2700000" algn="tl">
                    <a:srgbClr val="DDDDDD"/>
                  </a:outerShdw>
                </a:effectLst>
                <a:ea typeface="+mj-ea"/>
                <a:cs typeface="+mj-cs"/>
              </a:rPr>
              <a:t>Índice</a:t>
            </a:r>
          </a:p>
        </p:txBody>
      </p:sp>
      <p:sp>
        <p:nvSpPr>
          <p:cNvPr id="16387" name="Rectangle 3"/>
          <p:cNvSpPr txBox="1">
            <a:spLocks/>
          </p:cNvSpPr>
          <p:nvPr/>
        </p:nvSpPr>
        <p:spPr bwMode="auto">
          <a:xfrm>
            <a:off x="1000125" y="1285875"/>
            <a:ext cx="7313613" cy="5040313"/>
          </a:xfrm>
          <a:prstGeom prst="rect">
            <a:avLst/>
          </a:prstGeom>
          <a:noFill/>
          <a:ln w="9525">
            <a:noFill/>
            <a:miter lim="800000"/>
            <a:headEnd/>
            <a:tailEnd/>
          </a:ln>
        </p:spPr>
        <p:txBody>
          <a:bodyPr>
            <a:prstTxWarp prst="textNoShape">
              <a:avLst/>
            </a:prstTxWarp>
          </a:bodyPr>
          <a:lstStyle/>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Vías de Pago</a:t>
            </a:r>
          </a:p>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Condiciones de pago</a:t>
            </a:r>
          </a:p>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Circuito de los instrumentos de cobro más comunes en las empresas</a:t>
            </a:r>
          </a:p>
          <a:p>
            <a:pPr marL="742950" lvl="1" indent="-285750" defTabSz="-13873163">
              <a:lnSpc>
                <a:spcPct val="90000"/>
              </a:lnSpc>
              <a:spcBef>
                <a:spcPct val="20000"/>
              </a:spcBef>
              <a:buClr>
                <a:schemeClr val="accent1"/>
              </a:buClr>
              <a:buFont typeface="Verdana" pitchFamily="8" charset="0"/>
              <a:buChar char="◦"/>
            </a:pPr>
            <a:r>
              <a:rPr lang="es-ES" sz="2100" dirty="0">
                <a:solidFill>
                  <a:srgbClr val="333333"/>
                </a:solidFill>
                <a:latin typeface="Tahoma" pitchFamily="8" charset="0"/>
              </a:rPr>
              <a:t>Cheque</a:t>
            </a:r>
          </a:p>
          <a:p>
            <a:pPr marL="742950" lvl="1" indent="-285750" defTabSz="-13873163">
              <a:lnSpc>
                <a:spcPct val="90000"/>
              </a:lnSpc>
              <a:spcBef>
                <a:spcPct val="20000"/>
              </a:spcBef>
              <a:buClr>
                <a:schemeClr val="accent1"/>
              </a:buClr>
              <a:buFont typeface="Verdana" pitchFamily="8" charset="0"/>
              <a:buChar char="◦"/>
            </a:pPr>
            <a:r>
              <a:rPr lang="es-ES" sz="2100" dirty="0">
                <a:solidFill>
                  <a:srgbClr val="333333"/>
                </a:solidFill>
                <a:latin typeface="Tahoma" pitchFamily="8" charset="0"/>
              </a:rPr>
              <a:t>Pagaré</a:t>
            </a:r>
          </a:p>
          <a:p>
            <a:pPr marL="742950" lvl="1" indent="-285750" defTabSz="-13873163">
              <a:lnSpc>
                <a:spcPct val="90000"/>
              </a:lnSpc>
              <a:spcBef>
                <a:spcPct val="20000"/>
              </a:spcBef>
              <a:buClr>
                <a:schemeClr val="accent1"/>
              </a:buClr>
              <a:buFont typeface="Verdana" pitchFamily="8" charset="0"/>
              <a:buChar char="◦"/>
            </a:pPr>
            <a:r>
              <a:rPr lang="es-ES" sz="2100" dirty="0">
                <a:solidFill>
                  <a:srgbClr val="333333"/>
                </a:solidFill>
                <a:latin typeface="Tahoma" pitchFamily="8" charset="0"/>
              </a:rPr>
              <a:t>Letra de Cambio</a:t>
            </a:r>
          </a:p>
          <a:p>
            <a:pPr marL="742950" lvl="1" indent="-285750" defTabSz="-13873163">
              <a:lnSpc>
                <a:spcPct val="90000"/>
              </a:lnSpc>
              <a:spcBef>
                <a:spcPct val="20000"/>
              </a:spcBef>
              <a:buClr>
                <a:schemeClr val="accent1"/>
              </a:buClr>
              <a:buFont typeface="Verdana" pitchFamily="8" charset="0"/>
              <a:buChar char="◦"/>
            </a:pPr>
            <a:r>
              <a:rPr lang="es-ES" sz="2100" dirty="0">
                <a:solidFill>
                  <a:srgbClr val="333333"/>
                </a:solidFill>
                <a:latin typeface="Tahoma" pitchFamily="8" charset="0"/>
              </a:rPr>
              <a:t>Recibo</a:t>
            </a:r>
          </a:p>
          <a:p>
            <a:pPr marL="742950" lvl="1" indent="-285750" defTabSz="-13873163">
              <a:lnSpc>
                <a:spcPct val="90000"/>
              </a:lnSpc>
              <a:spcBef>
                <a:spcPct val="20000"/>
              </a:spcBef>
              <a:buClr>
                <a:schemeClr val="accent1"/>
              </a:buClr>
              <a:buFont typeface="Verdana" pitchFamily="8" charset="0"/>
              <a:buChar char="◦"/>
            </a:pPr>
            <a:r>
              <a:rPr lang="es-ES" sz="2100" dirty="0" err="1">
                <a:solidFill>
                  <a:srgbClr val="333333"/>
                </a:solidFill>
                <a:latin typeface="Tahoma" pitchFamily="8" charset="0"/>
              </a:rPr>
              <a:t>Factoring</a:t>
            </a:r>
            <a:endParaRPr lang="es-ES" sz="2100" dirty="0">
              <a:solidFill>
                <a:srgbClr val="333333"/>
              </a:solidFill>
              <a:latin typeface="Tahoma" pitchFamily="8" charset="0"/>
            </a:endParaRPr>
          </a:p>
          <a:p>
            <a:pPr marL="742950" lvl="1" indent="-285750" defTabSz="-13873163">
              <a:lnSpc>
                <a:spcPct val="90000"/>
              </a:lnSpc>
              <a:spcBef>
                <a:spcPct val="20000"/>
              </a:spcBef>
              <a:buClr>
                <a:schemeClr val="accent1"/>
              </a:buClr>
              <a:buFont typeface="Verdana" pitchFamily="8" charset="0"/>
              <a:buChar char="◦"/>
            </a:pPr>
            <a:r>
              <a:rPr lang="es-ES" sz="2100" dirty="0" err="1">
                <a:solidFill>
                  <a:srgbClr val="333333"/>
                </a:solidFill>
                <a:latin typeface="Tahoma" pitchFamily="8" charset="0"/>
              </a:rPr>
              <a:t>Cofirming</a:t>
            </a:r>
            <a:endParaRPr lang="es-ES" sz="2100" dirty="0">
              <a:solidFill>
                <a:srgbClr val="333333"/>
              </a:solidFill>
              <a:latin typeface="Tahoma" pitchFamily="8" charset="0"/>
            </a:endParaRPr>
          </a:p>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Estructura de un documento de cobro</a:t>
            </a:r>
          </a:p>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El asistente de cobros y pagos</a:t>
            </a:r>
          </a:p>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Reclamaciones de facturas a clientes</a:t>
            </a:r>
          </a:p>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Efectos impagados</a:t>
            </a:r>
          </a:p>
          <a:p>
            <a:pPr marL="342900" indent="-342900" defTabSz="-13873163">
              <a:lnSpc>
                <a:spcPct val="90000"/>
              </a:lnSpc>
              <a:buClr>
                <a:schemeClr val="accent1"/>
              </a:buClr>
              <a:buSzPct val="75000"/>
              <a:buFont typeface="Wingdings 3" pitchFamily="8" charset="2"/>
              <a:buChar char=""/>
            </a:pPr>
            <a:r>
              <a:rPr lang="es-ES" sz="2600" dirty="0">
                <a:solidFill>
                  <a:srgbClr val="333333"/>
                </a:solidFill>
                <a:latin typeface="Tahoma" pitchFamily="8" charset="0"/>
              </a:rPr>
              <a:t>Circuitos de Cobros y pagos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8"/>
          <p:cNvSpPr>
            <a:spLocks noGrp="1"/>
          </p:cNvSpPr>
          <p:nvPr>
            <p:ph type="title"/>
          </p:nvPr>
        </p:nvSpPr>
        <p:spPr bwMode="auto">
          <a:xfrm>
            <a:off x="285750" y="357188"/>
            <a:ext cx="8643938" cy="1776412"/>
          </a:xfrm>
        </p:spPr>
        <p:txBody>
          <a:bodyPr/>
          <a:lstStyle/>
          <a:p>
            <a:pPr algn="ctr" eaLnBrk="1" hangingPunct="1">
              <a:defRPr/>
            </a:pPr>
            <a:r>
              <a:rPr lang="es-ES" sz="4200" dirty="0">
                <a:effectLst>
                  <a:outerShdw blurRad="38100" dist="38100" dir="2700000" algn="tl">
                    <a:srgbClr val="DDDDDD"/>
                  </a:outerShdw>
                </a:effectLst>
                <a:ea typeface="+mj-ea"/>
                <a:cs typeface="+mj-cs"/>
              </a:rPr>
              <a:t>Letra de cambio: Evaluación del instrumento</a:t>
            </a:r>
          </a:p>
        </p:txBody>
      </p:sp>
      <p:graphicFrame>
        <p:nvGraphicFramePr>
          <p:cNvPr id="3" name="Group 24"/>
          <p:cNvGraphicFramePr>
            <a:graphicFrameLocks noGrp="1"/>
          </p:cNvGraphicFramePr>
          <p:nvPr>
            <p:ph idx="1"/>
          </p:nvPr>
        </p:nvGraphicFramePr>
        <p:xfrm>
          <a:off x="228600" y="2616200"/>
          <a:ext cx="7313613" cy="804863"/>
        </p:xfrm>
        <a:graphic>
          <a:graphicData uri="http://schemas.openxmlformats.org/drawingml/2006/table">
            <a:tbl>
              <a:tblPr/>
              <a:tblGrid>
                <a:gridCol w="509588">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451225">
                  <a:extLst>
                    <a:ext uri="{9D8B030D-6E8A-4147-A177-3AD203B41FA5}">
                      <a16:colId xmlns:a16="http://schemas.microsoft.com/office/drawing/2014/main" val="20002"/>
                    </a:ext>
                  </a:extLst>
                </a:gridCol>
              </a:tblGrid>
              <a:tr h="804863">
                <a:tc>
                  <a:txBody>
                    <a:bodyPr/>
                    <a:lstStyle/>
                    <a:p>
                      <a:pPr marL="0" marR="0" lvl="0" indent="0" algn="l" defTabSz="-13873163" rtl="0" eaLnBrk="1" fontAlgn="base" latinLnBrk="0" hangingPunct="1">
                        <a:lnSpc>
                          <a:spcPct val="100000"/>
                        </a:lnSpc>
                        <a:spcBef>
                          <a:spcPct val="0"/>
                        </a:spcBef>
                        <a:spcAft>
                          <a:spcPct val="0"/>
                        </a:spcAft>
                        <a:buClr>
                          <a:schemeClr val="accent1"/>
                        </a:buClr>
                        <a:buSzPct val="75000"/>
                        <a:buFont typeface="Wingdings 3" charset="2"/>
                        <a:buNone/>
                        <a:tabLst/>
                      </a:pPr>
                      <a:endParaRPr kumimoji="0" lang="es-ES" sz="2700" b="0" i="0" u="none" strike="noStrike" cap="none" normalizeH="0" baseline="0" dirty="0">
                        <a:ln>
                          <a:noFill/>
                        </a:ln>
                        <a:solidFill>
                          <a:srgbClr val="333333"/>
                        </a:solidFill>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VENTAJAS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INCONVENIENTES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extLst>
                  <a:ext uri="{0D108BD9-81ED-4DB2-BD59-A6C34878D82A}">
                    <a16:rowId xmlns:a16="http://schemas.microsoft.com/office/drawing/2014/main" val="10000"/>
                  </a:ext>
                </a:extLst>
              </a:tr>
            </a:tbl>
          </a:graphicData>
        </a:graphic>
      </p:graphicFrame>
      <p:sp>
        <p:nvSpPr>
          <p:cNvPr id="48136" name="Rectangle 36"/>
          <p:cNvSpPr>
            <a:spLocks noChangeArrowheads="1"/>
          </p:cNvSpPr>
          <p:nvPr/>
        </p:nvSpPr>
        <p:spPr bwMode="auto">
          <a:xfrm>
            <a:off x="773113" y="3540125"/>
            <a:ext cx="3600450" cy="2308225"/>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400" dirty="0">
                <a:solidFill>
                  <a:srgbClr val="000000"/>
                </a:solidFill>
              </a:rPr>
              <a:t> Mayor seguridad en la transacción.</a:t>
            </a:r>
          </a:p>
          <a:p>
            <a:pPr>
              <a:buFont typeface="Wingdings" pitchFamily="8" charset="2"/>
              <a:buChar char="l"/>
            </a:pPr>
            <a:r>
              <a:rPr lang="es-ES" sz="2400" dirty="0">
                <a:solidFill>
                  <a:srgbClr val="000000"/>
                </a:solidFill>
              </a:rPr>
              <a:t> Cuando es aceptado el efecto adquiere condición de título ejecutivo. </a:t>
            </a:r>
          </a:p>
        </p:txBody>
      </p:sp>
      <p:sp>
        <p:nvSpPr>
          <p:cNvPr id="48137" name="Rectangle 37"/>
          <p:cNvSpPr>
            <a:spLocks noChangeArrowheads="1"/>
          </p:cNvSpPr>
          <p:nvPr/>
        </p:nvSpPr>
        <p:spPr bwMode="auto">
          <a:xfrm>
            <a:off x="4514850" y="3532188"/>
            <a:ext cx="3097213" cy="1077912"/>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400" dirty="0">
                <a:solidFill>
                  <a:srgbClr val="000000"/>
                </a:solidFill>
              </a:rPr>
              <a:t> Costes de emisión y cobro.</a:t>
            </a:r>
          </a:p>
          <a:p>
            <a:pPr>
              <a:buFont typeface="Wingdings" pitchFamily="8" charset="2"/>
              <a:buNone/>
            </a:pPr>
            <a:endParaRPr lang="es-ES" sz="1600" dirty="0">
              <a:solidFill>
                <a:srgbClr val="000000"/>
              </a:solidFill>
            </a:endParaRPr>
          </a:p>
        </p:txBody>
      </p:sp>
      <p:cxnSp>
        <p:nvCxnSpPr>
          <p:cNvPr id="8" name="7 Conector recto"/>
          <p:cNvCxnSpPr/>
          <p:nvPr/>
        </p:nvCxnSpPr>
        <p:spPr>
          <a:xfrm rot="5400000">
            <a:off x="2666207" y="4191794"/>
            <a:ext cx="32004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85875" y="928688"/>
            <a:ext cx="7313613" cy="588962"/>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RECIBO</a:t>
            </a:r>
          </a:p>
        </p:txBody>
      </p:sp>
      <p:sp>
        <p:nvSpPr>
          <p:cNvPr id="52227" name="Rectangle 3"/>
          <p:cNvSpPr txBox="1">
            <a:spLocks/>
          </p:cNvSpPr>
          <p:nvPr/>
        </p:nvSpPr>
        <p:spPr bwMode="auto">
          <a:xfrm>
            <a:off x="915988" y="2000250"/>
            <a:ext cx="7313612" cy="4248150"/>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3100" dirty="0">
                <a:solidFill>
                  <a:srgbClr val="000000"/>
                </a:solidFill>
                <a:latin typeface="Tahoma" pitchFamily="8" charset="0"/>
              </a:rPr>
              <a:t>Se inicia con la entrega de la mercancía por parte de la empresa.</a:t>
            </a:r>
          </a:p>
          <a:p>
            <a:pPr marL="342900" indent="-342900" defTabSz="-13873163">
              <a:buClr>
                <a:schemeClr val="accent1"/>
              </a:buClr>
              <a:buSzPct val="75000"/>
              <a:buFont typeface="Wingdings 3" pitchFamily="8" charset="2"/>
              <a:buNone/>
            </a:pPr>
            <a:endParaRPr lang="es-ES" sz="3200" dirty="0">
              <a:solidFill>
                <a:srgbClr val="000000"/>
              </a:solidFill>
              <a:latin typeface="Tahoma" pitchFamily="8" charset="0"/>
            </a:endParaRPr>
          </a:p>
          <a:p>
            <a:pPr marL="342900" indent="-342900" defTabSz="-13873163">
              <a:buClr>
                <a:schemeClr val="accent1"/>
              </a:buClr>
              <a:buSzPct val="75000"/>
              <a:buFont typeface="Wingdings 3" pitchFamily="8" charset="2"/>
              <a:buChar char=""/>
            </a:pPr>
            <a:r>
              <a:rPr lang="es-ES" sz="3100" dirty="0">
                <a:solidFill>
                  <a:srgbClr val="000000"/>
                </a:solidFill>
                <a:latin typeface="Tahoma" pitchFamily="8" charset="0"/>
              </a:rPr>
              <a:t>La empresa emite el recibo.</a:t>
            </a:r>
          </a:p>
          <a:p>
            <a:pPr marL="342900" indent="-342900" defTabSz="-13873163">
              <a:buClr>
                <a:schemeClr val="accent1"/>
              </a:buClr>
              <a:buSzPct val="75000"/>
              <a:buFont typeface="Wingdings 3" pitchFamily="8" charset="2"/>
              <a:buNone/>
            </a:pPr>
            <a:endParaRPr lang="es-ES" sz="3200" dirty="0">
              <a:solidFill>
                <a:srgbClr val="000000"/>
              </a:solidFill>
              <a:latin typeface="Tahoma" pitchFamily="8" charset="0"/>
            </a:endParaRPr>
          </a:p>
          <a:p>
            <a:pPr marL="342900" indent="-342900" defTabSz="-13873163">
              <a:buClr>
                <a:schemeClr val="accent1"/>
              </a:buClr>
              <a:buSzPct val="75000"/>
              <a:buFont typeface="Wingdings 3" pitchFamily="8" charset="2"/>
              <a:buChar char=""/>
            </a:pPr>
            <a:r>
              <a:rPr lang="es-ES" sz="3100" dirty="0">
                <a:solidFill>
                  <a:srgbClr val="000000"/>
                </a:solidFill>
                <a:latin typeface="Tahoma" pitchFamily="8" charset="0"/>
              </a:rPr>
              <a:t>El cobro del recibo podrá hacerse:</a:t>
            </a:r>
          </a:p>
          <a:p>
            <a:pPr marL="742950" lvl="1" indent="-285750" defTabSz="-13873163">
              <a:spcBef>
                <a:spcPct val="20000"/>
              </a:spcBef>
              <a:buClr>
                <a:schemeClr val="accent1"/>
              </a:buClr>
              <a:buFont typeface="Verdana" pitchFamily="8" charset="0"/>
              <a:buChar char="◦"/>
            </a:pPr>
            <a:r>
              <a:rPr lang="es-ES" sz="2300" dirty="0">
                <a:solidFill>
                  <a:srgbClr val="000000"/>
                </a:solidFill>
                <a:latin typeface="Tahoma" pitchFamily="8" charset="0"/>
              </a:rPr>
              <a:t>Mediante domiciliación bancaria</a:t>
            </a:r>
          </a:p>
          <a:p>
            <a:pPr marL="742950" lvl="1" indent="-285750" defTabSz="-13873163">
              <a:spcBef>
                <a:spcPct val="20000"/>
              </a:spcBef>
              <a:buClr>
                <a:schemeClr val="accent1"/>
              </a:buClr>
              <a:buFont typeface="Verdana" pitchFamily="8" charset="0"/>
              <a:buChar char="◦"/>
            </a:pPr>
            <a:r>
              <a:rPr lang="es-ES" sz="2300" dirty="0">
                <a:solidFill>
                  <a:srgbClr val="000000"/>
                </a:solidFill>
                <a:latin typeface="Tahoma" pitchFamily="8" charset="0"/>
              </a:rPr>
              <a:t>Mediante soporte magnético (Norma 58)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85875" y="642938"/>
            <a:ext cx="7043738" cy="661987"/>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RECIBO</a:t>
            </a:r>
          </a:p>
        </p:txBody>
      </p:sp>
      <p:graphicFrame>
        <p:nvGraphicFramePr>
          <p:cNvPr id="3" name="Group 3"/>
          <p:cNvGraphicFramePr>
            <a:graphicFrameLocks noGrp="1"/>
          </p:cNvGraphicFramePr>
          <p:nvPr/>
        </p:nvGraphicFramePr>
        <p:xfrm>
          <a:off x="1885950" y="1350963"/>
          <a:ext cx="4214813" cy="4008120"/>
        </p:xfrm>
        <a:graphic>
          <a:graphicData uri="http://schemas.openxmlformats.org/drawingml/2006/table">
            <a:tbl>
              <a:tblPr/>
              <a:tblGrid>
                <a:gridCol w="4214813">
                  <a:extLst>
                    <a:ext uri="{9D8B030D-6E8A-4147-A177-3AD203B41FA5}">
                      <a16:colId xmlns:a16="http://schemas.microsoft.com/office/drawing/2014/main" val="20000"/>
                    </a:ext>
                  </a:extLst>
                </a:gridCol>
              </a:tblGrid>
              <a:tr h="3565525">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1000" b="1" i="0" u="none" strike="noStrike" cap="none" normalizeH="0" baseline="0" dirty="0">
                          <a:ln>
                            <a:noFill/>
                          </a:ln>
                          <a:solidFill>
                            <a:srgbClr val="333333"/>
                          </a:solidFill>
                          <a:effectLst/>
                          <a:latin typeface="Arial" charset="0"/>
                          <a:ea typeface="Arial" charset="0"/>
                          <a:cs typeface="Arial" charset="0"/>
                        </a:rPr>
                        <a:t>  </a:t>
                      </a:r>
                      <a:r>
                        <a:rPr kumimoji="0" lang="es-ES" sz="23700" b="1" i="0" u="none" strike="noStrike" cap="none" normalizeH="0" baseline="0" dirty="0">
                          <a:ln>
                            <a:noFill/>
                          </a:ln>
                          <a:solidFill>
                            <a:srgbClr val="333333"/>
                          </a:solidFill>
                          <a:effectLst/>
                          <a:latin typeface="Eras Medium ITC" pitchFamily="34" charset="0"/>
                          <a:ea typeface="Arial" charset="0"/>
                          <a:cs typeface="Arial" charset="0"/>
                        </a:rPr>
                        <a:t> </a:t>
                      </a:r>
                      <a:r>
                        <a:rPr kumimoji="0" lang="es-ES" sz="1000" b="1" i="0" u="none" strike="noStrike" cap="none" normalizeH="0" baseline="0" dirty="0">
                          <a:ln>
                            <a:noFill/>
                          </a:ln>
                          <a:solidFill>
                            <a:srgbClr val="333333"/>
                          </a:solidFill>
                          <a:effectLst/>
                          <a:latin typeface="Eras Medium ITC" pitchFamily="34" charset="0"/>
                          <a:ea typeface="Arial" charset="0"/>
                          <a:cs typeface="Arial" charset="0"/>
                        </a:rPr>
                        <a:t>                                                                                                                                                                                                                                                                                                                                         </a:t>
                      </a:r>
                      <a:endParaRPr kumimoji="0" lang="es-ES" sz="1000" b="1" i="0" u="none" strike="noStrike" cap="none" normalizeH="0" baseline="0" dirty="0">
                        <a:ln>
                          <a:noFill/>
                        </a:ln>
                        <a:solidFill>
                          <a:srgbClr val="333333"/>
                        </a:solidFill>
                        <a:effectLst/>
                        <a:latin typeface="Arial" charset="0"/>
                        <a:ea typeface="Arial" charset="0"/>
                        <a:cs typeface="Arial"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 name="Group 9"/>
          <p:cNvGraphicFramePr>
            <a:graphicFrameLocks noGrp="1"/>
          </p:cNvGraphicFramePr>
          <p:nvPr/>
        </p:nvGraphicFramePr>
        <p:xfrm>
          <a:off x="1885950" y="5051425"/>
          <a:ext cx="4214813" cy="487680"/>
        </p:xfrm>
        <a:graphic>
          <a:graphicData uri="http://schemas.openxmlformats.org/drawingml/2006/table">
            <a:tbl>
              <a:tblPr/>
              <a:tblGrid>
                <a:gridCol w="4214813">
                  <a:extLst>
                    <a:ext uri="{9D8B030D-6E8A-4147-A177-3AD203B41FA5}">
                      <a16:colId xmlns:a16="http://schemas.microsoft.com/office/drawing/2014/main" val="20000"/>
                    </a:ext>
                  </a:extLst>
                </a:gridCol>
              </a:tblGrid>
              <a:tr h="457200">
                <a:tc>
                  <a:txBody>
                    <a:bodyPr/>
                    <a:lstStyle/>
                    <a:p>
                      <a:pPr marL="0" marR="0" lvl="0" indent="0" algn="r" defTabSz="-13873163" rtl="0" eaLnBrk="1" fontAlgn="base" latinLnBrk="0" hangingPunct="1">
                        <a:lnSpc>
                          <a:spcPct val="100000"/>
                        </a:lnSpc>
                        <a:spcBef>
                          <a:spcPct val="0"/>
                        </a:spcBef>
                        <a:spcAft>
                          <a:spcPct val="0"/>
                        </a:spcAft>
                        <a:buClrTx/>
                        <a:buSzPct val="75000"/>
                        <a:buFontTx/>
                        <a:buNone/>
                        <a:tabLst/>
                      </a:pPr>
                      <a:r>
                        <a:rPr kumimoji="0" lang="es-ES" sz="2600" b="0" i="0" u="none" strike="noStrike" cap="none" normalizeH="0" baseline="0" dirty="0">
                          <a:ln>
                            <a:noFill/>
                          </a:ln>
                          <a:solidFill>
                            <a:srgbClr val="333333"/>
                          </a:solidFill>
                          <a:effectLst/>
                          <a:latin typeface="Times New Roman" charset="0"/>
                        </a:rPr>
                        <a:t>  </a:t>
                      </a:r>
                      <a:endParaRPr kumimoji="0" lang="es-ES" sz="600" b="0" i="0" u="none" strike="noStrike" cap="none" normalizeH="0" baseline="0" dirty="0">
                        <a:ln>
                          <a:noFill/>
                        </a:ln>
                        <a:solidFill>
                          <a:srgbClr val="333333"/>
                        </a:solidFill>
                        <a:effectLst/>
                        <a:latin typeface="Times New Roman"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0183" name="Picture 16" descr="pxnada"/>
          <p:cNvPicPr>
            <a:picLocks noChangeAspect="1" noChangeArrowheads="1"/>
          </p:cNvPicPr>
          <p:nvPr/>
        </p:nvPicPr>
        <p:blipFill>
          <a:blip r:embed="rId3"/>
          <a:srcRect/>
          <a:stretch>
            <a:fillRect/>
          </a:stretch>
        </p:blipFill>
        <p:spPr bwMode="auto">
          <a:xfrm>
            <a:off x="6084888" y="5097463"/>
            <a:ext cx="9525" cy="95250"/>
          </a:xfrm>
          <a:prstGeom prst="rect">
            <a:avLst/>
          </a:prstGeom>
          <a:noFill/>
          <a:ln w="9525">
            <a:noFill/>
            <a:miter lim="800000"/>
            <a:headEnd/>
            <a:tailEnd/>
          </a:ln>
        </p:spPr>
      </p:pic>
      <p:sp>
        <p:nvSpPr>
          <p:cNvPr id="50184" name="Rectangle 17"/>
          <p:cNvSpPr>
            <a:spLocks noChangeArrowheads="1"/>
          </p:cNvSpPr>
          <p:nvPr/>
        </p:nvSpPr>
        <p:spPr bwMode="auto">
          <a:xfrm>
            <a:off x="1600200" y="5424488"/>
            <a:ext cx="6983413" cy="1357312"/>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2600" dirty="0"/>
              <a:t>Instrumento de cobro/pago por el que la empresa exige al cliente una cantidad en una fecha determinada por un producto o servicio prestados.</a:t>
            </a:r>
          </a:p>
        </p:txBody>
      </p:sp>
      <p:pic>
        <p:nvPicPr>
          <p:cNvPr id="50186" name="Picture 20"/>
          <p:cNvPicPr>
            <a:picLocks noChangeAspect="1" noChangeArrowheads="1"/>
          </p:cNvPicPr>
          <p:nvPr/>
        </p:nvPicPr>
        <p:blipFill>
          <a:blip r:embed="rId4"/>
          <a:srcRect/>
          <a:stretch>
            <a:fillRect/>
          </a:stretch>
        </p:blipFill>
        <p:spPr bwMode="auto">
          <a:xfrm>
            <a:off x="762000" y="1500188"/>
            <a:ext cx="7696200" cy="38941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928688" y="785813"/>
            <a:ext cx="7573962" cy="1204912"/>
          </a:xfrm>
        </p:spPr>
        <p:txBody>
          <a:bodyPr>
            <a:normAutofit fontScale="90000"/>
          </a:bodyPr>
          <a:lstStyle/>
          <a:p>
            <a:pPr algn="ctr" eaLnBrk="1" hangingPunct="1">
              <a:defRPr/>
            </a:pPr>
            <a:r>
              <a:rPr lang="es-ES" sz="4300" dirty="0">
                <a:effectLst>
                  <a:outerShdw blurRad="38100" dist="38100" dir="2700000" algn="tl">
                    <a:srgbClr val="DDDDDD"/>
                  </a:outerShdw>
                </a:effectLst>
                <a:latin typeface="Verdana" charset="0"/>
                <a:ea typeface="+mj-ea"/>
                <a:cs typeface="+mj-cs"/>
              </a:rPr>
              <a:t>  Recibo: Evaluaci</a:t>
            </a:r>
            <a:r>
              <a:rPr lang="es-ES" sz="4300" dirty="0">
                <a:effectLst>
                  <a:outerShdw blurRad="38100" dist="38100" dir="2700000" algn="tl">
                    <a:srgbClr val="DDDDDD"/>
                  </a:outerShdw>
                </a:effectLst>
                <a:ea typeface="+mj-ea"/>
                <a:cs typeface="+mj-cs"/>
              </a:rPr>
              <a:t>ó</a:t>
            </a:r>
            <a:r>
              <a:rPr lang="es-ES" sz="4300" dirty="0">
                <a:effectLst>
                  <a:outerShdw blurRad="38100" dist="38100" dir="2700000" algn="tl">
                    <a:srgbClr val="DDDDDD"/>
                  </a:outerShdw>
                </a:effectLst>
                <a:latin typeface="Verdana" charset="0"/>
                <a:ea typeface="+mj-ea"/>
                <a:cs typeface="+mj-cs"/>
              </a:rPr>
              <a:t>n del instrumento</a:t>
            </a:r>
          </a:p>
        </p:txBody>
      </p:sp>
      <p:graphicFrame>
        <p:nvGraphicFramePr>
          <p:cNvPr id="3" name="Group 3"/>
          <p:cNvGraphicFramePr>
            <a:graphicFrameLocks noGrp="1"/>
          </p:cNvGraphicFramePr>
          <p:nvPr>
            <p:ph idx="1"/>
          </p:nvPr>
        </p:nvGraphicFramePr>
        <p:xfrm>
          <a:off x="547688" y="2616200"/>
          <a:ext cx="7313612" cy="804863"/>
        </p:xfrm>
        <a:graphic>
          <a:graphicData uri="http://schemas.openxmlformats.org/drawingml/2006/table">
            <a:tbl>
              <a:tblPr/>
              <a:tblGrid>
                <a:gridCol w="509587">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451225">
                  <a:extLst>
                    <a:ext uri="{9D8B030D-6E8A-4147-A177-3AD203B41FA5}">
                      <a16:colId xmlns:a16="http://schemas.microsoft.com/office/drawing/2014/main" val="20002"/>
                    </a:ext>
                  </a:extLst>
                </a:gridCol>
              </a:tblGrid>
              <a:tr h="804863">
                <a:tc>
                  <a:txBody>
                    <a:bodyPr/>
                    <a:lstStyle/>
                    <a:p>
                      <a:pPr marL="0" marR="0" lvl="0" indent="0" algn="l" defTabSz="-13873163" rtl="0" eaLnBrk="1" fontAlgn="base" latinLnBrk="0" hangingPunct="1">
                        <a:lnSpc>
                          <a:spcPct val="100000"/>
                        </a:lnSpc>
                        <a:spcBef>
                          <a:spcPct val="0"/>
                        </a:spcBef>
                        <a:spcAft>
                          <a:spcPct val="0"/>
                        </a:spcAft>
                        <a:buClr>
                          <a:schemeClr val="accent1"/>
                        </a:buClr>
                        <a:buSzPct val="75000"/>
                        <a:buFont typeface="Wingdings 3" charset="2"/>
                        <a:buNone/>
                        <a:tabLst/>
                      </a:pPr>
                      <a:endParaRPr kumimoji="0" lang="es-ES" sz="2700" b="0" i="0" u="none" strike="noStrike" cap="none" normalizeH="0" baseline="0" dirty="0">
                        <a:ln>
                          <a:noFill/>
                        </a:ln>
                        <a:solidFill>
                          <a:srgbClr val="333333"/>
                        </a:solidFill>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VENTAJAS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INCONVENIENTES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extLst>
                  <a:ext uri="{0D108BD9-81ED-4DB2-BD59-A6C34878D82A}">
                    <a16:rowId xmlns:a16="http://schemas.microsoft.com/office/drawing/2014/main" val="10000"/>
                  </a:ext>
                </a:extLst>
              </a:tr>
            </a:tbl>
          </a:graphicData>
        </a:graphic>
      </p:graphicFrame>
      <p:sp>
        <p:nvSpPr>
          <p:cNvPr id="54280" name="Rectangle 12"/>
          <p:cNvSpPr>
            <a:spLocks noChangeArrowheads="1"/>
          </p:cNvSpPr>
          <p:nvPr/>
        </p:nvSpPr>
        <p:spPr bwMode="auto">
          <a:xfrm>
            <a:off x="1066800" y="3540125"/>
            <a:ext cx="3810000" cy="2370138"/>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Se evita el uso de papel especial.</a:t>
            </a:r>
          </a:p>
          <a:p>
            <a:pPr>
              <a:buFont typeface="Wingdings" pitchFamily="8" charset="2"/>
              <a:buChar char="l"/>
            </a:pPr>
            <a:r>
              <a:rPr lang="es-ES" sz="2200" dirty="0">
                <a:solidFill>
                  <a:srgbClr val="000000"/>
                </a:solidFill>
              </a:rPr>
              <a:t> Tratamiento mecanizado con el banco.</a:t>
            </a:r>
          </a:p>
          <a:p>
            <a:pPr>
              <a:buFont typeface="Wingdings" pitchFamily="8" charset="2"/>
              <a:buChar char="l"/>
            </a:pPr>
            <a:r>
              <a:rPr lang="es-ES" sz="2200" dirty="0">
                <a:solidFill>
                  <a:srgbClr val="000000"/>
                </a:solidFill>
              </a:rPr>
              <a:t> Uso flexible en el ingreso de fondos. </a:t>
            </a:r>
          </a:p>
          <a:p>
            <a:pPr>
              <a:buFont typeface="Wingdings" pitchFamily="8" charset="2"/>
              <a:buNone/>
            </a:pPr>
            <a:endParaRPr lang="es-ES" sz="1600" dirty="0">
              <a:solidFill>
                <a:srgbClr val="000000"/>
              </a:solidFill>
            </a:endParaRPr>
          </a:p>
        </p:txBody>
      </p:sp>
      <p:sp>
        <p:nvSpPr>
          <p:cNvPr id="54281" name="Rectangle 13"/>
          <p:cNvSpPr>
            <a:spLocks noChangeArrowheads="1"/>
          </p:cNvSpPr>
          <p:nvPr/>
        </p:nvSpPr>
        <p:spPr bwMode="auto">
          <a:xfrm>
            <a:off x="4979988" y="3532188"/>
            <a:ext cx="3097212" cy="3386137"/>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Importante realizar una gestión eficiente de los datos de domiciliación.</a:t>
            </a:r>
          </a:p>
          <a:p>
            <a:pPr>
              <a:buFont typeface="Wingdings" pitchFamily="8" charset="2"/>
              <a:buChar char="l"/>
            </a:pPr>
            <a:r>
              <a:rPr lang="es-ES" sz="2200" dirty="0">
                <a:solidFill>
                  <a:srgbClr val="000000"/>
                </a:solidFill>
              </a:rPr>
              <a:t> Recibos cedidos al cobro al banco, fecha de valoración un día hábil después del vencimiento.</a:t>
            </a:r>
          </a:p>
          <a:p>
            <a:pPr>
              <a:buFont typeface="Wingdings" pitchFamily="8" charset="2"/>
              <a:buNone/>
            </a:pPr>
            <a:endParaRPr lang="es-ES" sz="1600" dirty="0">
              <a:solidFill>
                <a:srgbClr val="000000"/>
              </a:solidFill>
            </a:endParaRPr>
          </a:p>
        </p:txBody>
      </p:sp>
      <p:cxnSp>
        <p:nvCxnSpPr>
          <p:cNvPr id="8" name="7 Conector recto"/>
          <p:cNvCxnSpPr/>
          <p:nvPr/>
        </p:nvCxnSpPr>
        <p:spPr>
          <a:xfrm rot="16200000" flipH="1">
            <a:off x="2705100" y="4533900"/>
            <a:ext cx="39624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sz="3200" dirty="0">
                <a:solidFill>
                  <a:srgbClr val="000000"/>
                </a:solidFill>
                <a:latin typeface="Tahoma" pitchFamily="8" charset="0"/>
              </a:rPr>
              <a:t>Se inicia con la entrega de la mercancía por parte de la empresa.</a:t>
            </a:r>
          </a:p>
          <a:p>
            <a:r>
              <a:rPr lang="es-ES" sz="3200" dirty="0">
                <a:solidFill>
                  <a:srgbClr val="000000"/>
                </a:solidFill>
                <a:latin typeface="Tahoma" pitchFamily="8" charset="0"/>
              </a:rPr>
              <a:t>El proveedor emite la factura y en su caso un recibo.</a:t>
            </a:r>
          </a:p>
          <a:p>
            <a:r>
              <a:rPr lang="es-ES" sz="3200" dirty="0">
                <a:solidFill>
                  <a:srgbClr val="000000"/>
                </a:solidFill>
                <a:latin typeface="Tahoma" pitchFamily="8" charset="0"/>
              </a:rPr>
              <a:t>Se establece el IBAN de la cuenta del proveedor donde se efectuará el pago.</a:t>
            </a:r>
          </a:p>
          <a:p>
            <a:r>
              <a:rPr lang="es-ES" sz="3200" dirty="0">
                <a:solidFill>
                  <a:srgbClr val="000000"/>
                </a:solidFill>
                <a:latin typeface="Tahoma" pitchFamily="8" charset="0"/>
              </a:rPr>
              <a:t>El cliente realiza la transferencia a esa cuenta.</a:t>
            </a:r>
          </a:p>
          <a:p>
            <a:r>
              <a:rPr lang="es-ES" sz="3200" dirty="0">
                <a:solidFill>
                  <a:srgbClr val="000000"/>
                </a:solidFill>
                <a:latin typeface="Tahoma" pitchFamily="8" charset="0"/>
              </a:rPr>
              <a:t>La iniciativa de pago es del cliente</a:t>
            </a:r>
            <a:endParaRPr lang="es-ES_tradnl" sz="3200" dirty="0"/>
          </a:p>
        </p:txBody>
      </p:sp>
      <p:sp>
        <p:nvSpPr>
          <p:cNvPr id="3" name="Título 2"/>
          <p:cNvSpPr>
            <a:spLocks noGrp="1"/>
          </p:cNvSpPr>
          <p:nvPr>
            <p:ph type="title"/>
          </p:nvPr>
        </p:nvSpPr>
        <p:spPr/>
        <p:txBody>
          <a:bodyPr/>
          <a:lstStyle/>
          <a:p>
            <a:pPr algn="ctr"/>
            <a:r>
              <a:rPr lang="es-ES_tradnl" dirty="0"/>
              <a:t>Transferencia</a:t>
            </a:r>
          </a:p>
        </p:txBody>
      </p:sp>
    </p:spTree>
    <p:extLst>
      <p:ext uri="{BB962C8B-B14F-4D97-AF65-F5344CB8AC3E}">
        <p14:creationId xmlns:p14="http://schemas.microsoft.com/office/powerpoint/2010/main" val="119834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600200"/>
            <a:ext cx="8229600" cy="5257800"/>
          </a:xfrm>
        </p:spPr>
        <p:txBody>
          <a:bodyPr/>
          <a:lstStyle/>
          <a:p>
            <a:r>
              <a:rPr lang="es-ES" sz="2800" dirty="0">
                <a:solidFill>
                  <a:srgbClr val="000000"/>
                </a:solidFill>
                <a:latin typeface="Tahoma" pitchFamily="8" charset="0"/>
              </a:rPr>
              <a:t>Se inicia con la entrega de la mercancía por parte del proveedor.</a:t>
            </a:r>
          </a:p>
          <a:p>
            <a:r>
              <a:rPr lang="es-ES" sz="2800" dirty="0">
                <a:solidFill>
                  <a:srgbClr val="000000"/>
                </a:solidFill>
                <a:latin typeface="Tahoma" pitchFamily="8" charset="0"/>
              </a:rPr>
              <a:t>El proveedor emite la factura y en su caso un recibo.</a:t>
            </a:r>
          </a:p>
          <a:p>
            <a:r>
              <a:rPr lang="es-ES" sz="2800" dirty="0">
                <a:solidFill>
                  <a:srgbClr val="000000"/>
                </a:solidFill>
                <a:latin typeface="Tahoma" pitchFamily="8" charset="0"/>
              </a:rPr>
              <a:t>Se establece el IBAN de la cuenta del cliente  donde se efectuará el pago</a:t>
            </a:r>
          </a:p>
          <a:p>
            <a:r>
              <a:rPr lang="es-ES" sz="2800" dirty="0">
                <a:solidFill>
                  <a:srgbClr val="000000"/>
                </a:solidFill>
                <a:latin typeface="Tahoma" pitchFamily="8" charset="0"/>
              </a:rPr>
              <a:t>El proveedor envía un recibo al banco para que carge el importe en la cuenta del cliente y se lo abone en su cuenta</a:t>
            </a:r>
          </a:p>
          <a:p>
            <a:r>
              <a:rPr lang="es-ES" sz="2800" dirty="0">
                <a:solidFill>
                  <a:srgbClr val="000000"/>
                </a:solidFill>
                <a:latin typeface="Tahoma" pitchFamily="8" charset="0"/>
              </a:rPr>
              <a:t>La iniciativa de pago es del proveedor</a:t>
            </a:r>
          </a:p>
          <a:p>
            <a:r>
              <a:rPr lang="es-ES" sz="2800" dirty="0">
                <a:solidFill>
                  <a:srgbClr val="000000"/>
                </a:solidFill>
                <a:latin typeface="Tahoma" pitchFamily="8" charset="0"/>
              </a:rPr>
              <a:t>El proveedor tiene que contratar con el banco el servicio.</a:t>
            </a:r>
          </a:p>
          <a:p>
            <a:pPr marL="0" indent="0">
              <a:buNone/>
            </a:pPr>
            <a:endParaRPr lang="es-ES" sz="2800" dirty="0">
              <a:solidFill>
                <a:srgbClr val="000000"/>
              </a:solidFill>
              <a:latin typeface="Tahoma" pitchFamily="8" charset="0"/>
            </a:endParaRPr>
          </a:p>
        </p:txBody>
      </p:sp>
      <p:sp>
        <p:nvSpPr>
          <p:cNvPr id="3" name="Título 2"/>
          <p:cNvSpPr>
            <a:spLocks noGrp="1"/>
          </p:cNvSpPr>
          <p:nvPr>
            <p:ph type="title"/>
          </p:nvPr>
        </p:nvSpPr>
        <p:spPr/>
        <p:txBody>
          <a:bodyPr>
            <a:normAutofit/>
          </a:bodyPr>
          <a:lstStyle/>
          <a:p>
            <a:pPr algn="ctr"/>
            <a:r>
              <a:rPr lang="es-ES_tradnl" dirty="0"/>
              <a:t>Domiciliaci</a:t>
            </a:r>
            <a:r>
              <a:rPr lang="es-ES" dirty="0"/>
              <a:t>ón</a:t>
            </a:r>
            <a:endParaRPr lang="es-ES_tradnl" dirty="0"/>
          </a:p>
        </p:txBody>
      </p:sp>
    </p:spTree>
    <p:extLst>
      <p:ext uri="{BB962C8B-B14F-4D97-AF65-F5344CB8AC3E}">
        <p14:creationId xmlns:p14="http://schemas.microsoft.com/office/powerpoint/2010/main" val="994880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85875" y="928688"/>
            <a:ext cx="7313613" cy="588962"/>
          </a:xfrm>
        </p:spPr>
        <p:txBody>
          <a:bodyPr>
            <a:normAutofit fontScale="90000"/>
          </a:bodyPr>
          <a:lstStyle/>
          <a:p>
            <a:pPr algn="ctr" eaLnBrk="1" hangingPunct="1"/>
            <a:r>
              <a:rPr lang="es-ES" sz="3900" dirty="0">
                <a:effectLst>
                  <a:outerShdw blurRad="38100" dist="38100" dir="2700000" algn="tl">
                    <a:srgbClr val="DDDDDD"/>
                  </a:outerShdw>
                </a:effectLst>
                <a:ea typeface="ＭＳ Ｐゴシック" pitchFamily="-96" charset="-128"/>
                <a:cs typeface="ＭＳ Ｐゴシック" pitchFamily="-96" charset="-128"/>
              </a:rPr>
              <a:t>FACTORING</a:t>
            </a:r>
          </a:p>
        </p:txBody>
      </p:sp>
      <p:sp>
        <p:nvSpPr>
          <p:cNvPr id="58371" name="Rectangle 3"/>
          <p:cNvSpPr txBox="1">
            <a:spLocks/>
          </p:cNvSpPr>
          <p:nvPr/>
        </p:nvSpPr>
        <p:spPr bwMode="auto">
          <a:xfrm>
            <a:off x="915988" y="2000250"/>
            <a:ext cx="7313612" cy="4248150"/>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3100" dirty="0">
                <a:solidFill>
                  <a:srgbClr val="000000"/>
                </a:solidFill>
                <a:latin typeface="Tahoma" pitchFamily="8" charset="0"/>
              </a:rPr>
              <a:t>Se inicia con la entrega de la mercancía por parte de la empresa.</a:t>
            </a:r>
          </a:p>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El proveedor emite la factura y en su caso un recibo.</a:t>
            </a:r>
          </a:p>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Se lo cede a la empresa Factor.</a:t>
            </a:r>
          </a:p>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El factor abona la cantidad al emisor de la factura</a:t>
            </a:r>
          </a:p>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El factor realiza el cobro al cliente. </a:t>
            </a:r>
          </a:p>
          <a:p>
            <a:pPr marL="342900" indent="-342900" defTabSz="-13873163">
              <a:buClr>
                <a:schemeClr val="accent1"/>
              </a:buClr>
              <a:buSzPct val="75000"/>
              <a:buFont typeface="Wingdings 3" pitchFamily="8" charset="2"/>
              <a:buChar char=""/>
            </a:pPr>
            <a:endParaRPr lang="es-ES" sz="3200" dirty="0">
              <a:solidFill>
                <a:srgbClr val="000000"/>
              </a:solidFill>
              <a:latin typeface="Tahoma" pitchFamily="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85875" y="642938"/>
            <a:ext cx="7043738" cy="661987"/>
          </a:xfrm>
        </p:spPr>
        <p:txBody>
          <a:bodyPr>
            <a:normAutofit fontScale="90000"/>
          </a:bodyPr>
          <a:lstStyle/>
          <a:p>
            <a:pPr algn="ctr" eaLnBrk="1" hangingPunct="1"/>
            <a:r>
              <a:rPr lang="es-ES" sz="3900" dirty="0">
                <a:effectLst>
                  <a:outerShdw blurRad="38100" dist="38100" dir="2700000" algn="tl">
                    <a:srgbClr val="DDDDDD"/>
                  </a:outerShdw>
                </a:effectLst>
                <a:ea typeface="ＭＳ Ｐゴシック" pitchFamily="-96" charset="-128"/>
                <a:cs typeface="ＭＳ Ｐゴシック" pitchFamily="-96" charset="-128"/>
              </a:rPr>
              <a:t>FACTORING</a:t>
            </a:r>
          </a:p>
        </p:txBody>
      </p:sp>
      <p:graphicFrame>
        <p:nvGraphicFramePr>
          <p:cNvPr id="3" name="Group 3"/>
          <p:cNvGraphicFramePr>
            <a:graphicFrameLocks noGrp="1"/>
          </p:cNvGraphicFramePr>
          <p:nvPr>
            <p:extLst>
              <p:ext uri="{D42A27DB-BD31-4B8C-83A1-F6EECF244321}">
                <p14:modId xmlns:p14="http://schemas.microsoft.com/office/powerpoint/2010/main" val="765859307"/>
              </p:ext>
            </p:extLst>
          </p:nvPr>
        </p:nvGraphicFramePr>
        <p:xfrm>
          <a:off x="609600" y="1600200"/>
          <a:ext cx="8229600" cy="4008120"/>
        </p:xfrm>
        <a:graphic>
          <a:graphicData uri="http://schemas.openxmlformats.org/drawingml/2006/table">
            <a:tbl>
              <a:tblPr/>
              <a:tblGrid>
                <a:gridCol w="8229600">
                  <a:extLst>
                    <a:ext uri="{9D8B030D-6E8A-4147-A177-3AD203B41FA5}">
                      <a16:colId xmlns:a16="http://schemas.microsoft.com/office/drawing/2014/main" val="20000"/>
                    </a:ext>
                  </a:extLst>
                </a:gridCol>
              </a:tblGrid>
              <a:tr h="3228975">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1000" b="1" i="0" u="none" strike="noStrike" cap="none" normalizeH="0" baseline="0" dirty="0">
                          <a:ln>
                            <a:noFill/>
                          </a:ln>
                          <a:solidFill>
                            <a:srgbClr val="333333"/>
                          </a:solidFill>
                          <a:effectLst/>
                          <a:latin typeface="Arial" pitchFamily="8" charset="0"/>
                          <a:ea typeface="Arial" pitchFamily="8" charset="0"/>
                          <a:cs typeface="Arial" pitchFamily="8" charset="0"/>
                        </a:rPr>
                        <a:t>  jjj</a:t>
                      </a:r>
                      <a:r>
                        <a:rPr kumimoji="0" lang="es-ES" sz="23700" b="1" i="0" u="none" strike="noStrike" cap="none" normalizeH="0" baseline="0" dirty="0">
                          <a:ln>
                            <a:noFill/>
                          </a:ln>
                          <a:solidFill>
                            <a:srgbClr val="333333"/>
                          </a:solidFill>
                          <a:effectLst/>
                          <a:latin typeface="Eras Medium ITC" pitchFamily="34" charset="0"/>
                          <a:ea typeface="Arial" pitchFamily="8" charset="0"/>
                          <a:cs typeface="Arial" pitchFamily="8" charset="0"/>
                        </a:rPr>
                        <a:t> </a:t>
                      </a:r>
                      <a:r>
                        <a:rPr kumimoji="0" lang="es-ES" sz="1000" b="1" i="0" u="none" strike="noStrike" cap="none" normalizeH="0" baseline="0" dirty="0">
                          <a:ln>
                            <a:noFill/>
                          </a:ln>
                          <a:solidFill>
                            <a:srgbClr val="333333"/>
                          </a:solidFill>
                          <a:effectLst/>
                          <a:latin typeface="Eras Medium ITC" pitchFamily="34" charset="0"/>
                          <a:ea typeface="Arial" pitchFamily="8" charset="0"/>
                          <a:cs typeface="Arial" pitchFamily="8" charset="0"/>
                        </a:rPr>
                        <a:t>                                                                                                                                                                                                                                          l                                                                                               </a:t>
                      </a:r>
                      <a:endParaRPr kumimoji="0" lang="es-ES" sz="1000" b="1" i="0" u="none" strike="noStrike" cap="none" normalizeH="0" baseline="0" dirty="0">
                        <a:ln>
                          <a:noFill/>
                        </a:ln>
                        <a:solidFill>
                          <a:srgbClr val="333333"/>
                        </a:solidFill>
                        <a:effectLst/>
                        <a:latin typeface="Arial" pitchFamily="8" charset="0"/>
                        <a:ea typeface="Arial" pitchFamily="8" charset="0"/>
                        <a:cs typeface="Arial" pitchFamily="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 name="Group 9"/>
          <p:cNvGraphicFramePr>
            <a:graphicFrameLocks noGrp="1"/>
          </p:cNvGraphicFramePr>
          <p:nvPr/>
        </p:nvGraphicFramePr>
        <p:xfrm>
          <a:off x="1885950" y="5051425"/>
          <a:ext cx="4214813" cy="487680"/>
        </p:xfrm>
        <a:graphic>
          <a:graphicData uri="http://schemas.openxmlformats.org/drawingml/2006/table">
            <a:tbl>
              <a:tblPr/>
              <a:tblGrid>
                <a:gridCol w="4214813">
                  <a:extLst>
                    <a:ext uri="{9D8B030D-6E8A-4147-A177-3AD203B41FA5}">
                      <a16:colId xmlns:a16="http://schemas.microsoft.com/office/drawing/2014/main" val="20000"/>
                    </a:ext>
                  </a:extLst>
                </a:gridCol>
              </a:tblGrid>
              <a:tr h="457200">
                <a:tc>
                  <a:txBody>
                    <a:bodyPr/>
                    <a:lstStyle/>
                    <a:p>
                      <a:pPr marL="0" marR="0" lvl="0" indent="0" algn="r" defTabSz="-13873163" rtl="0" eaLnBrk="1" fontAlgn="base" latinLnBrk="0" hangingPunct="1">
                        <a:lnSpc>
                          <a:spcPct val="100000"/>
                        </a:lnSpc>
                        <a:spcBef>
                          <a:spcPct val="0"/>
                        </a:spcBef>
                        <a:spcAft>
                          <a:spcPct val="0"/>
                        </a:spcAft>
                        <a:buClrTx/>
                        <a:buSzPct val="75000"/>
                        <a:buFontTx/>
                        <a:buNone/>
                        <a:tabLst/>
                      </a:pPr>
                      <a:r>
                        <a:rPr kumimoji="0" lang="es-ES" sz="2600" b="0" i="0" u="none" strike="noStrike" cap="none" normalizeH="0" baseline="0" dirty="0">
                          <a:ln>
                            <a:noFill/>
                          </a:ln>
                          <a:solidFill>
                            <a:srgbClr val="333333"/>
                          </a:solidFill>
                          <a:effectLst/>
                          <a:latin typeface="Times New Roman" charset="0"/>
                        </a:rPr>
                        <a:t>  </a:t>
                      </a:r>
                      <a:endParaRPr kumimoji="0" lang="es-ES" sz="600" b="0" i="0" u="none" strike="noStrike" cap="none" normalizeH="0" baseline="0" dirty="0">
                        <a:ln>
                          <a:noFill/>
                        </a:ln>
                        <a:solidFill>
                          <a:srgbClr val="333333"/>
                        </a:solidFill>
                        <a:effectLst/>
                        <a:latin typeface="Times New Roman"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6327" name="Picture 16" descr="pxnada"/>
          <p:cNvPicPr>
            <a:picLocks noChangeAspect="1" noChangeArrowheads="1"/>
          </p:cNvPicPr>
          <p:nvPr/>
        </p:nvPicPr>
        <p:blipFill>
          <a:blip r:embed="rId3"/>
          <a:srcRect/>
          <a:stretch>
            <a:fillRect/>
          </a:stretch>
        </p:blipFill>
        <p:spPr bwMode="auto">
          <a:xfrm>
            <a:off x="6084888" y="5097463"/>
            <a:ext cx="9525" cy="95250"/>
          </a:xfrm>
          <a:prstGeom prst="rect">
            <a:avLst/>
          </a:prstGeom>
          <a:noFill/>
          <a:ln w="9525">
            <a:noFill/>
            <a:miter lim="800000"/>
            <a:headEnd/>
            <a:tailEnd/>
          </a:ln>
        </p:spPr>
      </p:pic>
      <p:sp>
        <p:nvSpPr>
          <p:cNvPr id="56328" name="Rectangle 17"/>
          <p:cNvSpPr>
            <a:spLocks noChangeArrowheads="1"/>
          </p:cNvSpPr>
          <p:nvPr/>
        </p:nvSpPr>
        <p:spPr bwMode="auto">
          <a:xfrm>
            <a:off x="1600200" y="5424488"/>
            <a:ext cx="6983413" cy="1357312"/>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2600" dirty="0"/>
              <a:t>Instrumento de cobro/pago por el que la empresa cede el cobro de la factura a una tercera empresa “Factor” que le adelanta el pago y despues se lo  exige al cliente</a:t>
            </a:r>
          </a:p>
        </p:txBody>
      </p:sp>
      <p:sp>
        <p:nvSpPr>
          <p:cNvPr id="13" name="Rectangle 12"/>
          <p:cNvSpPr/>
          <p:nvPr/>
        </p:nvSpPr>
        <p:spPr>
          <a:xfrm>
            <a:off x="1524000" y="1600200"/>
            <a:ext cx="1752600" cy="990600"/>
          </a:xfrm>
          <a:prstGeom prst="rect">
            <a:avLst/>
          </a:prstGeom>
          <a:ln/>
        </p:spPr>
        <p:style>
          <a:lnRef idx="1">
            <a:schemeClr val="accent1"/>
          </a:lnRef>
          <a:fillRef idx="3">
            <a:schemeClr val="accent1"/>
          </a:fillRef>
          <a:effectRef idx="2">
            <a:schemeClr val="accent1"/>
          </a:effectRef>
          <a:fontRef idx="minor">
            <a:schemeClr val="lt1"/>
          </a:fontRef>
        </p:style>
      </p:sp>
      <p:sp>
        <p:nvSpPr>
          <p:cNvPr id="17" name="Rectangle 16"/>
          <p:cNvSpPr/>
          <p:nvPr/>
        </p:nvSpPr>
        <p:spPr>
          <a:xfrm>
            <a:off x="3733800" y="4114800"/>
            <a:ext cx="1752600" cy="990600"/>
          </a:xfrm>
          <a:prstGeom prst="rect">
            <a:avLst/>
          </a:prstGeom>
          <a:ln/>
        </p:spPr>
        <p:style>
          <a:lnRef idx="1">
            <a:schemeClr val="accent1"/>
          </a:lnRef>
          <a:fillRef idx="3">
            <a:schemeClr val="accent1"/>
          </a:fillRef>
          <a:effectRef idx="2">
            <a:schemeClr val="accent1"/>
          </a:effectRef>
          <a:fontRef idx="minor">
            <a:schemeClr val="lt1"/>
          </a:fontRef>
        </p:style>
      </p:sp>
      <p:sp>
        <p:nvSpPr>
          <p:cNvPr id="18" name="Rectangle 17"/>
          <p:cNvSpPr/>
          <p:nvPr/>
        </p:nvSpPr>
        <p:spPr>
          <a:xfrm>
            <a:off x="3810000" y="2743200"/>
            <a:ext cx="1752600" cy="990600"/>
          </a:xfrm>
          <a:prstGeom prst="rect">
            <a:avLst/>
          </a:prstGeom>
          <a:ln/>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6324600" y="1600200"/>
            <a:ext cx="1752600" cy="990600"/>
          </a:xfrm>
          <a:prstGeom prst="rect">
            <a:avLst/>
          </a:prstGeom>
          <a:ln/>
        </p:spPr>
        <p:style>
          <a:lnRef idx="1">
            <a:schemeClr val="accent1"/>
          </a:lnRef>
          <a:fillRef idx="3">
            <a:schemeClr val="accent1"/>
          </a:fillRef>
          <a:effectRef idx="2">
            <a:schemeClr val="accent1"/>
          </a:effectRef>
          <a:fontRef idx="minor">
            <a:schemeClr val="lt1"/>
          </a:fontRef>
        </p:style>
      </p:sp>
      <p:sp>
        <p:nvSpPr>
          <p:cNvPr id="56342" name="TextBox 54"/>
          <p:cNvSpPr txBox="1">
            <a:spLocks noChangeArrowheads="1"/>
          </p:cNvSpPr>
          <p:nvPr/>
        </p:nvSpPr>
        <p:spPr bwMode="auto">
          <a:xfrm>
            <a:off x="1524000" y="1905000"/>
            <a:ext cx="1828800" cy="523875"/>
          </a:xfrm>
          <a:prstGeom prst="rect">
            <a:avLst/>
          </a:prstGeom>
          <a:noFill/>
          <a:ln w="9525">
            <a:noFill/>
            <a:miter lim="800000"/>
            <a:headEnd/>
            <a:tailEnd/>
          </a:ln>
        </p:spPr>
        <p:txBody>
          <a:bodyPr>
            <a:prstTxWarp prst="textNoShape">
              <a:avLst/>
            </a:prstTxWarp>
            <a:spAutoFit/>
          </a:bodyPr>
          <a:lstStyle/>
          <a:p>
            <a:r>
              <a:rPr lang="es-ES" sz="2800" dirty="0">
                <a:solidFill>
                  <a:schemeClr val="bg1"/>
                </a:solidFill>
              </a:rPr>
              <a:t>Proveedor</a:t>
            </a:r>
            <a:r>
              <a:rPr lang="es-ES" sz="2800" dirty="0"/>
              <a:t> </a:t>
            </a:r>
            <a:endParaRPr lang="es-ES" sz="2000" dirty="0"/>
          </a:p>
        </p:txBody>
      </p:sp>
      <p:sp>
        <p:nvSpPr>
          <p:cNvPr id="56343" name="TextBox 55"/>
          <p:cNvSpPr txBox="1">
            <a:spLocks noChangeArrowheads="1"/>
          </p:cNvSpPr>
          <p:nvPr/>
        </p:nvSpPr>
        <p:spPr bwMode="auto">
          <a:xfrm>
            <a:off x="3733800" y="3048000"/>
            <a:ext cx="1828800" cy="523875"/>
          </a:xfrm>
          <a:prstGeom prst="rect">
            <a:avLst/>
          </a:prstGeom>
          <a:noFill/>
          <a:ln w="9525">
            <a:noFill/>
            <a:miter lim="800000"/>
            <a:headEnd/>
            <a:tailEnd/>
          </a:ln>
        </p:spPr>
        <p:txBody>
          <a:bodyPr>
            <a:prstTxWarp prst="textNoShape">
              <a:avLst/>
            </a:prstTxWarp>
            <a:spAutoFit/>
          </a:bodyPr>
          <a:lstStyle/>
          <a:p>
            <a:r>
              <a:rPr lang="es-ES" sz="2800" dirty="0">
                <a:solidFill>
                  <a:srgbClr val="FFFFFF"/>
                </a:solidFill>
              </a:rPr>
              <a:t>Factoring</a:t>
            </a:r>
            <a:r>
              <a:rPr lang="es-ES" sz="2800" dirty="0"/>
              <a:t> </a:t>
            </a:r>
            <a:endParaRPr lang="es-ES" dirty="0"/>
          </a:p>
        </p:txBody>
      </p:sp>
      <p:sp>
        <p:nvSpPr>
          <p:cNvPr id="56344" name="TextBox 56"/>
          <p:cNvSpPr txBox="1">
            <a:spLocks noChangeArrowheads="1"/>
          </p:cNvSpPr>
          <p:nvPr/>
        </p:nvSpPr>
        <p:spPr bwMode="auto">
          <a:xfrm>
            <a:off x="6477000" y="1752600"/>
            <a:ext cx="1462088" cy="584200"/>
          </a:xfrm>
          <a:prstGeom prst="rect">
            <a:avLst/>
          </a:prstGeom>
          <a:noFill/>
          <a:ln w="9525">
            <a:noFill/>
            <a:miter lim="800000"/>
            <a:headEnd/>
            <a:tailEnd/>
          </a:ln>
        </p:spPr>
        <p:txBody>
          <a:bodyPr>
            <a:prstTxWarp prst="textNoShape">
              <a:avLst/>
            </a:prstTxWarp>
            <a:spAutoFit/>
          </a:bodyPr>
          <a:lstStyle/>
          <a:p>
            <a:r>
              <a:rPr lang="es-ES" sz="3200" dirty="0">
                <a:solidFill>
                  <a:srgbClr val="FFFFFF"/>
                </a:solidFill>
              </a:rPr>
              <a:t>Cliente</a:t>
            </a:r>
            <a:endParaRPr lang="es-ES" dirty="0">
              <a:solidFill>
                <a:srgbClr val="FFFFFF"/>
              </a:solidFill>
            </a:endParaRPr>
          </a:p>
        </p:txBody>
      </p:sp>
      <p:sp>
        <p:nvSpPr>
          <p:cNvPr id="56345" name="TextBox 57"/>
          <p:cNvSpPr txBox="1">
            <a:spLocks noChangeArrowheads="1"/>
          </p:cNvSpPr>
          <p:nvPr/>
        </p:nvSpPr>
        <p:spPr bwMode="auto">
          <a:xfrm>
            <a:off x="3886200" y="4267200"/>
            <a:ext cx="1655763" cy="584200"/>
          </a:xfrm>
          <a:prstGeom prst="rect">
            <a:avLst/>
          </a:prstGeom>
          <a:noFill/>
          <a:ln w="9525">
            <a:noFill/>
            <a:miter lim="800000"/>
            <a:headEnd/>
            <a:tailEnd/>
          </a:ln>
        </p:spPr>
        <p:txBody>
          <a:bodyPr>
            <a:prstTxWarp prst="textNoShape">
              <a:avLst/>
            </a:prstTxWarp>
            <a:spAutoFit/>
          </a:bodyPr>
          <a:lstStyle/>
          <a:p>
            <a:r>
              <a:rPr lang="es-ES" sz="3200" dirty="0">
                <a:solidFill>
                  <a:srgbClr val="FFFFFF"/>
                </a:solidFill>
              </a:rPr>
              <a:t>Factor</a:t>
            </a:r>
          </a:p>
        </p:txBody>
      </p:sp>
      <p:cxnSp>
        <p:nvCxnSpPr>
          <p:cNvPr id="60" name="Straight Arrow Connector 59"/>
          <p:cNvCxnSpPr>
            <a:stCxn id="55" idx="3"/>
          </p:cNvCxnSpPr>
          <p:nvPr/>
        </p:nvCxnSpPr>
        <p:spPr>
          <a:xfrm>
            <a:off x="3352800" y="2166610"/>
            <a:ext cx="2895600" cy="43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Elbow Connector 65"/>
          <p:cNvCxnSpPr/>
          <p:nvPr/>
        </p:nvCxnSpPr>
        <p:spPr>
          <a:xfrm rot="5400000">
            <a:off x="5295900" y="2857500"/>
            <a:ext cx="2209800" cy="1676400"/>
          </a:xfrm>
          <a:prstGeom prst="bentConnector3">
            <a:avLst>
              <a:gd name="adj1" fmla="val 9702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Elbow Connector 68"/>
          <p:cNvCxnSpPr/>
          <p:nvPr/>
        </p:nvCxnSpPr>
        <p:spPr>
          <a:xfrm rot="16200000" flipH="1">
            <a:off x="1790700" y="2933700"/>
            <a:ext cx="2209800" cy="1524000"/>
          </a:xfrm>
          <a:prstGeom prst="bentConnector3">
            <a:avLst>
              <a:gd name="adj1" fmla="val 99638"/>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928688" y="785813"/>
            <a:ext cx="7573962" cy="1204912"/>
          </a:xfrm>
        </p:spPr>
        <p:txBody>
          <a:bodyPr>
            <a:normAutofit fontScale="90000"/>
          </a:bodyPr>
          <a:lstStyle/>
          <a:p>
            <a:pPr algn="ctr" eaLnBrk="1" hangingPunct="1"/>
            <a:r>
              <a:rPr lang="es-ES" sz="3900" dirty="0">
                <a:effectLst>
                  <a:outerShdw blurRad="38100" dist="38100" dir="2700000" algn="tl">
                    <a:srgbClr val="DDDDDD"/>
                  </a:outerShdw>
                </a:effectLst>
                <a:latin typeface="Verdana" pitchFamily="8" charset="0"/>
                <a:ea typeface="ＭＳ Ｐゴシック" pitchFamily="-96" charset="-128"/>
                <a:cs typeface="ＭＳ Ｐゴシック" pitchFamily="-96" charset="-128"/>
              </a:rPr>
              <a:t>  Factoring: Evaluaci</a:t>
            </a:r>
            <a:r>
              <a:rPr lang="es-ES" sz="3900" dirty="0">
                <a:effectLst>
                  <a:outerShdw blurRad="38100" dist="38100" dir="2700000" algn="tl">
                    <a:srgbClr val="DDDDDD"/>
                  </a:outerShdw>
                </a:effectLst>
                <a:ea typeface="ＭＳ Ｐゴシック" pitchFamily="-96" charset="-128"/>
                <a:cs typeface="ＭＳ Ｐゴシック" pitchFamily="-96" charset="-128"/>
              </a:rPr>
              <a:t>ó</a:t>
            </a:r>
            <a:r>
              <a:rPr lang="es-ES" sz="3900" dirty="0">
                <a:effectLst>
                  <a:outerShdw blurRad="38100" dist="38100" dir="2700000" algn="tl">
                    <a:srgbClr val="DDDDDD"/>
                  </a:outerShdw>
                </a:effectLst>
                <a:latin typeface="Verdana" pitchFamily="8" charset="0"/>
                <a:ea typeface="ＭＳ Ｐゴシック" pitchFamily="-96" charset="-128"/>
                <a:cs typeface="ＭＳ Ｐゴシック" pitchFamily="-96" charset="-128"/>
              </a:rPr>
              <a:t>n del instrumento</a:t>
            </a:r>
          </a:p>
        </p:txBody>
      </p:sp>
      <p:graphicFrame>
        <p:nvGraphicFramePr>
          <p:cNvPr id="3" name="Group 3"/>
          <p:cNvGraphicFramePr>
            <a:graphicFrameLocks noGrp="1"/>
          </p:cNvGraphicFramePr>
          <p:nvPr>
            <p:ph idx="1"/>
          </p:nvPr>
        </p:nvGraphicFramePr>
        <p:xfrm>
          <a:off x="547688" y="2616200"/>
          <a:ext cx="7313612" cy="804863"/>
        </p:xfrm>
        <a:graphic>
          <a:graphicData uri="http://schemas.openxmlformats.org/drawingml/2006/table">
            <a:tbl>
              <a:tblPr/>
              <a:tblGrid>
                <a:gridCol w="509587">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451225">
                  <a:extLst>
                    <a:ext uri="{9D8B030D-6E8A-4147-A177-3AD203B41FA5}">
                      <a16:colId xmlns:a16="http://schemas.microsoft.com/office/drawing/2014/main" val="20002"/>
                    </a:ext>
                  </a:extLst>
                </a:gridCol>
              </a:tblGrid>
              <a:tr h="804863">
                <a:tc>
                  <a:txBody>
                    <a:bodyPr/>
                    <a:lstStyle/>
                    <a:p>
                      <a:pPr marL="0" marR="0" lvl="0" indent="0" algn="l" defTabSz="-13873163" rtl="0" eaLnBrk="1" fontAlgn="base" latinLnBrk="0" hangingPunct="1">
                        <a:lnSpc>
                          <a:spcPct val="100000"/>
                        </a:lnSpc>
                        <a:spcBef>
                          <a:spcPct val="0"/>
                        </a:spcBef>
                        <a:spcAft>
                          <a:spcPct val="0"/>
                        </a:spcAft>
                        <a:buClr>
                          <a:schemeClr val="accent1"/>
                        </a:buClr>
                        <a:buSzPct val="75000"/>
                        <a:buFont typeface="Wingdings 3" charset="2"/>
                        <a:buNone/>
                        <a:tabLst/>
                      </a:pPr>
                      <a:endParaRPr kumimoji="0" lang="es-ES" sz="2700" b="0" i="0" u="none" strike="noStrike" cap="none" normalizeH="0" baseline="0" dirty="0">
                        <a:ln>
                          <a:noFill/>
                        </a:ln>
                        <a:solidFill>
                          <a:srgbClr val="333333"/>
                        </a:solidFill>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VENTAJAS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INCONVENIENTES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extLst>
                  <a:ext uri="{0D108BD9-81ED-4DB2-BD59-A6C34878D82A}">
                    <a16:rowId xmlns:a16="http://schemas.microsoft.com/office/drawing/2014/main" val="10000"/>
                  </a:ext>
                </a:extLst>
              </a:tr>
            </a:tbl>
          </a:graphicData>
        </a:graphic>
      </p:graphicFrame>
      <p:sp>
        <p:nvSpPr>
          <p:cNvPr id="60424" name="Rectangle 12"/>
          <p:cNvSpPr>
            <a:spLocks noChangeArrowheads="1"/>
          </p:cNvSpPr>
          <p:nvPr/>
        </p:nvSpPr>
        <p:spPr bwMode="auto">
          <a:xfrm>
            <a:off x="1066800" y="3540125"/>
            <a:ext cx="3810000" cy="1446213"/>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Se evita el uso de papel especial.</a:t>
            </a:r>
          </a:p>
          <a:p>
            <a:pPr>
              <a:buFont typeface="Wingdings" pitchFamily="8" charset="2"/>
              <a:buChar char="l"/>
            </a:pPr>
            <a:r>
              <a:rPr lang="es-ES" sz="2200" dirty="0">
                <a:solidFill>
                  <a:srgbClr val="000000"/>
                </a:solidFill>
              </a:rPr>
              <a:t> Se consigue finaciar la operación</a:t>
            </a:r>
            <a:endParaRPr lang="es-ES" sz="1600" dirty="0">
              <a:solidFill>
                <a:srgbClr val="000000"/>
              </a:solidFill>
            </a:endParaRPr>
          </a:p>
        </p:txBody>
      </p:sp>
      <p:sp>
        <p:nvSpPr>
          <p:cNvPr id="60425" name="Rectangle 13"/>
          <p:cNvSpPr>
            <a:spLocks noChangeArrowheads="1"/>
          </p:cNvSpPr>
          <p:nvPr/>
        </p:nvSpPr>
        <p:spPr bwMode="auto">
          <a:xfrm>
            <a:off x="4979988" y="3532188"/>
            <a:ext cx="3097212" cy="2462212"/>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Si se producen impagados se le puede exigir al emisor la cantidad adelantada en función del contrato</a:t>
            </a:r>
          </a:p>
          <a:p>
            <a:pPr>
              <a:buFont typeface="Wingdings" pitchFamily="8" charset="2"/>
              <a:buChar char="l"/>
            </a:pPr>
            <a:r>
              <a:rPr lang="es-ES" sz="2200" dirty="0">
                <a:solidFill>
                  <a:srgbClr val="000000"/>
                </a:solidFill>
              </a:rPr>
              <a:t>Costes de la operación. </a:t>
            </a:r>
            <a:endParaRPr lang="es-ES" sz="1600" dirty="0">
              <a:solidFill>
                <a:srgbClr val="000000"/>
              </a:solidFill>
            </a:endParaRPr>
          </a:p>
        </p:txBody>
      </p:sp>
      <p:cxnSp>
        <p:nvCxnSpPr>
          <p:cNvPr id="8" name="7 Conector recto"/>
          <p:cNvCxnSpPr/>
          <p:nvPr/>
        </p:nvCxnSpPr>
        <p:spPr>
          <a:xfrm rot="16200000" flipH="1">
            <a:off x="2705100" y="4533900"/>
            <a:ext cx="39624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600200"/>
            <a:ext cx="8229600" cy="4876800"/>
          </a:xfrm>
        </p:spPr>
        <p:txBody>
          <a:bodyPr/>
          <a:lstStyle/>
          <a:p>
            <a:r>
              <a:rPr lang="es-ES_tradnl" sz="2900" dirty="0"/>
              <a:t>La empresa recibe la factura de un proveedor.</a:t>
            </a:r>
          </a:p>
          <a:p>
            <a:r>
              <a:rPr lang="es-ES_tradnl" sz="2900" dirty="0"/>
              <a:t>Si la factura está conforme, se comunica la orden de pago a un Banco* con una fecha de cargo en cuenta.</a:t>
            </a:r>
          </a:p>
          <a:p>
            <a:r>
              <a:rPr lang="es-ES_tradnl" sz="2900" dirty="0"/>
              <a:t>El Banco comunica al proveedor la conformidad de la factura y la fecha de vencimiento</a:t>
            </a:r>
          </a:p>
          <a:p>
            <a:r>
              <a:rPr lang="es-ES_tradnl" sz="2900" dirty="0"/>
              <a:t>Le ofrece el anticipo del cobro, estando garantizado, con intereses.</a:t>
            </a:r>
          </a:p>
          <a:p>
            <a:r>
              <a:rPr lang="es-ES_tradnl" sz="2900" dirty="0"/>
              <a:t>El proveedor elige entre esperar a la fecha de vencimiento o pedir el anticipo.</a:t>
            </a:r>
          </a:p>
        </p:txBody>
      </p:sp>
      <p:sp>
        <p:nvSpPr>
          <p:cNvPr id="3" name="Título 2"/>
          <p:cNvSpPr>
            <a:spLocks noGrp="1"/>
          </p:cNvSpPr>
          <p:nvPr>
            <p:ph type="title"/>
          </p:nvPr>
        </p:nvSpPr>
        <p:spPr/>
        <p:txBody>
          <a:bodyPr/>
          <a:lstStyle/>
          <a:p>
            <a:pPr algn="ctr"/>
            <a:r>
              <a:rPr lang="es-ES_tradnl" dirty="0"/>
              <a:t>Confirming</a:t>
            </a:r>
          </a:p>
        </p:txBody>
      </p:sp>
    </p:spTree>
    <p:extLst>
      <p:ext uri="{BB962C8B-B14F-4D97-AF65-F5344CB8AC3E}">
        <p14:creationId xmlns:p14="http://schemas.microsoft.com/office/powerpoint/2010/main" val="112426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p:cNvSpPr>
          <p:nvPr>
            <p:ph type="title"/>
          </p:nvPr>
        </p:nvSpPr>
        <p:spPr bwMode="auto">
          <a:xfrm>
            <a:off x="1000125" y="357188"/>
            <a:ext cx="7489825" cy="1631950"/>
          </a:xfrm>
        </p:spPr>
        <p:txBody>
          <a:bodyPr>
            <a:normAutofit/>
          </a:bodyPr>
          <a:lstStyle/>
          <a:p>
            <a:pPr eaLnBrk="1" hangingPunct="1">
              <a:defRPr/>
            </a:pPr>
            <a:r>
              <a:rPr lang="es-ES" sz="4300" dirty="0">
                <a:effectLst>
                  <a:outerShdw blurRad="38100" dist="38100" dir="2700000" algn="tl">
                    <a:srgbClr val="DDDDDD"/>
                  </a:outerShdw>
                </a:effectLst>
                <a:ea typeface="+mj-ea"/>
                <a:cs typeface="+mj-cs"/>
              </a:rPr>
              <a:t>¿Para qué se utiliza la Gestión de Cobros en una empresa?</a:t>
            </a:r>
          </a:p>
        </p:txBody>
      </p:sp>
      <p:sp>
        <p:nvSpPr>
          <p:cNvPr id="8" name="Rectangle 3"/>
          <p:cNvSpPr txBox="1">
            <a:spLocks/>
          </p:cNvSpPr>
          <p:nvPr/>
        </p:nvSpPr>
        <p:spPr bwMode="auto">
          <a:xfrm>
            <a:off x="1071563" y="2741613"/>
            <a:ext cx="7313612" cy="3402012"/>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None/>
            </a:pPr>
            <a:r>
              <a:rPr lang="es-ES" sz="1000" b="1" dirty="0">
                <a:solidFill>
                  <a:srgbClr val="000000"/>
                </a:solidFill>
                <a:latin typeface="Tahoma" pitchFamily="8" charset="0"/>
              </a:rPr>
              <a:t>	</a:t>
            </a:r>
            <a:r>
              <a:rPr lang="es-ES" sz="2400" b="1" dirty="0">
                <a:solidFill>
                  <a:srgbClr val="000000"/>
                </a:solidFill>
                <a:latin typeface="Tahoma" pitchFamily="8" charset="0"/>
              </a:rPr>
              <a:t>RESPUESTA </a:t>
            </a:r>
            <a:r>
              <a:rPr lang="es-ES" sz="2400" dirty="0">
                <a:solidFill>
                  <a:srgbClr val="333333"/>
                </a:solidFill>
                <a:latin typeface="Tahoma" pitchFamily="8" charset="0"/>
              </a:rPr>
              <a:t>	</a:t>
            </a:r>
          </a:p>
          <a:p>
            <a:pPr marL="342900" indent="-342900" defTabSz="-13873163">
              <a:lnSpc>
                <a:spcPct val="80000"/>
              </a:lnSpc>
              <a:buClr>
                <a:schemeClr val="accent1"/>
              </a:buClr>
              <a:buSzPct val="75000"/>
              <a:buFont typeface="Wingdings 3" pitchFamily="8" charset="2"/>
              <a:buNone/>
            </a:pPr>
            <a:r>
              <a:rPr lang="es-ES" sz="2000" dirty="0">
                <a:solidFill>
                  <a:srgbClr val="333333"/>
                </a:solidFill>
                <a:latin typeface="Tahoma" pitchFamily="8" charset="0"/>
              </a:rPr>
              <a:t>	</a:t>
            </a:r>
          </a:p>
          <a:p>
            <a:pPr marL="342900" indent="-342900" defTabSz="-13873163">
              <a:lnSpc>
                <a:spcPct val="80000"/>
              </a:lnSpc>
              <a:buClr>
                <a:schemeClr val="accent1"/>
              </a:buClr>
              <a:buSzPct val="75000"/>
              <a:buFont typeface="Wingdings 3" pitchFamily="8" charset="2"/>
              <a:buChar char=""/>
            </a:pPr>
            <a:r>
              <a:rPr lang="es-ES" sz="2200" dirty="0"/>
              <a:t>Saber cuando vencen los plazos de nuestros clientes y poder cobrarles las facturas.</a:t>
            </a:r>
          </a:p>
          <a:p>
            <a:pPr marL="342900" indent="-342900" defTabSz="-13873163">
              <a:lnSpc>
                <a:spcPct val="80000"/>
              </a:lnSpc>
              <a:buClr>
                <a:schemeClr val="accent1"/>
              </a:buClr>
              <a:buSzPct val="75000"/>
              <a:buFont typeface="Wingdings 3" pitchFamily="8" charset="2"/>
              <a:buNone/>
            </a:pPr>
            <a:endParaRPr lang="es-ES" sz="2200" dirty="0"/>
          </a:p>
          <a:p>
            <a:pPr marL="342900" indent="-342900" defTabSz="-13873163">
              <a:lnSpc>
                <a:spcPct val="80000"/>
              </a:lnSpc>
              <a:buClr>
                <a:schemeClr val="accent1"/>
              </a:buClr>
              <a:buSzPct val="75000"/>
              <a:buFont typeface="Wingdings 3" pitchFamily="8" charset="2"/>
              <a:buChar char=""/>
            </a:pPr>
            <a:r>
              <a:rPr lang="es-ES" sz="2200" dirty="0"/>
              <a:t>Para poder hacer frente a nuestros pagos con  terceros (Proveedores, Personal de la empresa, Hacienda Pública, etc.)</a:t>
            </a:r>
          </a:p>
          <a:p>
            <a:pPr marL="342900" indent="-342900" defTabSz="-13873163">
              <a:lnSpc>
                <a:spcPct val="80000"/>
              </a:lnSpc>
              <a:buClr>
                <a:schemeClr val="accent1"/>
              </a:buClr>
              <a:buSzPct val="75000"/>
              <a:buFont typeface="Wingdings 3" pitchFamily="8" charset="2"/>
              <a:buNone/>
            </a:pPr>
            <a:endParaRPr lang="es-ES" sz="2200" dirty="0"/>
          </a:p>
          <a:p>
            <a:pPr marL="342900" indent="-342900" defTabSz="-13873163">
              <a:lnSpc>
                <a:spcPct val="80000"/>
              </a:lnSpc>
              <a:buClr>
                <a:schemeClr val="accent1"/>
              </a:buClr>
              <a:buSzPct val="75000"/>
              <a:buFont typeface="Wingdings 3" pitchFamily="8" charset="2"/>
              <a:buChar char=""/>
            </a:pPr>
            <a:r>
              <a:rPr lang="es-ES" sz="2200" dirty="0"/>
              <a:t>La empresa pueda subsistir.</a:t>
            </a:r>
          </a:p>
          <a:p>
            <a:pPr marL="342900" indent="-342900" defTabSz="-13873163">
              <a:lnSpc>
                <a:spcPct val="80000"/>
              </a:lnSpc>
              <a:buClr>
                <a:schemeClr val="accent1"/>
              </a:buClr>
              <a:buSzPct val="75000"/>
              <a:buFont typeface="Wingdings 3" pitchFamily="8" charset="2"/>
              <a:buNone/>
            </a:pPr>
            <a:r>
              <a:rPr lang="es-ES" sz="2000" dirty="0">
                <a:solidFill>
                  <a:srgbClr val="333333"/>
                </a:solidFill>
                <a:latin typeface="Tahoma" pitchFamily="8" charset="0"/>
              </a:rPr>
              <a:t>		</a:t>
            </a:r>
          </a:p>
          <a:p>
            <a:pPr marL="342900" indent="-342900" defTabSz="-13873163">
              <a:lnSpc>
                <a:spcPct val="80000"/>
              </a:lnSpc>
              <a:buClr>
                <a:schemeClr val="accent1"/>
              </a:buClr>
              <a:buSzPct val="75000"/>
              <a:buFont typeface="Wingdings 3" pitchFamily="8" charset="2"/>
              <a:buNone/>
            </a:pPr>
            <a:endParaRPr lang="es-ES" sz="2000" dirty="0">
              <a:solidFill>
                <a:srgbClr val="333333"/>
              </a:solidFill>
              <a:latin typeface="Tahoma" pitchFamily="8" charset="0"/>
            </a:endParaRPr>
          </a:p>
          <a:p>
            <a:pPr marL="342900" indent="-342900" defTabSz="-13873163">
              <a:lnSpc>
                <a:spcPct val="80000"/>
              </a:lnSpc>
              <a:buClr>
                <a:schemeClr val="accent1"/>
              </a:buClr>
              <a:buSzPct val="75000"/>
              <a:buFont typeface="Wingdings 3" pitchFamily="8" charset="2"/>
              <a:buNone/>
            </a:pPr>
            <a:endParaRPr lang="es-ES" sz="1000" dirty="0">
              <a:solidFill>
                <a:srgbClr val="333333"/>
              </a:solidFill>
              <a:latin typeface="Tahoma" pitchFamily="8" charset="0"/>
            </a:endParaRPr>
          </a:p>
          <a:p>
            <a:pPr marL="342900" indent="-342900" defTabSz="-13873163">
              <a:lnSpc>
                <a:spcPct val="80000"/>
              </a:lnSpc>
              <a:buClr>
                <a:schemeClr val="accent1"/>
              </a:buClr>
              <a:buSzPct val="75000"/>
              <a:buFont typeface="Wingdings 3" pitchFamily="8" charset="2"/>
              <a:buNone/>
            </a:pPr>
            <a:r>
              <a:rPr lang="es-ES" sz="1000" dirty="0">
                <a:solidFill>
                  <a:srgbClr val="333333"/>
                </a:solidFill>
                <a:latin typeface="Tahoma" pitchFamily="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p:cTn id="12" dur="1000" fill="hold"/>
                                        <p:tgtEl>
                                          <p:spTgt spid="8">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p:cTn id="17" dur="1000" fill="hold"/>
                                        <p:tgtEl>
                                          <p:spTgt spid="8">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8">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 calcmode="lin" valueType="num">
                                      <p:cBhvr>
                                        <p:cTn id="24" dur="1000" fill="hold"/>
                                        <p:tgtEl>
                                          <p:spTgt spid="8">
                                            <p:txEl>
                                              <p:pRg st="4" end="4"/>
                                            </p:txEl>
                                          </p:spTgt>
                                        </p:tgtEl>
                                        <p:attrNameLst>
                                          <p:attrName>ppt_w</p:attrName>
                                        </p:attrNameLst>
                                      </p:cBhvr>
                                      <p:tavLst>
                                        <p:tav tm="0">
                                          <p:val>
                                            <p:strVal val="#ppt_w*0.70"/>
                                          </p:val>
                                        </p:tav>
                                        <p:tav tm="100000">
                                          <p:val>
                                            <p:strVal val="#ppt_w"/>
                                          </p:val>
                                        </p:tav>
                                      </p:tavLst>
                                    </p:anim>
                                    <p:anim calcmode="lin" valueType="num">
                                      <p:cBhvr>
                                        <p:cTn id="25" dur="10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26" dur="10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p:cTn id="31" dur="1000" fill="hold"/>
                                        <p:tgtEl>
                                          <p:spTgt spid="8">
                                            <p:txEl>
                                              <p:pRg st="6" end="6"/>
                                            </p:txEl>
                                          </p:spTgt>
                                        </p:tgtEl>
                                        <p:attrNameLst>
                                          <p:attrName>ppt_w</p:attrName>
                                        </p:attrNameLst>
                                      </p:cBhvr>
                                      <p:tavLst>
                                        <p:tav tm="0">
                                          <p:val>
                                            <p:strVal val="#ppt_w*0.70"/>
                                          </p:val>
                                        </p:tav>
                                        <p:tav tm="100000">
                                          <p:val>
                                            <p:strVal val="#ppt_w"/>
                                          </p:val>
                                        </p:tav>
                                      </p:tavLst>
                                    </p:anim>
                                    <p:anim calcmode="lin" valueType="num">
                                      <p:cBhvr>
                                        <p:cTn id="32" dur="1000" fill="hold"/>
                                        <p:tgtEl>
                                          <p:spTgt spid="8">
                                            <p:txEl>
                                              <p:pRg st="6" end="6"/>
                                            </p:txEl>
                                          </p:spTgt>
                                        </p:tgtEl>
                                        <p:attrNameLst>
                                          <p:attrName>ppt_h</p:attrName>
                                        </p:attrNameLst>
                                      </p:cBhvr>
                                      <p:tavLst>
                                        <p:tav tm="0">
                                          <p:val>
                                            <p:strVal val="#ppt_h"/>
                                          </p:val>
                                        </p:tav>
                                        <p:tav tm="100000">
                                          <p:val>
                                            <p:strVal val="#ppt_h"/>
                                          </p:val>
                                        </p:tav>
                                      </p:tavLst>
                                    </p:anim>
                                    <p:animEffect transition="in" filter="fade">
                                      <p:cBhvr>
                                        <p:cTn id="33" dur="1000"/>
                                        <p:tgtEl>
                                          <p:spTgt spid="8">
                                            <p:txEl>
                                              <p:pRg st="6" end="6"/>
                                            </p:txEl>
                                          </p:spTgt>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 calcmode="lin" valueType="num">
                                      <p:cBhvr>
                                        <p:cTn id="36" dur="1000" fill="hold"/>
                                        <p:tgtEl>
                                          <p:spTgt spid="8">
                                            <p:txEl>
                                              <p:pRg st="7" end="7"/>
                                            </p:txEl>
                                          </p:spTgt>
                                        </p:tgtEl>
                                        <p:attrNameLst>
                                          <p:attrName>ppt_w</p:attrName>
                                        </p:attrNameLst>
                                      </p:cBhvr>
                                      <p:tavLst>
                                        <p:tav tm="0">
                                          <p:val>
                                            <p:strVal val="#ppt_w*0.70"/>
                                          </p:val>
                                        </p:tav>
                                        <p:tav tm="100000">
                                          <p:val>
                                            <p:strVal val="#ppt_w"/>
                                          </p:val>
                                        </p:tav>
                                      </p:tavLst>
                                    </p:anim>
                                    <p:anim calcmode="lin" valueType="num">
                                      <p:cBhvr>
                                        <p:cTn id="37" dur="1000" fill="hold"/>
                                        <p:tgtEl>
                                          <p:spTgt spid="8">
                                            <p:txEl>
                                              <p:pRg st="7" end="7"/>
                                            </p:txEl>
                                          </p:spTgt>
                                        </p:tgtEl>
                                        <p:attrNameLst>
                                          <p:attrName>ppt_h</p:attrName>
                                        </p:attrNameLst>
                                      </p:cBhvr>
                                      <p:tavLst>
                                        <p:tav tm="0">
                                          <p:val>
                                            <p:strVal val="#ppt_h"/>
                                          </p:val>
                                        </p:tav>
                                        <p:tav tm="100000">
                                          <p:val>
                                            <p:strVal val="#ppt_h"/>
                                          </p:val>
                                        </p:tav>
                                      </p:tavLst>
                                    </p:anim>
                                    <p:animEffect transition="in" filter="fade">
                                      <p:cBhvr>
                                        <p:cTn id="38" dur="1000"/>
                                        <p:tgtEl>
                                          <p:spTgt spid="8">
                                            <p:txEl>
                                              <p:pRg st="7" end="7"/>
                                            </p:txEl>
                                          </p:spTgt>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 calcmode="lin" valueType="num">
                                      <p:cBhvr>
                                        <p:cTn id="41" dur="1000" fill="hold"/>
                                        <p:tgtEl>
                                          <p:spTgt spid="8">
                                            <p:txEl>
                                              <p:pRg st="10" end="10"/>
                                            </p:txEl>
                                          </p:spTgt>
                                        </p:tgtEl>
                                        <p:attrNameLst>
                                          <p:attrName>ppt_w</p:attrName>
                                        </p:attrNameLst>
                                      </p:cBhvr>
                                      <p:tavLst>
                                        <p:tav tm="0">
                                          <p:val>
                                            <p:strVal val="#ppt_w*0.70"/>
                                          </p:val>
                                        </p:tav>
                                        <p:tav tm="100000">
                                          <p:val>
                                            <p:strVal val="#ppt_w"/>
                                          </p:val>
                                        </p:tav>
                                      </p:tavLst>
                                    </p:anim>
                                    <p:anim calcmode="lin" valueType="num">
                                      <p:cBhvr>
                                        <p:cTn id="42" dur="1000" fill="hold"/>
                                        <p:tgtEl>
                                          <p:spTgt spid="8">
                                            <p:txEl>
                                              <p:pRg st="10" end="10"/>
                                            </p:txEl>
                                          </p:spTgt>
                                        </p:tgtEl>
                                        <p:attrNameLst>
                                          <p:attrName>ppt_h</p:attrName>
                                        </p:attrNameLst>
                                      </p:cBhvr>
                                      <p:tavLst>
                                        <p:tav tm="0">
                                          <p:val>
                                            <p:strVal val="#ppt_h"/>
                                          </p:val>
                                        </p:tav>
                                        <p:tav tm="100000">
                                          <p:val>
                                            <p:strVal val="#ppt_h"/>
                                          </p:val>
                                        </p:tav>
                                      </p:tavLst>
                                    </p:anim>
                                    <p:animEffect transition="in" filter="fade">
                                      <p:cBhvr>
                                        <p:cTn id="43" dur="1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algn="ctr"/>
            <a:r>
              <a:rPr lang="es-ES_tradnl" dirty="0"/>
              <a:t>Confirming</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42" y="1676400"/>
            <a:ext cx="8472413" cy="4830762"/>
          </a:xfrm>
          <a:prstGeom prst="rect">
            <a:avLst/>
          </a:prstGeom>
        </p:spPr>
      </p:pic>
    </p:spTree>
    <p:extLst>
      <p:ext uri="{BB962C8B-B14F-4D97-AF65-F5344CB8AC3E}">
        <p14:creationId xmlns:p14="http://schemas.microsoft.com/office/powerpoint/2010/main" val="1263196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928688" y="785813"/>
            <a:ext cx="7573962" cy="1204912"/>
          </a:xfrm>
        </p:spPr>
        <p:txBody>
          <a:bodyPr>
            <a:normAutofit fontScale="90000"/>
          </a:bodyPr>
          <a:lstStyle/>
          <a:p>
            <a:pPr algn="ctr" eaLnBrk="1" hangingPunct="1"/>
            <a:r>
              <a:rPr lang="es-ES" sz="3900" dirty="0">
                <a:effectLst>
                  <a:outerShdw blurRad="38100" dist="38100" dir="2700000" algn="tl">
                    <a:srgbClr val="DDDDDD"/>
                  </a:outerShdw>
                </a:effectLst>
                <a:latin typeface="Verdana" pitchFamily="8" charset="0"/>
                <a:ea typeface="ＭＳ Ｐゴシック" pitchFamily="-96" charset="-128"/>
                <a:cs typeface="ＭＳ Ｐゴシック" pitchFamily="-96" charset="-128"/>
              </a:rPr>
              <a:t>  </a:t>
            </a:r>
            <a:r>
              <a:rPr lang="es-ES_tradnl" sz="4000" dirty="0"/>
              <a:t>Confirming</a:t>
            </a:r>
            <a:r>
              <a:rPr lang="es-ES" sz="4000" dirty="0">
                <a:effectLst>
                  <a:outerShdw blurRad="38100" dist="38100" dir="2700000" algn="tl">
                    <a:srgbClr val="DDDDDD"/>
                  </a:outerShdw>
                </a:effectLst>
                <a:latin typeface="Verdana" pitchFamily="8" charset="0"/>
                <a:ea typeface="ＭＳ Ｐゴシック" pitchFamily="-96" charset="-128"/>
                <a:cs typeface="ＭＳ Ｐゴシック" pitchFamily="-96" charset="-128"/>
              </a:rPr>
              <a:t>: Evaluaci</a:t>
            </a:r>
            <a:r>
              <a:rPr lang="es-ES" sz="4000" dirty="0">
                <a:effectLst>
                  <a:outerShdw blurRad="38100" dist="38100" dir="2700000" algn="tl">
                    <a:srgbClr val="DDDDDD"/>
                  </a:outerShdw>
                </a:effectLst>
                <a:ea typeface="ＭＳ Ｐゴシック" pitchFamily="-96" charset="-128"/>
                <a:cs typeface="ＭＳ Ｐゴシック" pitchFamily="-96" charset="-128"/>
              </a:rPr>
              <a:t>ó</a:t>
            </a:r>
            <a:r>
              <a:rPr lang="es-ES" sz="4000" dirty="0">
                <a:effectLst>
                  <a:outerShdw blurRad="38100" dist="38100" dir="2700000" algn="tl">
                    <a:srgbClr val="DDDDDD"/>
                  </a:outerShdw>
                </a:effectLst>
                <a:latin typeface="Verdana" pitchFamily="8" charset="0"/>
                <a:ea typeface="ＭＳ Ｐゴシック" pitchFamily="-96" charset="-128"/>
                <a:cs typeface="ＭＳ Ｐゴシック" pitchFamily="-96" charset="-128"/>
              </a:rPr>
              <a:t>n del instrumento</a:t>
            </a:r>
          </a:p>
        </p:txBody>
      </p:sp>
      <p:graphicFrame>
        <p:nvGraphicFramePr>
          <p:cNvPr id="3" name="Group 3"/>
          <p:cNvGraphicFramePr>
            <a:graphicFrameLocks noGrp="1"/>
          </p:cNvGraphicFramePr>
          <p:nvPr>
            <p:ph idx="1"/>
          </p:nvPr>
        </p:nvGraphicFramePr>
        <p:xfrm>
          <a:off x="547688" y="2616200"/>
          <a:ext cx="7313612" cy="804863"/>
        </p:xfrm>
        <a:graphic>
          <a:graphicData uri="http://schemas.openxmlformats.org/drawingml/2006/table">
            <a:tbl>
              <a:tblPr/>
              <a:tblGrid>
                <a:gridCol w="509587">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451225">
                  <a:extLst>
                    <a:ext uri="{9D8B030D-6E8A-4147-A177-3AD203B41FA5}">
                      <a16:colId xmlns:a16="http://schemas.microsoft.com/office/drawing/2014/main" val="20002"/>
                    </a:ext>
                  </a:extLst>
                </a:gridCol>
              </a:tblGrid>
              <a:tr h="804863">
                <a:tc>
                  <a:txBody>
                    <a:bodyPr/>
                    <a:lstStyle/>
                    <a:p>
                      <a:pPr marL="0" marR="0" lvl="0" indent="0" algn="l" defTabSz="-13873163" rtl="0" eaLnBrk="1" fontAlgn="base" latinLnBrk="0" hangingPunct="1">
                        <a:lnSpc>
                          <a:spcPct val="100000"/>
                        </a:lnSpc>
                        <a:spcBef>
                          <a:spcPct val="0"/>
                        </a:spcBef>
                        <a:spcAft>
                          <a:spcPct val="0"/>
                        </a:spcAft>
                        <a:buClr>
                          <a:schemeClr val="accent1"/>
                        </a:buClr>
                        <a:buSzPct val="75000"/>
                        <a:buFont typeface="Wingdings 3" charset="2"/>
                        <a:buNone/>
                        <a:tabLst/>
                      </a:pPr>
                      <a:endParaRPr kumimoji="0" lang="es-ES" sz="2700" b="0" i="0" u="none" strike="noStrike" cap="none" normalizeH="0" baseline="0" dirty="0">
                        <a:ln>
                          <a:noFill/>
                        </a:ln>
                        <a:solidFill>
                          <a:srgbClr val="333333"/>
                        </a:solidFill>
                        <a:effectLst/>
                        <a:latin typeface="Tahoma"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VENTAJAS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tc>
                  <a:txBody>
                    <a:bodyPr/>
                    <a:lstStyle/>
                    <a:p>
                      <a:pPr marL="0" marR="0" lvl="0" indent="0" algn="ctr" defTabSz="-13873163"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dirty="0">
                          <a:ln>
                            <a:noFill/>
                          </a:ln>
                          <a:solidFill>
                            <a:srgbClr val="FFFFFF"/>
                          </a:solidFill>
                          <a:effectLst/>
                          <a:latin typeface="Arial" charset="0"/>
                          <a:ea typeface="Arial" charset="0"/>
                          <a:cs typeface="Arial" charset="0"/>
                        </a:rPr>
                        <a:t>INCONVENIENTES</a:t>
                      </a:r>
                      <a:endParaRPr kumimoji="0" lang="es-ES" sz="2400" b="0" i="0" u="none" strike="noStrike" cap="none" normalizeH="0" baseline="0" dirty="0">
                        <a:ln>
                          <a:noFill/>
                        </a:ln>
                        <a:solidFill>
                          <a:srgbClr val="333333"/>
                        </a:solidFill>
                        <a:effectLst/>
                        <a:latin typeface="Arial" charset="0"/>
                      </a:endParaRPr>
                    </a:p>
                  </a:txBody>
                  <a:tcPr anchor="ctr" horzOverflow="overflow">
                    <a:lnL>
                      <a:noFill/>
                    </a:lnL>
                    <a:lnR>
                      <a:noFill/>
                    </a:lnR>
                    <a:lnT>
                      <a:noFill/>
                    </a:lnT>
                    <a:lnB>
                      <a:noFill/>
                    </a:lnB>
                    <a:lnTlToBr>
                      <a:noFill/>
                    </a:lnTlToBr>
                    <a:lnBlToTr>
                      <a:noFill/>
                    </a:lnBlToTr>
                    <a:solidFill>
                      <a:srgbClr val="52668D"/>
                    </a:solidFill>
                  </a:tcPr>
                </a:tc>
                <a:extLst>
                  <a:ext uri="{0D108BD9-81ED-4DB2-BD59-A6C34878D82A}">
                    <a16:rowId xmlns:a16="http://schemas.microsoft.com/office/drawing/2014/main" val="10000"/>
                  </a:ext>
                </a:extLst>
              </a:tr>
            </a:tbl>
          </a:graphicData>
        </a:graphic>
      </p:graphicFrame>
      <p:sp>
        <p:nvSpPr>
          <p:cNvPr id="60424" name="Rectangle 12"/>
          <p:cNvSpPr>
            <a:spLocks noChangeArrowheads="1"/>
          </p:cNvSpPr>
          <p:nvPr/>
        </p:nvSpPr>
        <p:spPr bwMode="auto">
          <a:xfrm>
            <a:off x="1066800" y="3540125"/>
            <a:ext cx="3810000" cy="1446213"/>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Se evita el uso de papel especial.</a:t>
            </a:r>
          </a:p>
          <a:p>
            <a:pPr>
              <a:buFont typeface="Wingdings" pitchFamily="8" charset="2"/>
              <a:buChar char="l"/>
            </a:pPr>
            <a:r>
              <a:rPr lang="es-ES" sz="2200" dirty="0">
                <a:solidFill>
                  <a:srgbClr val="000000"/>
                </a:solidFill>
              </a:rPr>
              <a:t> Se consigue finaciar la operación</a:t>
            </a:r>
            <a:endParaRPr lang="es-ES" sz="1600" dirty="0">
              <a:solidFill>
                <a:srgbClr val="000000"/>
              </a:solidFill>
            </a:endParaRPr>
          </a:p>
        </p:txBody>
      </p:sp>
      <p:sp>
        <p:nvSpPr>
          <p:cNvPr id="60425" name="Rectangle 13"/>
          <p:cNvSpPr>
            <a:spLocks noChangeArrowheads="1"/>
          </p:cNvSpPr>
          <p:nvPr/>
        </p:nvSpPr>
        <p:spPr bwMode="auto">
          <a:xfrm>
            <a:off x="4979988" y="3532188"/>
            <a:ext cx="3097212" cy="2462212"/>
          </a:xfrm>
          <a:prstGeom prst="rect">
            <a:avLst/>
          </a:prstGeom>
          <a:noFill/>
          <a:ln w="9525">
            <a:noFill/>
            <a:miter lim="800000"/>
            <a:headEnd/>
            <a:tailEnd/>
          </a:ln>
        </p:spPr>
        <p:txBody>
          <a:bodyPr>
            <a:prstTxWarp prst="textNoShape">
              <a:avLst/>
            </a:prstTxWarp>
            <a:spAutoFit/>
          </a:bodyPr>
          <a:lstStyle/>
          <a:p>
            <a:pPr>
              <a:buFont typeface="Wingdings" pitchFamily="8" charset="2"/>
              <a:buChar char="l"/>
            </a:pPr>
            <a:r>
              <a:rPr lang="es-ES" sz="2200" dirty="0">
                <a:solidFill>
                  <a:srgbClr val="000000"/>
                </a:solidFill>
              </a:rPr>
              <a:t> Si se producen impagados se le puede exigir al emisor la cantidad adelantada en función del contrato</a:t>
            </a:r>
          </a:p>
          <a:p>
            <a:pPr>
              <a:buFont typeface="Wingdings" pitchFamily="8" charset="2"/>
              <a:buChar char="l"/>
            </a:pPr>
            <a:r>
              <a:rPr lang="es-ES" sz="2200" dirty="0">
                <a:solidFill>
                  <a:srgbClr val="000000"/>
                </a:solidFill>
              </a:rPr>
              <a:t>Costes de la operación. </a:t>
            </a:r>
            <a:endParaRPr lang="es-ES" sz="1600" dirty="0">
              <a:solidFill>
                <a:srgbClr val="000000"/>
              </a:solidFill>
            </a:endParaRPr>
          </a:p>
        </p:txBody>
      </p:sp>
      <p:cxnSp>
        <p:nvCxnSpPr>
          <p:cNvPr id="8" name="7 Conector recto"/>
          <p:cNvCxnSpPr/>
          <p:nvPr/>
        </p:nvCxnSpPr>
        <p:spPr>
          <a:xfrm rot="16200000" flipH="1">
            <a:off x="2705100" y="4533900"/>
            <a:ext cx="39624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241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2466" name="Group 2"/>
          <p:cNvGrpSpPr>
            <a:grpSpLocks/>
          </p:cNvGrpSpPr>
          <p:nvPr/>
        </p:nvGrpSpPr>
        <p:grpSpPr bwMode="auto">
          <a:xfrm>
            <a:off x="1522413" y="1652588"/>
            <a:ext cx="7032625" cy="5016500"/>
            <a:chOff x="606" y="538"/>
            <a:chExt cx="4430" cy="3160"/>
          </a:xfrm>
        </p:grpSpPr>
        <p:pic>
          <p:nvPicPr>
            <p:cNvPr id="62476" name="Picture 5"/>
            <p:cNvPicPr>
              <a:picLocks noChangeAspect="1" noChangeArrowheads="1"/>
            </p:cNvPicPr>
            <p:nvPr>
              <p:custDataLst>
                <p:tags r:id="rId1"/>
              </p:custDataLst>
            </p:nvPr>
          </p:nvPicPr>
          <p:blipFill>
            <a:blip r:embed="rId5"/>
            <a:srcRect/>
            <a:stretch>
              <a:fillRect/>
            </a:stretch>
          </p:blipFill>
          <p:spPr bwMode="auto">
            <a:xfrm>
              <a:off x="606" y="538"/>
              <a:ext cx="4430" cy="3160"/>
            </a:xfrm>
            <a:prstGeom prst="rect">
              <a:avLst/>
            </a:prstGeom>
            <a:noFill/>
            <a:ln w="12700">
              <a:noFill/>
              <a:miter lim="800000"/>
              <a:headEnd/>
              <a:tailEnd/>
            </a:ln>
          </p:spPr>
        </p:pic>
        <p:sp>
          <p:nvSpPr>
            <p:cNvPr id="62477" name="Rectangle 6"/>
            <p:cNvSpPr>
              <a:spLocks noChangeArrowheads="1"/>
            </p:cNvSpPr>
            <p:nvPr>
              <p:custDataLst>
                <p:tags r:id="rId2"/>
              </p:custDataLst>
            </p:nvPr>
          </p:nvSpPr>
          <p:spPr bwMode="auto">
            <a:xfrm>
              <a:off x="777" y="3497"/>
              <a:ext cx="315" cy="71"/>
            </a:xfrm>
            <a:prstGeom prst="rect">
              <a:avLst/>
            </a:prstGeom>
            <a:solidFill>
              <a:srgbClr val="DFE6D4"/>
            </a:solidFill>
            <a:ln w="12700">
              <a:noFill/>
              <a:miter lim="800000"/>
              <a:headEnd/>
              <a:tailEnd/>
            </a:ln>
          </p:spPr>
          <p:txBody>
            <a:bodyPr lIns="90000" tIns="46800" rIns="90000" bIns="46800" anchor="ctr">
              <a:prstTxWarp prst="textNoShape">
                <a:avLst/>
              </a:prstTxWarp>
              <a:spAutoFit/>
            </a:bodyPr>
            <a:lstStyle/>
            <a:p>
              <a:endParaRPr lang="es-ES_tradnl" dirty="0"/>
            </a:p>
          </p:txBody>
        </p:sp>
      </p:grpSp>
      <p:sp>
        <p:nvSpPr>
          <p:cNvPr id="5" name="Rectangle 7"/>
          <p:cNvSpPr>
            <a:spLocks noGrp="1" noChangeArrowheads="1"/>
          </p:cNvSpPr>
          <p:nvPr>
            <p:ph type="title"/>
          </p:nvPr>
        </p:nvSpPr>
        <p:spPr bwMode="gray">
          <a:xfrm>
            <a:off x="857250" y="142875"/>
            <a:ext cx="7747000" cy="1150938"/>
          </a:xfrm>
        </p:spPr>
        <p:txBody>
          <a:bodyPr lIns="180000" tIns="0" rIns="0" bIns="0">
            <a:normAutofit fontScale="90000"/>
          </a:bodyPr>
          <a:lstStyle/>
          <a:p>
            <a:pPr algn="ctr" eaLnBrk="1" hangingPunct="1">
              <a:defRPr/>
            </a:pPr>
            <a:r>
              <a:rPr lang="es-ES" sz="4300" dirty="0">
                <a:effectLst>
                  <a:outerShdw blurRad="38100" dist="38100" dir="2700000" algn="tl">
                    <a:srgbClr val="DDDDDD"/>
                  </a:outerShdw>
                </a:effectLst>
                <a:ea typeface="+mj-ea"/>
                <a:cs typeface="+mj-cs"/>
              </a:rPr>
              <a:t>  Estructura de un documento de cobro</a:t>
            </a:r>
            <a:endParaRPr lang="en-US" sz="4300" dirty="0">
              <a:effectLst>
                <a:outerShdw blurRad="38100" dist="38100" dir="2700000" algn="tl">
                  <a:srgbClr val="DDDDDD"/>
                </a:outerShdw>
              </a:effectLst>
              <a:ea typeface="+mj-ea"/>
              <a:cs typeface="+mj-cs"/>
            </a:endParaRPr>
          </a:p>
        </p:txBody>
      </p:sp>
      <p:sp>
        <p:nvSpPr>
          <p:cNvPr id="62468" name="Rectangle 8"/>
          <p:cNvSpPr>
            <a:spLocks noChangeArrowheads="1"/>
          </p:cNvSpPr>
          <p:nvPr/>
        </p:nvSpPr>
        <p:spPr bwMode="auto">
          <a:xfrm>
            <a:off x="1824038" y="1689100"/>
            <a:ext cx="1711325" cy="209550"/>
          </a:xfrm>
          <a:prstGeom prst="rect">
            <a:avLst/>
          </a:prstGeom>
          <a:solidFill>
            <a:schemeClr val="hlink"/>
          </a:solidFill>
          <a:ln w="12700">
            <a:noFill/>
            <a:miter lim="800000"/>
            <a:headEnd/>
            <a:tailEnd/>
          </a:ln>
        </p:spPr>
        <p:txBody>
          <a:bodyPr wrap="none" anchor="ctr">
            <a:prstTxWarp prst="textNoShape">
              <a:avLst/>
            </a:prstTxWarp>
          </a:bodyPr>
          <a:lstStyle/>
          <a:p>
            <a:pPr algn="ctr" eaLnBrk="0" hangingPunct="0"/>
            <a:r>
              <a:rPr lang="es-ES" sz="1400" dirty="0">
                <a:solidFill>
                  <a:srgbClr val="FFFFFF"/>
                </a:solidFill>
              </a:rPr>
              <a:t>Cobro recibido</a:t>
            </a:r>
            <a:endParaRPr lang="en-US" sz="1400" dirty="0">
              <a:solidFill>
                <a:srgbClr val="FFFFFF"/>
              </a:solidFill>
            </a:endParaRPr>
          </a:p>
        </p:txBody>
      </p:sp>
      <p:sp>
        <p:nvSpPr>
          <p:cNvPr id="62469" name="Rectangle 9"/>
          <p:cNvSpPr>
            <a:spLocks noChangeArrowheads="1"/>
          </p:cNvSpPr>
          <p:nvPr/>
        </p:nvSpPr>
        <p:spPr bwMode="auto">
          <a:xfrm>
            <a:off x="1574800" y="3276600"/>
            <a:ext cx="6915150" cy="2028825"/>
          </a:xfrm>
          <a:prstGeom prst="rect">
            <a:avLst/>
          </a:prstGeom>
          <a:solidFill>
            <a:srgbClr val="E4E3B8"/>
          </a:solidFill>
          <a:ln w="12700">
            <a:solidFill>
              <a:schemeClr val="accent1"/>
            </a:solidFill>
            <a:miter lim="800000"/>
            <a:headEnd/>
            <a:tailEnd/>
          </a:ln>
        </p:spPr>
        <p:txBody>
          <a:bodyPr wrap="none" lIns="90000" tIns="46800" rIns="90000" bIns="46800" anchor="ctr">
            <a:prstTxWarp prst="textNoShape">
              <a:avLst/>
            </a:prstTxWarp>
            <a:spAutoFit/>
          </a:bodyPr>
          <a:lstStyle/>
          <a:p>
            <a:endParaRPr lang="es-ES_tradnl" dirty="0"/>
          </a:p>
        </p:txBody>
      </p:sp>
      <p:sp>
        <p:nvSpPr>
          <p:cNvPr id="62470" name="Rectangle 10"/>
          <p:cNvSpPr>
            <a:spLocks noChangeArrowheads="1"/>
          </p:cNvSpPr>
          <p:nvPr/>
        </p:nvSpPr>
        <p:spPr bwMode="auto">
          <a:xfrm>
            <a:off x="1574800" y="1962150"/>
            <a:ext cx="6915150" cy="1263650"/>
          </a:xfrm>
          <a:prstGeom prst="rect">
            <a:avLst/>
          </a:prstGeom>
          <a:solidFill>
            <a:srgbClr val="E4E3B8"/>
          </a:solidFill>
          <a:ln w="12700">
            <a:solidFill>
              <a:schemeClr val="accent1"/>
            </a:solidFill>
            <a:miter lim="800000"/>
            <a:headEnd/>
            <a:tailEnd/>
          </a:ln>
        </p:spPr>
        <p:txBody>
          <a:bodyPr wrap="none" lIns="90000" tIns="46800" rIns="90000" bIns="46800" anchor="ctr">
            <a:prstTxWarp prst="textNoShape">
              <a:avLst/>
            </a:prstTxWarp>
            <a:spAutoFit/>
          </a:bodyPr>
          <a:lstStyle/>
          <a:p>
            <a:endParaRPr lang="es-ES_tradnl" dirty="0"/>
          </a:p>
        </p:txBody>
      </p:sp>
      <p:sp>
        <p:nvSpPr>
          <p:cNvPr id="9" name="Text Box 11"/>
          <p:cNvSpPr txBox="1">
            <a:spLocks noChangeArrowheads="1"/>
          </p:cNvSpPr>
          <p:nvPr/>
        </p:nvSpPr>
        <p:spPr bwMode="auto">
          <a:xfrm>
            <a:off x="2527300" y="4092575"/>
            <a:ext cx="5010150" cy="396875"/>
          </a:xfrm>
          <a:prstGeom prst="rect">
            <a:avLst/>
          </a:prstGeom>
          <a:noFill/>
          <a:ln w="12700">
            <a:noFill/>
            <a:miter lim="800000"/>
            <a:headEnd/>
            <a:tailEnd/>
          </a:ln>
          <a:effectLst>
            <a:outerShdw dist="17961" dir="2700000" algn="ctr" rotWithShape="0">
              <a:schemeClr val="bg1"/>
            </a:outerShdw>
          </a:effectLst>
        </p:spPr>
        <p:txBody>
          <a:bodyPr wrap="none">
            <a:prstTxWarp prst="textNoShape">
              <a:avLst/>
            </a:prstTxWarp>
            <a:spAutoFit/>
          </a:bodyPr>
          <a:lstStyle/>
          <a:p>
            <a:pPr eaLnBrk="0" hangingPunct="0">
              <a:defRPr/>
            </a:pPr>
            <a:r>
              <a:rPr lang="es-ES" sz="2000" b="1" dirty="0">
                <a:solidFill>
                  <a:srgbClr val="003366"/>
                </a:solidFill>
                <a:latin typeface="Arial" charset="0"/>
              </a:rPr>
              <a:t>Facturas pendientes, abonos y asientos</a:t>
            </a:r>
            <a:endParaRPr lang="en-US" sz="2000" b="1" dirty="0">
              <a:solidFill>
                <a:schemeClr val="hlink"/>
              </a:solidFill>
              <a:latin typeface="Arial" charset="0"/>
            </a:endParaRPr>
          </a:p>
        </p:txBody>
      </p:sp>
      <p:sp>
        <p:nvSpPr>
          <p:cNvPr id="62472" name="Rectangle 12"/>
          <p:cNvSpPr>
            <a:spLocks noChangeArrowheads="1"/>
          </p:cNvSpPr>
          <p:nvPr/>
        </p:nvSpPr>
        <p:spPr bwMode="auto">
          <a:xfrm>
            <a:off x="1574800" y="5356225"/>
            <a:ext cx="6915150" cy="1241425"/>
          </a:xfrm>
          <a:prstGeom prst="rect">
            <a:avLst/>
          </a:prstGeom>
          <a:solidFill>
            <a:srgbClr val="E4E3B8"/>
          </a:solidFill>
          <a:ln w="12700">
            <a:solidFill>
              <a:schemeClr val="accent1"/>
            </a:solidFill>
            <a:miter lim="800000"/>
            <a:headEnd/>
            <a:tailEnd/>
          </a:ln>
        </p:spPr>
        <p:txBody>
          <a:bodyPr wrap="none" lIns="90000" tIns="46800" rIns="90000" bIns="46800" anchor="ctr">
            <a:prstTxWarp prst="textNoShape">
              <a:avLst/>
            </a:prstTxWarp>
            <a:spAutoFit/>
          </a:bodyPr>
          <a:lstStyle/>
          <a:p>
            <a:endParaRPr lang="es-ES_tradnl" dirty="0"/>
          </a:p>
        </p:txBody>
      </p:sp>
      <p:sp>
        <p:nvSpPr>
          <p:cNvPr id="11" name="Text Box 13"/>
          <p:cNvSpPr txBox="1">
            <a:spLocks noChangeArrowheads="1"/>
          </p:cNvSpPr>
          <p:nvPr/>
        </p:nvSpPr>
        <p:spPr bwMode="auto">
          <a:xfrm>
            <a:off x="2943225" y="2395538"/>
            <a:ext cx="4278313" cy="396875"/>
          </a:xfrm>
          <a:prstGeom prst="rect">
            <a:avLst/>
          </a:prstGeom>
          <a:noFill/>
          <a:ln w="12700">
            <a:noFill/>
            <a:miter lim="800000"/>
            <a:headEnd/>
            <a:tailEnd/>
          </a:ln>
          <a:effectLst>
            <a:outerShdw dist="17961" dir="2700000" algn="ctr" rotWithShape="0">
              <a:schemeClr val="bg1"/>
            </a:outerShdw>
          </a:effectLst>
        </p:spPr>
        <p:txBody>
          <a:bodyPr wrap="none">
            <a:prstTxWarp prst="textNoShape">
              <a:avLst/>
            </a:prstTxWarp>
            <a:spAutoFit/>
          </a:bodyPr>
          <a:lstStyle/>
          <a:p>
            <a:pPr eaLnBrk="0" hangingPunct="0">
              <a:defRPr/>
            </a:pPr>
            <a:r>
              <a:rPr lang="es-ES" sz="2000" b="1" dirty="0">
                <a:solidFill>
                  <a:srgbClr val="003366"/>
                </a:solidFill>
                <a:latin typeface="Arial" charset="0"/>
              </a:rPr>
              <a:t>Cabecera de documento de cobro</a:t>
            </a:r>
            <a:endParaRPr lang="en-US" sz="2000" b="1" dirty="0">
              <a:solidFill>
                <a:schemeClr val="hlink"/>
              </a:solidFill>
              <a:latin typeface="Arial" charset="0"/>
            </a:endParaRPr>
          </a:p>
        </p:txBody>
      </p:sp>
      <p:sp>
        <p:nvSpPr>
          <p:cNvPr id="12" name="Text Box 14"/>
          <p:cNvSpPr txBox="1">
            <a:spLocks noChangeArrowheads="1"/>
          </p:cNvSpPr>
          <p:nvPr/>
        </p:nvSpPr>
        <p:spPr bwMode="auto">
          <a:xfrm>
            <a:off x="3649663" y="5589588"/>
            <a:ext cx="2765425" cy="396875"/>
          </a:xfrm>
          <a:prstGeom prst="rect">
            <a:avLst/>
          </a:prstGeom>
          <a:noFill/>
          <a:ln w="12700">
            <a:noFill/>
            <a:miter lim="800000"/>
            <a:headEnd/>
            <a:tailEnd/>
          </a:ln>
          <a:effectLst>
            <a:outerShdw dist="17961" dir="2700000" algn="ctr" rotWithShape="0">
              <a:schemeClr val="bg1"/>
            </a:outerShdw>
          </a:effectLst>
        </p:spPr>
        <p:txBody>
          <a:bodyPr wrap="none">
            <a:prstTxWarp prst="textNoShape">
              <a:avLst/>
            </a:prstTxWarp>
            <a:spAutoFit/>
          </a:bodyPr>
          <a:lstStyle/>
          <a:p>
            <a:pPr eaLnBrk="0" hangingPunct="0">
              <a:defRPr/>
            </a:pPr>
            <a:r>
              <a:rPr lang="es-ES" sz="2000" b="1" dirty="0">
                <a:solidFill>
                  <a:srgbClr val="003366"/>
                </a:solidFill>
                <a:latin typeface="Arial" charset="0"/>
              </a:rPr>
              <a:t>Totales, Comentarios</a:t>
            </a:r>
            <a:endParaRPr lang="en-US" sz="2000" b="1" dirty="0">
              <a:solidFill>
                <a:schemeClr val="hlink"/>
              </a:solidFill>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
          <p:cNvSpPr>
            <a:spLocks noGrp="1" noChangeArrowheads="1"/>
          </p:cNvSpPr>
          <p:nvPr>
            <p:ph type="title"/>
            <p:custDataLst>
              <p:tags r:id="rId1"/>
            </p:custDataLst>
          </p:nvPr>
        </p:nvSpPr>
        <p:spPr bwMode="gray">
          <a:xfrm>
            <a:off x="142875" y="214313"/>
            <a:ext cx="8929688" cy="785812"/>
          </a:xfrm>
        </p:spPr>
        <p:txBody>
          <a:bodyPr lIns="180000" tIns="0" rIns="0" bIns="0">
            <a:normAutofit/>
          </a:bodyPr>
          <a:lstStyle/>
          <a:p>
            <a:pPr algn="ctr" eaLnBrk="1" hangingPunct="1">
              <a:defRPr/>
            </a:pPr>
            <a:r>
              <a:rPr lang="es-ES" sz="4300" dirty="0">
                <a:effectLst>
                  <a:outerShdw blurRad="38100" dist="38100" dir="2700000" algn="tl">
                    <a:srgbClr val="DDDDDD"/>
                  </a:outerShdw>
                </a:effectLst>
                <a:ea typeface="+mj-ea"/>
                <a:cs typeface="+mj-cs"/>
              </a:rPr>
              <a:t>  Cabecera de documento de cobro</a:t>
            </a:r>
            <a:endParaRPr lang="en-US" sz="4300" dirty="0">
              <a:effectLst>
                <a:outerShdw blurRad="38100" dist="38100" dir="2700000" algn="tl">
                  <a:srgbClr val="DDDDDD"/>
                </a:outerShdw>
              </a:effectLst>
              <a:ea typeface="+mj-ea"/>
              <a:cs typeface="+mj-cs"/>
            </a:endParaRPr>
          </a:p>
        </p:txBody>
      </p:sp>
      <p:grpSp>
        <p:nvGrpSpPr>
          <p:cNvPr id="64515" name="Group 3"/>
          <p:cNvGrpSpPr>
            <a:grpSpLocks/>
          </p:cNvGrpSpPr>
          <p:nvPr/>
        </p:nvGrpSpPr>
        <p:grpSpPr bwMode="auto">
          <a:xfrm>
            <a:off x="609600" y="1341438"/>
            <a:ext cx="7602538" cy="5422900"/>
            <a:chOff x="474" y="538"/>
            <a:chExt cx="4789" cy="3416"/>
          </a:xfrm>
        </p:grpSpPr>
        <p:pic>
          <p:nvPicPr>
            <p:cNvPr id="64533" name="Picture 6"/>
            <p:cNvPicPr>
              <a:picLocks noChangeAspect="1" noChangeArrowheads="1"/>
            </p:cNvPicPr>
            <p:nvPr>
              <p:custDataLst>
                <p:tags r:id="rId14"/>
              </p:custDataLst>
            </p:nvPr>
          </p:nvPicPr>
          <p:blipFill>
            <a:blip r:embed="rId18"/>
            <a:srcRect/>
            <a:stretch>
              <a:fillRect/>
            </a:stretch>
          </p:blipFill>
          <p:spPr bwMode="auto">
            <a:xfrm>
              <a:off x="474" y="538"/>
              <a:ext cx="4789" cy="3416"/>
            </a:xfrm>
            <a:prstGeom prst="rect">
              <a:avLst/>
            </a:prstGeom>
            <a:noFill/>
            <a:ln w="12700">
              <a:noFill/>
              <a:miter lim="800000"/>
              <a:headEnd/>
              <a:tailEnd/>
            </a:ln>
          </p:spPr>
        </p:pic>
        <p:sp>
          <p:nvSpPr>
            <p:cNvPr id="64534" name="Rectangle 7"/>
            <p:cNvSpPr>
              <a:spLocks noChangeArrowheads="1"/>
            </p:cNvSpPr>
            <p:nvPr>
              <p:custDataLst>
                <p:tags r:id="rId15"/>
              </p:custDataLst>
            </p:nvPr>
          </p:nvSpPr>
          <p:spPr bwMode="auto">
            <a:xfrm>
              <a:off x="659" y="3737"/>
              <a:ext cx="340" cy="76"/>
            </a:xfrm>
            <a:prstGeom prst="rect">
              <a:avLst/>
            </a:prstGeom>
            <a:solidFill>
              <a:srgbClr val="DFE6D4"/>
            </a:solidFill>
            <a:ln w="12700">
              <a:noFill/>
              <a:miter lim="800000"/>
              <a:headEnd/>
              <a:tailEnd/>
            </a:ln>
          </p:spPr>
          <p:txBody>
            <a:bodyPr lIns="90000" tIns="46800" rIns="90000" bIns="46800" anchor="ctr">
              <a:prstTxWarp prst="textNoShape">
                <a:avLst/>
              </a:prstTxWarp>
              <a:spAutoFit/>
            </a:bodyPr>
            <a:lstStyle/>
            <a:p>
              <a:endParaRPr lang="es-ES_tradnl" dirty="0"/>
            </a:p>
          </p:txBody>
        </p:sp>
      </p:grpSp>
      <p:sp>
        <p:nvSpPr>
          <p:cNvPr id="64516" name="Rectangle 8"/>
          <p:cNvSpPr>
            <a:spLocks noChangeArrowheads="1"/>
          </p:cNvSpPr>
          <p:nvPr>
            <p:custDataLst>
              <p:tags r:id="rId2"/>
            </p:custDataLst>
          </p:nvPr>
        </p:nvSpPr>
        <p:spPr bwMode="auto">
          <a:xfrm>
            <a:off x="935038" y="1357313"/>
            <a:ext cx="1851025" cy="227012"/>
          </a:xfrm>
          <a:prstGeom prst="rect">
            <a:avLst/>
          </a:prstGeom>
          <a:solidFill>
            <a:schemeClr val="hlink"/>
          </a:solidFill>
          <a:ln w="12700">
            <a:noFill/>
            <a:miter lim="800000"/>
            <a:headEnd/>
            <a:tailEnd/>
          </a:ln>
        </p:spPr>
        <p:txBody>
          <a:bodyPr wrap="none" anchor="ctr">
            <a:prstTxWarp prst="textNoShape">
              <a:avLst/>
            </a:prstTxWarp>
          </a:bodyPr>
          <a:lstStyle/>
          <a:p>
            <a:pPr algn="ctr" eaLnBrk="0" hangingPunct="0"/>
            <a:r>
              <a:rPr lang="es-ES" sz="1400" dirty="0">
                <a:solidFill>
                  <a:srgbClr val="FFFFFF"/>
                </a:solidFill>
              </a:rPr>
              <a:t>Cobros</a:t>
            </a:r>
            <a:endParaRPr lang="en-US" sz="1400" dirty="0">
              <a:solidFill>
                <a:srgbClr val="FFFFFF"/>
              </a:solidFill>
            </a:endParaRPr>
          </a:p>
        </p:txBody>
      </p:sp>
      <p:sp>
        <p:nvSpPr>
          <p:cNvPr id="64517" name="Rectangle 9"/>
          <p:cNvSpPr>
            <a:spLocks noChangeArrowheads="1"/>
          </p:cNvSpPr>
          <p:nvPr/>
        </p:nvSpPr>
        <p:spPr bwMode="auto">
          <a:xfrm>
            <a:off x="666750" y="3146425"/>
            <a:ext cx="7473950" cy="3522663"/>
          </a:xfrm>
          <a:prstGeom prst="rect">
            <a:avLst/>
          </a:prstGeom>
          <a:solidFill>
            <a:srgbClr val="DDDDDD"/>
          </a:solidFill>
          <a:ln w="12700">
            <a:noFill/>
            <a:miter lim="800000"/>
            <a:headEnd/>
            <a:tailEnd/>
          </a:ln>
        </p:spPr>
        <p:txBody>
          <a:bodyPr lIns="90000" tIns="46800" rIns="90000" bIns="46800" anchor="ctr">
            <a:prstTxWarp prst="textNoShape">
              <a:avLst/>
            </a:prstTxWarp>
            <a:spAutoFit/>
          </a:bodyPr>
          <a:lstStyle/>
          <a:p>
            <a:endParaRPr lang="es-ES_tradnl" dirty="0"/>
          </a:p>
        </p:txBody>
      </p:sp>
      <p:sp>
        <p:nvSpPr>
          <p:cNvPr id="64518" name="Rectangle 10"/>
          <p:cNvSpPr>
            <a:spLocks noChangeArrowheads="1"/>
          </p:cNvSpPr>
          <p:nvPr/>
        </p:nvSpPr>
        <p:spPr bwMode="auto">
          <a:xfrm>
            <a:off x="666750" y="1725613"/>
            <a:ext cx="7473950" cy="2279650"/>
          </a:xfrm>
          <a:prstGeom prst="rect">
            <a:avLst/>
          </a:prstGeom>
          <a:solidFill>
            <a:srgbClr val="E4E3B8"/>
          </a:solidFill>
          <a:ln w="57150">
            <a:solidFill>
              <a:schemeClr val="accent1"/>
            </a:solidFill>
            <a:miter lim="800000"/>
            <a:headEnd/>
            <a:tailEnd/>
          </a:ln>
        </p:spPr>
        <p:txBody>
          <a:bodyPr lIns="90000" tIns="46800" rIns="90000" bIns="46800" anchor="ctr">
            <a:prstTxWarp prst="textNoShape">
              <a:avLst/>
            </a:prstTxWarp>
            <a:spAutoFit/>
          </a:bodyPr>
          <a:lstStyle/>
          <a:p>
            <a:endParaRPr lang="es-ES_tradnl" dirty="0"/>
          </a:p>
        </p:txBody>
      </p:sp>
      <p:sp>
        <p:nvSpPr>
          <p:cNvPr id="64519" name="Text Box 16"/>
          <p:cNvSpPr txBox="1">
            <a:spLocks noChangeArrowheads="1"/>
          </p:cNvSpPr>
          <p:nvPr>
            <p:custDataLst>
              <p:tags r:id="rId3"/>
            </p:custDataLst>
          </p:nvPr>
        </p:nvSpPr>
        <p:spPr bwMode="auto">
          <a:xfrm>
            <a:off x="830263" y="1795463"/>
            <a:ext cx="2849562" cy="331787"/>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Código</a:t>
            </a:r>
            <a:endParaRPr lang="en-US" b="1" dirty="0">
              <a:solidFill>
                <a:srgbClr val="000000"/>
              </a:solidFill>
            </a:endParaRPr>
          </a:p>
        </p:txBody>
      </p:sp>
      <p:sp>
        <p:nvSpPr>
          <p:cNvPr id="64520" name="Text Box 17"/>
          <p:cNvSpPr txBox="1">
            <a:spLocks noChangeArrowheads="1"/>
          </p:cNvSpPr>
          <p:nvPr>
            <p:custDataLst>
              <p:tags r:id="rId4"/>
            </p:custDataLst>
          </p:nvPr>
        </p:nvSpPr>
        <p:spPr bwMode="auto">
          <a:xfrm>
            <a:off x="830263" y="2203450"/>
            <a:ext cx="2849562" cy="331788"/>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Nombre</a:t>
            </a:r>
            <a:endParaRPr lang="en-US" b="1" dirty="0">
              <a:solidFill>
                <a:srgbClr val="000000"/>
              </a:solidFill>
            </a:endParaRPr>
          </a:p>
        </p:txBody>
      </p:sp>
      <p:sp>
        <p:nvSpPr>
          <p:cNvPr id="64521" name="Text Box 18"/>
          <p:cNvSpPr txBox="1">
            <a:spLocks noChangeArrowheads="1"/>
          </p:cNvSpPr>
          <p:nvPr>
            <p:custDataLst>
              <p:tags r:id="rId5"/>
            </p:custDataLst>
          </p:nvPr>
        </p:nvSpPr>
        <p:spPr bwMode="auto">
          <a:xfrm>
            <a:off x="830263" y="2611438"/>
            <a:ext cx="2849562" cy="881062"/>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Dirección </a:t>
            </a:r>
            <a:br>
              <a:rPr lang="es-ES" b="1" dirty="0">
                <a:solidFill>
                  <a:srgbClr val="000000"/>
                </a:solidFill>
              </a:rPr>
            </a:br>
            <a:r>
              <a:rPr lang="es-ES" b="1" dirty="0">
                <a:solidFill>
                  <a:srgbClr val="000000"/>
                </a:solidFill>
              </a:rPr>
              <a:t>del destinatario </a:t>
            </a:r>
            <a:br>
              <a:rPr lang="es-ES" b="1" dirty="0">
                <a:solidFill>
                  <a:srgbClr val="000000"/>
                </a:solidFill>
              </a:rPr>
            </a:br>
            <a:r>
              <a:rPr lang="es-ES" b="1" dirty="0">
                <a:solidFill>
                  <a:srgbClr val="000000"/>
                </a:solidFill>
              </a:rPr>
              <a:t>de pago o factura</a:t>
            </a:r>
            <a:endParaRPr lang="en-US" b="1" dirty="0"/>
          </a:p>
        </p:txBody>
      </p:sp>
      <p:sp>
        <p:nvSpPr>
          <p:cNvPr id="64522" name="Text Box 19"/>
          <p:cNvSpPr txBox="1">
            <a:spLocks noChangeArrowheads="1"/>
          </p:cNvSpPr>
          <p:nvPr>
            <p:custDataLst>
              <p:tags r:id="rId6"/>
            </p:custDataLst>
          </p:nvPr>
        </p:nvSpPr>
        <p:spPr bwMode="auto">
          <a:xfrm>
            <a:off x="830263" y="3568700"/>
            <a:ext cx="2849562" cy="331788"/>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Persona de contacto</a:t>
            </a:r>
            <a:endParaRPr lang="en-US" b="1" dirty="0">
              <a:solidFill>
                <a:srgbClr val="000000"/>
              </a:solidFill>
            </a:endParaRPr>
          </a:p>
        </p:txBody>
      </p:sp>
      <p:sp>
        <p:nvSpPr>
          <p:cNvPr id="64523" name="Text Box 20"/>
          <p:cNvSpPr txBox="1">
            <a:spLocks noChangeArrowheads="1"/>
          </p:cNvSpPr>
          <p:nvPr>
            <p:custDataLst>
              <p:tags r:id="rId7"/>
            </p:custDataLst>
          </p:nvPr>
        </p:nvSpPr>
        <p:spPr bwMode="auto">
          <a:xfrm>
            <a:off x="4743450" y="1795463"/>
            <a:ext cx="3190875" cy="331787"/>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Nº. (de serie o manual)</a:t>
            </a:r>
            <a:endParaRPr lang="en-US" b="1" dirty="0">
              <a:solidFill>
                <a:srgbClr val="000000"/>
              </a:solidFill>
            </a:endParaRPr>
          </a:p>
        </p:txBody>
      </p:sp>
      <p:sp>
        <p:nvSpPr>
          <p:cNvPr id="64524" name="Text Box 21"/>
          <p:cNvSpPr txBox="1">
            <a:spLocks noChangeArrowheads="1"/>
          </p:cNvSpPr>
          <p:nvPr>
            <p:custDataLst>
              <p:tags r:id="rId8"/>
            </p:custDataLst>
          </p:nvPr>
        </p:nvSpPr>
        <p:spPr bwMode="auto">
          <a:xfrm>
            <a:off x="4743450" y="2203450"/>
            <a:ext cx="3190875" cy="331788"/>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Fecha de contabilización</a:t>
            </a:r>
            <a:endParaRPr lang="en-US" b="1" dirty="0">
              <a:solidFill>
                <a:srgbClr val="000000"/>
              </a:solidFill>
            </a:endParaRPr>
          </a:p>
        </p:txBody>
      </p:sp>
      <p:sp>
        <p:nvSpPr>
          <p:cNvPr id="64525" name="Text Box 22"/>
          <p:cNvSpPr txBox="1">
            <a:spLocks noChangeArrowheads="1"/>
          </p:cNvSpPr>
          <p:nvPr>
            <p:custDataLst>
              <p:tags r:id="rId9"/>
            </p:custDataLst>
          </p:nvPr>
        </p:nvSpPr>
        <p:spPr bwMode="auto">
          <a:xfrm>
            <a:off x="4743450" y="2611438"/>
            <a:ext cx="3190875" cy="331787"/>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Fecha del documento</a:t>
            </a:r>
            <a:endParaRPr lang="en-US" b="1" dirty="0">
              <a:solidFill>
                <a:srgbClr val="000000"/>
              </a:solidFill>
            </a:endParaRPr>
          </a:p>
        </p:txBody>
      </p:sp>
      <p:sp>
        <p:nvSpPr>
          <p:cNvPr id="64526" name="Text Box 23"/>
          <p:cNvSpPr txBox="1">
            <a:spLocks noChangeArrowheads="1"/>
          </p:cNvSpPr>
          <p:nvPr>
            <p:custDataLst>
              <p:tags r:id="rId10"/>
            </p:custDataLst>
          </p:nvPr>
        </p:nvSpPr>
        <p:spPr bwMode="auto">
          <a:xfrm>
            <a:off x="4743450" y="3022600"/>
            <a:ext cx="3190875" cy="331788"/>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Referencia</a:t>
            </a:r>
            <a:endParaRPr lang="en-US" b="1" dirty="0">
              <a:solidFill>
                <a:srgbClr val="000000"/>
              </a:solidFill>
            </a:endParaRPr>
          </a:p>
        </p:txBody>
      </p:sp>
      <p:sp>
        <p:nvSpPr>
          <p:cNvPr id="64527" name="Text Box 24"/>
          <p:cNvSpPr txBox="1">
            <a:spLocks noChangeArrowheads="1"/>
          </p:cNvSpPr>
          <p:nvPr>
            <p:custDataLst>
              <p:tags r:id="rId11"/>
            </p:custDataLst>
          </p:nvPr>
        </p:nvSpPr>
        <p:spPr bwMode="auto">
          <a:xfrm>
            <a:off x="903288" y="4487863"/>
            <a:ext cx="1882775" cy="1479550"/>
          </a:xfrm>
          <a:prstGeom prst="rect">
            <a:avLst/>
          </a:prstGeom>
          <a:noFill/>
          <a:ln w="12700">
            <a:noFill/>
            <a:miter lim="800000"/>
            <a:headEnd/>
            <a:tailEnd/>
          </a:ln>
        </p:spPr>
        <p:txBody>
          <a:bodyPr lIns="90000" tIns="46800" rIns="90000" bIns="46800">
            <a:prstTxWarp prst="textNoShape">
              <a:avLst/>
            </a:prstTxWarp>
            <a:spAutoFit/>
          </a:bodyPr>
          <a:lstStyle/>
          <a:p>
            <a:pPr algn="ctr"/>
            <a:r>
              <a:rPr lang="es-ES" b="1" dirty="0">
                <a:solidFill>
                  <a:srgbClr val="000000"/>
                </a:solidFill>
              </a:rPr>
              <a:t>Registro maestro de la empresa o proveedor</a:t>
            </a:r>
            <a:br>
              <a:rPr lang="es-ES" b="1" dirty="0">
                <a:solidFill>
                  <a:srgbClr val="000000"/>
                </a:solidFill>
              </a:rPr>
            </a:br>
            <a:endParaRPr lang="en-US" b="1" dirty="0">
              <a:solidFill>
                <a:srgbClr val="000000"/>
              </a:solidFill>
            </a:endParaRPr>
          </a:p>
        </p:txBody>
      </p:sp>
      <p:sp>
        <p:nvSpPr>
          <p:cNvPr id="64528" name="Text Box 25"/>
          <p:cNvSpPr txBox="1">
            <a:spLocks noChangeArrowheads="1"/>
          </p:cNvSpPr>
          <p:nvPr>
            <p:custDataLst>
              <p:tags r:id="rId12"/>
            </p:custDataLst>
          </p:nvPr>
        </p:nvSpPr>
        <p:spPr bwMode="auto">
          <a:xfrm>
            <a:off x="3525838" y="4441825"/>
            <a:ext cx="2233612" cy="641350"/>
          </a:xfrm>
          <a:prstGeom prst="rect">
            <a:avLst/>
          </a:prstGeom>
          <a:noFill/>
          <a:ln w="12700">
            <a:noFill/>
            <a:miter lim="800000"/>
            <a:headEnd/>
            <a:tailEnd/>
          </a:ln>
        </p:spPr>
        <p:txBody>
          <a:bodyPr lIns="90000" tIns="46800" rIns="90000" bIns="46800">
            <a:prstTxWarp prst="textNoShape">
              <a:avLst/>
            </a:prstTxWarp>
            <a:spAutoFit/>
          </a:bodyPr>
          <a:lstStyle/>
          <a:p>
            <a:pPr algn="ctr"/>
            <a:r>
              <a:rPr lang="es-ES" b="1" dirty="0">
                <a:solidFill>
                  <a:srgbClr val="000000"/>
                </a:solidFill>
              </a:rPr>
              <a:t>Registro maestro de cliente</a:t>
            </a:r>
            <a:endParaRPr lang="en-US" b="1" dirty="0">
              <a:solidFill>
                <a:srgbClr val="000000"/>
              </a:solidFill>
            </a:endParaRPr>
          </a:p>
        </p:txBody>
      </p:sp>
      <p:cxnSp>
        <p:nvCxnSpPr>
          <p:cNvPr id="64529" name="AutoShape 26"/>
          <p:cNvCxnSpPr>
            <a:cxnSpLocks noChangeShapeType="1"/>
            <a:stCxn id="64527" idx="1"/>
            <a:endCxn id="64521" idx="1"/>
          </p:cNvCxnSpPr>
          <p:nvPr/>
        </p:nvCxnSpPr>
        <p:spPr bwMode="auto">
          <a:xfrm rot="10800000">
            <a:off x="830263" y="3052763"/>
            <a:ext cx="73025" cy="2174875"/>
          </a:xfrm>
          <a:prstGeom prst="curvedConnector3">
            <a:avLst>
              <a:gd name="adj1" fmla="val 413042"/>
            </a:avLst>
          </a:prstGeom>
          <a:noFill/>
          <a:ln w="28575">
            <a:solidFill>
              <a:schemeClr val="tx1"/>
            </a:solidFill>
            <a:prstDash val="dash"/>
            <a:round/>
            <a:headEnd/>
            <a:tailEnd type="triangle" w="med" len="med"/>
          </a:ln>
        </p:spPr>
      </p:cxnSp>
      <p:cxnSp>
        <p:nvCxnSpPr>
          <p:cNvPr id="64530" name="AutoShape 27"/>
          <p:cNvCxnSpPr>
            <a:cxnSpLocks noChangeShapeType="1"/>
            <a:stCxn id="64528" idx="0"/>
            <a:endCxn id="64521" idx="3"/>
          </p:cNvCxnSpPr>
          <p:nvPr/>
        </p:nvCxnSpPr>
        <p:spPr bwMode="auto">
          <a:xfrm rot="5400000" flipH="1">
            <a:off x="3467101" y="3265487"/>
            <a:ext cx="1389062" cy="963613"/>
          </a:xfrm>
          <a:prstGeom prst="curvedConnector2">
            <a:avLst/>
          </a:prstGeom>
          <a:noFill/>
          <a:ln w="28575">
            <a:solidFill>
              <a:schemeClr val="tx1"/>
            </a:solidFill>
            <a:prstDash val="dash"/>
            <a:round/>
            <a:headEnd/>
            <a:tailEnd type="triangle" w="med" len="med"/>
          </a:ln>
        </p:spPr>
      </p:cxnSp>
      <p:sp>
        <p:nvSpPr>
          <p:cNvPr id="64531" name="Text Box 28"/>
          <p:cNvSpPr txBox="1">
            <a:spLocks noChangeArrowheads="1"/>
          </p:cNvSpPr>
          <p:nvPr>
            <p:custDataLst>
              <p:tags r:id="rId13"/>
            </p:custDataLst>
          </p:nvPr>
        </p:nvSpPr>
        <p:spPr bwMode="auto">
          <a:xfrm>
            <a:off x="4743450" y="3568700"/>
            <a:ext cx="3190875" cy="331788"/>
          </a:xfrm>
          <a:prstGeom prst="rect">
            <a:avLst/>
          </a:prstGeom>
          <a:solidFill>
            <a:schemeClr val="bg1"/>
          </a:solidFill>
          <a:ln w="12700">
            <a:noFill/>
            <a:miter lim="800000"/>
            <a:headEnd/>
            <a:tailEnd/>
          </a:ln>
        </p:spPr>
        <p:txBody>
          <a:bodyPr lIns="90000" tIns="10800" rIns="90000" bIns="46800">
            <a:prstTxWarp prst="textNoShape">
              <a:avLst/>
            </a:prstTxWarp>
            <a:spAutoFit/>
          </a:bodyPr>
          <a:lstStyle/>
          <a:p>
            <a:r>
              <a:rPr lang="es-ES" b="1" dirty="0">
                <a:solidFill>
                  <a:srgbClr val="000000"/>
                </a:solidFill>
              </a:rPr>
              <a:t>Proyecto</a:t>
            </a:r>
            <a:endParaRPr lang="en-US" b="1" dirty="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19"/>
          <p:cNvSpPr>
            <a:spLocks noGrp="1" noChangeArrowheads="1"/>
          </p:cNvSpPr>
          <p:nvPr>
            <p:ph type="title"/>
          </p:nvPr>
        </p:nvSpPr>
        <p:spPr bwMode="gray">
          <a:xfrm>
            <a:off x="928688" y="214313"/>
            <a:ext cx="7812087" cy="931862"/>
          </a:xfrm>
        </p:spPr>
        <p:txBody>
          <a:bodyPr lIns="180000" tIns="0" rIns="0" bIns="0">
            <a:normAutofit fontScale="90000"/>
          </a:bodyPr>
          <a:lstStyle/>
          <a:p>
            <a:pPr algn="ctr" eaLnBrk="1" hangingPunct="1">
              <a:defRPr/>
            </a:pPr>
            <a:r>
              <a:rPr lang="es-ES" sz="4300" dirty="0">
                <a:effectLst>
                  <a:outerShdw blurRad="38100" dist="38100" dir="2700000" algn="tl">
                    <a:srgbClr val="DDDDDD"/>
                  </a:outerShdw>
                </a:effectLst>
                <a:ea typeface="+mj-ea"/>
                <a:cs typeface="+mj-cs"/>
              </a:rPr>
              <a:t>  Determinación</a:t>
            </a:r>
            <a:r>
              <a:rPr lang="es-ES" sz="2500" b="0" dirty="0">
                <a:effectLst>
                  <a:outerShdw blurRad="38100" dist="38100" dir="2700000" algn="tl">
                    <a:srgbClr val="DDDDDD"/>
                  </a:outerShdw>
                </a:effectLst>
                <a:ea typeface="+mj-ea"/>
                <a:cs typeface="+mj-cs"/>
              </a:rPr>
              <a:t> </a:t>
            </a:r>
            <a:r>
              <a:rPr lang="es-ES" sz="4300" dirty="0">
                <a:effectLst>
                  <a:outerShdw blurRad="38100" dist="38100" dir="2700000" algn="tl">
                    <a:srgbClr val="DDDDDD"/>
                  </a:outerShdw>
                </a:effectLst>
                <a:ea typeface="+mj-ea"/>
                <a:cs typeface="+mj-cs"/>
              </a:rPr>
              <a:t>del importe de cobro</a:t>
            </a:r>
            <a:endParaRPr lang="en-US" sz="4300" dirty="0">
              <a:effectLst>
                <a:outerShdw blurRad="38100" dist="38100" dir="2700000" algn="tl">
                  <a:srgbClr val="DDDDDD"/>
                </a:outerShdw>
              </a:effectLst>
              <a:ea typeface="+mj-ea"/>
              <a:cs typeface="+mj-cs"/>
            </a:endParaRPr>
          </a:p>
        </p:txBody>
      </p:sp>
      <p:sp>
        <p:nvSpPr>
          <p:cNvPr id="66564" name="Rectangle 318"/>
          <p:cNvSpPr>
            <a:spLocks noChangeArrowheads="1"/>
          </p:cNvSpPr>
          <p:nvPr>
            <p:custDataLst>
              <p:tags r:id="rId1"/>
            </p:custDataLst>
          </p:nvPr>
        </p:nvSpPr>
        <p:spPr bwMode="auto">
          <a:xfrm>
            <a:off x="1147763" y="6451600"/>
            <a:ext cx="533400" cy="120650"/>
          </a:xfrm>
          <a:prstGeom prst="rect">
            <a:avLst/>
          </a:prstGeom>
          <a:solidFill>
            <a:srgbClr val="DFE6D4"/>
          </a:solidFill>
          <a:ln w="12700">
            <a:noFill/>
            <a:miter lim="800000"/>
            <a:headEnd/>
            <a:tailEnd/>
          </a:ln>
        </p:spPr>
        <p:txBody>
          <a:bodyPr lIns="90000" tIns="46800" rIns="90000" bIns="46800" anchor="ctr">
            <a:prstTxWarp prst="textNoShape">
              <a:avLst/>
            </a:prstTxWarp>
            <a:spAutoFit/>
          </a:bodyPr>
          <a:lstStyle/>
          <a:p>
            <a:endParaRPr lang="es-ES_tradnl" dirty="0"/>
          </a:p>
        </p:txBody>
      </p:sp>
      <p:sp>
        <p:nvSpPr>
          <p:cNvPr id="66565" name="Rectangle 320"/>
          <p:cNvSpPr>
            <a:spLocks noChangeArrowheads="1"/>
          </p:cNvSpPr>
          <p:nvPr/>
        </p:nvSpPr>
        <p:spPr bwMode="auto">
          <a:xfrm>
            <a:off x="1181100" y="1428750"/>
            <a:ext cx="1824038" cy="225425"/>
          </a:xfrm>
          <a:prstGeom prst="rect">
            <a:avLst/>
          </a:prstGeom>
          <a:solidFill>
            <a:schemeClr val="hlink"/>
          </a:solidFill>
          <a:ln w="12700">
            <a:noFill/>
            <a:miter lim="800000"/>
            <a:headEnd/>
            <a:tailEnd/>
          </a:ln>
        </p:spPr>
        <p:txBody>
          <a:bodyPr wrap="none" anchor="ctr">
            <a:prstTxWarp prst="textNoShape">
              <a:avLst/>
            </a:prstTxWarp>
          </a:bodyPr>
          <a:lstStyle/>
          <a:p>
            <a:pPr algn="ctr" eaLnBrk="0" hangingPunct="0"/>
            <a:r>
              <a:rPr lang="es-ES" sz="1600" b="1" dirty="0">
                <a:solidFill>
                  <a:srgbClr val="FFFFFF"/>
                </a:solidFill>
              </a:rPr>
              <a:t>Cobro recibido</a:t>
            </a:r>
            <a:endParaRPr lang="en-US" sz="1600" b="1" dirty="0">
              <a:solidFill>
                <a:srgbClr val="FFFFFF"/>
              </a:solidFill>
            </a:endParaRPr>
          </a:p>
        </p:txBody>
      </p:sp>
      <p:sp>
        <p:nvSpPr>
          <p:cNvPr id="66566" name="Rectangle 321"/>
          <p:cNvSpPr>
            <a:spLocks noChangeArrowheads="1"/>
          </p:cNvSpPr>
          <p:nvPr/>
        </p:nvSpPr>
        <p:spPr bwMode="auto">
          <a:xfrm>
            <a:off x="914400" y="1728788"/>
            <a:ext cx="7375525" cy="1360487"/>
          </a:xfrm>
          <a:prstGeom prst="rect">
            <a:avLst/>
          </a:prstGeom>
          <a:solidFill>
            <a:srgbClr val="DDDDDD"/>
          </a:solidFill>
          <a:ln w="12700">
            <a:noFill/>
            <a:miter lim="800000"/>
            <a:headEnd/>
            <a:tailEnd/>
          </a:ln>
        </p:spPr>
        <p:txBody>
          <a:bodyPr lIns="90000" tIns="46800" rIns="90000" bIns="46800" anchor="ctr">
            <a:prstTxWarp prst="textNoShape">
              <a:avLst/>
            </a:prstTxWarp>
            <a:spAutoFit/>
          </a:bodyPr>
          <a:lstStyle/>
          <a:p>
            <a:endParaRPr lang="es-ES_tradnl" dirty="0"/>
          </a:p>
        </p:txBody>
      </p:sp>
      <p:sp>
        <p:nvSpPr>
          <p:cNvPr id="66567" name="Rectangle 322"/>
          <p:cNvSpPr>
            <a:spLocks noChangeArrowheads="1"/>
          </p:cNvSpPr>
          <p:nvPr/>
        </p:nvSpPr>
        <p:spPr bwMode="auto">
          <a:xfrm>
            <a:off x="2073275" y="6454775"/>
            <a:ext cx="533400" cy="120650"/>
          </a:xfrm>
          <a:prstGeom prst="rect">
            <a:avLst/>
          </a:prstGeom>
          <a:solidFill>
            <a:srgbClr val="DFE6D4"/>
          </a:solidFill>
          <a:ln w="12700">
            <a:noFill/>
            <a:miter lim="800000"/>
            <a:headEnd/>
            <a:tailEnd/>
          </a:ln>
        </p:spPr>
        <p:txBody>
          <a:bodyPr lIns="90000" tIns="46800" rIns="90000" bIns="46800" anchor="ctr">
            <a:prstTxWarp prst="textNoShape">
              <a:avLst/>
            </a:prstTxWarp>
            <a:spAutoFit/>
          </a:bodyPr>
          <a:lstStyle/>
          <a:p>
            <a:endParaRPr lang="es-ES_tradnl" dirty="0"/>
          </a:p>
        </p:txBody>
      </p:sp>
      <p:sp>
        <p:nvSpPr>
          <p:cNvPr id="66568" name="Text Box 323"/>
          <p:cNvSpPr txBox="1">
            <a:spLocks noChangeArrowheads="1"/>
          </p:cNvSpPr>
          <p:nvPr/>
        </p:nvSpPr>
        <p:spPr bwMode="auto">
          <a:xfrm>
            <a:off x="1006475" y="6373813"/>
            <a:ext cx="844550" cy="274637"/>
          </a:xfrm>
          <a:prstGeom prst="rect">
            <a:avLst/>
          </a:prstGeom>
          <a:noFill/>
          <a:ln w="12700">
            <a:noFill/>
            <a:miter lim="800000"/>
            <a:headEnd/>
            <a:tailEnd/>
          </a:ln>
        </p:spPr>
        <p:txBody>
          <a:bodyPr>
            <a:prstTxWarp prst="textNoShape">
              <a:avLst/>
            </a:prstTxWarp>
            <a:spAutoFit/>
          </a:bodyPr>
          <a:lstStyle/>
          <a:p>
            <a:pPr algn="ctr" eaLnBrk="0" hangingPunct="0"/>
            <a:r>
              <a:rPr lang="es-ES" sz="1200" b="1" dirty="0">
                <a:solidFill>
                  <a:srgbClr val="000000"/>
                </a:solidFill>
              </a:rPr>
              <a:t>Añadir</a:t>
            </a:r>
            <a:endParaRPr lang="en-US" sz="1200" b="1" dirty="0">
              <a:solidFill>
                <a:srgbClr val="000000"/>
              </a:solidFill>
            </a:endParaRPr>
          </a:p>
        </p:txBody>
      </p:sp>
      <p:sp>
        <p:nvSpPr>
          <p:cNvPr id="66569" name="Rectangle 324"/>
          <p:cNvSpPr>
            <a:spLocks noChangeArrowheads="1"/>
          </p:cNvSpPr>
          <p:nvPr/>
        </p:nvSpPr>
        <p:spPr bwMode="auto">
          <a:xfrm>
            <a:off x="6921500" y="6454775"/>
            <a:ext cx="1276350" cy="161925"/>
          </a:xfrm>
          <a:prstGeom prst="rect">
            <a:avLst/>
          </a:prstGeom>
          <a:solidFill>
            <a:srgbClr val="DFE6D4"/>
          </a:solidFill>
          <a:ln w="12700">
            <a:noFill/>
            <a:miter lim="800000"/>
            <a:headEnd/>
            <a:tailEnd/>
          </a:ln>
        </p:spPr>
        <p:txBody>
          <a:bodyPr lIns="90000" tIns="46800" rIns="90000" bIns="46800" anchor="ctr">
            <a:prstTxWarp prst="textNoShape">
              <a:avLst/>
            </a:prstTxWarp>
            <a:spAutoFit/>
          </a:bodyPr>
          <a:lstStyle/>
          <a:p>
            <a:endParaRPr lang="es-ES_tradnl" dirty="0"/>
          </a:p>
        </p:txBody>
      </p:sp>
      <p:sp>
        <p:nvSpPr>
          <p:cNvPr id="66570" name="Text Box 325"/>
          <p:cNvSpPr txBox="1">
            <a:spLocks noChangeArrowheads="1"/>
          </p:cNvSpPr>
          <p:nvPr/>
        </p:nvSpPr>
        <p:spPr bwMode="auto">
          <a:xfrm>
            <a:off x="1920875" y="6376988"/>
            <a:ext cx="827088" cy="274637"/>
          </a:xfrm>
          <a:prstGeom prst="rect">
            <a:avLst/>
          </a:prstGeom>
          <a:noFill/>
          <a:ln w="12700">
            <a:noFill/>
            <a:miter lim="800000"/>
            <a:headEnd/>
            <a:tailEnd/>
          </a:ln>
        </p:spPr>
        <p:txBody>
          <a:bodyPr>
            <a:prstTxWarp prst="textNoShape">
              <a:avLst/>
            </a:prstTxWarp>
            <a:spAutoFit/>
          </a:bodyPr>
          <a:lstStyle/>
          <a:p>
            <a:pPr algn="ctr" eaLnBrk="0" hangingPunct="0"/>
            <a:r>
              <a:rPr lang="es-ES" sz="1200" b="1" dirty="0">
                <a:solidFill>
                  <a:srgbClr val="000000"/>
                </a:solidFill>
              </a:rPr>
              <a:t>Cancelar</a:t>
            </a:r>
            <a:endParaRPr lang="en-US" sz="1200" b="1" dirty="0">
              <a:solidFill>
                <a:srgbClr val="000000"/>
              </a:solidFill>
            </a:endParaRPr>
          </a:p>
        </p:txBody>
      </p:sp>
      <p:sp>
        <p:nvSpPr>
          <p:cNvPr id="66571" name="Text Box 326"/>
          <p:cNvSpPr txBox="1">
            <a:spLocks noChangeArrowheads="1"/>
          </p:cNvSpPr>
          <p:nvPr/>
        </p:nvSpPr>
        <p:spPr bwMode="auto">
          <a:xfrm>
            <a:off x="6845300" y="6326188"/>
            <a:ext cx="1492250" cy="336550"/>
          </a:xfrm>
          <a:prstGeom prst="rect">
            <a:avLst/>
          </a:prstGeom>
          <a:noFill/>
          <a:ln w="12700">
            <a:noFill/>
            <a:miter lim="800000"/>
            <a:headEnd/>
            <a:tailEnd/>
          </a:ln>
        </p:spPr>
        <p:txBody>
          <a:bodyPr wrap="none">
            <a:prstTxWarp prst="textNoShape">
              <a:avLst/>
            </a:prstTxWarp>
            <a:spAutoFit/>
          </a:bodyPr>
          <a:lstStyle/>
          <a:p>
            <a:pPr eaLnBrk="0" hangingPunct="0"/>
            <a:r>
              <a:rPr lang="es-ES" sz="1200" b="1" dirty="0">
                <a:solidFill>
                  <a:srgbClr val="000000"/>
                </a:solidFill>
              </a:rPr>
              <a:t>Añadir</a:t>
            </a:r>
            <a:r>
              <a:rPr lang="es-ES" sz="1600" b="1" dirty="0">
                <a:solidFill>
                  <a:srgbClr val="000000"/>
                </a:solidFill>
              </a:rPr>
              <a:t> en serie</a:t>
            </a:r>
            <a:endParaRPr lang="en-US" sz="1600" b="1" dirty="0">
              <a:solidFill>
                <a:srgbClr val="000000"/>
              </a:solidFill>
            </a:endParaRPr>
          </a:p>
        </p:txBody>
      </p:sp>
      <p:sp>
        <p:nvSpPr>
          <p:cNvPr id="66573" name="Text Box 328"/>
          <p:cNvSpPr txBox="1">
            <a:spLocks noChangeArrowheads="1"/>
          </p:cNvSpPr>
          <p:nvPr/>
        </p:nvSpPr>
        <p:spPr bwMode="auto">
          <a:xfrm>
            <a:off x="4211638" y="2432050"/>
            <a:ext cx="3994150" cy="304800"/>
          </a:xfrm>
          <a:prstGeom prst="rect">
            <a:avLst/>
          </a:prstGeom>
          <a:noFill/>
          <a:ln w="12700">
            <a:noFill/>
            <a:miter lim="800000"/>
            <a:headEnd/>
            <a:tailEnd/>
          </a:ln>
        </p:spPr>
        <p:txBody>
          <a:bodyPr wrap="none" lIns="90000" tIns="46800" rIns="90000" bIns="46800">
            <a:prstTxWarp prst="textNoShape">
              <a:avLst/>
            </a:prstTxWarp>
            <a:spAutoFit/>
          </a:bodyPr>
          <a:lstStyle/>
          <a:p>
            <a:r>
              <a:rPr lang="en-US" sz="1400" b="1" dirty="0">
                <a:sym typeface="Wingdings" pitchFamily="8" charset="2"/>
              </a:rPr>
              <a:t></a:t>
            </a:r>
            <a:r>
              <a:rPr lang="en-US" sz="1400" b="1" dirty="0"/>
              <a:t> </a:t>
            </a:r>
            <a:r>
              <a:rPr lang="es-ES" sz="1400" b="1" dirty="0">
                <a:solidFill>
                  <a:srgbClr val="000000"/>
                </a:solidFill>
              </a:rPr>
              <a:t>Número de referencia de cliente/proveedor</a:t>
            </a:r>
            <a:endParaRPr lang="en-US" sz="1400" b="1" dirty="0"/>
          </a:p>
        </p:txBody>
      </p:sp>
      <p:sp>
        <p:nvSpPr>
          <p:cNvPr id="66574" name="Text Box 329"/>
          <p:cNvSpPr txBox="1">
            <a:spLocks noChangeArrowheads="1"/>
          </p:cNvSpPr>
          <p:nvPr/>
        </p:nvSpPr>
        <p:spPr bwMode="auto">
          <a:xfrm>
            <a:off x="1036638" y="2432050"/>
            <a:ext cx="3125787" cy="304800"/>
          </a:xfrm>
          <a:prstGeom prst="rect">
            <a:avLst/>
          </a:prstGeom>
          <a:noFill/>
          <a:ln w="12700">
            <a:noFill/>
            <a:miter lim="800000"/>
            <a:headEnd/>
            <a:tailEnd/>
          </a:ln>
        </p:spPr>
        <p:txBody>
          <a:bodyPr wrap="none" lIns="90000" tIns="46800" rIns="90000" bIns="46800">
            <a:prstTxWarp prst="textNoShape">
              <a:avLst/>
            </a:prstTxWarp>
            <a:spAutoFit/>
          </a:bodyPr>
          <a:lstStyle/>
          <a:p>
            <a:r>
              <a:rPr lang="en-US" sz="1400" b="1" dirty="0">
                <a:sym typeface="Wingdings" pitchFamily="8" charset="2"/>
              </a:rPr>
              <a:t></a:t>
            </a:r>
            <a:r>
              <a:rPr lang="en-US" sz="1400" b="1" dirty="0"/>
              <a:t> </a:t>
            </a:r>
            <a:r>
              <a:rPr lang="es-ES" sz="1400" b="1" dirty="0">
                <a:solidFill>
                  <a:srgbClr val="000000"/>
                </a:solidFill>
              </a:rPr>
              <a:t>Visualizar todas las operaciones</a:t>
            </a:r>
            <a:endParaRPr lang="en-US" sz="1400" b="1" dirty="0"/>
          </a:p>
        </p:txBody>
      </p:sp>
      <p:sp>
        <p:nvSpPr>
          <p:cNvPr id="66575" name="Text Box 330"/>
          <p:cNvSpPr txBox="1">
            <a:spLocks noChangeArrowheads="1"/>
          </p:cNvSpPr>
          <p:nvPr/>
        </p:nvSpPr>
        <p:spPr bwMode="auto">
          <a:xfrm>
            <a:off x="1082675" y="4873625"/>
            <a:ext cx="3145711" cy="340735"/>
          </a:xfrm>
          <a:prstGeom prst="rect">
            <a:avLst/>
          </a:prstGeom>
          <a:noFill/>
          <a:ln w="12700">
            <a:noFill/>
            <a:miter lim="800000"/>
            <a:headEnd/>
            <a:tailEnd/>
          </a:ln>
        </p:spPr>
        <p:txBody>
          <a:bodyPr wrap="none" lIns="90000" tIns="46800" rIns="90000" bIns="46800">
            <a:prstTxWarp prst="textNoShape">
              <a:avLst/>
            </a:prstTxWarp>
            <a:spAutoFit/>
          </a:bodyPr>
          <a:lstStyle/>
          <a:p>
            <a:r>
              <a:rPr lang="en-US" sz="1600" b="1" dirty="0">
                <a:sym typeface="Wingdings" pitchFamily="8" charset="2"/>
              </a:rPr>
              <a:t></a:t>
            </a:r>
            <a:r>
              <a:rPr lang="en-US" sz="1600" b="1" dirty="0"/>
              <a:t> Cobro</a:t>
            </a:r>
            <a:r>
              <a:rPr lang="es-ES" sz="1600" b="1" dirty="0">
                <a:solidFill>
                  <a:srgbClr val="000000"/>
                </a:solidFill>
              </a:rPr>
              <a:t> no basado en factura</a:t>
            </a:r>
            <a:endParaRPr lang="en-US" sz="1600" b="1" dirty="0"/>
          </a:p>
        </p:txBody>
      </p:sp>
      <p:sp>
        <p:nvSpPr>
          <p:cNvPr id="66576" name="Text Box 331"/>
          <p:cNvSpPr txBox="1">
            <a:spLocks noChangeArrowheads="1"/>
          </p:cNvSpPr>
          <p:nvPr/>
        </p:nvSpPr>
        <p:spPr bwMode="auto">
          <a:xfrm>
            <a:off x="1036638" y="2136775"/>
            <a:ext cx="4860925" cy="304800"/>
          </a:xfrm>
          <a:prstGeom prst="rect">
            <a:avLst/>
          </a:prstGeom>
          <a:noFill/>
          <a:ln w="12700">
            <a:noFill/>
            <a:miter lim="800000"/>
            <a:headEnd/>
            <a:tailEnd/>
          </a:ln>
        </p:spPr>
        <p:txBody>
          <a:bodyPr wrap="none" lIns="90000" tIns="46800" rIns="90000" bIns="46800">
            <a:prstTxWarp prst="textNoShape">
              <a:avLst/>
            </a:prstTxWarp>
            <a:spAutoFit/>
          </a:bodyPr>
          <a:lstStyle/>
          <a:p>
            <a:r>
              <a:rPr lang="en-US" sz="1400" b="1" dirty="0">
                <a:sym typeface="Wingdings" pitchFamily="8" charset="2"/>
              </a:rPr>
              <a:t></a:t>
            </a:r>
            <a:r>
              <a:rPr lang="en-US" sz="1400" b="1" dirty="0"/>
              <a:t> </a:t>
            </a:r>
            <a:r>
              <a:rPr lang="es-ES" sz="1400" b="1" dirty="0">
                <a:solidFill>
                  <a:srgbClr val="000000"/>
                </a:solidFill>
              </a:rPr>
              <a:t>Visualizar facturas con la misma dirección de factura</a:t>
            </a:r>
            <a:endParaRPr lang="en-US" sz="1400" b="1" dirty="0"/>
          </a:p>
        </p:txBody>
      </p:sp>
      <p:sp>
        <p:nvSpPr>
          <p:cNvPr id="66577" name="Text Box 332"/>
          <p:cNvSpPr txBox="1">
            <a:spLocks noChangeArrowheads="1"/>
          </p:cNvSpPr>
          <p:nvPr>
            <p:custDataLst>
              <p:tags r:id="rId2"/>
            </p:custDataLst>
          </p:nvPr>
        </p:nvSpPr>
        <p:spPr bwMode="auto">
          <a:xfrm>
            <a:off x="6964363" y="4937125"/>
            <a:ext cx="1127125" cy="349250"/>
          </a:xfrm>
          <a:prstGeom prst="rect">
            <a:avLst/>
          </a:prstGeom>
          <a:solidFill>
            <a:schemeClr val="bg1"/>
          </a:solidFill>
          <a:ln w="12700">
            <a:solidFill>
              <a:schemeClr val="tx1"/>
            </a:solidFill>
            <a:miter lim="800000"/>
            <a:headEnd/>
            <a:tailEnd/>
          </a:ln>
        </p:spPr>
        <p:txBody>
          <a:bodyPr lIns="90000" tIns="46800" rIns="90000" bIns="46800">
            <a:prstTxWarp prst="textNoShape">
              <a:avLst/>
            </a:prstTxWarp>
            <a:spAutoFit/>
          </a:bodyPr>
          <a:lstStyle/>
          <a:p>
            <a:pPr algn="r"/>
            <a:r>
              <a:rPr lang="en-US" sz="1600" b="1" dirty="0"/>
              <a:t>25              </a:t>
            </a:r>
          </a:p>
        </p:txBody>
      </p:sp>
      <p:sp>
        <p:nvSpPr>
          <p:cNvPr id="66578" name="Text Box 333"/>
          <p:cNvSpPr txBox="1">
            <a:spLocks noChangeArrowheads="1"/>
          </p:cNvSpPr>
          <p:nvPr>
            <p:custDataLst>
              <p:tags r:id="rId3"/>
            </p:custDataLst>
          </p:nvPr>
        </p:nvSpPr>
        <p:spPr bwMode="auto">
          <a:xfrm>
            <a:off x="6964363" y="5357813"/>
            <a:ext cx="1127125" cy="349250"/>
          </a:xfrm>
          <a:prstGeom prst="rect">
            <a:avLst/>
          </a:prstGeom>
          <a:solidFill>
            <a:srgbClr val="DDDDDD"/>
          </a:solidFill>
          <a:ln w="12700">
            <a:solidFill>
              <a:schemeClr val="tx1"/>
            </a:solidFill>
            <a:miter lim="800000"/>
            <a:headEnd/>
            <a:tailEnd/>
          </a:ln>
        </p:spPr>
        <p:txBody>
          <a:bodyPr lIns="90000" tIns="46800" rIns="90000" bIns="46800">
            <a:prstTxWarp prst="textNoShape">
              <a:avLst/>
            </a:prstTxWarp>
            <a:spAutoFit/>
          </a:bodyPr>
          <a:lstStyle/>
          <a:p>
            <a:r>
              <a:rPr lang="en-US" sz="1600" b="1" dirty="0"/>
              <a:t>               </a:t>
            </a:r>
          </a:p>
        </p:txBody>
      </p:sp>
      <p:sp>
        <p:nvSpPr>
          <p:cNvPr id="66579" name="Text Box 334"/>
          <p:cNvSpPr txBox="1">
            <a:spLocks noChangeArrowheads="1"/>
          </p:cNvSpPr>
          <p:nvPr/>
        </p:nvSpPr>
        <p:spPr bwMode="auto">
          <a:xfrm>
            <a:off x="5592763" y="5364163"/>
            <a:ext cx="1196975"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Impuestos</a:t>
            </a:r>
            <a:endParaRPr lang="en-US" sz="1600" b="1" dirty="0"/>
          </a:p>
        </p:txBody>
      </p:sp>
      <p:sp>
        <p:nvSpPr>
          <p:cNvPr id="66580" name="Text Box 335"/>
          <p:cNvSpPr txBox="1">
            <a:spLocks noChangeArrowheads="1"/>
          </p:cNvSpPr>
          <p:nvPr>
            <p:custDataLst>
              <p:tags r:id="rId4"/>
            </p:custDataLst>
          </p:nvPr>
        </p:nvSpPr>
        <p:spPr bwMode="auto">
          <a:xfrm>
            <a:off x="5756275" y="4937125"/>
            <a:ext cx="1127125" cy="349250"/>
          </a:xfrm>
          <a:prstGeom prst="rect">
            <a:avLst/>
          </a:prstGeom>
          <a:solidFill>
            <a:srgbClr val="DDDDDD"/>
          </a:solidFill>
          <a:ln w="12700">
            <a:solidFill>
              <a:schemeClr val="tx1"/>
            </a:solidFill>
            <a:miter lim="800000"/>
            <a:headEnd/>
            <a:tailEnd/>
          </a:ln>
        </p:spPr>
        <p:txBody>
          <a:bodyPr lIns="90000" tIns="46800" rIns="90000" bIns="46800">
            <a:prstTxWarp prst="textNoShape">
              <a:avLst/>
            </a:prstTxWarp>
            <a:spAutoFit/>
          </a:bodyPr>
          <a:lstStyle/>
          <a:p>
            <a:pPr algn="r"/>
            <a:r>
              <a:rPr lang="en-US" sz="1600" b="1" dirty="0"/>
              <a:t>25             </a:t>
            </a:r>
          </a:p>
        </p:txBody>
      </p:sp>
      <p:graphicFrame>
        <p:nvGraphicFramePr>
          <p:cNvPr id="21" name="Group 397"/>
          <p:cNvGraphicFramePr>
            <a:graphicFrameLocks noGrp="1"/>
          </p:cNvGraphicFramePr>
          <p:nvPr/>
        </p:nvGraphicFramePr>
        <p:xfrm>
          <a:off x="1081088" y="2805113"/>
          <a:ext cx="6961187" cy="1931040"/>
        </p:xfrm>
        <a:graphic>
          <a:graphicData uri="http://schemas.openxmlformats.org/drawingml/2006/table">
            <a:tbl>
              <a:tblPr/>
              <a:tblGrid>
                <a:gridCol w="696912">
                  <a:extLst>
                    <a:ext uri="{9D8B030D-6E8A-4147-A177-3AD203B41FA5}">
                      <a16:colId xmlns:a16="http://schemas.microsoft.com/office/drawing/2014/main" val="20000"/>
                    </a:ext>
                  </a:extLst>
                </a:gridCol>
                <a:gridCol w="757238">
                  <a:extLst>
                    <a:ext uri="{9D8B030D-6E8A-4147-A177-3AD203B41FA5}">
                      <a16:colId xmlns:a16="http://schemas.microsoft.com/office/drawing/2014/main" val="20001"/>
                    </a:ext>
                  </a:extLst>
                </a:gridCol>
                <a:gridCol w="279400">
                  <a:extLst>
                    <a:ext uri="{9D8B030D-6E8A-4147-A177-3AD203B41FA5}">
                      <a16:colId xmlns:a16="http://schemas.microsoft.com/office/drawing/2014/main" val="20002"/>
                    </a:ext>
                  </a:extLst>
                </a:gridCol>
                <a:gridCol w="688975">
                  <a:extLst>
                    <a:ext uri="{9D8B030D-6E8A-4147-A177-3AD203B41FA5}">
                      <a16:colId xmlns:a16="http://schemas.microsoft.com/office/drawing/2014/main" val="20003"/>
                    </a:ext>
                  </a:extLst>
                </a:gridCol>
                <a:gridCol w="995362">
                  <a:extLst>
                    <a:ext uri="{9D8B030D-6E8A-4147-A177-3AD203B41FA5}">
                      <a16:colId xmlns:a16="http://schemas.microsoft.com/office/drawing/2014/main" val="20004"/>
                    </a:ext>
                  </a:extLst>
                </a:gridCol>
                <a:gridCol w="1217613">
                  <a:extLst>
                    <a:ext uri="{9D8B030D-6E8A-4147-A177-3AD203B41FA5}">
                      <a16:colId xmlns:a16="http://schemas.microsoft.com/office/drawing/2014/main" val="20005"/>
                    </a:ext>
                  </a:extLst>
                </a:gridCol>
                <a:gridCol w="1341437">
                  <a:extLst>
                    <a:ext uri="{9D8B030D-6E8A-4147-A177-3AD203B41FA5}">
                      <a16:colId xmlns:a16="http://schemas.microsoft.com/office/drawing/2014/main" val="20006"/>
                    </a:ext>
                  </a:extLst>
                </a:gridCol>
                <a:gridCol w="984250">
                  <a:extLst>
                    <a:ext uri="{9D8B030D-6E8A-4147-A177-3AD203B41FA5}">
                      <a16:colId xmlns:a16="http://schemas.microsoft.com/office/drawing/2014/main" val="20007"/>
                    </a:ext>
                  </a:extLst>
                </a:gridCol>
              </a:tblGrid>
              <a:tr h="527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Doc.</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Plazo</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Total</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Saldo vencido</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Descuento</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Clase de documento</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Total pago</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2746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101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1 de 2</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200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180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IN</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180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62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101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2 de 2</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100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IN</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98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46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202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1 de 1</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-50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-50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00"/>
                          </a:solidFill>
                          <a:effectLst/>
                          <a:latin typeface="Arial" charset="0"/>
                        </a:rPr>
                        <a:t>RC</a:t>
                      </a:r>
                      <a:endParaRPr kumimoji="0" lang="en-US" sz="1600" b="1" i="0" u="none" strike="noStrike" cap="none" normalizeH="0" baseline="0" dirty="0">
                        <a:ln>
                          <a:noFill/>
                        </a:ln>
                        <a:solidFill>
                          <a:schemeClr val="tx1"/>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-50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46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Arial" charset="0"/>
                        </a:rPr>
                        <a:t>303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FF"/>
                          </a:solidFill>
                          <a:effectLst/>
                          <a:latin typeface="Arial" charset="0"/>
                        </a:rPr>
                        <a:t>1 de 1</a:t>
                      </a:r>
                      <a:endParaRPr kumimoji="0" lang="en-US" sz="1600" b="1" i="0" u="none" strike="noStrike" cap="none" normalizeH="0" baseline="0" dirty="0">
                        <a:ln>
                          <a:noFill/>
                        </a:ln>
                        <a:solidFill>
                          <a:srgbClr val="0000FF"/>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rgbClr val="0000FF"/>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Arial" charset="0"/>
                        </a:rPr>
                        <a:t>25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Arial" charset="0"/>
                        </a:rPr>
                        <a:t>25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de-DE" sz="1600" b="1" i="0" u="none" strike="noStrike" cap="none" normalizeH="0" baseline="0" dirty="0">
                        <a:ln>
                          <a:noFill/>
                        </a:ln>
                        <a:solidFill>
                          <a:srgbClr val="0000FF"/>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00FF"/>
                          </a:solidFill>
                          <a:effectLst/>
                          <a:latin typeface="Arial" charset="0"/>
                        </a:rPr>
                        <a:t>JE</a:t>
                      </a:r>
                      <a:endParaRPr kumimoji="0" lang="en-US" sz="1600" b="1" i="0" u="none" strike="noStrike" cap="none" normalizeH="0" baseline="0" dirty="0">
                        <a:ln>
                          <a:noFill/>
                        </a:ln>
                        <a:solidFill>
                          <a:srgbClr val="0000FF"/>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Arial" charset="0"/>
                        </a:rPr>
                        <a:t>25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2" name="Text Box 392"/>
          <p:cNvSpPr txBox="1">
            <a:spLocks noChangeArrowheads="1"/>
          </p:cNvSpPr>
          <p:nvPr/>
        </p:nvSpPr>
        <p:spPr bwMode="auto">
          <a:xfrm>
            <a:off x="2859088" y="1747838"/>
            <a:ext cx="3455987" cy="336550"/>
          </a:xfrm>
          <a:prstGeom prst="rect">
            <a:avLst/>
          </a:prstGeom>
          <a:noFill/>
          <a:ln w="12700">
            <a:noFill/>
            <a:miter lim="800000"/>
            <a:headEnd/>
            <a:tailEnd/>
          </a:ln>
          <a:effectLst>
            <a:outerShdw dist="17961" dir="2700000" algn="ctr" rotWithShape="0">
              <a:schemeClr val="bg1"/>
            </a:outerShdw>
          </a:effectLst>
        </p:spPr>
        <p:txBody>
          <a:bodyPr wrap="none">
            <a:prstTxWarp prst="textNoShape">
              <a:avLst/>
            </a:prstTxWarp>
            <a:spAutoFit/>
          </a:bodyPr>
          <a:lstStyle/>
          <a:p>
            <a:pPr eaLnBrk="0" hangingPunct="0">
              <a:defRPr/>
            </a:pPr>
            <a:r>
              <a:rPr lang="es-ES" sz="1600" b="1" dirty="0">
                <a:solidFill>
                  <a:srgbClr val="969696"/>
                </a:solidFill>
                <a:latin typeface="Arial" charset="0"/>
              </a:rPr>
              <a:t>Cabecera de documento de cobro</a:t>
            </a:r>
            <a:endParaRPr lang="en-US" sz="1600" b="1" dirty="0">
              <a:solidFill>
                <a:srgbClr val="969696"/>
              </a:solidFill>
              <a:latin typeface="Arial" charset="0"/>
            </a:endParaRPr>
          </a:p>
        </p:txBody>
      </p:sp>
      <p:sp>
        <p:nvSpPr>
          <p:cNvPr id="66638" name="Text Box 393"/>
          <p:cNvSpPr txBox="1">
            <a:spLocks noChangeArrowheads="1"/>
          </p:cNvSpPr>
          <p:nvPr/>
        </p:nvSpPr>
        <p:spPr bwMode="auto">
          <a:xfrm>
            <a:off x="5037138" y="5784850"/>
            <a:ext cx="1751012"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Importe vencido</a:t>
            </a:r>
            <a:endParaRPr lang="en-US" sz="1600" b="1" dirty="0"/>
          </a:p>
        </p:txBody>
      </p:sp>
      <p:sp>
        <p:nvSpPr>
          <p:cNvPr id="66639" name="Text Box 394"/>
          <p:cNvSpPr txBox="1">
            <a:spLocks noChangeArrowheads="1"/>
          </p:cNvSpPr>
          <p:nvPr>
            <p:custDataLst>
              <p:tags r:id="rId5"/>
            </p:custDataLst>
          </p:nvPr>
        </p:nvSpPr>
        <p:spPr bwMode="auto">
          <a:xfrm>
            <a:off x="6964363" y="5778500"/>
            <a:ext cx="1127125" cy="349250"/>
          </a:xfrm>
          <a:prstGeom prst="rect">
            <a:avLst/>
          </a:prstGeom>
          <a:solidFill>
            <a:srgbClr val="DDDDDD"/>
          </a:solidFill>
          <a:ln w="12700">
            <a:solidFill>
              <a:schemeClr val="tx1"/>
            </a:solidFill>
            <a:miter lim="800000"/>
            <a:headEnd/>
            <a:tailEnd/>
          </a:ln>
        </p:spPr>
        <p:txBody>
          <a:bodyPr lIns="90000" tIns="46800" rIns="90000" bIns="46800">
            <a:prstTxWarp prst="textNoShape">
              <a:avLst/>
            </a:prstTxWarp>
            <a:spAutoFit/>
          </a:bodyPr>
          <a:lstStyle/>
          <a:p>
            <a:r>
              <a:rPr lang="en-US" sz="1600" b="1"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txBox="1">
            <a:spLocks/>
          </p:cNvSpPr>
          <p:nvPr/>
        </p:nvSpPr>
        <p:spPr bwMode="auto">
          <a:xfrm>
            <a:off x="838200" y="2346325"/>
            <a:ext cx="7566025" cy="3140075"/>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El asistente de Cobros y Pagos se utiliza para crear automáticamente documentos de cobro/pago basados en las facturas de clientes y proveedores pendientes en el sistema.</a:t>
            </a:r>
          </a:p>
        </p:txBody>
      </p:sp>
      <p:sp>
        <p:nvSpPr>
          <p:cNvPr id="4" name="Rectangle 4"/>
          <p:cNvSpPr>
            <a:spLocks noChangeArrowheads="1"/>
          </p:cNvSpPr>
          <p:nvPr>
            <p:custDataLst>
              <p:tags r:id="rId1"/>
            </p:custDataLst>
          </p:nvPr>
        </p:nvSpPr>
        <p:spPr bwMode="gray">
          <a:xfrm>
            <a:off x="1235075" y="428625"/>
            <a:ext cx="7729538" cy="1214438"/>
          </a:xfrm>
          <a:prstGeom prst="rect">
            <a:avLst/>
          </a:prstGeom>
          <a:noFill/>
          <a:ln w="12700">
            <a:noFill/>
            <a:miter lim="800000"/>
            <a:headEnd/>
            <a:tailEnd/>
          </a:ln>
          <a:effectLst/>
        </p:spPr>
        <p:txBody>
          <a:bodyPr lIns="180000" tIns="0" rIns="0" bIns="0" anchor="ctr">
            <a:prstTxWarp prst="textNoShape">
              <a:avLst/>
            </a:prstTxWarp>
          </a:bodyPr>
          <a:lstStyle/>
          <a:p>
            <a:pPr marL="342900" indent="-342900" algn="ctr" defTabSz="-13873163">
              <a:defRPr/>
            </a:pPr>
            <a:r>
              <a:rPr lang="es-ES" sz="4800" b="1" dirty="0">
                <a:solidFill>
                  <a:schemeClr val="tx2"/>
                </a:solidFill>
                <a:effectLst>
                  <a:outerShdw blurRad="38100" dist="38100" dir="2700000" algn="tl">
                    <a:srgbClr val="DDDDDD"/>
                  </a:outerShdw>
                </a:effectLst>
                <a:latin typeface="Eras Medium ITC" pitchFamily="34" charset="0"/>
              </a:rPr>
              <a:t>  El asistente de Cobros y Pagos (1)</a:t>
            </a:r>
            <a:endParaRPr lang="en-US" sz="4800" b="1" dirty="0">
              <a:solidFill>
                <a:schemeClr val="tx2"/>
              </a:solidFill>
              <a:effectLst>
                <a:outerShdw blurRad="38100" dist="38100" dir="2700000" algn="tl">
                  <a:srgbClr val="DDDDDD"/>
                </a:outerShdw>
              </a:effectLst>
              <a:latin typeface="Eras Medium ITC"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3"/>
          <p:cNvSpPr txBox="1">
            <a:spLocks/>
          </p:cNvSpPr>
          <p:nvPr/>
        </p:nvSpPr>
        <p:spPr bwMode="auto">
          <a:xfrm>
            <a:off x="838200" y="1857375"/>
            <a:ext cx="7566025" cy="4608513"/>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Cuando se inicia el asistente de pagos, se especifican varios criterios de selección:</a:t>
            </a:r>
          </a:p>
          <a:p>
            <a:pPr marL="342900" indent="-342900" defTabSz="-13873163">
              <a:buClr>
                <a:schemeClr val="accent1"/>
              </a:buClr>
              <a:buSzPct val="75000"/>
              <a:buFont typeface="Wingdings 3" pitchFamily="8" charset="2"/>
              <a:buNone/>
            </a:pPr>
            <a:endParaRPr lang="en-US" sz="1200" dirty="0">
              <a:solidFill>
                <a:srgbClr val="333333"/>
              </a:solidFill>
              <a:latin typeface="Tahoma" pitchFamily="8" charset="0"/>
            </a:endParaRPr>
          </a:p>
          <a:p>
            <a:pPr marL="742950" lvl="1" indent="-285750" defTabSz="-13873163">
              <a:spcBef>
                <a:spcPct val="20000"/>
              </a:spcBef>
              <a:buClr>
                <a:schemeClr val="accent1"/>
              </a:buClr>
              <a:buFont typeface="Verdana" pitchFamily="8" charset="0"/>
              <a:buChar char="◦"/>
            </a:pPr>
            <a:r>
              <a:rPr lang="en-US" sz="2200" dirty="0">
                <a:solidFill>
                  <a:srgbClr val="000000"/>
                </a:solidFill>
                <a:latin typeface="Tahoma" pitchFamily="8" charset="0"/>
              </a:rPr>
              <a:t>Pará</a:t>
            </a:r>
            <a:r>
              <a:rPr lang="es-ES" sz="2200" dirty="0">
                <a:solidFill>
                  <a:srgbClr val="000000"/>
                </a:solidFill>
                <a:latin typeface="Tahoma" pitchFamily="8" charset="0"/>
              </a:rPr>
              <a:t>metros generales, como la fecha contable, la clase (cobro o pago), los medios de pago (cheque, transferencia bancaria, efecto) y la serie a utilizar  para crear los documentos.</a:t>
            </a:r>
            <a:r>
              <a:rPr lang="en-US" sz="2200" dirty="0">
                <a:solidFill>
                  <a:srgbClr val="333333"/>
                </a:solidFill>
                <a:latin typeface="Tahoma" pitchFamily="8" charset="0"/>
              </a:rPr>
              <a:t> </a:t>
            </a:r>
            <a:endParaRPr lang="en-US" altLang="ja-JP" sz="2200" dirty="0">
              <a:solidFill>
                <a:srgbClr val="333333"/>
              </a:solidFill>
              <a:latin typeface="Tahoma" pitchFamily="8" charset="0"/>
              <a:ea typeface="MS PGothic" pitchFamily="34" charset="-128"/>
              <a:cs typeface="MS PGothic" pitchFamily="34" charset="-128"/>
            </a:endParaRPr>
          </a:p>
          <a:p>
            <a:pPr marL="742950" lvl="1" indent="-285750" defTabSz="-13873163">
              <a:spcBef>
                <a:spcPct val="20000"/>
              </a:spcBef>
              <a:buClr>
                <a:schemeClr val="accent1"/>
              </a:buClr>
              <a:buFont typeface="Verdana" pitchFamily="8" charset="0"/>
              <a:buChar char="◦"/>
            </a:pPr>
            <a:r>
              <a:rPr lang="es-ES" sz="2200" dirty="0">
                <a:solidFill>
                  <a:srgbClr val="000000"/>
                </a:solidFill>
                <a:latin typeface="Tahoma" pitchFamily="8" charset="0"/>
              </a:rPr>
              <a:t>Los clientes o proveedores para que el sistema compruebe y localice las facturas.</a:t>
            </a:r>
            <a:endParaRPr lang="en-US" altLang="ja-JP" sz="2200" dirty="0">
              <a:solidFill>
                <a:srgbClr val="333333"/>
              </a:solidFill>
              <a:latin typeface="Tahoma" pitchFamily="8" charset="0"/>
              <a:ea typeface="MS PGothic" pitchFamily="34" charset="-128"/>
              <a:cs typeface="MS PGothic" pitchFamily="34" charset="-128"/>
            </a:endParaRPr>
          </a:p>
          <a:p>
            <a:pPr marL="742950" lvl="1" indent="-285750" defTabSz="-13873163">
              <a:spcBef>
                <a:spcPct val="20000"/>
              </a:spcBef>
              <a:buClr>
                <a:schemeClr val="accent1"/>
              </a:buClr>
              <a:buFont typeface="Verdana" pitchFamily="8" charset="0"/>
              <a:buChar char="◦"/>
            </a:pPr>
            <a:r>
              <a:rPr lang="en-US" sz="2200" dirty="0">
                <a:solidFill>
                  <a:srgbClr val="000000"/>
                </a:solidFill>
                <a:latin typeface="Tahoma" pitchFamily="8" charset="0"/>
              </a:rPr>
              <a:t>Criterios de selecció</a:t>
            </a:r>
            <a:r>
              <a:rPr lang="es-ES" sz="2200" dirty="0">
                <a:solidFill>
                  <a:srgbClr val="000000"/>
                </a:solidFill>
                <a:latin typeface="Tahoma" pitchFamily="8" charset="0"/>
              </a:rPr>
              <a:t>n para los documentos que incluye el sistema.</a:t>
            </a:r>
            <a:endParaRPr lang="en-US" altLang="ja-JP" sz="2200" dirty="0">
              <a:solidFill>
                <a:srgbClr val="333333"/>
              </a:solidFill>
              <a:latin typeface="Tahoma" pitchFamily="8" charset="0"/>
              <a:ea typeface="MS PGothic" pitchFamily="34" charset="-128"/>
              <a:cs typeface="MS PGothic" pitchFamily="34" charset="-128"/>
            </a:endParaRPr>
          </a:p>
          <a:p>
            <a:pPr marL="742950" lvl="1" indent="-285750" defTabSz="-13873163">
              <a:spcBef>
                <a:spcPct val="20000"/>
              </a:spcBef>
              <a:buClr>
                <a:schemeClr val="accent1"/>
              </a:buClr>
              <a:buFont typeface="Verdana" pitchFamily="8" charset="0"/>
              <a:buChar char="◦"/>
            </a:pPr>
            <a:r>
              <a:rPr lang="en-US" sz="2200" dirty="0">
                <a:solidFill>
                  <a:srgbClr val="000000"/>
                </a:solidFill>
                <a:latin typeface="Tahoma" pitchFamily="8" charset="0"/>
              </a:rPr>
              <a:t>Las </a:t>
            </a:r>
            <a:r>
              <a:rPr lang="en-US" sz="2200" dirty="0" err="1">
                <a:solidFill>
                  <a:srgbClr val="000000"/>
                </a:solidFill>
                <a:latin typeface="Tahoma" pitchFamily="8" charset="0"/>
              </a:rPr>
              <a:t>ví</a:t>
            </a:r>
            <a:r>
              <a:rPr lang="es-ES" sz="2200" dirty="0">
                <a:solidFill>
                  <a:srgbClr val="000000"/>
                </a:solidFill>
                <a:latin typeface="Tahoma" pitchFamily="8" charset="0"/>
              </a:rPr>
              <a:t>as de pago que utiliza el sistema.</a:t>
            </a:r>
            <a:endParaRPr lang="en-US" altLang="ja-JP" sz="2200" dirty="0">
              <a:solidFill>
                <a:srgbClr val="000000"/>
              </a:solidFill>
              <a:latin typeface="Tahoma" pitchFamily="8" charset="0"/>
              <a:ea typeface="MS PGothic" pitchFamily="34" charset="-128"/>
              <a:cs typeface="MS PGothic" pitchFamily="34" charset="-128"/>
            </a:endParaRPr>
          </a:p>
        </p:txBody>
      </p:sp>
      <p:sp>
        <p:nvSpPr>
          <p:cNvPr id="4" name="Rectangle 5"/>
          <p:cNvSpPr>
            <a:spLocks noChangeArrowheads="1"/>
          </p:cNvSpPr>
          <p:nvPr>
            <p:custDataLst>
              <p:tags r:id="rId1"/>
            </p:custDataLst>
          </p:nvPr>
        </p:nvSpPr>
        <p:spPr bwMode="gray">
          <a:xfrm>
            <a:off x="857250" y="357188"/>
            <a:ext cx="7729538" cy="1133475"/>
          </a:xfrm>
          <a:prstGeom prst="rect">
            <a:avLst/>
          </a:prstGeom>
          <a:noFill/>
          <a:ln w="12700">
            <a:noFill/>
            <a:miter lim="800000"/>
            <a:headEnd/>
            <a:tailEnd/>
          </a:ln>
          <a:effectLst/>
        </p:spPr>
        <p:txBody>
          <a:bodyPr lIns="180000" tIns="0" rIns="0" bIns="0" anchor="ctr">
            <a:prstTxWarp prst="textNoShape">
              <a:avLst/>
            </a:prstTxWarp>
          </a:bodyPr>
          <a:lstStyle/>
          <a:p>
            <a:pPr marL="342900" indent="-342900" algn="ctr" defTabSz="-13873163">
              <a:defRPr/>
            </a:pPr>
            <a:r>
              <a:rPr lang="es-ES" sz="4800" b="1" dirty="0">
                <a:solidFill>
                  <a:schemeClr val="tx2"/>
                </a:solidFill>
                <a:effectLst>
                  <a:outerShdw blurRad="38100" dist="38100" dir="2700000" algn="tl">
                    <a:srgbClr val="DDDDDD"/>
                  </a:outerShdw>
                </a:effectLst>
                <a:latin typeface="Eras Medium ITC" pitchFamily="34" charset="0"/>
              </a:rPr>
              <a:t>  El asistente de Cobros y Pagos (1)</a:t>
            </a:r>
            <a:endParaRPr lang="en-US" sz="4800" b="1" dirty="0">
              <a:solidFill>
                <a:schemeClr val="tx2"/>
              </a:solidFill>
              <a:effectLst>
                <a:outerShdw blurRad="38100" dist="38100" dir="2700000" algn="tl">
                  <a:srgbClr val="DDDDDD"/>
                </a:outerShdw>
              </a:effectLst>
              <a:latin typeface="Eras Medium ITC"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4"/>
          <p:cNvSpPr>
            <a:spLocks noChangeArrowheads="1"/>
          </p:cNvSpPr>
          <p:nvPr>
            <p:custDataLst>
              <p:tags r:id="rId1"/>
            </p:custDataLst>
          </p:nvPr>
        </p:nvSpPr>
        <p:spPr bwMode="auto">
          <a:xfrm>
            <a:off x="468313" y="4176713"/>
            <a:ext cx="1644650" cy="1657350"/>
          </a:xfrm>
          <a:prstGeom prst="rect">
            <a:avLst/>
          </a:prstGeom>
          <a:gradFill rotWithShape="0">
            <a:gsLst>
              <a:gs pos="0">
                <a:srgbClr val="D9E4EF"/>
              </a:gs>
              <a:gs pos="100000">
                <a:srgbClr val="084D98"/>
              </a:gs>
            </a:gsLst>
            <a:lin ang="0" scaled="1"/>
          </a:gradFill>
          <a:ln w="9525">
            <a:noFill/>
            <a:miter lim="800000"/>
            <a:headEnd/>
            <a:tailEnd/>
          </a:ln>
        </p:spPr>
        <p:txBody>
          <a:bodyPr wrap="none" anchor="ctr">
            <a:prstTxWarp prst="textNoShape">
              <a:avLst/>
            </a:prstTxWarp>
          </a:bodyPr>
          <a:lstStyle/>
          <a:p>
            <a:endParaRPr lang="es-ES_tradnl" dirty="0"/>
          </a:p>
        </p:txBody>
      </p:sp>
      <p:sp>
        <p:nvSpPr>
          <p:cNvPr id="72707" name="Line 5"/>
          <p:cNvSpPr>
            <a:spLocks noChangeShapeType="1"/>
          </p:cNvSpPr>
          <p:nvPr>
            <p:custDataLst>
              <p:tags r:id="rId2"/>
            </p:custDataLst>
          </p:nvPr>
        </p:nvSpPr>
        <p:spPr bwMode="auto">
          <a:xfrm>
            <a:off x="468313" y="4403725"/>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08" name="Line 6"/>
          <p:cNvSpPr>
            <a:spLocks noChangeShapeType="1"/>
          </p:cNvSpPr>
          <p:nvPr>
            <p:custDataLst>
              <p:tags r:id="rId3"/>
            </p:custDataLst>
          </p:nvPr>
        </p:nvSpPr>
        <p:spPr bwMode="auto">
          <a:xfrm>
            <a:off x="468313" y="4637088"/>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09" name="Line 7"/>
          <p:cNvSpPr>
            <a:spLocks noChangeShapeType="1"/>
          </p:cNvSpPr>
          <p:nvPr>
            <p:custDataLst>
              <p:tags r:id="rId4"/>
            </p:custDataLst>
          </p:nvPr>
        </p:nvSpPr>
        <p:spPr bwMode="auto">
          <a:xfrm>
            <a:off x="468313" y="4872038"/>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0" name="Line 8"/>
          <p:cNvSpPr>
            <a:spLocks noChangeShapeType="1"/>
          </p:cNvSpPr>
          <p:nvPr>
            <p:custDataLst>
              <p:tags r:id="rId5"/>
            </p:custDataLst>
          </p:nvPr>
        </p:nvSpPr>
        <p:spPr bwMode="auto">
          <a:xfrm>
            <a:off x="468313" y="5105400"/>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1" name="Line 9"/>
          <p:cNvSpPr>
            <a:spLocks noChangeShapeType="1"/>
          </p:cNvSpPr>
          <p:nvPr>
            <p:custDataLst>
              <p:tags r:id="rId6"/>
            </p:custDataLst>
          </p:nvPr>
        </p:nvSpPr>
        <p:spPr bwMode="auto">
          <a:xfrm>
            <a:off x="468313" y="5340350"/>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2" name="Line 10"/>
          <p:cNvSpPr>
            <a:spLocks noChangeShapeType="1"/>
          </p:cNvSpPr>
          <p:nvPr>
            <p:custDataLst>
              <p:tags r:id="rId7"/>
            </p:custDataLst>
          </p:nvPr>
        </p:nvSpPr>
        <p:spPr bwMode="auto">
          <a:xfrm>
            <a:off x="468313" y="5607050"/>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3" name="Line 11"/>
          <p:cNvSpPr>
            <a:spLocks noChangeShapeType="1"/>
          </p:cNvSpPr>
          <p:nvPr>
            <p:custDataLst>
              <p:tags r:id="rId8"/>
            </p:custDataLst>
          </p:nvPr>
        </p:nvSpPr>
        <p:spPr bwMode="auto">
          <a:xfrm>
            <a:off x="704850" y="4184650"/>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4" name="Line 12"/>
          <p:cNvSpPr>
            <a:spLocks noChangeShapeType="1"/>
          </p:cNvSpPr>
          <p:nvPr>
            <p:custDataLst>
              <p:tags r:id="rId9"/>
            </p:custDataLst>
          </p:nvPr>
        </p:nvSpPr>
        <p:spPr bwMode="auto">
          <a:xfrm>
            <a:off x="938213" y="4184650"/>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5" name="Line 13"/>
          <p:cNvSpPr>
            <a:spLocks noChangeShapeType="1"/>
          </p:cNvSpPr>
          <p:nvPr>
            <p:custDataLst>
              <p:tags r:id="rId10"/>
            </p:custDataLst>
          </p:nvPr>
        </p:nvSpPr>
        <p:spPr bwMode="auto">
          <a:xfrm>
            <a:off x="1177925" y="4184650"/>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6" name="Line 14"/>
          <p:cNvSpPr>
            <a:spLocks noChangeShapeType="1"/>
          </p:cNvSpPr>
          <p:nvPr>
            <p:custDataLst>
              <p:tags r:id="rId11"/>
            </p:custDataLst>
          </p:nvPr>
        </p:nvSpPr>
        <p:spPr bwMode="auto">
          <a:xfrm>
            <a:off x="1422400" y="4184650"/>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7" name="Line 15"/>
          <p:cNvSpPr>
            <a:spLocks noChangeShapeType="1"/>
          </p:cNvSpPr>
          <p:nvPr>
            <p:custDataLst>
              <p:tags r:id="rId12"/>
            </p:custDataLst>
          </p:nvPr>
        </p:nvSpPr>
        <p:spPr bwMode="auto">
          <a:xfrm>
            <a:off x="1663700" y="4184650"/>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8" name="Line 16"/>
          <p:cNvSpPr>
            <a:spLocks noChangeShapeType="1"/>
          </p:cNvSpPr>
          <p:nvPr>
            <p:custDataLst>
              <p:tags r:id="rId13"/>
            </p:custDataLst>
          </p:nvPr>
        </p:nvSpPr>
        <p:spPr bwMode="auto">
          <a:xfrm>
            <a:off x="1900238" y="4184650"/>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72719" name="Text Box 17"/>
          <p:cNvSpPr txBox="1">
            <a:spLocks noChangeArrowheads="1"/>
          </p:cNvSpPr>
          <p:nvPr>
            <p:custDataLst>
              <p:tags r:id="rId14"/>
            </p:custDataLst>
          </p:nvPr>
        </p:nvSpPr>
        <p:spPr bwMode="auto">
          <a:xfrm>
            <a:off x="506413" y="4548188"/>
            <a:ext cx="1438275" cy="825500"/>
          </a:xfrm>
          <a:prstGeom prst="rect">
            <a:avLst/>
          </a:prstGeom>
          <a:noFill/>
          <a:ln w="12700">
            <a:noFill/>
            <a:miter lim="800000"/>
            <a:headEnd/>
            <a:tailEnd/>
          </a:ln>
        </p:spPr>
        <p:txBody>
          <a:bodyPr lIns="90000" tIns="46800" rIns="90000" bIns="46800">
            <a:prstTxWarp prst="textNoShape">
              <a:avLst/>
            </a:prstTxWarp>
            <a:spAutoFit/>
          </a:bodyPr>
          <a:lstStyle/>
          <a:p>
            <a:pPr algn="ctr"/>
            <a:r>
              <a:rPr lang="es-ES" sz="1600" b="1" dirty="0">
                <a:solidFill>
                  <a:srgbClr val="000000"/>
                </a:solidFill>
              </a:rPr>
              <a:t>Ejecuciones de asistente grabadas</a:t>
            </a:r>
            <a:endParaRPr lang="en-US" sz="1600" b="1" dirty="0">
              <a:solidFill>
                <a:srgbClr val="000000"/>
              </a:solidFill>
            </a:endParaRPr>
          </a:p>
        </p:txBody>
      </p:sp>
      <p:sp>
        <p:nvSpPr>
          <p:cNvPr id="16" name="Rectangle 18"/>
          <p:cNvSpPr>
            <a:spLocks noChangeArrowheads="1"/>
          </p:cNvSpPr>
          <p:nvPr>
            <p:custDataLst>
              <p:tags r:id="rId15"/>
            </p:custDataLst>
          </p:nvPr>
        </p:nvSpPr>
        <p:spPr bwMode="gray">
          <a:xfrm>
            <a:off x="1214438" y="285750"/>
            <a:ext cx="7729537" cy="1347788"/>
          </a:xfrm>
          <a:prstGeom prst="rect">
            <a:avLst/>
          </a:prstGeom>
          <a:noFill/>
          <a:ln w="12700">
            <a:noFill/>
            <a:miter lim="800000"/>
            <a:headEnd/>
            <a:tailEnd/>
          </a:ln>
          <a:effectLst/>
        </p:spPr>
        <p:txBody>
          <a:bodyPr lIns="180000" tIns="0" rIns="0" bIns="0" anchor="ctr">
            <a:prstTxWarp prst="textNoShape">
              <a:avLst/>
            </a:prstTxWarp>
          </a:bodyPr>
          <a:lstStyle/>
          <a:p>
            <a:pPr marL="342900" indent="-342900" algn="ctr" defTabSz="-13873163">
              <a:defRPr/>
            </a:pPr>
            <a:r>
              <a:rPr lang="es-ES" sz="4800" b="1" dirty="0">
                <a:solidFill>
                  <a:schemeClr val="tx2"/>
                </a:solidFill>
                <a:effectLst>
                  <a:outerShdw blurRad="38100" dist="38100" dir="2700000" algn="tl">
                    <a:srgbClr val="DDDDDD"/>
                  </a:outerShdw>
                </a:effectLst>
                <a:latin typeface="Eras Medium ITC" pitchFamily="34" charset="0"/>
              </a:rPr>
              <a:t>  El asistente de Cobros y Pagos (1)</a:t>
            </a:r>
            <a:endParaRPr lang="en-US" sz="4800" b="1" dirty="0">
              <a:solidFill>
                <a:schemeClr val="tx2"/>
              </a:solidFill>
              <a:effectLst>
                <a:outerShdw blurRad="38100" dist="38100" dir="2700000" algn="tl">
                  <a:srgbClr val="DDDDDD"/>
                </a:outerShdw>
              </a:effectLst>
              <a:latin typeface="Eras Medium ITC" pitchFamily="34" charset="0"/>
            </a:endParaRPr>
          </a:p>
        </p:txBody>
      </p:sp>
      <p:sp>
        <p:nvSpPr>
          <p:cNvPr id="72721" name="Rectangle 19"/>
          <p:cNvSpPr>
            <a:spLocks noChangeArrowheads="1"/>
          </p:cNvSpPr>
          <p:nvPr/>
        </p:nvSpPr>
        <p:spPr bwMode="auto">
          <a:xfrm>
            <a:off x="468313" y="2349500"/>
            <a:ext cx="8599487" cy="1519238"/>
          </a:xfrm>
          <a:prstGeom prst="rect">
            <a:avLst/>
          </a:prstGeom>
          <a:solidFill>
            <a:srgbClr val="E4E3B8"/>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sp>
        <p:nvSpPr>
          <p:cNvPr id="18" name="AutoShape 20"/>
          <p:cNvSpPr>
            <a:spLocks noChangeArrowheads="1"/>
          </p:cNvSpPr>
          <p:nvPr>
            <p:custDataLst>
              <p:tags r:id="rId16"/>
            </p:custDataLst>
          </p:nvPr>
        </p:nvSpPr>
        <p:spPr bwMode="auto">
          <a:xfrm>
            <a:off x="3144838" y="4198938"/>
            <a:ext cx="3179762" cy="949325"/>
          </a:xfrm>
          <a:prstGeom prst="can">
            <a:avLst>
              <a:gd name="adj" fmla="val 25000"/>
            </a:avLst>
          </a:prstGeom>
          <a:gradFill rotWithShape="0">
            <a:gsLst>
              <a:gs pos="0">
                <a:schemeClr val="bg2"/>
              </a:gs>
              <a:gs pos="50000">
                <a:schemeClr val="bg2">
                  <a:gamma/>
                  <a:tint val="57647"/>
                  <a:invGamma/>
                </a:schemeClr>
              </a:gs>
              <a:gs pos="100000">
                <a:schemeClr val="bg2"/>
              </a:gs>
            </a:gsLst>
            <a:lin ang="0" scaled="1"/>
          </a:gradFill>
          <a:ln w="12700">
            <a:solidFill>
              <a:schemeClr val="tx1"/>
            </a:solidFill>
            <a:round/>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19" name="Text Box 21"/>
          <p:cNvSpPr txBox="1">
            <a:spLocks noChangeArrowheads="1"/>
          </p:cNvSpPr>
          <p:nvPr>
            <p:custDataLst>
              <p:tags r:id="rId17"/>
            </p:custDataLst>
          </p:nvPr>
        </p:nvSpPr>
        <p:spPr bwMode="auto">
          <a:xfrm>
            <a:off x="3379788" y="4554538"/>
            <a:ext cx="2708275" cy="366712"/>
          </a:xfrm>
          <a:prstGeom prst="rect">
            <a:avLst/>
          </a:prstGeom>
          <a:gradFill rotWithShape="0">
            <a:gsLst>
              <a:gs pos="0">
                <a:schemeClr val="bg2"/>
              </a:gs>
              <a:gs pos="50000">
                <a:schemeClr val="bg2">
                  <a:gamma/>
                  <a:tint val="57647"/>
                  <a:invGamma/>
                </a:schemeClr>
              </a:gs>
              <a:gs pos="100000">
                <a:schemeClr val="bg2"/>
              </a:gs>
            </a:gsLst>
            <a:lin ang="0" scaled="1"/>
          </a:gradFill>
          <a:ln w="12700">
            <a:noFill/>
            <a:miter lim="800000"/>
            <a:headEnd/>
            <a:tailEnd/>
          </a:ln>
          <a:effectLst/>
        </p:spPr>
        <p:txBody>
          <a:bodyPr lIns="90000" tIns="46800" rIns="90000" bIns="46800">
            <a:prstTxWarp prst="textNoShape">
              <a:avLst/>
            </a:prstTxWarp>
            <a:spAutoFit/>
          </a:bodyPr>
          <a:lstStyle/>
          <a:p>
            <a:pPr algn="ctr">
              <a:defRPr/>
            </a:pPr>
            <a:r>
              <a:rPr lang="es-ES" b="1" dirty="0">
                <a:solidFill>
                  <a:srgbClr val="000000"/>
                </a:solidFill>
                <a:latin typeface="Arial" charset="0"/>
              </a:rPr>
              <a:t>Recomendaciones</a:t>
            </a:r>
            <a:endParaRPr lang="en-US" b="1" dirty="0">
              <a:solidFill>
                <a:srgbClr val="000000"/>
              </a:solidFill>
              <a:latin typeface="Arial" charset="0"/>
            </a:endParaRPr>
          </a:p>
        </p:txBody>
      </p:sp>
      <p:sp>
        <p:nvSpPr>
          <p:cNvPr id="20" name="AutoShape 22"/>
          <p:cNvSpPr>
            <a:spLocks noChangeArrowheads="1"/>
          </p:cNvSpPr>
          <p:nvPr/>
        </p:nvSpPr>
        <p:spPr bwMode="auto">
          <a:xfrm>
            <a:off x="5567363" y="2887663"/>
            <a:ext cx="1350962" cy="661987"/>
          </a:xfrm>
          <a:prstGeom prst="rightArrowCallout">
            <a:avLst>
              <a:gd name="adj1" fmla="val 25176"/>
              <a:gd name="adj2" fmla="val 50000"/>
              <a:gd name="adj3" fmla="val 19822"/>
              <a:gd name="adj4" fmla="val 9028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72725" name="Text Box 23"/>
          <p:cNvSpPr txBox="1">
            <a:spLocks noChangeArrowheads="1"/>
          </p:cNvSpPr>
          <p:nvPr>
            <p:custDataLst>
              <p:tags r:id="rId18"/>
            </p:custDataLst>
          </p:nvPr>
        </p:nvSpPr>
        <p:spPr bwMode="auto">
          <a:xfrm>
            <a:off x="5567363" y="2859088"/>
            <a:ext cx="1350962" cy="730250"/>
          </a:xfrm>
          <a:prstGeom prst="rect">
            <a:avLst/>
          </a:prstGeom>
          <a:noFill/>
          <a:ln w="12700">
            <a:noFill/>
            <a:miter lim="800000"/>
            <a:headEnd/>
            <a:tailEnd/>
          </a:ln>
        </p:spPr>
        <p:txBody>
          <a:bodyPr lIns="90000" tIns="46800" rIns="90000" bIns="46800">
            <a:prstTxWarp prst="textNoShape">
              <a:avLst/>
            </a:prstTxWarp>
            <a:spAutoFit/>
          </a:bodyPr>
          <a:lstStyle/>
          <a:p>
            <a:r>
              <a:rPr lang="es-ES" sz="1400" b="1" dirty="0">
                <a:solidFill>
                  <a:srgbClr val="000000"/>
                </a:solidFill>
              </a:rPr>
              <a:t>Parámetros de documento</a:t>
            </a:r>
            <a:endParaRPr lang="en-US" sz="1400" b="1" dirty="0">
              <a:solidFill>
                <a:srgbClr val="000000"/>
              </a:solidFill>
            </a:endParaRPr>
          </a:p>
        </p:txBody>
      </p:sp>
      <p:sp>
        <p:nvSpPr>
          <p:cNvPr id="22" name="AutoShape 24"/>
          <p:cNvSpPr>
            <a:spLocks noChangeArrowheads="1"/>
          </p:cNvSpPr>
          <p:nvPr/>
        </p:nvSpPr>
        <p:spPr bwMode="auto">
          <a:xfrm>
            <a:off x="3319463" y="2887663"/>
            <a:ext cx="2247900" cy="661987"/>
          </a:xfrm>
          <a:prstGeom prst="rightArrowCallout">
            <a:avLst>
              <a:gd name="adj1" fmla="val 25176"/>
              <a:gd name="adj2" fmla="val 50000"/>
              <a:gd name="adj3" fmla="val 26615"/>
              <a:gd name="adj4" fmla="val 92162"/>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72727" name="Text Box 25"/>
          <p:cNvSpPr txBox="1">
            <a:spLocks noChangeArrowheads="1"/>
          </p:cNvSpPr>
          <p:nvPr>
            <p:custDataLst>
              <p:tags r:id="rId19"/>
            </p:custDataLst>
          </p:nvPr>
        </p:nvSpPr>
        <p:spPr bwMode="auto">
          <a:xfrm>
            <a:off x="3319463" y="2859088"/>
            <a:ext cx="2190750" cy="730250"/>
          </a:xfrm>
          <a:prstGeom prst="rect">
            <a:avLst/>
          </a:prstGeom>
          <a:noFill/>
          <a:ln w="12700">
            <a:noFill/>
            <a:miter lim="800000"/>
            <a:headEnd/>
            <a:tailEnd/>
          </a:ln>
        </p:spPr>
        <p:txBody>
          <a:bodyPr lIns="90000" tIns="46800" rIns="90000" bIns="46800">
            <a:prstTxWarp prst="textNoShape">
              <a:avLst/>
            </a:prstTxWarp>
            <a:spAutoFit/>
          </a:bodyPr>
          <a:lstStyle/>
          <a:p>
            <a:r>
              <a:rPr lang="es-ES" sz="1400" b="1" dirty="0">
                <a:solidFill>
                  <a:srgbClr val="000000"/>
                </a:solidFill>
              </a:rPr>
              <a:t>Interlocutores comerciales: </a:t>
            </a:r>
            <a:br>
              <a:rPr lang="es-ES" sz="1400" b="1" dirty="0">
                <a:solidFill>
                  <a:srgbClr val="000000"/>
                </a:solidFill>
              </a:rPr>
            </a:br>
            <a:r>
              <a:rPr lang="es-ES" sz="1400" b="1" dirty="0">
                <a:solidFill>
                  <a:srgbClr val="000000"/>
                </a:solidFill>
              </a:rPr>
              <a:t>Criterios de selección</a:t>
            </a:r>
            <a:endParaRPr lang="en-US" sz="1400" b="1" dirty="0">
              <a:solidFill>
                <a:srgbClr val="000000"/>
              </a:solidFill>
            </a:endParaRPr>
          </a:p>
        </p:txBody>
      </p:sp>
      <p:sp>
        <p:nvSpPr>
          <p:cNvPr id="24" name="AutoShape 26"/>
          <p:cNvSpPr>
            <a:spLocks noChangeArrowheads="1"/>
          </p:cNvSpPr>
          <p:nvPr>
            <p:custDataLst>
              <p:tags r:id="rId20"/>
            </p:custDataLst>
          </p:nvPr>
        </p:nvSpPr>
        <p:spPr bwMode="auto">
          <a:xfrm>
            <a:off x="1852613" y="2887663"/>
            <a:ext cx="1455737" cy="661987"/>
          </a:xfrm>
          <a:prstGeom prst="rightArrowCallout">
            <a:avLst>
              <a:gd name="adj1" fmla="val 25176"/>
              <a:gd name="adj2" fmla="val 50000"/>
              <a:gd name="adj3" fmla="val 20545"/>
              <a:gd name="adj4" fmla="val 9065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25" name="Text Box 27"/>
          <p:cNvSpPr txBox="1">
            <a:spLocks noChangeArrowheads="1"/>
          </p:cNvSpPr>
          <p:nvPr>
            <p:custDataLst>
              <p:tags r:id="rId21"/>
            </p:custDataLst>
          </p:nvPr>
        </p:nvSpPr>
        <p:spPr bwMode="auto">
          <a:xfrm>
            <a:off x="1868488" y="2897188"/>
            <a:ext cx="1290637" cy="517525"/>
          </a:xfrm>
          <a:prstGeom prst="rect">
            <a:avLst/>
          </a:prstGeom>
          <a:gradFill rotWithShape="0">
            <a:gsLst>
              <a:gs pos="0">
                <a:schemeClr val="bg2"/>
              </a:gs>
              <a:gs pos="100000">
                <a:schemeClr val="bg2">
                  <a:gamma/>
                  <a:tint val="30196"/>
                  <a:invGamma/>
                </a:schemeClr>
              </a:gs>
            </a:gsLst>
            <a:lin ang="0" scaled="1"/>
          </a:gradFill>
          <a:ln w="12700">
            <a:noFill/>
            <a:miter lim="800000"/>
            <a:headEnd/>
            <a:tailEnd/>
          </a:ln>
          <a:effectLst/>
        </p:spPr>
        <p:txBody>
          <a:bodyPr lIns="90000" tIns="46800" rIns="90000" bIns="46800">
            <a:prstTxWarp prst="textNoShape">
              <a:avLst/>
            </a:prstTxWarp>
            <a:spAutoFit/>
          </a:bodyPr>
          <a:lstStyle/>
          <a:p>
            <a:pPr>
              <a:defRPr/>
            </a:pPr>
            <a:r>
              <a:rPr lang="es-ES" sz="1400" b="1" dirty="0">
                <a:solidFill>
                  <a:srgbClr val="000000"/>
                </a:solidFill>
                <a:latin typeface="Arial" charset="0"/>
              </a:rPr>
              <a:t>Parámetros generales</a:t>
            </a:r>
            <a:endParaRPr lang="en-US" sz="1400" b="1" dirty="0">
              <a:solidFill>
                <a:srgbClr val="000000"/>
              </a:solidFill>
              <a:latin typeface="Arial" charset="0"/>
            </a:endParaRPr>
          </a:p>
        </p:txBody>
      </p:sp>
      <p:sp>
        <p:nvSpPr>
          <p:cNvPr id="72730" name="Text Box 28"/>
          <p:cNvSpPr txBox="1">
            <a:spLocks noChangeArrowheads="1"/>
          </p:cNvSpPr>
          <p:nvPr>
            <p:custDataLst>
              <p:tags r:id="rId22"/>
            </p:custDataLst>
          </p:nvPr>
        </p:nvSpPr>
        <p:spPr bwMode="auto">
          <a:xfrm>
            <a:off x="690563" y="2411413"/>
            <a:ext cx="2555875" cy="366712"/>
          </a:xfrm>
          <a:prstGeom prst="rect">
            <a:avLst/>
          </a:prstGeom>
          <a:noFill/>
          <a:ln w="12700">
            <a:noFill/>
            <a:miter lim="800000"/>
            <a:headEnd/>
            <a:tailEnd/>
          </a:ln>
        </p:spPr>
        <p:txBody>
          <a:bodyPr wrap="none" lIns="90000" tIns="46800" rIns="90000" bIns="46800">
            <a:prstTxWarp prst="textNoShape">
              <a:avLst/>
            </a:prstTxWarp>
            <a:spAutoFit/>
          </a:bodyPr>
          <a:lstStyle/>
          <a:p>
            <a:r>
              <a:rPr lang="es-ES" b="1" dirty="0">
                <a:solidFill>
                  <a:srgbClr val="000000"/>
                </a:solidFill>
              </a:rPr>
              <a:t>Criterios de selección</a:t>
            </a:r>
            <a:endParaRPr lang="en-US" b="1" dirty="0">
              <a:solidFill>
                <a:srgbClr val="000000"/>
              </a:solidFill>
            </a:endParaRPr>
          </a:p>
        </p:txBody>
      </p:sp>
      <p:sp>
        <p:nvSpPr>
          <p:cNvPr id="27" name="Oval 29"/>
          <p:cNvSpPr>
            <a:spLocks noChangeArrowheads="1"/>
          </p:cNvSpPr>
          <p:nvPr/>
        </p:nvSpPr>
        <p:spPr bwMode="auto">
          <a:xfrm>
            <a:off x="3648075" y="4241800"/>
            <a:ext cx="2176463" cy="165100"/>
          </a:xfrm>
          <a:prstGeom prst="ellipse">
            <a:avLst/>
          </a:prstGeom>
          <a:gradFill rotWithShape="0">
            <a:gsLst>
              <a:gs pos="0">
                <a:schemeClr val="bg2">
                  <a:gamma/>
                  <a:shade val="46275"/>
                  <a:invGamma/>
                </a:schemeClr>
              </a:gs>
              <a:gs pos="100000">
                <a:schemeClr val="bg2"/>
              </a:gs>
            </a:gsLst>
            <a:lin ang="5400000" scaled="1"/>
          </a:gradFill>
          <a:ln w="12700">
            <a:solidFill>
              <a:srgbClr val="DDDDDD"/>
            </a:solidFill>
            <a:round/>
            <a:headEnd/>
            <a:tailEnd/>
          </a:ln>
          <a:effectLst/>
        </p:spPr>
        <p:txBody>
          <a:bodyPr wrap="none" lIns="90000" tIns="46800" rIns="90000" bIns="46800" anchor="ctr">
            <a:prstTxWarp prst="textNoShape">
              <a:avLst/>
            </a:prstTxWarp>
            <a:spAutoFit/>
          </a:bodyPr>
          <a:lstStyle/>
          <a:p>
            <a:pPr>
              <a:defRPr/>
            </a:pPr>
            <a:endParaRPr lang="es-ES" dirty="0">
              <a:latin typeface="Arial" charset="0"/>
            </a:endParaRPr>
          </a:p>
        </p:txBody>
      </p:sp>
      <p:sp>
        <p:nvSpPr>
          <p:cNvPr id="28" name="AutoShape 30"/>
          <p:cNvSpPr>
            <a:spLocks noChangeArrowheads="1"/>
          </p:cNvSpPr>
          <p:nvPr/>
        </p:nvSpPr>
        <p:spPr bwMode="auto">
          <a:xfrm>
            <a:off x="4457700" y="3732213"/>
            <a:ext cx="555625" cy="555625"/>
          </a:xfrm>
          <a:prstGeom prst="downArrow">
            <a:avLst>
              <a:gd name="adj1" fmla="val 50000"/>
              <a:gd name="adj2" fmla="val 25000"/>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29" name="AutoShape 31"/>
          <p:cNvSpPr>
            <a:spLocks noChangeArrowheads="1"/>
          </p:cNvSpPr>
          <p:nvPr/>
        </p:nvSpPr>
        <p:spPr bwMode="auto">
          <a:xfrm>
            <a:off x="4457700" y="5070475"/>
            <a:ext cx="555625" cy="555625"/>
          </a:xfrm>
          <a:prstGeom prst="downArrow">
            <a:avLst>
              <a:gd name="adj1" fmla="val 50000"/>
              <a:gd name="adj2" fmla="val 25000"/>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72734" name="Text Box 32"/>
          <p:cNvSpPr txBox="1">
            <a:spLocks noChangeArrowheads="1"/>
          </p:cNvSpPr>
          <p:nvPr>
            <p:custDataLst>
              <p:tags r:id="rId23"/>
            </p:custDataLst>
          </p:nvPr>
        </p:nvSpPr>
        <p:spPr bwMode="auto">
          <a:xfrm>
            <a:off x="4260850" y="5626100"/>
            <a:ext cx="982663"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Ejecutar</a:t>
            </a:r>
            <a:endParaRPr lang="en-US" sz="1600" b="1" dirty="0">
              <a:solidFill>
                <a:srgbClr val="000000"/>
              </a:solidFill>
            </a:endParaRPr>
          </a:p>
        </p:txBody>
      </p:sp>
      <p:sp>
        <p:nvSpPr>
          <p:cNvPr id="31" name="AutoShape 33"/>
          <p:cNvSpPr>
            <a:spLocks noChangeArrowheads="1"/>
          </p:cNvSpPr>
          <p:nvPr/>
        </p:nvSpPr>
        <p:spPr bwMode="auto">
          <a:xfrm rot="5400000">
            <a:off x="2255837" y="4094163"/>
            <a:ext cx="555625" cy="1181100"/>
          </a:xfrm>
          <a:prstGeom prst="downArrow">
            <a:avLst>
              <a:gd name="adj1" fmla="val 50000"/>
              <a:gd name="adj2" fmla="val 53143"/>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72736" name="Text Box 34"/>
          <p:cNvSpPr txBox="1">
            <a:spLocks noChangeArrowheads="1"/>
          </p:cNvSpPr>
          <p:nvPr>
            <p:custDataLst>
              <p:tags r:id="rId24"/>
            </p:custDataLst>
          </p:nvPr>
        </p:nvSpPr>
        <p:spPr bwMode="auto">
          <a:xfrm>
            <a:off x="2303463" y="4508500"/>
            <a:ext cx="847725"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Grabar</a:t>
            </a:r>
            <a:endParaRPr lang="en-US" sz="1600" b="1" dirty="0">
              <a:solidFill>
                <a:srgbClr val="000000"/>
              </a:solidFill>
            </a:endParaRPr>
          </a:p>
        </p:txBody>
      </p:sp>
      <p:sp>
        <p:nvSpPr>
          <p:cNvPr id="33" name="AutoShape 35"/>
          <p:cNvSpPr>
            <a:spLocks noChangeArrowheads="1"/>
          </p:cNvSpPr>
          <p:nvPr/>
        </p:nvSpPr>
        <p:spPr bwMode="auto">
          <a:xfrm>
            <a:off x="690563" y="2887663"/>
            <a:ext cx="1133475" cy="661987"/>
          </a:xfrm>
          <a:prstGeom prst="rightArrowCallout">
            <a:avLst>
              <a:gd name="adj1" fmla="val 25176"/>
              <a:gd name="adj2" fmla="val 50000"/>
              <a:gd name="adj3" fmla="val 15997"/>
              <a:gd name="adj4" fmla="val 9065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34" name="Text Box 36"/>
          <p:cNvSpPr txBox="1">
            <a:spLocks noChangeArrowheads="1"/>
          </p:cNvSpPr>
          <p:nvPr>
            <p:custDataLst>
              <p:tags r:id="rId25"/>
            </p:custDataLst>
          </p:nvPr>
        </p:nvSpPr>
        <p:spPr bwMode="auto">
          <a:xfrm>
            <a:off x="579438" y="2878138"/>
            <a:ext cx="1084262" cy="730250"/>
          </a:xfrm>
          <a:prstGeom prst="rect">
            <a:avLst/>
          </a:prstGeom>
          <a:gradFill rotWithShape="0">
            <a:gsLst>
              <a:gs pos="0">
                <a:schemeClr val="bg2"/>
              </a:gs>
              <a:gs pos="100000">
                <a:schemeClr val="bg2">
                  <a:gamma/>
                  <a:tint val="30196"/>
                  <a:invGamma/>
                </a:schemeClr>
              </a:gs>
            </a:gsLst>
            <a:lin ang="0" scaled="1"/>
          </a:gradFill>
          <a:ln w="12700">
            <a:noFill/>
            <a:miter lim="800000"/>
            <a:headEnd/>
            <a:tailEnd/>
          </a:ln>
          <a:effectLst/>
        </p:spPr>
        <p:txBody>
          <a:bodyPr lIns="90000" tIns="46800" rIns="90000" bIns="46800">
            <a:prstTxWarp prst="textNoShape">
              <a:avLst/>
            </a:prstTxWarp>
            <a:spAutoFit/>
          </a:bodyPr>
          <a:lstStyle/>
          <a:p>
            <a:pPr>
              <a:defRPr/>
            </a:pPr>
            <a:r>
              <a:rPr lang="es-ES" sz="1400" b="1" dirty="0">
                <a:solidFill>
                  <a:srgbClr val="000000"/>
                </a:solidFill>
                <a:latin typeface="Arial" charset="0"/>
              </a:rPr>
              <a:t>Opciones del asistente</a:t>
            </a:r>
            <a:endParaRPr lang="en-US" sz="1400" b="1" dirty="0">
              <a:solidFill>
                <a:srgbClr val="000000"/>
              </a:solidFill>
              <a:latin typeface="Arial" charset="0"/>
            </a:endParaRPr>
          </a:p>
        </p:txBody>
      </p:sp>
      <p:sp>
        <p:nvSpPr>
          <p:cNvPr id="35" name="AutoShape 37"/>
          <p:cNvSpPr>
            <a:spLocks noChangeArrowheads="1"/>
          </p:cNvSpPr>
          <p:nvPr/>
        </p:nvSpPr>
        <p:spPr bwMode="auto">
          <a:xfrm rot="10800000">
            <a:off x="919163" y="3554413"/>
            <a:ext cx="555625" cy="906462"/>
          </a:xfrm>
          <a:prstGeom prst="downArrow">
            <a:avLst>
              <a:gd name="adj1" fmla="val 50000"/>
              <a:gd name="adj2" fmla="val 40786"/>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72740" name="Text Box 38"/>
          <p:cNvSpPr txBox="1">
            <a:spLocks noChangeArrowheads="1"/>
          </p:cNvSpPr>
          <p:nvPr>
            <p:custDataLst>
              <p:tags r:id="rId26"/>
            </p:custDataLst>
          </p:nvPr>
        </p:nvSpPr>
        <p:spPr bwMode="auto">
          <a:xfrm rot="-5400000">
            <a:off x="777875" y="3825876"/>
            <a:ext cx="835025"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Cargar</a:t>
            </a:r>
            <a:endParaRPr lang="en-US" sz="1600" b="1" dirty="0">
              <a:solidFill>
                <a:srgbClr val="000000"/>
              </a:solidFill>
            </a:endParaRPr>
          </a:p>
        </p:txBody>
      </p:sp>
      <p:sp>
        <p:nvSpPr>
          <p:cNvPr id="37" name="AutoShape 39"/>
          <p:cNvSpPr>
            <a:spLocks noChangeArrowheads="1"/>
          </p:cNvSpPr>
          <p:nvPr/>
        </p:nvSpPr>
        <p:spPr bwMode="auto">
          <a:xfrm>
            <a:off x="6926263" y="2897188"/>
            <a:ext cx="2014537" cy="661987"/>
          </a:xfrm>
          <a:prstGeom prst="rightArrowCallout">
            <a:avLst>
              <a:gd name="adj1" fmla="val 25176"/>
              <a:gd name="adj2" fmla="val 50000"/>
              <a:gd name="adj3" fmla="val 23852"/>
              <a:gd name="adj4" fmla="val 92162"/>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72742" name="Text Box 40"/>
          <p:cNvSpPr txBox="1">
            <a:spLocks noChangeArrowheads="1"/>
          </p:cNvSpPr>
          <p:nvPr>
            <p:custDataLst>
              <p:tags r:id="rId27"/>
            </p:custDataLst>
          </p:nvPr>
        </p:nvSpPr>
        <p:spPr bwMode="auto">
          <a:xfrm>
            <a:off x="6926263" y="2860675"/>
            <a:ext cx="2014537" cy="730250"/>
          </a:xfrm>
          <a:prstGeom prst="rect">
            <a:avLst/>
          </a:prstGeom>
          <a:noFill/>
          <a:ln w="12700">
            <a:noFill/>
            <a:miter lim="800000"/>
            <a:headEnd/>
            <a:tailEnd/>
          </a:ln>
        </p:spPr>
        <p:txBody>
          <a:bodyPr lIns="90000" tIns="46800" rIns="90000" bIns="46800" anchor="ctr">
            <a:prstTxWarp prst="textNoShape">
              <a:avLst/>
            </a:prstTxWarp>
            <a:spAutoFit/>
          </a:bodyPr>
          <a:lstStyle/>
          <a:p>
            <a:r>
              <a:rPr lang="es-ES" sz="1400" b="1" dirty="0">
                <a:solidFill>
                  <a:srgbClr val="000000"/>
                </a:solidFill>
              </a:rPr>
              <a:t>Vía de pago: </a:t>
            </a:r>
            <a:br>
              <a:rPr lang="es-ES" sz="1400" b="1" dirty="0">
                <a:solidFill>
                  <a:srgbClr val="000000"/>
                </a:solidFill>
              </a:rPr>
            </a:br>
            <a:r>
              <a:rPr lang="es-ES" sz="1400" b="1" dirty="0">
                <a:solidFill>
                  <a:srgbClr val="000000"/>
                </a:solidFill>
              </a:rPr>
              <a:t>Criterios de selección</a:t>
            </a:r>
            <a:endParaRPr lang="en-US" sz="1400" b="1" dirty="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txBox="1">
            <a:spLocks/>
          </p:cNvSpPr>
          <p:nvPr/>
        </p:nvSpPr>
        <p:spPr bwMode="auto">
          <a:xfrm>
            <a:off x="914400" y="2160588"/>
            <a:ext cx="7924800" cy="4508500"/>
          </a:xfrm>
          <a:prstGeom prst="rect">
            <a:avLst/>
          </a:prstGeom>
          <a:noFill/>
          <a:ln w="9525">
            <a:noFill/>
            <a:miter lim="800000"/>
            <a:headEnd/>
            <a:tailEnd/>
          </a:ln>
        </p:spPr>
        <p:txBody>
          <a:bodyPr>
            <a:prstTxWarp prst="textNoShape">
              <a:avLst/>
            </a:prstTxWarp>
          </a:bodyPr>
          <a:lstStyle/>
          <a:p>
            <a:pPr marL="342900" indent="-342900" defTabSz="-13873163">
              <a:lnSpc>
                <a:spcPct val="90000"/>
              </a:lnSpc>
              <a:buClr>
                <a:schemeClr val="accent1"/>
              </a:buClr>
              <a:buSzPct val="75000"/>
              <a:buFont typeface="Wingdings 3" pitchFamily="8" charset="2"/>
              <a:buChar char=""/>
            </a:pPr>
            <a:r>
              <a:rPr lang="en-US" sz="2600" dirty="0" err="1">
                <a:solidFill>
                  <a:srgbClr val="000000"/>
                </a:solidFill>
                <a:latin typeface="Tahoma" pitchFamily="8" charset="0"/>
              </a:rPr>
              <a:t>Basá</a:t>
            </a:r>
            <a:r>
              <a:rPr lang="es-ES" sz="2600" dirty="0" err="1">
                <a:solidFill>
                  <a:srgbClr val="000000"/>
                </a:solidFill>
                <a:latin typeface="Tahoma" pitchFamily="8" charset="0"/>
              </a:rPr>
              <a:t>ndose</a:t>
            </a:r>
            <a:r>
              <a:rPr lang="es-ES" sz="2600">
                <a:solidFill>
                  <a:srgbClr val="000000"/>
                </a:solidFill>
                <a:latin typeface="Tahoma" pitchFamily="8" charset="0"/>
              </a:rPr>
              <a:t> en estos criterios, el sistema crea un informe de recomendación que es una lista de cobros o pagos propuestos.</a:t>
            </a:r>
            <a:r>
              <a:rPr lang="en-US" sz="2600" dirty="0">
                <a:solidFill>
                  <a:srgbClr val="333333"/>
                </a:solidFill>
                <a:latin typeface="Tahoma" pitchFamily="8" charset="0"/>
              </a:rPr>
              <a:t> </a:t>
            </a:r>
          </a:p>
          <a:p>
            <a:pPr marL="342900" indent="-342900" defTabSz="-13873163">
              <a:lnSpc>
                <a:spcPct val="90000"/>
              </a:lnSpc>
              <a:buClr>
                <a:schemeClr val="accent1"/>
              </a:buClr>
              <a:buSzPct val="75000"/>
              <a:buFont typeface="Wingdings 3" pitchFamily="8" charset="2"/>
              <a:buNone/>
            </a:pPr>
            <a:endParaRPr lang="en-US" sz="2600" dirty="0">
              <a:solidFill>
                <a:srgbClr val="333333"/>
              </a:solidFill>
              <a:latin typeface="Tahoma" pitchFamily="8" charset="0"/>
            </a:endParaRPr>
          </a:p>
          <a:p>
            <a:pPr marL="342900" indent="-342900" defTabSz="-13873163">
              <a:lnSpc>
                <a:spcPct val="90000"/>
              </a:lnSpc>
              <a:buClr>
                <a:schemeClr val="accent1"/>
              </a:buClr>
              <a:buSzPct val="75000"/>
              <a:buFont typeface="Wingdings 3" pitchFamily="8" charset="2"/>
              <a:buChar char=""/>
            </a:pPr>
            <a:r>
              <a:rPr lang="es-ES" sz="2600" dirty="0">
                <a:solidFill>
                  <a:srgbClr val="000000"/>
                </a:solidFill>
                <a:latin typeface="Tahoma" pitchFamily="8" charset="0"/>
              </a:rPr>
              <a:t>Puede aceptar o rechazar estas recomendaciones.</a:t>
            </a:r>
            <a:r>
              <a:rPr lang="en-US" sz="2600" dirty="0">
                <a:solidFill>
                  <a:srgbClr val="333333"/>
                </a:solidFill>
                <a:latin typeface="Tahoma" pitchFamily="8" charset="0"/>
              </a:rPr>
              <a:t> </a:t>
            </a:r>
          </a:p>
          <a:p>
            <a:pPr marL="342900" indent="-342900" defTabSz="-13873163">
              <a:lnSpc>
                <a:spcPct val="90000"/>
              </a:lnSpc>
              <a:buClr>
                <a:schemeClr val="accent1"/>
              </a:buClr>
              <a:buSzPct val="75000"/>
              <a:buFont typeface="Wingdings 3" pitchFamily="8" charset="2"/>
              <a:buNone/>
            </a:pPr>
            <a:endParaRPr lang="en-US" sz="2600" dirty="0">
              <a:solidFill>
                <a:srgbClr val="333333"/>
              </a:solidFill>
              <a:latin typeface="Tahoma" pitchFamily="8" charset="0"/>
            </a:endParaRPr>
          </a:p>
          <a:p>
            <a:pPr marL="342900" indent="-342900" defTabSz="-13873163">
              <a:lnSpc>
                <a:spcPct val="90000"/>
              </a:lnSpc>
              <a:buClr>
                <a:schemeClr val="accent1"/>
              </a:buClr>
              <a:buSzPct val="75000"/>
              <a:buFont typeface="Wingdings 3" pitchFamily="8" charset="2"/>
              <a:buChar char=""/>
            </a:pPr>
            <a:r>
              <a:rPr lang="es-ES" sz="2600" dirty="0">
                <a:solidFill>
                  <a:srgbClr val="000000"/>
                </a:solidFill>
                <a:latin typeface="Tahoma" pitchFamily="8" charset="0"/>
              </a:rPr>
              <a:t>Puede grabar las recomendaciones y continuar en una fecha posterior o bien puede ejecutar los cobros o pagos.</a:t>
            </a:r>
          </a:p>
        </p:txBody>
      </p:sp>
      <p:sp>
        <p:nvSpPr>
          <p:cNvPr id="4" name="Rectangle 4"/>
          <p:cNvSpPr>
            <a:spLocks noChangeArrowheads="1"/>
          </p:cNvSpPr>
          <p:nvPr>
            <p:custDataLst>
              <p:tags r:id="rId1"/>
            </p:custDataLst>
          </p:nvPr>
        </p:nvSpPr>
        <p:spPr bwMode="gray">
          <a:xfrm>
            <a:off x="928688" y="357188"/>
            <a:ext cx="7729537" cy="1133475"/>
          </a:xfrm>
          <a:prstGeom prst="rect">
            <a:avLst/>
          </a:prstGeom>
          <a:noFill/>
          <a:ln w="12700">
            <a:noFill/>
            <a:miter lim="800000"/>
            <a:headEnd/>
            <a:tailEnd/>
          </a:ln>
          <a:effectLst/>
        </p:spPr>
        <p:txBody>
          <a:bodyPr lIns="180000" tIns="0" rIns="0" bIns="0" anchor="ctr">
            <a:prstTxWarp prst="textNoShape">
              <a:avLst/>
            </a:prstTxWarp>
          </a:bodyPr>
          <a:lstStyle/>
          <a:p>
            <a:pPr marL="342900" indent="-342900" algn="ctr" defTabSz="-13873163">
              <a:defRPr/>
            </a:pPr>
            <a:r>
              <a:rPr lang="es-ES" sz="4800" b="1" dirty="0">
                <a:solidFill>
                  <a:schemeClr val="tx2"/>
                </a:solidFill>
                <a:effectLst>
                  <a:outerShdw blurRad="38100" dist="38100" dir="2700000" algn="tl">
                    <a:srgbClr val="DDDDDD"/>
                  </a:outerShdw>
                </a:effectLst>
                <a:latin typeface="Eras Medium ITC" pitchFamily="34" charset="0"/>
              </a:rPr>
              <a:t>  El asistente de Cobros y Pagos (1)</a:t>
            </a:r>
            <a:endParaRPr lang="en-US" sz="4800" b="1" dirty="0">
              <a:solidFill>
                <a:schemeClr val="tx2"/>
              </a:solidFill>
              <a:effectLst>
                <a:outerShdw blurRad="38100" dist="38100" dir="2700000" algn="tl">
                  <a:srgbClr val="DDDDDD"/>
                </a:outerShdw>
              </a:effectLst>
              <a:latin typeface="Eras Medium ITC"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7"/>
          <p:cNvSpPr>
            <a:spLocks noGrp="1" noChangeArrowheads="1"/>
          </p:cNvSpPr>
          <p:nvPr>
            <p:ph type="title"/>
            <p:custDataLst>
              <p:tags r:id="rId1"/>
            </p:custDataLst>
          </p:nvPr>
        </p:nvSpPr>
        <p:spPr bwMode="gray">
          <a:xfrm>
            <a:off x="500063" y="374650"/>
            <a:ext cx="8643937" cy="768350"/>
          </a:xfrm>
        </p:spPr>
        <p:txBody>
          <a:bodyPr lIns="180000" tIns="0" rIns="0" bIns="0">
            <a:normAutofit/>
          </a:bodyPr>
          <a:lstStyle/>
          <a:p>
            <a:pPr algn="ctr" eaLnBrk="1" hangingPunct="1">
              <a:defRPr/>
            </a:pPr>
            <a:r>
              <a:rPr lang="es-ES" sz="4300" dirty="0">
                <a:effectLst>
                  <a:outerShdw blurRad="38100" dist="38100" dir="2700000" algn="tl">
                    <a:srgbClr val="DDDDDD"/>
                  </a:outerShdw>
                </a:effectLst>
                <a:ea typeface="+mj-ea"/>
                <a:cs typeface="+mj-cs"/>
              </a:rPr>
              <a:t>El asistente de Cobros y Pagos (2)</a:t>
            </a:r>
            <a:endParaRPr lang="en-US" sz="4300" dirty="0">
              <a:effectLst>
                <a:outerShdw blurRad="38100" dist="38100" dir="2700000" algn="tl">
                  <a:srgbClr val="DDDDDD"/>
                </a:outerShdw>
              </a:effectLst>
              <a:ea typeface="+mj-ea"/>
              <a:cs typeface="+mj-cs"/>
            </a:endParaRPr>
          </a:p>
        </p:txBody>
      </p:sp>
      <p:grpSp>
        <p:nvGrpSpPr>
          <p:cNvPr id="87044" name="Group 69"/>
          <p:cNvGrpSpPr>
            <a:grpSpLocks/>
          </p:cNvGrpSpPr>
          <p:nvPr/>
        </p:nvGrpSpPr>
        <p:grpSpPr bwMode="auto">
          <a:xfrm>
            <a:off x="679450" y="3505200"/>
            <a:ext cx="5703888" cy="3236913"/>
            <a:chOff x="292" y="1693"/>
            <a:chExt cx="3593" cy="2039"/>
          </a:xfrm>
        </p:grpSpPr>
        <p:sp>
          <p:nvSpPr>
            <p:cNvPr id="5" name="AutoShape 5"/>
            <p:cNvSpPr>
              <a:spLocks noChangeArrowheads="1"/>
            </p:cNvSpPr>
            <p:nvPr>
              <p:custDataLst>
                <p:tags r:id="rId25"/>
              </p:custDataLst>
            </p:nvPr>
          </p:nvSpPr>
          <p:spPr bwMode="auto">
            <a:xfrm>
              <a:off x="1882" y="1693"/>
              <a:ext cx="2003" cy="598"/>
            </a:xfrm>
            <a:prstGeom prst="can">
              <a:avLst>
                <a:gd name="adj" fmla="val 25000"/>
              </a:avLst>
            </a:prstGeom>
            <a:gradFill rotWithShape="0">
              <a:gsLst>
                <a:gs pos="0">
                  <a:schemeClr val="bg2"/>
                </a:gs>
                <a:gs pos="50000">
                  <a:schemeClr val="bg2">
                    <a:gamma/>
                    <a:tint val="57647"/>
                    <a:invGamma/>
                  </a:schemeClr>
                </a:gs>
                <a:gs pos="100000">
                  <a:schemeClr val="bg2"/>
                </a:gs>
              </a:gsLst>
              <a:lin ang="0" scaled="1"/>
            </a:gradFill>
            <a:ln w="12700">
              <a:solidFill>
                <a:schemeClr val="tx1"/>
              </a:solidFill>
              <a:round/>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6" name="Text Box 6"/>
            <p:cNvSpPr txBox="1">
              <a:spLocks noChangeArrowheads="1"/>
            </p:cNvSpPr>
            <p:nvPr>
              <p:custDataLst>
                <p:tags r:id="rId26"/>
              </p:custDataLst>
            </p:nvPr>
          </p:nvSpPr>
          <p:spPr bwMode="auto">
            <a:xfrm>
              <a:off x="2030" y="1917"/>
              <a:ext cx="1706" cy="231"/>
            </a:xfrm>
            <a:prstGeom prst="rect">
              <a:avLst/>
            </a:prstGeom>
            <a:gradFill rotWithShape="0">
              <a:gsLst>
                <a:gs pos="0">
                  <a:schemeClr val="bg2"/>
                </a:gs>
                <a:gs pos="50000">
                  <a:schemeClr val="bg2">
                    <a:gamma/>
                    <a:tint val="57647"/>
                    <a:invGamma/>
                  </a:schemeClr>
                </a:gs>
                <a:gs pos="100000">
                  <a:schemeClr val="bg2"/>
                </a:gs>
              </a:gsLst>
              <a:lin ang="0" scaled="1"/>
            </a:gradFill>
            <a:ln w="12700">
              <a:noFill/>
              <a:miter lim="800000"/>
              <a:headEnd/>
              <a:tailEnd/>
            </a:ln>
            <a:effectLst/>
          </p:spPr>
          <p:txBody>
            <a:bodyPr lIns="90000" tIns="46800" rIns="90000" bIns="46800">
              <a:prstTxWarp prst="textNoShape">
                <a:avLst/>
              </a:prstTxWarp>
              <a:spAutoFit/>
            </a:bodyPr>
            <a:lstStyle/>
            <a:p>
              <a:pPr algn="ctr">
                <a:defRPr/>
              </a:pPr>
              <a:r>
                <a:rPr lang="es-ES" b="1" dirty="0">
                  <a:solidFill>
                    <a:srgbClr val="000000"/>
                  </a:solidFill>
                  <a:latin typeface="Arial" charset="0"/>
                </a:rPr>
                <a:t>Recomendaciones</a:t>
              </a:r>
              <a:endParaRPr lang="en-US" b="1" dirty="0">
                <a:solidFill>
                  <a:srgbClr val="000000"/>
                </a:solidFill>
                <a:latin typeface="Arial" charset="0"/>
              </a:endParaRPr>
            </a:p>
          </p:txBody>
        </p:sp>
        <p:sp>
          <p:nvSpPr>
            <p:cNvPr id="87083" name="Rectangle 7"/>
            <p:cNvSpPr>
              <a:spLocks noChangeArrowheads="1"/>
            </p:cNvSpPr>
            <p:nvPr>
              <p:custDataLst>
                <p:tags r:id="rId27"/>
              </p:custDataLst>
            </p:nvPr>
          </p:nvSpPr>
          <p:spPr bwMode="auto">
            <a:xfrm>
              <a:off x="292" y="2993"/>
              <a:ext cx="1200" cy="739"/>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s-ES_tradnl" dirty="0"/>
            </a:p>
          </p:txBody>
        </p:sp>
        <p:sp>
          <p:nvSpPr>
            <p:cNvPr id="87084" name="Rectangle 8"/>
            <p:cNvSpPr>
              <a:spLocks noChangeArrowheads="1"/>
            </p:cNvSpPr>
            <p:nvPr>
              <p:custDataLst>
                <p:tags r:id="rId28"/>
              </p:custDataLst>
            </p:nvPr>
          </p:nvSpPr>
          <p:spPr bwMode="auto">
            <a:xfrm>
              <a:off x="319" y="3629"/>
              <a:ext cx="242" cy="48"/>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n-US" sz="500" b="1" dirty="0">
                  <a:latin typeface="Arial Unicode MS" pitchFamily="8" charset="0"/>
                </a:rPr>
                <a:t>00000150900</a:t>
              </a:r>
            </a:p>
          </p:txBody>
        </p:sp>
        <p:sp>
          <p:nvSpPr>
            <p:cNvPr id="87085" name="Rectangle 9"/>
            <p:cNvSpPr>
              <a:spLocks noChangeArrowheads="1"/>
            </p:cNvSpPr>
            <p:nvPr>
              <p:custDataLst>
                <p:tags r:id="rId29"/>
              </p:custDataLst>
            </p:nvPr>
          </p:nvSpPr>
          <p:spPr bwMode="auto">
            <a:xfrm>
              <a:off x="627" y="3627"/>
              <a:ext cx="176" cy="48"/>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n-US" sz="500" b="1" dirty="0">
                  <a:latin typeface="Arial Unicode MS" pitchFamily="8" charset="0"/>
                </a:rPr>
                <a:t>12131400</a:t>
              </a:r>
            </a:p>
          </p:txBody>
        </p:sp>
        <p:sp>
          <p:nvSpPr>
            <p:cNvPr id="87086" name="Rectangle 10"/>
            <p:cNvSpPr>
              <a:spLocks noChangeArrowheads="1"/>
            </p:cNvSpPr>
            <p:nvPr>
              <p:custDataLst>
                <p:tags r:id="rId30"/>
              </p:custDataLst>
            </p:nvPr>
          </p:nvSpPr>
          <p:spPr bwMode="auto">
            <a:xfrm>
              <a:off x="1081" y="3604"/>
              <a:ext cx="236" cy="67"/>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n-US" sz="500" b="1" dirty="0">
                  <a:latin typeface="Arial Unicode MS" pitchFamily="8" charset="0"/>
                </a:rPr>
                <a:t>67291500</a:t>
              </a:r>
              <a:r>
                <a:rPr lang="en-US" sz="700" b="1" dirty="0">
                  <a:latin typeface="Arial Unicode MS" pitchFamily="8" charset="0"/>
                </a:rPr>
                <a:t> </a:t>
              </a:r>
              <a:r>
                <a:rPr lang="en-US" sz="500" b="1" dirty="0">
                  <a:latin typeface="Arial Unicode MS" pitchFamily="8" charset="0"/>
                </a:rPr>
                <a:t>11</a:t>
              </a:r>
            </a:p>
          </p:txBody>
        </p:sp>
        <p:sp>
          <p:nvSpPr>
            <p:cNvPr id="87087" name="Rectangle 11" descr="Large confetti"/>
            <p:cNvSpPr>
              <a:spLocks noChangeArrowheads="1"/>
            </p:cNvSpPr>
            <p:nvPr>
              <p:custDataLst>
                <p:tags r:id="rId31"/>
              </p:custDataLst>
            </p:nvPr>
          </p:nvSpPr>
          <p:spPr bwMode="auto">
            <a:xfrm>
              <a:off x="319" y="3022"/>
              <a:ext cx="1146" cy="589"/>
            </a:xfrm>
            <a:prstGeom prst="rect">
              <a:avLst/>
            </a:prstGeom>
            <a:pattFill prst="lgConfetti">
              <a:fgClr>
                <a:srgbClr val="C1CEFF"/>
              </a:fgClr>
              <a:bgClr>
                <a:schemeClr val="bg1"/>
              </a:bgClr>
            </a:pattFill>
            <a:ln w="12700">
              <a:noFill/>
              <a:miter lim="800000"/>
              <a:headEnd/>
              <a:tailEnd/>
            </a:ln>
          </p:spPr>
          <p:txBody>
            <a:bodyPr wrap="none" anchor="ctr">
              <a:prstTxWarp prst="textNoShape">
                <a:avLst/>
              </a:prstTxWarp>
            </a:bodyPr>
            <a:lstStyle/>
            <a:p>
              <a:endParaRPr lang="es-ES_tradnl" dirty="0"/>
            </a:p>
          </p:txBody>
        </p:sp>
        <p:sp>
          <p:nvSpPr>
            <p:cNvPr id="87088" name="Freeform 12" descr="Zig zag"/>
            <p:cNvSpPr>
              <a:spLocks/>
            </p:cNvSpPr>
            <p:nvPr>
              <p:custDataLst>
                <p:tags r:id="rId32"/>
              </p:custDataLst>
            </p:nvPr>
          </p:nvSpPr>
          <p:spPr bwMode="auto">
            <a:xfrm>
              <a:off x="1294" y="3025"/>
              <a:ext cx="172" cy="587"/>
            </a:xfrm>
            <a:custGeom>
              <a:avLst/>
              <a:gdLst>
                <a:gd name="T0" fmla="*/ 1 w 289"/>
                <a:gd name="T1" fmla="*/ 2 h 908"/>
                <a:gd name="T2" fmla="*/ 0 w 289"/>
                <a:gd name="T3" fmla="*/ 2 h 908"/>
                <a:gd name="T4" fmla="*/ 1 w 289"/>
                <a:gd name="T5" fmla="*/ 2 h 908"/>
                <a:gd name="T6" fmla="*/ 1 w 289"/>
                <a:gd name="T7" fmla="*/ 2 h 908"/>
                <a:gd name="T8" fmla="*/ 1 w 289"/>
                <a:gd name="T9" fmla="*/ 2 h 908"/>
                <a:gd name="T10" fmla="*/ 1 w 289"/>
                <a:gd name="T11" fmla="*/ 1 h 908"/>
                <a:gd name="T12" fmla="*/ 1 w 289"/>
                <a:gd name="T13" fmla="*/ 1 h 908"/>
                <a:gd name="T14" fmla="*/ 1 w 289"/>
                <a:gd name="T15" fmla="*/ 1 h 908"/>
                <a:gd name="T16" fmla="*/ 1 w 289"/>
                <a:gd name="T17" fmla="*/ 1 h 908"/>
                <a:gd name="T18" fmla="*/ 1 w 289"/>
                <a:gd name="T19" fmla="*/ 1 h 908"/>
                <a:gd name="T20" fmla="*/ 1 w 289"/>
                <a:gd name="T21" fmla="*/ 1 h 908"/>
                <a:gd name="T22" fmla="*/ 1 w 289"/>
                <a:gd name="T23" fmla="*/ 1 h 908"/>
                <a:gd name="T24" fmla="*/ 1 w 289"/>
                <a:gd name="T25" fmla="*/ 1 h 908"/>
                <a:gd name="T26" fmla="*/ 1 w 289"/>
                <a:gd name="T27" fmla="*/ 1 h 908"/>
                <a:gd name="T28" fmla="*/ 1 w 289"/>
                <a:gd name="T29" fmla="*/ 1 h 908"/>
                <a:gd name="T30" fmla="*/ 1 w 289"/>
                <a:gd name="T31" fmla="*/ 1 h 908"/>
                <a:gd name="T32" fmla="*/ 1 w 289"/>
                <a:gd name="T33" fmla="*/ 1 h 908"/>
                <a:gd name="T34" fmla="*/ 1 w 289"/>
                <a:gd name="T35" fmla="*/ 1 h 908"/>
                <a:gd name="T36" fmla="*/ 1 w 289"/>
                <a:gd name="T37" fmla="*/ 1 h 908"/>
                <a:gd name="T38" fmla="*/ 1 w 289"/>
                <a:gd name="T39" fmla="*/ 0 h 908"/>
                <a:gd name="T40" fmla="*/ 1 w 289"/>
                <a:gd name="T41" fmla="*/ 1 h 908"/>
                <a:gd name="T42" fmla="*/ 1 w 289"/>
                <a:gd name="T43" fmla="*/ 1 h 908"/>
                <a:gd name="T44" fmla="*/ 1 w 289"/>
                <a:gd name="T45" fmla="*/ 5 h 908"/>
                <a:gd name="T46" fmla="*/ 1 w 289"/>
                <a:gd name="T47" fmla="*/ 5 h 908"/>
                <a:gd name="T48" fmla="*/ 1 w 289"/>
                <a:gd name="T49" fmla="*/ 5 h 908"/>
                <a:gd name="T50" fmla="*/ 1 w 289"/>
                <a:gd name="T51" fmla="*/ 5 h 908"/>
                <a:gd name="T52" fmla="*/ 1 w 289"/>
                <a:gd name="T53" fmla="*/ 5 h 908"/>
                <a:gd name="T54" fmla="*/ 1 w 289"/>
                <a:gd name="T55" fmla="*/ 5 h 908"/>
                <a:gd name="T56" fmla="*/ 1 w 289"/>
                <a:gd name="T57" fmla="*/ 5 h 908"/>
                <a:gd name="T58" fmla="*/ 1 w 289"/>
                <a:gd name="T59" fmla="*/ 5 h 908"/>
                <a:gd name="T60" fmla="*/ 1 w 289"/>
                <a:gd name="T61" fmla="*/ 4 h 908"/>
                <a:gd name="T62" fmla="*/ 1 w 289"/>
                <a:gd name="T63" fmla="*/ 4 h 908"/>
                <a:gd name="T64" fmla="*/ 1 w 289"/>
                <a:gd name="T65" fmla="*/ 4 h 908"/>
                <a:gd name="T66" fmla="*/ 1 w 289"/>
                <a:gd name="T67" fmla="*/ 4 h 908"/>
                <a:gd name="T68" fmla="*/ 1 w 289"/>
                <a:gd name="T69" fmla="*/ 4 h 908"/>
                <a:gd name="T70" fmla="*/ 1 w 289"/>
                <a:gd name="T71" fmla="*/ 4 h 908"/>
                <a:gd name="T72" fmla="*/ 1 w 289"/>
                <a:gd name="T73" fmla="*/ 4 h 908"/>
                <a:gd name="T74" fmla="*/ 1 w 289"/>
                <a:gd name="T75" fmla="*/ 4 h 908"/>
                <a:gd name="T76" fmla="*/ 1 w 289"/>
                <a:gd name="T77" fmla="*/ 3 h 908"/>
                <a:gd name="T78" fmla="*/ 1 w 289"/>
                <a:gd name="T79" fmla="*/ 3 h 908"/>
                <a:gd name="T80" fmla="*/ 1 w 289"/>
                <a:gd name="T81" fmla="*/ 3 h 908"/>
                <a:gd name="T82" fmla="*/ 1 w 289"/>
                <a:gd name="T83" fmla="*/ 3 h 908"/>
                <a:gd name="T84" fmla="*/ 0 w 289"/>
                <a:gd name="T85" fmla="*/ 3 h 908"/>
                <a:gd name="T86" fmla="*/ 1 w 289"/>
                <a:gd name="T87" fmla="*/ 3 h 9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9"/>
                <a:gd name="T133" fmla="*/ 0 h 908"/>
                <a:gd name="T134" fmla="*/ 289 w 289"/>
                <a:gd name="T135" fmla="*/ 908 h 90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9" h="908">
                  <a:moveTo>
                    <a:pt x="17" y="454"/>
                  </a:moveTo>
                  <a:lnTo>
                    <a:pt x="11" y="438"/>
                  </a:lnTo>
                  <a:lnTo>
                    <a:pt x="8" y="425"/>
                  </a:lnTo>
                  <a:lnTo>
                    <a:pt x="4" y="411"/>
                  </a:lnTo>
                  <a:lnTo>
                    <a:pt x="2" y="398"/>
                  </a:lnTo>
                  <a:lnTo>
                    <a:pt x="0" y="386"/>
                  </a:lnTo>
                  <a:lnTo>
                    <a:pt x="0" y="374"/>
                  </a:lnTo>
                  <a:lnTo>
                    <a:pt x="0" y="362"/>
                  </a:lnTo>
                  <a:lnTo>
                    <a:pt x="2" y="351"/>
                  </a:lnTo>
                  <a:lnTo>
                    <a:pt x="5" y="340"/>
                  </a:lnTo>
                  <a:lnTo>
                    <a:pt x="9" y="329"/>
                  </a:lnTo>
                  <a:lnTo>
                    <a:pt x="14" y="319"/>
                  </a:lnTo>
                  <a:lnTo>
                    <a:pt x="20" y="309"/>
                  </a:lnTo>
                  <a:lnTo>
                    <a:pt x="26" y="300"/>
                  </a:lnTo>
                  <a:lnTo>
                    <a:pt x="35" y="290"/>
                  </a:lnTo>
                  <a:lnTo>
                    <a:pt x="43" y="280"/>
                  </a:lnTo>
                  <a:lnTo>
                    <a:pt x="53" y="271"/>
                  </a:lnTo>
                  <a:lnTo>
                    <a:pt x="50" y="258"/>
                  </a:lnTo>
                  <a:lnTo>
                    <a:pt x="47" y="245"/>
                  </a:lnTo>
                  <a:lnTo>
                    <a:pt x="45" y="233"/>
                  </a:lnTo>
                  <a:lnTo>
                    <a:pt x="43" y="222"/>
                  </a:lnTo>
                  <a:lnTo>
                    <a:pt x="43" y="211"/>
                  </a:lnTo>
                  <a:lnTo>
                    <a:pt x="43" y="202"/>
                  </a:lnTo>
                  <a:lnTo>
                    <a:pt x="44" y="193"/>
                  </a:lnTo>
                  <a:lnTo>
                    <a:pt x="45" y="185"/>
                  </a:lnTo>
                  <a:lnTo>
                    <a:pt x="48" y="177"/>
                  </a:lnTo>
                  <a:lnTo>
                    <a:pt x="53" y="171"/>
                  </a:lnTo>
                  <a:lnTo>
                    <a:pt x="57" y="166"/>
                  </a:lnTo>
                  <a:lnTo>
                    <a:pt x="63" y="162"/>
                  </a:lnTo>
                  <a:lnTo>
                    <a:pt x="71" y="160"/>
                  </a:lnTo>
                  <a:lnTo>
                    <a:pt x="79" y="158"/>
                  </a:lnTo>
                  <a:lnTo>
                    <a:pt x="89" y="158"/>
                  </a:lnTo>
                  <a:lnTo>
                    <a:pt x="100" y="159"/>
                  </a:lnTo>
                  <a:lnTo>
                    <a:pt x="98" y="146"/>
                  </a:lnTo>
                  <a:lnTo>
                    <a:pt x="98" y="133"/>
                  </a:lnTo>
                  <a:lnTo>
                    <a:pt x="98" y="119"/>
                  </a:lnTo>
                  <a:lnTo>
                    <a:pt x="98" y="108"/>
                  </a:lnTo>
                  <a:lnTo>
                    <a:pt x="99" y="97"/>
                  </a:lnTo>
                  <a:lnTo>
                    <a:pt x="101" y="87"/>
                  </a:lnTo>
                  <a:lnTo>
                    <a:pt x="103" y="78"/>
                  </a:lnTo>
                  <a:lnTo>
                    <a:pt x="107" y="70"/>
                  </a:lnTo>
                  <a:lnTo>
                    <a:pt x="111" y="64"/>
                  </a:lnTo>
                  <a:lnTo>
                    <a:pt x="116" y="59"/>
                  </a:lnTo>
                  <a:lnTo>
                    <a:pt x="124" y="56"/>
                  </a:lnTo>
                  <a:lnTo>
                    <a:pt x="131" y="54"/>
                  </a:lnTo>
                  <a:lnTo>
                    <a:pt x="140" y="54"/>
                  </a:lnTo>
                  <a:lnTo>
                    <a:pt x="150" y="56"/>
                  </a:lnTo>
                  <a:lnTo>
                    <a:pt x="162" y="60"/>
                  </a:lnTo>
                  <a:lnTo>
                    <a:pt x="176" y="65"/>
                  </a:lnTo>
                  <a:lnTo>
                    <a:pt x="174" y="55"/>
                  </a:lnTo>
                  <a:lnTo>
                    <a:pt x="174" y="45"/>
                  </a:lnTo>
                  <a:lnTo>
                    <a:pt x="175" y="35"/>
                  </a:lnTo>
                  <a:lnTo>
                    <a:pt x="176" y="27"/>
                  </a:lnTo>
                  <a:lnTo>
                    <a:pt x="178" y="20"/>
                  </a:lnTo>
                  <a:lnTo>
                    <a:pt x="181" y="14"/>
                  </a:lnTo>
                  <a:lnTo>
                    <a:pt x="185" y="8"/>
                  </a:lnTo>
                  <a:lnTo>
                    <a:pt x="189" y="4"/>
                  </a:lnTo>
                  <a:lnTo>
                    <a:pt x="194" y="2"/>
                  </a:lnTo>
                  <a:lnTo>
                    <a:pt x="202" y="0"/>
                  </a:lnTo>
                  <a:lnTo>
                    <a:pt x="210" y="0"/>
                  </a:lnTo>
                  <a:lnTo>
                    <a:pt x="219" y="2"/>
                  </a:lnTo>
                  <a:lnTo>
                    <a:pt x="230" y="5"/>
                  </a:lnTo>
                  <a:lnTo>
                    <a:pt x="242" y="11"/>
                  </a:lnTo>
                  <a:lnTo>
                    <a:pt x="256" y="19"/>
                  </a:lnTo>
                  <a:lnTo>
                    <a:pt x="271" y="28"/>
                  </a:lnTo>
                  <a:lnTo>
                    <a:pt x="280" y="20"/>
                  </a:lnTo>
                  <a:lnTo>
                    <a:pt x="288" y="12"/>
                  </a:lnTo>
                  <a:lnTo>
                    <a:pt x="288" y="895"/>
                  </a:lnTo>
                  <a:lnTo>
                    <a:pt x="280" y="887"/>
                  </a:lnTo>
                  <a:lnTo>
                    <a:pt x="271" y="879"/>
                  </a:lnTo>
                  <a:lnTo>
                    <a:pt x="256" y="888"/>
                  </a:lnTo>
                  <a:lnTo>
                    <a:pt x="242" y="896"/>
                  </a:lnTo>
                  <a:lnTo>
                    <a:pt x="230" y="902"/>
                  </a:lnTo>
                  <a:lnTo>
                    <a:pt x="219" y="905"/>
                  </a:lnTo>
                  <a:lnTo>
                    <a:pt x="210" y="907"/>
                  </a:lnTo>
                  <a:lnTo>
                    <a:pt x="202" y="907"/>
                  </a:lnTo>
                  <a:lnTo>
                    <a:pt x="194" y="905"/>
                  </a:lnTo>
                  <a:lnTo>
                    <a:pt x="189" y="903"/>
                  </a:lnTo>
                  <a:lnTo>
                    <a:pt x="185" y="899"/>
                  </a:lnTo>
                  <a:lnTo>
                    <a:pt x="181" y="893"/>
                  </a:lnTo>
                  <a:lnTo>
                    <a:pt x="178" y="887"/>
                  </a:lnTo>
                  <a:lnTo>
                    <a:pt x="176" y="880"/>
                  </a:lnTo>
                  <a:lnTo>
                    <a:pt x="175" y="872"/>
                  </a:lnTo>
                  <a:lnTo>
                    <a:pt x="174" y="862"/>
                  </a:lnTo>
                  <a:lnTo>
                    <a:pt x="174" y="852"/>
                  </a:lnTo>
                  <a:lnTo>
                    <a:pt x="176" y="842"/>
                  </a:lnTo>
                  <a:lnTo>
                    <a:pt x="162" y="847"/>
                  </a:lnTo>
                  <a:lnTo>
                    <a:pt x="150" y="851"/>
                  </a:lnTo>
                  <a:lnTo>
                    <a:pt x="140" y="853"/>
                  </a:lnTo>
                  <a:lnTo>
                    <a:pt x="131" y="853"/>
                  </a:lnTo>
                  <a:lnTo>
                    <a:pt x="124" y="851"/>
                  </a:lnTo>
                  <a:lnTo>
                    <a:pt x="116" y="848"/>
                  </a:lnTo>
                  <a:lnTo>
                    <a:pt x="111" y="843"/>
                  </a:lnTo>
                  <a:lnTo>
                    <a:pt x="107" y="837"/>
                  </a:lnTo>
                  <a:lnTo>
                    <a:pt x="103" y="829"/>
                  </a:lnTo>
                  <a:lnTo>
                    <a:pt x="101" y="820"/>
                  </a:lnTo>
                  <a:lnTo>
                    <a:pt x="99" y="810"/>
                  </a:lnTo>
                  <a:lnTo>
                    <a:pt x="98" y="799"/>
                  </a:lnTo>
                  <a:lnTo>
                    <a:pt x="98" y="788"/>
                  </a:lnTo>
                  <a:lnTo>
                    <a:pt x="98" y="774"/>
                  </a:lnTo>
                  <a:lnTo>
                    <a:pt x="98" y="761"/>
                  </a:lnTo>
                  <a:lnTo>
                    <a:pt x="100" y="748"/>
                  </a:lnTo>
                  <a:lnTo>
                    <a:pt x="89" y="749"/>
                  </a:lnTo>
                  <a:lnTo>
                    <a:pt x="79" y="749"/>
                  </a:lnTo>
                  <a:lnTo>
                    <a:pt x="71" y="747"/>
                  </a:lnTo>
                  <a:lnTo>
                    <a:pt x="63" y="745"/>
                  </a:lnTo>
                  <a:lnTo>
                    <a:pt x="57" y="741"/>
                  </a:lnTo>
                  <a:lnTo>
                    <a:pt x="53" y="736"/>
                  </a:lnTo>
                  <a:lnTo>
                    <a:pt x="48" y="730"/>
                  </a:lnTo>
                  <a:lnTo>
                    <a:pt x="45" y="722"/>
                  </a:lnTo>
                  <a:lnTo>
                    <a:pt x="44" y="714"/>
                  </a:lnTo>
                  <a:lnTo>
                    <a:pt x="43" y="705"/>
                  </a:lnTo>
                  <a:lnTo>
                    <a:pt x="43" y="696"/>
                  </a:lnTo>
                  <a:lnTo>
                    <a:pt x="43" y="685"/>
                  </a:lnTo>
                  <a:lnTo>
                    <a:pt x="45" y="674"/>
                  </a:lnTo>
                  <a:lnTo>
                    <a:pt x="47" y="662"/>
                  </a:lnTo>
                  <a:lnTo>
                    <a:pt x="50" y="649"/>
                  </a:lnTo>
                  <a:lnTo>
                    <a:pt x="53" y="636"/>
                  </a:lnTo>
                  <a:lnTo>
                    <a:pt x="43" y="627"/>
                  </a:lnTo>
                  <a:lnTo>
                    <a:pt x="35" y="617"/>
                  </a:lnTo>
                  <a:lnTo>
                    <a:pt x="26" y="607"/>
                  </a:lnTo>
                  <a:lnTo>
                    <a:pt x="20" y="598"/>
                  </a:lnTo>
                  <a:lnTo>
                    <a:pt x="14" y="588"/>
                  </a:lnTo>
                  <a:lnTo>
                    <a:pt x="9" y="578"/>
                  </a:lnTo>
                  <a:lnTo>
                    <a:pt x="5" y="567"/>
                  </a:lnTo>
                  <a:lnTo>
                    <a:pt x="2" y="556"/>
                  </a:lnTo>
                  <a:lnTo>
                    <a:pt x="0" y="545"/>
                  </a:lnTo>
                  <a:lnTo>
                    <a:pt x="0" y="533"/>
                  </a:lnTo>
                  <a:lnTo>
                    <a:pt x="0" y="521"/>
                  </a:lnTo>
                  <a:lnTo>
                    <a:pt x="2" y="509"/>
                  </a:lnTo>
                  <a:lnTo>
                    <a:pt x="4" y="496"/>
                  </a:lnTo>
                  <a:lnTo>
                    <a:pt x="8" y="482"/>
                  </a:lnTo>
                  <a:lnTo>
                    <a:pt x="11" y="469"/>
                  </a:lnTo>
                  <a:lnTo>
                    <a:pt x="17" y="454"/>
                  </a:lnTo>
                </a:path>
              </a:pathLst>
            </a:custGeom>
            <a:pattFill prst="zigZag">
              <a:fgClr>
                <a:schemeClr val="bg1"/>
              </a:fgClr>
              <a:bgClr>
                <a:srgbClr val="FFC5CF"/>
              </a:bgClr>
            </a:pattFill>
            <a:ln w="12700" cap="rnd">
              <a:noFill/>
              <a:round/>
              <a:headEnd/>
              <a:tailEnd/>
            </a:ln>
          </p:spPr>
          <p:txBody>
            <a:bodyPr>
              <a:prstTxWarp prst="textNoShape">
                <a:avLst/>
              </a:prstTxWarp>
            </a:bodyPr>
            <a:lstStyle/>
            <a:p>
              <a:endParaRPr lang="es-ES_tradnl" dirty="0"/>
            </a:p>
          </p:txBody>
        </p:sp>
        <p:sp>
          <p:nvSpPr>
            <p:cNvPr id="87089" name="Line 13"/>
            <p:cNvSpPr>
              <a:spLocks noChangeShapeType="1"/>
            </p:cNvSpPr>
            <p:nvPr>
              <p:custDataLst>
                <p:tags r:id="rId33"/>
              </p:custDataLst>
            </p:nvPr>
          </p:nvSpPr>
          <p:spPr bwMode="auto">
            <a:xfrm>
              <a:off x="407" y="3114"/>
              <a:ext cx="941" cy="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090" name="Rectangle 14"/>
            <p:cNvSpPr>
              <a:spLocks noChangeArrowheads="1"/>
            </p:cNvSpPr>
            <p:nvPr>
              <p:custDataLst>
                <p:tags r:id="rId34"/>
              </p:custDataLst>
            </p:nvPr>
          </p:nvSpPr>
          <p:spPr bwMode="auto">
            <a:xfrm>
              <a:off x="1095" y="3148"/>
              <a:ext cx="140" cy="88"/>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s-ES_tradnl" dirty="0"/>
            </a:p>
          </p:txBody>
        </p:sp>
        <p:sp>
          <p:nvSpPr>
            <p:cNvPr id="87091" name="Rectangle 15"/>
            <p:cNvSpPr>
              <a:spLocks noChangeArrowheads="1"/>
            </p:cNvSpPr>
            <p:nvPr>
              <p:custDataLst>
                <p:tags r:id="rId35"/>
              </p:custDataLst>
            </p:nvPr>
          </p:nvSpPr>
          <p:spPr bwMode="auto">
            <a:xfrm>
              <a:off x="1210" y="3148"/>
              <a:ext cx="225" cy="88"/>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s-ES_tradnl" dirty="0"/>
            </a:p>
          </p:txBody>
        </p:sp>
        <p:sp>
          <p:nvSpPr>
            <p:cNvPr id="87092" name="Line 16"/>
            <p:cNvSpPr>
              <a:spLocks noChangeShapeType="1"/>
            </p:cNvSpPr>
            <p:nvPr>
              <p:custDataLst>
                <p:tags r:id="rId36"/>
              </p:custDataLst>
            </p:nvPr>
          </p:nvSpPr>
          <p:spPr bwMode="auto">
            <a:xfrm>
              <a:off x="464" y="3238"/>
              <a:ext cx="598" cy="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093" name="Line 17"/>
            <p:cNvSpPr>
              <a:spLocks noChangeShapeType="1"/>
            </p:cNvSpPr>
            <p:nvPr>
              <p:custDataLst>
                <p:tags r:id="rId37"/>
              </p:custDataLst>
            </p:nvPr>
          </p:nvSpPr>
          <p:spPr bwMode="auto">
            <a:xfrm>
              <a:off x="521" y="3330"/>
              <a:ext cx="541" cy="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094" name="Freeform 18" descr="Zig zag"/>
            <p:cNvSpPr>
              <a:spLocks/>
            </p:cNvSpPr>
            <p:nvPr>
              <p:custDataLst>
                <p:tags r:id="rId38"/>
              </p:custDataLst>
            </p:nvPr>
          </p:nvSpPr>
          <p:spPr bwMode="auto">
            <a:xfrm>
              <a:off x="319" y="3025"/>
              <a:ext cx="158" cy="587"/>
            </a:xfrm>
            <a:custGeom>
              <a:avLst/>
              <a:gdLst>
                <a:gd name="T0" fmla="*/ 1 w 265"/>
                <a:gd name="T1" fmla="*/ 2 h 908"/>
                <a:gd name="T2" fmla="*/ 1 w 265"/>
                <a:gd name="T3" fmla="*/ 2 h 908"/>
                <a:gd name="T4" fmla="*/ 1 w 265"/>
                <a:gd name="T5" fmla="*/ 2 h 908"/>
                <a:gd name="T6" fmla="*/ 1 w 265"/>
                <a:gd name="T7" fmla="*/ 2 h 908"/>
                <a:gd name="T8" fmla="*/ 1 w 265"/>
                <a:gd name="T9" fmla="*/ 2 h 908"/>
                <a:gd name="T10" fmla="*/ 1 w 265"/>
                <a:gd name="T11" fmla="*/ 1 h 908"/>
                <a:gd name="T12" fmla="*/ 1 w 265"/>
                <a:gd name="T13" fmla="*/ 1 h 908"/>
                <a:gd name="T14" fmla="*/ 1 w 265"/>
                <a:gd name="T15" fmla="*/ 1 h 908"/>
                <a:gd name="T16" fmla="*/ 1 w 265"/>
                <a:gd name="T17" fmla="*/ 1 h 908"/>
                <a:gd name="T18" fmla="*/ 1 w 265"/>
                <a:gd name="T19" fmla="*/ 1 h 908"/>
                <a:gd name="T20" fmla="*/ 1 w 265"/>
                <a:gd name="T21" fmla="*/ 1 h 908"/>
                <a:gd name="T22" fmla="*/ 1 w 265"/>
                <a:gd name="T23" fmla="*/ 1 h 908"/>
                <a:gd name="T24" fmla="*/ 1 w 265"/>
                <a:gd name="T25" fmla="*/ 1 h 908"/>
                <a:gd name="T26" fmla="*/ 1 w 265"/>
                <a:gd name="T27" fmla="*/ 1 h 908"/>
                <a:gd name="T28" fmla="*/ 1 w 265"/>
                <a:gd name="T29" fmla="*/ 1 h 908"/>
                <a:gd name="T30" fmla="*/ 1 w 265"/>
                <a:gd name="T31" fmla="*/ 1 h 908"/>
                <a:gd name="T32" fmla="*/ 1 w 265"/>
                <a:gd name="T33" fmla="*/ 1 h 908"/>
                <a:gd name="T34" fmla="*/ 1 w 265"/>
                <a:gd name="T35" fmla="*/ 1 h 908"/>
                <a:gd name="T36" fmla="*/ 1 w 265"/>
                <a:gd name="T37" fmla="*/ 1 h 908"/>
                <a:gd name="T38" fmla="*/ 1 w 265"/>
                <a:gd name="T39" fmla="*/ 0 h 908"/>
                <a:gd name="T40" fmla="*/ 1 w 265"/>
                <a:gd name="T41" fmla="*/ 1 h 908"/>
                <a:gd name="T42" fmla="*/ 1 w 265"/>
                <a:gd name="T43" fmla="*/ 1 h 908"/>
                <a:gd name="T44" fmla="*/ 1 w 265"/>
                <a:gd name="T45" fmla="*/ 5 h 908"/>
                <a:gd name="T46" fmla="*/ 1 w 265"/>
                <a:gd name="T47" fmla="*/ 5 h 908"/>
                <a:gd name="T48" fmla="*/ 1 w 265"/>
                <a:gd name="T49" fmla="*/ 5 h 908"/>
                <a:gd name="T50" fmla="*/ 1 w 265"/>
                <a:gd name="T51" fmla="*/ 5 h 908"/>
                <a:gd name="T52" fmla="*/ 1 w 265"/>
                <a:gd name="T53" fmla="*/ 5 h 908"/>
                <a:gd name="T54" fmla="*/ 1 w 265"/>
                <a:gd name="T55" fmla="*/ 5 h 908"/>
                <a:gd name="T56" fmla="*/ 1 w 265"/>
                <a:gd name="T57" fmla="*/ 5 h 908"/>
                <a:gd name="T58" fmla="*/ 1 w 265"/>
                <a:gd name="T59" fmla="*/ 5 h 908"/>
                <a:gd name="T60" fmla="*/ 1 w 265"/>
                <a:gd name="T61" fmla="*/ 4 h 908"/>
                <a:gd name="T62" fmla="*/ 1 w 265"/>
                <a:gd name="T63" fmla="*/ 4 h 908"/>
                <a:gd name="T64" fmla="*/ 1 w 265"/>
                <a:gd name="T65" fmla="*/ 4 h 908"/>
                <a:gd name="T66" fmla="*/ 1 w 265"/>
                <a:gd name="T67" fmla="*/ 4 h 908"/>
                <a:gd name="T68" fmla="*/ 1 w 265"/>
                <a:gd name="T69" fmla="*/ 4 h 908"/>
                <a:gd name="T70" fmla="*/ 1 w 265"/>
                <a:gd name="T71" fmla="*/ 4 h 908"/>
                <a:gd name="T72" fmla="*/ 1 w 265"/>
                <a:gd name="T73" fmla="*/ 4 h 908"/>
                <a:gd name="T74" fmla="*/ 1 w 265"/>
                <a:gd name="T75" fmla="*/ 4 h 908"/>
                <a:gd name="T76" fmla="*/ 1 w 265"/>
                <a:gd name="T77" fmla="*/ 3 h 908"/>
                <a:gd name="T78" fmla="*/ 1 w 265"/>
                <a:gd name="T79" fmla="*/ 3 h 908"/>
                <a:gd name="T80" fmla="*/ 1 w 265"/>
                <a:gd name="T81" fmla="*/ 3 h 908"/>
                <a:gd name="T82" fmla="*/ 1 w 265"/>
                <a:gd name="T83" fmla="*/ 3 h 908"/>
                <a:gd name="T84" fmla="*/ 1 w 265"/>
                <a:gd name="T85" fmla="*/ 3 h 908"/>
                <a:gd name="T86" fmla="*/ 1 w 265"/>
                <a:gd name="T87" fmla="*/ 3 h 9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65"/>
                <a:gd name="T133" fmla="*/ 0 h 908"/>
                <a:gd name="T134" fmla="*/ 265 w 265"/>
                <a:gd name="T135" fmla="*/ 908 h 90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65" h="908">
                  <a:moveTo>
                    <a:pt x="248" y="454"/>
                  </a:moveTo>
                  <a:lnTo>
                    <a:pt x="254" y="438"/>
                  </a:lnTo>
                  <a:lnTo>
                    <a:pt x="257" y="425"/>
                  </a:lnTo>
                  <a:lnTo>
                    <a:pt x="261" y="411"/>
                  </a:lnTo>
                  <a:lnTo>
                    <a:pt x="263" y="398"/>
                  </a:lnTo>
                  <a:lnTo>
                    <a:pt x="264" y="386"/>
                  </a:lnTo>
                  <a:lnTo>
                    <a:pt x="264" y="374"/>
                  </a:lnTo>
                  <a:lnTo>
                    <a:pt x="264" y="362"/>
                  </a:lnTo>
                  <a:lnTo>
                    <a:pt x="262" y="351"/>
                  </a:lnTo>
                  <a:lnTo>
                    <a:pt x="259" y="340"/>
                  </a:lnTo>
                  <a:lnTo>
                    <a:pt x="256" y="329"/>
                  </a:lnTo>
                  <a:lnTo>
                    <a:pt x="252" y="319"/>
                  </a:lnTo>
                  <a:lnTo>
                    <a:pt x="246" y="309"/>
                  </a:lnTo>
                  <a:lnTo>
                    <a:pt x="240" y="300"/>
                  </a:lnTo>
                  <a:lnTo>
                    <a:pt x="232" y="290"/>
                  </a:lnTo>
                  <a:lnTo>
                    <a:pt x="225" y="280"/>
                  </a:lnTo>
                  <a:lnTo>
                    <a:pt x="215" y="271"/>
                  </a:lnTo>
                  <a:lnTo>
                    <a:pt x="219" y="258"/>
                  </a:lnTo>
                  <a:lnTo>
                    <a:pt x="221" y="245"/>
                  </a:lnTo>
                  <a:lnTo>
                    <a:pt x="223" y="233"/>
                  </a:lnTo>
                  <a:lnTo>
                    <a:pt x="225" y="222"/>
                  </a:lnTo>
                  <a:lnTo>
                    <a:pt x="225" y="211"/>
                  </a:lnTo>
                  <a:lnTo>
                    <a:pt x="225" y="202"/>
                  </a:lnTo>
                  <a:lnTo>
                    <a:pt x="224" y="193"/>
                  </a:lnTo>
                  <a:lnTo>
                    <a:pt x="223" y="185"/>
                  </a:lnTo>
                  <a:lnTo>
                    <a:pt x="220" y="177"/>
                  </a:lnTo>
                  <a:lnTo>
                    <a:pt x="216" y="171"/>
                  </a:lnTo>
                  <a:lnTo>
                    <a:pt x="212" y="166"/>
                  </a:lnTo>
                  <a:lnTo>
                    <a:pt x="206" y="162"/>
                  </a:lnTo>
                  <a:lnTo>
                    <a:pt x="199" y="160"/>
                  </a:lnTo>
                  <a:lnTo>
                    <a:pt x="192" y="158"/>
                  </a:lnTo>
                  <a:lnTo>
                    <a:pt x="183" y="158"/>
                  </a:lnTo>
                  <a:lnTo>
                    <a:pt x="173" y="159"/>
                  </a:lnTo>
                  <a:lnTo>
                    <a:pt x="174" y="146"/>
                  </a:lnTo>
                  <a:lnTo>
                    <a:pt x="175" y="133"/>
                  </a:lnTo>
                  <a:lnTo>
                    <a:pt x="175" y="119"/>
                  </a:lnTo>
                  <a:lnTo>
                    <a:pt x="174" y="108"/>
                  </a:lnTo>
                  <a:lnTo>
                    <a:pt x="173" y="97"/>
                  </a:lnTo>
                  <a:lnTo>
                    <a:pt x="172" y="87"/>
                  </a:lnTo>
                  <a:lnTo>
                    <a:pt x="170" y="78"/>
                  </a:lnTo>
                  <a:lnTo>
                    <a:pt x="166" y="70"/>
                  </a:lnTo>
                  <a:lnTo>
                    <a:pt x="162" y="64"/>
                  </a:lnTo>
                  <a:lnTo>
                    <a:pt x="157" y="59"/>
                  </a:lnTo>
                  <a:lnTo>
                    <a:pt x="151" y="56"/>
                  </a:lnTo>
                  <a:lnTo>
                    <a:pt x="144" y="54"/>
                  </a:lnTo>
                  <a:lnTo>
                    <a:pt x="136" y="54"/>
                  </a:lnTo>
                  <a:lnTo>
                    <a:pt x="127" y="56"/>
                  </a:lnTo>
                  <a:lnTo>
                    <a:pt x="116" y="60"/>
                  </a:lnTo>
                  <a:lnTo>
                    <a:pt x="103" y="65"/>
                  </a:lnTo>
                  <a:lnTo>
                    <a:pt x="105" y="55"/>
                  </a:lnTo>
                  <a:lnTo>
                    <a:pt x="105" y="45"/>
                  </a:lnTo>
                  <a:lnTo>
                    <a:pt x="104" y="35"/>
                  </a:lnTo>
                  <a:lnTo>
                    <a:pt x="103" y="27"/>
                  </a:lnTo>
                  <a:lnTo>
                    <a:pt x="101" y="20"/>
                  </a:lnTo>
                  <a:lnTo>
                    <a:pt x="98" y="14"/>
                  </a:lnTo>
                  <a:lnTo>
                    <a:pt x="95" y="8"/>
                  </a:lnTo>
                  <a:lnTo>
                    <a:pt x="91" y="4"/>
                  </a:lnTo>
                  <a:lnTo>
                    <a:pt x="86" y="2"/>
                  </a:lnTo>
                  <a:lnTo>
                    <a:pt x="79" y="0"/>
                  </a:lnTo>
                  <a:lnTo>
                    <a:pt x="72" y="0"/>
                  </a:lnTo>
                  <a:lnTo>
                    <a:pt x="63" y="2"/>
                  </a:lnTo>
                  <a:lnTo>
                    <a:pt x="53" y="5"/>
                  </a:lnTo>
                  <a:lnTo>
                    <a:pt x="42" y="11"/>
                  </a:lnTo>
                  <a:lnTo>
                    <a:pt x="30" y="19"/>
                  </a:lnTo>
                  <a:lnTo>
                    <a:pt x="16" y="28"/>
                  </a:lnTo>
                  <a:lnTo>
                    <a:pt x="8" y="20"/>
                  </a:lnTo>
                  <a:lnTo>
                    <a:pt x="0" y="12"/>
                  </a:lnTo>
                  <a:lnTo>
                    <a:pt x="0" y="895"/>
                  </a:lnTo>
                  <a:lnTo>
                    <a:pt x="8" y="887"/>
                  </a:lnTo>
                  <a:lnTo>
                    <a:pt x="16" y="879"/>
                  </a:lnTo>
                  <a:lnTo>
                    <a:pt x="30" y="888"/>
                  </a:lnTo>
                  <a:lnTo>
                    <a:pt x="42" y="896"/>
                  </a:lnTo>
                  <a:lnTo>
                    <a:pt x="53" y="902"/>
                  </a:lnTo>
                  <a:lnTo>
                    <a:pt x="63" y="905"/>
                  </a:lnTo>
                  <a:lnTo>
                    <a:pt x="72" y="907"/>
                  </a:lnTo>
                  <a:lnTo>
                    <a:pt x="79" y="907"/>
                  </a:lnTo>
                  <a:lnTo>
                    <a:pt x="86" y="905"/>
                  </a:lnTo>
                  <a:lnTo>
                    <a:pt x="91" y="903"/>
                  </a:lnTo>
                  <a:lnTo>
                    <a:pt x="95" y="899"/>
                  </a:lnTo>
                  <a:lnTo>
                    <a:pt x="98" y="893"/>
                  </a:lnTo>
                  <a:lnTo>
                    <a:pt x="101" y="887"/>
                  </a:lnTo>
                  <a:lnTo>
                    <a:pt x="103" y="880"/>
                  </a:lnTo>
                  <a:lnTo>
                    <a:pt x="104" y="872"/>
                  </a:lnTo>
                  <a:lnTo>
                    <a:pt x="105" y="862"/>
                  </a:lnTo>
                  <a:lnTo>
                    <a:pt x="105" y="852"/>
                  </a:lnTo>
                  <a:lnTo>
                    <a:pt x="103" y="842"/>
                  </a:lnTo>
                  <a:lnTo>
                    <a:pt x="116" y="847"/>
                  </a:lnTo>
                  <a:lnTo>
                    <a:pt x="127" y="851"/>
                  </a:lnTo>
                  <a:lnTo>
                    <a:pt x="136" y="853"/>
                  </a:lnTo>
                  <a:lnTo>
                    <a:pt x="144" y="853"/>
                  </a:lnTo>
                  <a:lnTo>
                    <a:pt x="151" y="851"/>
                  </a:lnTo>
                  <a:lnTo>
                    <a:pt x="157" y="848"/>
                  </a:lnTo>
                  <a:lnTo>
                    <a:pt x="162" y="843"/>
                  </a:lnTo>
                  <a:lnTo>
                    <a:pt x="166" y="837"/>
                  </a:lnTo>
                  <a:lnTo>
                    <a:pt x="170" y="829"/>
                  </a:lnTo>
                  <a:lnTo>
                    <a:pt x="172" y="820"/>
                  </a:lnTo>
                  <a:lnTo>
                    <a:pt x="173" y="810"/>
                  </a:lnTo>
                  <a:lnTo>
                    <a:pt x="174" y="799"/>
                  </a:lnTo>
                  <a:lnTo>
                    <a:pt x="175" y="788"/>
                  </a:lnTo>
                  <a:lnTo>
                    <a:pt x="175" y="774"/>
                  </a:lnTo>
                  <a:lnTo>
                    <a:pt x="174" y="761"/>
                  </a:lnTo>
                  <a:lnTo>
                    <a:pt x="173" y="748"/>
                  </a:lnTo>
                  <a:lnTo>
                    <a:pt x="183" y="749"/>
                  </a:lnTo>
                  <a:lnTo>
                    <a:pt x="192" y="749"/>
                  </a:lnTo>
                  <a:lnTo>
                    <a:pt x="199" y="747"/>
                  </a:lnTo>
                  <a:lnTo>
                    <a:pt x="206" y="745"/>
                  </a:lnTo>
                  <a:lnTo>
                    <a:pt x="212" y="741"/>
                  </a:lnTo>
                  <a:lnTo>
                    <a:pt x="216" y="736"/>
                  </a:lnTo>
                  <a:lnTo>
                    <a:pt x="220" y="730"/>
                  </a:lnTo>
                  <a:lnTo>
                    <a:pt x="223" y="722"/>
                  </a:lnTo>
                  <a:lnTo>
                    <a:pt x="224" y="714"/>
                  </a:lnTo>
                  <a:lnTo>
                    <a:pt x="225" y="705"/>
                  </a:lnTo>
                  <a:lnTo>
                    <a:pt x="225" y="696"/>
                  </a:lnTo>
                  <a:lnTo>
                    <a:pt x="225" y="685"/>
                  </a:lnTo>
                  <a:lnTo>
                    <a:pt x="223" y="674"/>
                  </a:lnTo>
                  <a:lnTo>
                    <a:pt x="221" y="662"/>
                  </a:lnTo>
                  <a:lnTo>
                    <a:pt x="219" y="649"/>
                  </a:lnTo>
                  <a:lnTo>
                    <a:pt x="215" y="636"/>
                  </a:lnTo>
                  <a:lnTo>
                    <a:pt x="225" y="627"/>
                  </a:lnTo>
                  <a:lnTo>
                    <a:pt x="232" y="617"/>
                  </a:lnTo>
                  <a:lnTo>
                    <a:pt x="240" y="607"/>
                  </a:lnTo>
                  <a:lnTo>
                    <a:pt x="246" y="598"/>
                  </a:lnTo>
                  <a:lnTo>
                    <a:pt x="252" y="588"/>
                  </a:lnTo>
                  <a:lnTo>
                    <a:pt x="256" y="578"/>
                  </a:lnTo>
                  <a:lnTo>
                    <a:pt x="259" y="567"/>
                  </a:lnTo>
                  <a:lnTo>
                    <a:pt x="262" y="556"/>
                  </a:lnTo>
                  <a:lnTo>
                    <a:pt x="264" y="545"/>
                  </a:lnTo>
                  <a:lnTo>
                    <a:pt x="264" y="533"/>
                  </a:lnTo>
                  <a:lnTo>
                    <a:pt x="264" y="521"/>
                  </a:lnTo>
                  <a:lnTo>
                    <a:pt x="263" y="509"/>
                  </a:lnTo>
                  <a:lnTo>
                    <a:pt x="261" y="496"/>
                  </a:lnTo>
                  <a:lnTo>
                    <a:pt x="257" y="482"/>
                  </a:lnTo>
                  <a:lnTo>
                    <a:pt x="254" y="469"/>
                  </a:lnTo>
                  <a:lnTo>
                    <a:pt x="248" y="454"/>
                  </a:lnTo>
                </a:path>
              </a:pathLst>
            </a:custGeom>
            <a:pattFill prst="zigZag">
              <a:fgClr>
                <a:schemeClr val="bg1"/>
              </a:fgClr>
              <a:bgClr>
                <a:srgbClr val="FFC5CF"/>
              </a:bgClr>
            </a:pattFill>
            <a:ln w="12700" cap="rnd">
              <a:noFill/>
              <a:round/>
              <a:headEnd/>
              <a:tailEnd/>
            </a:ln>
          </p:spPr>
          <p:txBody>
            <a:bodyPr>
              <a:prstTxWarp prst="textNoShape">
                <a:avLst/>
              </a:prstTxWarp>
            </a:bodyPr>
            <a:lstStyle/>
            <a:p>
              <a:endParaRPr lang="es-ES_tradnl" dirty="0"/>
            </a:p>
          </p:txBody>
        </p:sp>
        <p:sp>
          <p:nvSpPr>
            <p:cNvPr id="87095" name="Line 19"/>
            <p:cNvSpPr>
              <a:spLocks noChangeShapeType="1"/>
            </p:cNvSpPr>
            <p:nvPr>
              <p:custDataLst>
                <p:tags r:id="rId39"/>
              </p:custDataLst>
            </p:nvPr>
          </p:nvSpPr>
          <p:spPr bwMode="auto">
            <a:xfrm>
              <a:off x="1095" y="3330"/>
              <a:ext cx="340" cy="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096" name="Line 20"/>
            <p:cNvSpPr>
              <a:spLocks noChangeShapeType="1"/>
            </p:cNvSpPr>
            <p:nvPr>
              <p:custDataLst>
                <p:tags r:id="rId40"/>
              </p:custDataLst>
            </p:nvPr>
          </p:nvSpPr>
          <p:spPr bwMode="auto">
            <a:xfrm>
              <a:off x="1095" y="3395"/>
              <a:ext cx="340" cy="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097" name="Line 21"/>
            <p:cNvSpPr>
              <a:spLocks noChangeShapeType="1"/>
            </p:cNvSpPr>
            <p:nvPr>
              <p:custDataLst>
                <p:tags r:id="rId41"/>
              </p:custDataLst>
            </p:nvPr>
          </p:nvSpPr>
          <p:spPr bwMode="auto">
            <a:xfrm>
              <a:off x="1095" y="3487"/>
              <a:ext cx="340" cy="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098" name="Line 22"/>
            <p:cNvSpPr>
              <a:spLocks noChangeShapeType="1"/>
            </p:cNvSpPr>
            <p:nvPr>
              <p:custDataLst>
                <p:tags r:id="rId42"/>
              </p:custDataLst>
            </p:nvPr>
          </p:nvSpPr>
          <p:spPr bwMode="auto">
            <a:xfrm>
              <a:off x="347" y="3583"/>
              <a:ext cx="0" cy="26"/>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099" name="Rectangle 23"/>
            <p:cNvSpPr>
              <a:spLocks noChangeArrowheads="1"/>
            </p:cNvSpPr>
            <p:nvPr>
              <p:custDataLst>
                <p:tags r:id="rId43"/>
              </p:custDataLst>
            </p:nvPr>
          </p:nvSpPr>
          <p:spPr bwMode="auto">
            <a:xfrm>
              <a:off x="548" y="3580"/>
              <a:ext cx="29" cy="31"/>
            </a:xfrm>
            <a:prstGeom prst="rect">
              <a:avLst/>
            </a:prstGeom>
            <a:solidFill>
              <a:schemeClr val="tx1"/>
            </a:solidFill>
            <a:ln w="12700">
              <a:noFill/>
              <a:miter lim="800000"/>
              <a:headEnd/>
              <a:tailEnd/>
            </a:ln>
          </p:spPr>
          <p:txBody>
            <a:bodyPr wrap="none" anchor="ctr">
              <a:prstTxWarp prst="textNoShape">
                <a:avLst/>
              </a:prstTxWarp>
            </a:bodyPr>
            <a:lstStyle/>
            <a:p>
              <a:endParaRPr lang="es-ES_tradnl" dirty="0"/>
            </a:p>
          </p:txBody>
        </p:sp>
        <p:sp>
          <p:nvSpPr>
            <p:cNvPr id="87100" name="Line 24"/>
            <p:cNvSpPr>
              <a:spLocks noChangeShapeType="1"/>
            </p:cNvSpPr>
            <p:nvPr>
              <p:custDataLst>
                <p:tags r:id="rId44"/>
              </p:custDataLst>
            </p:nvPr>
          </p:nvSpPr>
          <p:spPr bwMode="auto">
            <a:xfrm>
              <a:off x="864" y="3583"/>
              <a:ext cx="0" cy="26"/>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101" name="Rectangle 25"/>
            <p:cNvSpPr>
              <a:spLocks noChangeArrowheads="1"/>
            </p:cNvSpPr>
            <p:nvPr>
              <p:custDataLst>
                <p:tags r:id="rId45"/>
              </p:custDataLst>
            </p:nvPr>
          </p:nvSpPr>
          <p:spPr bwMode="auto">
            <a:xfrm>
              <a:off x="1007" y="3580"/>
              <a:ext cx="29" cy="31"/>
            </a:xfrm>
            <a:prstGeom prst="rect">
              <a:avLst/>
            </a:prstGeom>
            <a:solidFill>
              <a:schemeClr val="tx1"/>
            </a:solidFill>
            <a:ln w="12700">
              <a:noFill/>
              <a:miter lim="800000"/>
              <a:headEnd/>
              <a:tailEnd/>
            </a:ln>
          </p:spPr>
          <p:txBody>
            <a:bodyPr wrap="none" anchor="ctr">
              <a:prstTxWarp prst="textNoShape">
                <a:avLst/>
              </a:prstTxWarp>
            </a:bodyPr>
            <a:lstStyle/>
            <a:p>
              <a:endParaRPr lang="es-ES_tradnl" dirty="0"/>
            </a:p>
          </p:txBody>
        </p:sp>
        <p:sp>
          <p:nvSpPr>
            <p:cNvPr id="87102" name="Line 26"/>
            <p:cNvSpPr>
              <a:spLocks noChangeShapeType="1"/>
            </p:cNvSpPr>
            <p:nvPr>
              <p:custDataLst>
                <p:tags r:id="rId46"/>
              </p:custDataLst>
            </p:nvPr>
          </p:nvSpPr>
          <p:spPr bwMode="auto">
            <a:xfrm>
              <a:off x="1064" y="3583"/>
              <a:ext cx="0" cy="26"/>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103" name="Rectangle 27"/>
            <p:cNvSpPr>
              <a:spLocks noChangeArrowheads="1"/>
            </p:cNvSpPr>
            <p:nvPr>
              <p:custDataLst>
                <p:tags r:id="rId47"/>
              </p:custDataLst>
            </p:nvPr>
          </p:nvSpPr>
          <p:spPr bwMode="auto">
            <a:xfrm>
              <a:off x="1265" y="3580"/>
              <a:ext cx="29" cy="31"/>
            </a:xfrm>
            <a:prstGeom prst="rect">
              <a:avLst/>
            </a:prstGeom>
            <a:solidFill>
              <a:schemeClr val="tx1"/>
            </a:solidFill>
            <a:ln w="12700">
              <a:noFill/>
              <a:miter lim="800000"/>
              <a:headEnd/>
              <a:tailEnd/>
            </a:ln>
          </p:spPr>
          <p:txBody>
            <a:bodyPr wrap="none" anchor="ctr">
              <a:prstTxWarp prst="textNoShape">
                <a:avLst/>
              </a:prstTxWarp>
            </a:bodyPr>
            <a:lstStyle/>
            <a:p>
              <a:endParaRPr lang="es-ES_tradnl" dirty="0"/>
            </a:p>
          </p:txBody>
        </p:sp>
        <p:sp>
          <p:nvSpPr>
            <p:cNvPr id="87104" name="Line 28"/>
            <p:cNvSpPr>
              <a:spLocks noChangeShapeType="1"/>
            </p:cNvSpPr>
            <p:nvPr>
              <p:custDataLst>
                <p:tags r:id="rId48"/>
              </p:custDataLst>
            </p:nvPr>
          </p:nvSpPr>
          <p:spPr bwMode="auto">
            <a:xfrm>
              <a:off x="1323" y="3583"/>
              <a:ext cx="0" cy="26"/>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87105" name="Rectangle 29"/>
            <p:cNvSpPr>
              <a:spLocks noChangeArrowheads="1"/>
            </p:cNvSpPr>
            <p:nvPr>
              <p:custDataLst>
                <p:tags r:id="rId49"/>
              </p:custDataLst>
            </p:nvPr>
          </p:nvSpPr>
          <p:spPr bwMode="auto">
            <a:xfrm>
              <a:off x="1408" y="3580"/>
              <a:ext cx="29" cy="31"/>
            </a:xfrm>
            <a:prstGeom prst="rect">
              <a:avLst/>
            </a:prstGeom>
            <a:solidFill>
              <a:schemeClr val="tx1"/>
            </a:solidFill>
            <a:ln w="12700">
              <a:noFill/>
              <a:miter lim="800000"/>
              <a:headEnd/>
              <a:tailEnd/>
            </a:ln>
          </p:spPr>
          <p:txBody>
            <a:bodyPr wrap="none" anchor="ctr">
              <a:prstTxWarp prst="textNoShape">
                <a:avLst/>
              </a:prstTxWarp>
            </a:bodyPr>
            <a:lstStyle/>
            <a:p>
              <a:endParaRPr lang="es-ES_tradnl" dirty="0"/>
            </a:p>
          </p:txBody>
        </p:sp>
        <p:sp>
          <p:nvSpPr>
            <p:cNvPr id="87106" name="Rectangle 30"/>
            <p:cNvSpPr>
              <a:spLocks noChangeArrowheads="1"/>
            </p:cNvSpPr>
            <p:nvPr>
              <p:custDataLst>
                <p:tags r:id="rId50"/>
              </p:custDataLst>
            </p:nvPr>
          </p:nvSpPr>
          <p:spPr bwMode="auto">
            <a:xfrm>
              <a:off x="1143" y="3153"/>
              <a:ext cx="59" cy="67"/>
            </a:xfrm>
            <a:prstGeom prst="rect">
              <a:avLst/>
            </a:prstGeom>
            <a:noFill/>
            <a:ln w="12700">
              <a:noFill/>
              <a:miter lim="800000"/>
              <a:headEnd/>
              <a:tailEnd/>
            </a:ln>
          </p:spPr>
          <p:txBody>
            <a:bodyPr lIns="0" tIns="0" rIns="0" bIns="0">
              <a:prstTxWarp prst="textNoShape">
                <a:avLst/>
              </a:prstTxWarp>
              <a:spAutoFit/>
            </a:bodyPr>
            <a:lstStyle/>
            <a:p>
              <a:pPr algn="ctr" eaLnBrk="0" hangingPunct="0"/>
              <a:r>
                <a:rPr lang="en-US" sz="700" b="1" dirty="0">
                  <a:latin typeface="Arial Unicode MS" pitchFamily="8" charset="0"/>
                </a:rPr>
                <a:t>€</a:t>
              </a:r>
            </a:p>
          </p:txBody>
        </p:sp>
        <p:sp>
          <p:nvSpPr>
            <p:cNvPr id="87107" name="Rectangle 31"/>
            <p:cNvSpPr>
              <a:spLocks noChangeArrowheads="1"/>
            </p:cNvSpPr>
            <p:nvPr>
              <p:custDataLst>
                <p:tags r:id="rId51"/>
              </p:custDataLst>
            </p:nvPr>
          </p:nvSpPr>
          <p:spPr bwMode="auto">
            <a:xfrm>
              <a:off x="1241" y="3152"/>
              <a:ext cx="171" cy="58"/>
            </a:xfrm>
            <a:prstGeom prst="rect">
              <a:avLst/>
            </a:prstGeom>
            <a:noFill/>
            <a:ln w="12700">
              <a:noFill/>
              <a:miter lim="800000"/>
              <a:headEnd/>
              <a:tailEnd/>
            </a:ln>
          </p:spPr>
          <p:txBody>
            <a:bodyPr lIns="0" tIns="0" rIns="0" bIns="0">
              <a:prstTxWarp prst="textNoShape">
                <a:avLst/>
              </a:prstTxWarp>
              <a:spAutoFit/>
            </a:bodyPr>
            <a:lstStyle/>
            <a:p>
              <a:pPr algn="ctr" eaLnBrk="0" hangingPunct="0"/>
              <a:r>
                <a:rPr lang="en-US" sz="600" b="1" dirty="0">
                  <a:latin typeface="Arial Unicode MS" pitchFamily="8" charset="0"/>
                </a:rPr>
                <a:t>- 400,-</a:t>
              </a:r>
            </a:p>
          </p:txBody>
        </p:sp>
        <p:sp>
          <p:nvSpPr>
            <p:cNvPr id="87108" name="Rectangle 32"/>
            <p:cNvSpPr>
              <a:spLocks noChangeArrowheads="1"/>
            </p:cNvSpPr>
            <p:nvPr>
              <p:custDataLst>
                <p:tags r:id="rId52"/>
              </p:custDataLst>
            </p:nvPr>
          </p:nvSpPr>
          <p:spPr bwMode="auto">
            <a:xfrm>
              <a:off x="2541" y="2958"/>
              <a:ext cx="687" cy="684"/>
            </a:xfrm>
            <a:prstGeom prst="rect">
              <a:avLst/>
            </a:prstGeom>
            <a:solidFill>
              <a:schemeClr val="bg1"/>
            </a:solidFill>
            <a:ln w="12700">
              <a:solidFill>
                <a:schemeClr val="folHlink"/>
              </a:solidFill>
              <a:miter lim="800000"/>
              <a:headEnd/>
              <a:tailEnd/>
            </a:ln>
          </p:spPr>
          <p:txBody>
            <a:bodyPr wrap="none" lIns="90000" tIns="46800" rIns="90000" bIns="46800" anchor="ctr">
              <a:prstTxWarp prst="textNoShape">
                <a:avLst/>
              </a:prstTxWarp>
              <a:spAutoFit/>
            </a:bodyPr>
            <a:lstStyle/>
            <a:p>
              <a:endParaRPr lang="es-ES_tradnl" dirty="0"/>
            </a:p>
          </p:txBody>
        </p:sp>
        <p:sp>
          <p:nvSpPr>
            <p:cNvPr id="87109" name="Freeform 33" descr="Geldsack"/>
            <p:cNvSpPr>
              <a:spLocks/>
            </p:cNvSpPr>
            <p:nvPr>
              <p:custDataLst>
                <p:tags r:id="rId53"/>
              </p:custDataLst>
            </p:nvPr>
          </p:nvSpPr>
          <p:spPr bwMode="auto">
            <a:xfrm>
              <a:off x="2684" y="2986"/>
              <a:ext cx="401" cy="629"/>
            </a:xfrm>
            <a:custGeom>
              <a:avLst/>
              <a:gdLst>
                <a:gd name="T0" fmla="*/ 2 w 520"/>
                <a:gd name="T1" fmla="*/ 33 h 816"/>
                <a:gd name="T2" fmla="*/ 2 w 520"/>
                <a:gd name="T3" fmla="*/ 30 h 816"/>
                <a:gd name="T4" fmla="*/ 2 w 520"/>
                <a:gd name="T5" fmla="*/ 26 h 816"/>
                <a:gd name="T6" fmla="*/ 2 w 520"/>
                <a:gd name="T7" fmla="*/ 25 h 816"/>
                <a:gd name="T8" fmla="*/ 2 w 520"/>
                <a:gd name="T9" fmla="*/ 23 h 816"/>
                <a:gd name="T10" fmla="*/ 2 w 520"/>
                <a:gd name="T11" fmla="*/ 22 h 816"/>
                <a:gd name="T12" fmla="*/ 3 w 520"/>
                <a:gd name="T13" fmla="*/ 20 h 816"/>
                <a:gd name="T14" fmla="*/ 4 w 520"/>
                <a:gd name="T15" fmla="*/ 19 h 816"/>
                <a:gd name="T16" fmla="*/ 4 w 520"/>
                <a:gd name="T17" fmla="*/ 17 h 816"/>
                <a:gd name="T18" fmla="*/ 4 w 520"/>
                <a:gd name="T19" fmla="*/ 15 h 816"/>
                <a:gd name="T20" fmla="*/ 6 w 520"/>
                <a:gd name="T21" fmla="*/ 13 h 816"/>
                <a:gd name="T22" fmla="*/ 7 w 520"/>
                <a:gd name="T23" fmla="*/ 12 h 816"/>
                <a:gd name="T24" fmla="*/ 9 w 520"/>
                <a:gd name="T25" fmla="*/ 9 h 816"/>
                <a:gd name="T26" fmla="*/ 10 w 520"/>
                <a:gd name="T27" fmla="*/ 8 h 816"/>
                <a:gd name="T28" fmla="*/ 11 w 520"/>
                <a:gd name="T29" fmla="*/ 5 h 816"/>
                <a:gd name="T30" fmla="*/ 12 w 520"/>
                <a:gd name="T31" fmla="*/ 2 h 816"/>
                <a:gd name="T32" fmla="*/ 13 w 520"/>
                <a:gd name="T33" fmla="*/ 2 h 816"/>
                <a:gd name="T34" fmla="*/ 15 w 520"/>
                <a:gd name="T35" fmla="*/ 2 h 816"/>
                <a:gd name="T36" fmla="*/ 16 w 520"/>
                <a:gd name="T37" fmla="*/ 0 h 816"/>
                <a:gd name="T38" fmla="*/ 21 w 520"/>
                <a:gd name="T39" fmla="*/ 4 h 816"/>
                <a:gd name="T40" fmla="*/ 19 w 520"/>
                <a:gd name="T41" fmla="*/ 7 h 816"/>
                <a:gd name="T42" fmla="*/ 18 w 520"/>
                <a:gd name="T43" fmla="*/ 9 h 816"/>
                <a:gd name="T44" fmla="*/ 16 w 520"/>
                <a:gd name="T45" fmla="*/ 9 h 816"/>
                <a:gd name="T46" fmla="*/ 15 w 520"/>
                <a:gd name="T47" fmla="*/ 10 h 816"/>
                <a:gd name="T48" fmla="*/ 17 w 520"/>
                <a:gd name="T49" fmla="*/ 12 h 816"/>
                <a:gd name="T50" fmla="*/ 17 w 520"/>
                <a:gd name="T51" fmla="*/ 13 h 816"/>
                <a:gd name="T52" fmla="*/ 17 w 520"/>
                <a:gd name="T53" fmla="*/ 15 h 816"/>
                <a:gd name="T54" fmla="*/ 16 w 520"/>
                <a:gd name="T55" fmla="*/ 17 h 816"/>
                <a:gd name="T56" fmla="*/ 17 w 520"/>
                <a:gd name="T57" fmla="*/ 21 h 816"/>
                <a:gd name="T58" fmla="*/ 19 w 520"/>
                <a:gd name="T59" fmla="*/ 22 h 816"/>
                <a:gd name="T60" fmla="*/ 19 w 520"/>
                <a:gd name="T61" fmla="*/ 22 h 816"/>
                <a:gd name="T62" fmla="*/ 19 w 520"/>
                <a:gd name="T63" fmla="*/ 25 h 816"/>
                <a:gd name="T64" fmla="*/ 21 w 520"/>
                <a:gd name="T65" fmla="*/ 27 h 816"/>
                <a:gd name="T66" fmla="*/ 21 w 520"/>
                <a:gd name="T67" fmla="*/ 30 h 816"/>
                <a:gd name="T68" fmla="*/ 22 w 520"/>
                <a:gd name="T69" fmla="*/ 32 h 816"/>
                <a:gd name="T70" fmla="*/ 22 w 520"/>
                <a:gd name="T71" fmla="*/ 33 h 816"/>
                <a:gd name="T72" fmla="*/ 22 w 520"/>
                <a:gd name="T73" fmla="*/ 35 h 816"/>
                <a:gd name="T74" fmla="*/ 18 w 520"/>
                <a:gd name="T75" fmla="*/ 35 h 816"/>
                <a:gd name="T76" fmla="*/ 15 w 520"/>
                <a:gd name="T77" fmla="*/ 35 h 816"/>
                <a:gd name="T78" fmla="*/ 12 w 520"/>
                <a:gd name="T79" fmla="*/ 36 h 816"/>
                <a:gd name="T80" fmla="*/ 7 w 520"/>
                <a:gd name="T81" fmla="*/ 36 h 816"/>
                <a:gd name="T82" fmla="*/ 2 w 520"/>
                <a:gd name="T83" fmla="*/ 35 h 8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20"/>
                <a:gd name="T127" fmla="*/ 0 h 816"/>
                <a:gd name="T128" fmla="*/ 520 w 520"/>
                <a:gd name="T129" fmla="*/ 816 h 8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20" h="816">
                  <a:moveTo>
                    <a:pt x="0" y="784"/>
                  </a:moveTo>
                  <a:lnTo>
                    <a:pt x="12" y="756"/>
                  </a:lnTo>
                  <a:lnTo>
                    <a:pt x="16" y="716"/>
                  </a:lnTo>
                  <a:lnTo>
                    <a:pt x="16" y="672"/>
                  </a:lnTo>
                  <a:lnTo>
                    <a:pt x="16" y="616"/>
                  </a:lnTo>
                  <a:lnTo>
                    <a:pt x="16" y="596"/>
                  </a:lnTo>
                  <a:lnTo>
                    <a:pt x="20" y="584"/>
                  </a:lnTo>
                  <a:lnTo>
                    <a:pt x="20" y="564"/>
                  </a:lnTo>
                  <a:lnTo>
                    <a:pt x="20" y="544"/>
                  </a:lnTo>
                  <a:lnTo>
                    <a:pt x="36" y="524"/>
                  </a:lnTo>
                  <a:lnTo>
                    <a:pt x="44" y="500"/>
                  </a:lnTo>
                  <a:lnTo>
                    <a:pt x="60" y="484"/>
                  </a:lnTo>
                  <a:lnTo>
                    <a:pt x="68" y="468"/>
                  </a:lnTo>
                  <a:lnTo>
                    <a:pt x="68" y="456"/>
                  </a:lnTo>
                  <a:lnTo>
                    <a:pt x="76" y="440"/>
                  </a:lnTo>
                  <a:lnTo>
                    <a:pt x="88" y="420"/>
                  </a:lnTo>
                  <a:lnTo>
                    <a:pt x="100" y="404"/>
                  </a:lnTo>
                  <a:lnTo>
                    <a:pt x="100" y="380"/>
                  </a:lnTo>
                  <a:lnTo>
                    <a:pt x="108" y="368"/>
                  </a:lnTo>
                  <a:lnTo>
                    <a:pt x="100" y="348"/>
                  </a:lnTo>
                  <a:lnTo>
                    <a:pt x="124" y="316"/>
                  </a:lnTo>
                  <a:lnTo>
                    <a:pt x="136" y="292"/>
                  </a:lnTo>
                  <a:lnTo>
                    <a:pt x="148" y="280"/>
                  </a:lnTo>
                  <a:lnTo>
                    <a:pt x="156" y="268"/>
                  </a:lnTo>
                  <a:lnTo>
                    <a:pt x="176" y="248"/>
                  </a:lnTo>
                  <a:lnTo>
                    <a:pt x="192" y="220"/>
                  </a:lnTo>
                  <a:lnTo>
                    <a:pt x="212" y="200"/>
                  </a:lnTo>
                  <a:lnTo>
                    <a:pt x="224" y="172"/>
                  </a:lnTo>
                  <a:lnTo>
                    <a:pt x="236" y="148"/>
                  </a:lnTo>
                  <a:lnTo>
                    <a:pt x="244" y="120"/>
                  </a:lnTo>
                  <a:lnTo>
                    <a:pt x="260" y="84"/>
                  </a:lnTo>
                  <a:lnTo>
                    <a:pt x="276" y="52"/>
                  </a:lnTo>
                  <a:lnTo>
                    <a:pt x="296" y="28"/>
                  </a:lnTo>
                  <a:lnTo>
                    <a:pt x="304" y="16"/>
                  </a:lnTo>
                  <a:lnTo>
                    <a:pt x="324" y="32"/>
                  </a:lnTo>
                  <a:lnTo>
                    <a:pt x="340" y="32"/>
                  </a:lnTo>
                  <a:lnTo>
                    <a:pt x="352" y="20"/>
                  </a:lnTo>
                  <a:lnTo>
                    <a:pt x="372" y="0"/>
                  </a:lnTo>
                  <a:lnTo>
                    <a:pt x="424" y="68"/>
                  </a:lnTo>
                  <a:lnTo>
                    <a:pt x="480" y="84"/>
                  </a:lnTo>
                  <a:lnTo>
                    <a:pt x="452" y="124"/>
                  </a:lnTo>
                  <a:lnTo>
                    <a:pt x="424" y="156"/>
                  </a:lnTo>
                  <a:lnTo>
                    <a:pt x="400" y="184"/>
                  </a:lnTo>
                  <a:lnTo>
                    <a:pt x="400" y="208"/>
                  </a:lnTo>
                  <a:lnTo>
                    <a:pt x="384" y="216"/>
                  </a:lnTo>
                  <a:lnTo>
                    <a:pt x="360" y="220"/>
                  </a:lnTo>
                  <a:lnTo>
                    <a:pt x="348" y="224"/>
                  </a:lnTo>
                  <a:lnTo>
                    <a:pt x="348" y="236"/>
                  </a:lnTo>
                  <a:lnTo>
                    <a:pt x="364" y="240"/>
                  </a:lnTo>
                  <a:lnTo>
                    <a:pt x="380" y="260"/>
                  </a:lnTo>
                  <a:lnTo>
                    <a:pt x="380" y="284"/>
                  </a:lnTo>
                  <a:lnTo>
                    <a:pt x="376" y="296"/>
                  </a:lnTo>
                  <a:lnTo>
                    <a:pt x="380" y="316"/>
                  </a:lnTo>
                  <a:lnTo>
                    <a:pt x="376" y="344"/>
                  </a:lnTo>
                  <a:lnTo>
                    <a:pt x="368" y="364"/>
                  </a:lnTo>
                  <a:lnTo>
                    <a:pt x="364" y="396"/>
                  </a:lnTo>
                  <a:lnTo>
                    <a:pt x="360" y="412"/>
                  </a:lnTo>
                  <a:lnTo>
                    <a:pt x="384" y="472"/>
                  </a:lnTo>
                  <a:lnTo>
                    <a:pt x="396" y="472"/>
                  </a:lnTo>
                  <a:lnTo>
                    <a:pt x="420" y="488"/>
                  </a:lnTo>
                  <a:lnTo>
                    <a:pt x="436" y="496"/>
                  </a:lnTo>
                  <a:lnTo>
                    <a:pt x="448" y="508"/>
                  </a:lnTo>
                  <a:lnTo>
                    <a:pt x="452" y="528"/>
                  </a:lnTo>
                  <a:lnTo>
                    <a:pt x="452" y="556"/>
                  </a:lnTo>
                  <a:lnTo>
                    <a:pt x="464" y="592"/>
                  </a:lnTo>
                  <a:lnTo>
                    <a:pt x="468" y="620"/>
                  </a:lnTo>
                  <a:lnTo>
                    <a:pt x="464" y="644"/>
                  </a:lnTo>
                  <a:lnTo>
                    <a:pt x="472" y="672"/>
                  </a:lnTo>
                  <a:lnTo>
                    <a:pt x="480" y="724"/>
                  </a:lnTo>
                  <a:lnTo>
                    <a:pt x="484" y="736"/>
                  </a:lnTo>
                  <a:lnTo>
                    <a:pt x="496" y="732"/>
                  </a:lnTo>
                  <a:lnTo>
                    <a:pt x="512" y="748"/>
                  </a:lnTo>
                  <a:lnTo>
                    <a:pt x="520" y="768"/>
                  </a:lnTo>
                  <a:lnTo>
                    <a:pt x="508" y="780"/>
                  </a:lnTo>
                  <a:lnTo>
                    <a:pt x="440" y="796"/>
                  </a:lnTo>
                  <a:lnTo>
                    <a:pt x="408" y="804"/>
                  </a:lnTo>
                  <a:lnTo>
                    <a:pt x="376" y="816"/>
                  </a:lnTo>
                  <a:lnTo>
                    <a:pt x="352" y="808"/>
                  </a:lnTo>
                  <a:lnTo>
                    <a:pt x="304" y="808"/>
                  </a:lnTo>
                  <a:lnTo>
                    <a:pt x="260" y="816"/>
                  </a:lnTo>
                  <a:lnTo>
                    <a:pt x="240" y="816"/>
                  </a:lnTo>
                  <a:lnTo>
                    <a:pt x="164" y="816"/>
                  </a:lnTo>
                  <a:lnTo>
                    <a:pt x="72" y="816"/>
                  </a:lnTo>
                  <a:lnTo>
                    <a:pt x="20" y="808"/>
                  </a:lnTo>
                  <a:lnTo>
                    <a:pt x="0" y="784"/>
                  </a:lnTo>
                  <a:close/>
                </a:path>
              </a:pathLst>
            </a:custGeom>
            <a:blipFill dpi="0" rotWithShape="0">
              <a:blip r:embed="rId56"/>
              <a:srcRect/>
              <a:stretch>
                <a:fillRect/>
              </a:stretch>
            </a:blipFill>
            <a:ln w="12700">
              <a:noFill/>
              <a:round/>
              <a:headEnd/>
              <a:tailEnd/>
            </a:ln>
          </p:spPr>
          <p:txBody>
            <a:bodyPr wrap="none" anchor="ctr">
              <a:prstTxWarp prst="textNoShape">
                <a:avLst/>
              </a:prstTxWarp>
            </a:bodyPr>
            <a:lstStyle/>
            <a:p>
              <a:endParaRPr lang="es-ES_tradnl" dirty="0"/>
            </a:p>
          </p:txBody>
        </p:sp>
      </p:grpSp>
      <p:sp>
        <p:nvSpPr>
          <p:cNvPr id="34" name="AutoShape 34"/>
          <p:cNvSpPr>
            <a:spLocks noChangeArrowheads="1"/>
          </p:cNvSpPr>
          <p:nvPr/>
        </p:nvSpPr>
        <p:spPr bwMode="auto">
          <a:xfrm>
            <a:off x="5940425" y="5846763"/>
            <a:ext cx="1368425" cy="327025"/>
          </a:xfrm>
          <a:prstGeom prst="rightArrow">
            <a:avLst>
              <a:gd name="adj1" fmla="val 50000"/>
              <a:gd name="adj2" fmla="val 104612"/>
            </a:avLst>
          </a:prstGeom>
          <a:gradFill rotWithShape="0">
            <a:gsLst>
              <a:gs pos="0">
                <a:schemeClr val="bg2"/>
              </a:gs>
              <a:gs pos="100000">
                <a:schemeClr val="bg2">
                  <a:gamma/>
                  <a:shade val="75686"/>
                  <a:invGamma/>
                </a:schemeClr>
              </a:gs>
            </a:gsLst>
            <a:lin ang="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87046" name="Rectangle 35"/>
          <p:cNvSpPr>
            <a:spLocks noChangeArrowheads="1"/>
          </p:cNvSpPr>
          <p:nvPr/>
        </p:nvSpPr>
        <p:spPr bwMode="auto">
          <a:xfrm>
            <a:off x="527050" y="1549400"/>
            <a:ext cx="8509000" cy="1519238"/>
          </a:xfrm>
          <a:prstGeom prst="rect">
            <a:avLst/>
          </a:prstGeom>
          <a:solidFill>
            <a:srgbClr val="E4E3B8"/>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sp>
        <p:nvSpPr>
          <p:cNvPr id="87047" name="Text Box 36"/>
          <p:cNvSpPr txBox="1">
            <a:spLocks noChangeArrowheads="1"/>
          </p:cNvSpPr>
          <p:nvPr>
            <p:custDataLst>
              <p:tags r:id="rId2"/>
            </p:custDataLst>
          </p:nvPr>
        </p:nvSpPr>
        <p:spPr bwMode="auto">
          <a:xfrm>
            <a:off x="749300" y="1717675"/>
            <a:ext cx="2555875" cy="366713"/>
          </a:xfrm>
          <a:prstGeom prst="rect">
            <a:avLst/>
          </a:prstGeom>
          <a:noFill/>
          <a:ln w="12700">
            <a:noFill/>
            <a:miter lim="800000"/>
            <a:headEnd/>
            <a:tailEnd/>
          </a:ln>
        </p:spPr>
        <p:txBody>
          <a:bodyPr wrap="none" lIns="90000" tIns="46800" rIns="90000" bIns="46800">
            <a:prstTxWarp prst="textNoShape">
              <a:avLst/>
            </a:prstTxWarp>
            <a:spAutoFit/>
          </a:bodyPr>
          <a:lstStyle/>
          <a:p>
            <a:r>
              <a:rPr lang="es-ES" b="1" dirty="0">
                <a:solidFill>
                  <a:srgbClr val="000000"/>
                </a:solidFill>
              </a:rPr>
              <a:t>Criterios de selección</a:t>
            </a:r>
            <a:endParaRPr lang="en-US" b="1" dirty="0">
              <a:solidFill>
                <a:srgbClr val="000000"/>
              </a:solidFill>
            </a:endParaRPr>
          </a:p>
        </p:txBody>
      </p:sp>
      <p:pic>
        <p:nvPicPr>
          <p:cNvPr id="87048" name="Picture 38" descr="j0205466"/>
          <p:cNvPicPr>
            <a:picLocks noChangeAspect="1" noChangeArrowheads="1"/>
          </p:cNvPicPr>
          <p:nvPr/>
        </p:nvPicPr>
        <p:blipFill>
          <a:blip r:embed="rId57"/>
          <a:srcRect/>
          <a:stretch>
            <a:fillRect/>
          </a:stretch>
        </p:blipFill>
        <p:spPr bwMode="auto">
          <a:xfrm>
            <a:off x="7170738" y="4578350"/>
            <a:ext cx="1819275" cy="1809750"/>
          </a:xfrm>
          <a:prstGeom prst="rect">
            <a:avLst/>
          </a:prstGeom>
          <a:noFill/>
          <a:ln w="9525">
            <a:noFill/>
            <a:miter lim="800000"/>
            <a:headEnd/>
            <a:tailEnd/>
          </a:ln>
        </p:spPr>
      </p:pic>
      <p:sp>
        <p:nvSpPr>
          <p:cNvPr id="87049" name="Rectangle 39"/>
          <p:cNvSpPr>
            <a:spLocks noChangeArrowheads="1"/>
          </p:cNvSpPr>
          <p:nvPr>
            <p:custDataLst>
              <p:tags r:id="rId3"/>
            </p:custDataLst>
          </p:nvPr>
        </p:nvSpPr>
        <p:spPr bwMode="auto">
          <a:xfrm>
            <a:off x="1073150" y="5626100"/>
            <a:ext cx="601663" cy="106363"/>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s-ES" sz="700" dirty="0">
                <a:solidFill>
                  <a:srgbClr val="000000"/>
                </a:solidFill>
              </a:rPr>
              <a:t>Deutsche Bank</a:t>
            </a:r>
            <a:endParaRPr lang="en-US" sz="700" dirty="0">
              <a:solidFill>
                <a:srgbClr val="000000"/>
              </a:solidFill>
            </a:endParaRPr>
          </a:p>
        </p:txBody>
      </p:sp>
      <p:sp>
        <p:nvSpPr>
          <p:cNvPr id="87050" name="Rectangle 40"/>
          <p:cNvSpPr>
            <a:spLocks noChangeArrowheads="1"/>
          </p:cNvSpPr>
          <p:nvPr>
            <p:custDataLst>
              <p:tags r:id="rId4"/>
            </p:custDataLst>
          </p:nvPr>
        </p:nvSpPr>
        <p:spPr bwMode="auto">
          <a:xfrm>
            <a:off x="979488" y="6056313"/>
            <a:ext cx="42862" cy="76200"/>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s-ES" sz="500" dirty="0">
                <a:solidFill>
                  <a:srgbClr val="000000"/>
                </a:solidFill>
              </a:rPr>
              <a:t>A</a:t>
            </a:r>
            <a:endParaRPr lang="en-US" sz="500" dirty="0">
              <a:solidFill>
                <a:srgbClr val="000000"/>
              </a:solidFill>
            </a:endParaRPr>
          </a:p>
        </p:txBody>
      </p:sp>
      <p:sp>
        <p:nvSpPr>
          <p:cNvPr id="87051" name="Rectangle 41"/>
          <p:cNvSpPr>
            <a:spLocks noChangeArrowheads="1"/>
          </p:cNvSpPr>
          <p:nvPr>
            <p:custDataLst>
              <p:tags r:id="rId5"/>
            </p:custDataLst>
          </p:nvPr>
        </p:nvSpPr>
        <p:spPr bwMode="auto">
          <a:xfrm>
            <a:off x="722313" y="6451600"/>
            <a:ext cx="1819275" cy="49213"/>
          </a:xfrm>
          <a:prstGeom prst="rect">
            <a:avLst/>
          </a:prstGeom>
          <a:solidFill>
            <a:schemeClr val="tx1"/>
          </a:solidFill>
          <a:ln w="12700">
            <a:noFill/>
            <a:miter lim="800000"/>
            <a:headEnd/>
            <a:tailEnd/>
          </a:ln>
        </p:spPr>
        <p:txBody>
          <a:bodyPr wrap="none" lIns="90488" tIns="44450" rIns="90488" bIns="44450" anchor="ctr">
            <a:prstTxWarp prst="textNoShape">
              <a:avLst/>
            </a:prstTxWarp>
          </a:bodyPr>
          <a:lstStyle/>
          <a:p>
            <a:pPr algn="ctr" eaLnBrk="0" hangingPunct="0"/>
            <a:r>
              <a:rPr lang="es-ES" sz="400" b="1" dirty="0">
                <a:solidFill>
                  <a:srgbClr val="FFFFFF"/>
                </a:solidFill>
              </a:rPr>
              <a:t>El texto impreso no puede modificarse ni tacharse.</a:t>
            </a:r>
            <a:endParaRPr lang="en-US" sz="400" b="1" dirty="0">
              <a:solidFill>
                <a:srgbClr val="FFFFFF"/>
              </a:solidFill>
            </a:endParaRPr>
          </a:p>
        </p:txBody>
      </p:sp>
      <p:sp>
        <p:nvSpPr>
          <p:cNvPr id="87052" name="Rectangle 42"/>
          <p:cNvSpPr>
            <a:spLocks noChangeArrowheads="1"/>
          </p:cNvSpPr>
          <p:nvPr>
            <p:custDataLst>
              <p:tags r:id="rId6"/>
            </p:custDataLst>
          </p:nvPr>
        </p:nvSpPr>
        <p:spPr bwMode="auto">
          <a:xfrm>
            <a:off x="1176338" y="6500813"/>
            <a:ext cx="365125" cy="49212"/>
          </a:xfrm>
          <a:prstGeom prst="rect">
            <a:avLst/>
          </a:prstGeom>
          <a:solidFill>
            <a:schemeClr val="tx1"/>
          </a:solidFill>
          <a:ln w="12700">
            <a:noFill/>
            <a:miter lim="800000"/>
            <a:headEnd/>
            <a:tailEnd/>
          </a:ln>
        </p:spPr>
        <p:txBody>
          <a:bodyPr wrap="none" lIns="90488" tIns="44450" rIns="90488" bIns="44450" anchor="ctr">
            <a:prstTxWarp prst="textNoShape">
              <a:avLst/>
            </a:prstTxWarp>
          </a:bodyPr>
          <a:lstStyle/>
          <a:p>
            <a:pPr algn="ctr" eaLnBrk="0" hangingPunct="0"/>
            <a:r>
              <a:rPr lang="es-ES" sz="500" dirty="0" err="1">
                <a:solidFill>
                  <a:srgbClr val="FFFFFF"/>
                </a:solidFill>
              </a:rPr>
              <a:t>Nºcuenta</a:t>
            </a:r>
            <a:endParaRPr lang="en-US" sz="500" dirty="0">
              <a:solidFill>
                <a:srgbClr val="FFFFFF"/>
              </a:solidFill>
            </a:endParaRPr>
          </a:p>
        </p:txBody>
      </p:sp>
      <p:sp>
        <p:nvSpPr>
          <p:cNvPr id="87053" name="Rectangle 43"/>
          <p:cNvSpPr>
            <a:spLocks noChangeArrowheads="1"/>
          </p:cNvSpPr>
          <p:nvPr>
            <p:custDataLst>
              <p:tags r:id="rId7"/>
            </p:custDataLst>
          </p:nvPr>
        </p:nvSpPr>
        <p:spPr bwMode="auto">
          <a:xfrm>
            <a:off x="1136650" y="6511925"/>
            <a:ext cx="42863" cy="76200"/>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s-ES" sz="500" dirty="0">
                <a:solidFill>
                  <a:srgbClr val="000000"/>
                </a:solidFill>
              </a:rPr>
              <a:t>X</a:t>
            </a:r>
            <a:endParaRPr lang="en-US" sz="500" dirty="0">
              <a:solidFill>
                <a:srgbClr val="000000"/>
              </a:solidFill>
            </a:endParaRPr>
          </a:p>
        </p:txBody>
      </p:sp>
      <p:sp>
        <p:nvSpPr>
          <p:cNvPr id="87054" name="Rectangle 44"/>
          <p:cNvSpPr>
            <a:spLocks noChangeArrowheads="1"/>
          </p:cNvSpPr>
          <p:nvPr>
            <p:custDataLst>
              <p:tags r:id="rId8"/>
            </p:custDataLst>
          </p:nvPr>
        </p:nvSpPr>
        <p:spPr bwMode="auto">
          <a:xfrm>
            <a:off x="1546225" y="6511925"/>
            <a:ext cx="42863" cy="76200"/>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s-ES" sz="500" dirty="0">
                <a:solidFill>
                  <a:srgbClr val="000000"/>
                </a:solidFill>
              </a:rPr>
              <a:t>X</a:t>
            </a:r>
            <a:endParaRPr lang="en-US" sz="500" dirty="0">
              <a:solidFill>
                <a:srgbClr val="000000"/>
              </a:solidFill>
            </a:endParaRPr>
          </a:p>
        </p:txBody>
      </p:sp>
      <p:sp>
        <p:nvSpPr>
          <p:cNvPr id="87055" name="Rectangle 45"/>
          <p:cNvSpPr>
            <a:spLocks noChangeArrowheads="1"/>
          </p:cNvSpPr>
          <p:nvPr>
            <p:custDataLst>
              <p:tags r:id="rId9"/>
            </p:custDataLst>
          </p:nvPr>
        </p:nvSpPr>
        <p:spPr bwMode="auto">
          <a:xfrm>
            <a:off x="1866900" y="6511925"/>
            <a:ext cx="42863" cy="76200"/>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s-ES" sz="500" dirty="0">
                <a:solidFill>
                  <a:srgbClr val="000000"/>
                </a:solidFill>
              </a:rPr>
              <a:t>X</a:t>
            </a:r>
            <a:endParaRPr lang="en-US" sz="500" dirty="0">
              <a:solidFill>
                <a:srgbClr val="000000"/>
              </a:solidFill>
            </a:endParaRPr>
          </a:p>
        </p:txBody>
      </p:sp>
      <p:sp>
        <p:nvSpPr>
          <p:cNvPr id="87056" name="Rectangle 46"/>
          <p:cNvSpPr>
            <a:spLocks noChangeArrowheads="1"/>
          </p:cNvSpPr>
          <p:nvPr>
            <p:custDataLst>
              <p:tags r:id="rId10"/>
            </p:custDataLst>
          </p:nvPr>
        </p:nvSpPr>
        <p:spPr bwMode="auto">
          <a:xfrm>
            <a:off x="2276475" y="6511925"/>
            <a:ext cx="42863" cy="76200"/>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s-ES" sz="500" dirty="0">
                <a:solidFill>
                  <a:srgbClr val="000000"/>
                </a:solidFill>
              </a:rPr>
              <a:t>X</a:t>
            </a:r>
            <a:endParaRPr lang="en-US" sz="500" dirty="0">
              <a:solidFill>
                <a:srgbClr val="000000"/>
              </a:solidFill>
            </a:endParaRPr>
          </a:p>
        </p:txBody>
      </p:sp>
      <p:sp>
        <p:nvSpPr>
          <p:cNvPr id="87057" name="Rectangle 47"/>
          <p:cNvSpPr>
            <a:spLocks noChangeArrowheads="1"/>
          </p:cNvSpPr>
          <p:nvPr>
            <p:custDataLst>
              <p:tags r:id="rId11"/>
            </p:custDataLst>
          </p:nvPr>
        </p:nvSpPr>
        <p:spPr bwMode="auto">
          <a:xfrm>
            <a:off x="1089025" y="5764213"/>
            <a:ext cx="544513" cy="152400"/>
          </a:xfrm>
          <a:prstGeom prst="rect">
            <a:avLst/>
          </a:prstGeom>
          <a:noFill/>
          <a:ln w="12700">
            <a:noFill/>
            <a:miter lim="800000"/>
            <a:headEnd/>
            <a:tailEnd/>
          </a:ln>
        </p:spPr>
        <p:txBody>
          <a:bodyPr wrap="none" lIns="0" tIns="0" rIns="0" bIns="0">
            <a:prstTxWarp prst="textNoShape">
              <a:avLst/>
            </a:prstTxWarp>
            <a:spAutoFit/>
          </a:bodyPr>
          <a:lstStyle/>
          <a:p>
            <a:pPr algn="ctr" eaLnBrk="0" hangingPunct="0"/>
            <a:r>
              <a:rPr lang="es-ES" sz="1000" b="1" dirty="0">
                <a:solidFill>
                  <a:srgbClr val="000000"/>
                </a:solidFill>
                <a:latin typeface="Arial Unicode MS" pitchFamily="8" charset="0"/>
              </a:rPr>
              <a:t>- </a:t>
            </a:r>
            <a:r>
              <a:rPr lang="es-ES" sz="500" b="1" dirty="0">
                <a:solidFill>
                  <a:srgbClr val="000000"/>
                </a:solidFill>
                <a:latin typeface="Arial Unicode MS" pitchFamily="8" charset="0"/>
              </a:rPr>
              <a:t>Cuatrocientos</a:t>
            </a:r>
            <a:r>
              <a:rPr lang="es-ES" sz="1000" b="1" dirty="0">
                <a:solidFill>
                  <a:srgbClr val="000000"/>
                </a:solidFill>
                <a:latin typeface="Arial Unicode MS" pitchFamily="8" charset="0"/>
              </a:rPr>
              <a:t> -</a:t>
            </a:r>
            <a:endParaRPr lang="en-US" sz="1000" b="1" dirty="0">
              <a:solidFill>
                <a:srgbClr val="000000"/>
              </a:solidFill>
              <a:latin typeface="Arial Unicode MS" pitchFamily="8" charset="0"/>
            </a:endParaRPr>
          </a:p>
        </p:txBody>
      </p:sp>
      <p:sp>
        <p:nvSpPr>
          <p:cNvPr id="87058" name="Text Box 48"/>
          <p:cNvSpPr txBox="1">
            <a:spLocks noChangeArrowheads="1"/>
          </p:cNvSpPr>
          <p:nvPr>
            <p:custDataLst>
              <p:tags r:id="rId12"/>
            </p:custDataLst>
          </p:nvPr>
        </p:nvSpPr>
        <p:spPr bwMode="auto">
          <a:xfrm>
            <a:off x="1020763" y="5727700"/>
            <a:ext cx="1223962" cy="825500"/>
          </a:xfrm>
          <a:prstGeom prst="rect">
            <a:avLst/>
          </a:prstGeom>
          <a:solidFill>
            <a:schemeClr val="bg1">
              <a:alpha val="50195"/>
            </a:schemeClr>
          </a:solidFill>
          <a:ln w="12700">
            <a:noFill/>
            <a:miter lim="800000"/>
            <a:headEnd/>
            <a:tailEnd/>
          </a:ln>
        </p:spPr>
        <p:txBody>
          <a:bodyPr lIns="90000" tIns="46800" rIns="90000" bIns="46800">
            <a:prstTxWarp prst="textNoShape">
              <a:avLst/>
            </a:prstTxWarp>
            <a:spAutoFit/>
          </a:bodyPr>
          <a:lstStyle/>
          <a:p>
            <a:pPr algn="ctr"/>
            <a:r>
              <a:rPr lang="es-ES" sz="1600" b="1" dirty="0">
                <a:solidFill>
                  <a:srgbClr val="000000"/>
                </a:solidFill>
              </a:rPr>
              <a:t>Impresión de cheques</a:t>
            </a:r>
            <a:endParaRPr lang="en-US" sz="1600" b="1" dirty="0">
              <a:solidFill>
                <a:srgbClr val="000000"/>
              </a:solidFill>
            </a:endParaRPr>
          </a:p>
        </p:txBody>
      </p:sp>
      <p:sp>
        <p:nvSpPr>
          <p:cNvPr id="48" name="AutoShape 49"/>
          <p:cNvSpPr>
            <a:spLocks noChangeArrowheads="1"/>
          </p:cNvSpPr>
          <p:nvPr/>
        </p:nvSpPr>
        <p:spPr bwMode="auto">
          <a:xfrm>
            <a:off x="4516438" y="4376738"/>
            <a:ext cx="555625" cy="555625"/>
          </a:xfrm>
          <a:prstGeom prst="downArrow">
            <a:avLst>
              <a:gd name="adj1" fmla="val 50000"/>
              <a:gd name="adj2" fmla="val 25000"/>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pic>
        <p:nvPicPr>
          <p:cNvPr id="87060" name="Picture 50" descr="Liste"/>
          <p:cNvPicPr>
            <a:picLocks noChangeAspect="1" noChangeArrowheads="1"/>
          </p:cNvPicPr>
          <p:nvPr/>
        </p:nvPicPr>
        <p:blipFill>
          <a:blip r:embed="rId58"/>
          <a:srcRect/>
          <a:stretch>
            <a:fillRect/>
          </a:stretch>
        </p:blipFill>
        <p:spPr bwMode="auto">
          <a:xfrm>
            <a:off x="755650" y="3454400"/>
            <a:ext cx="1812925" cy="1830388"/>
          </a:xfrm>
          <a:prstGeom prst="rect">
            <a:avLst/>
          </a:prstGeom>
          <a:noFill/>
          <a:ln w="9525">
            <a:noFill/>
            <a:miter lim="800000"/>
            <a:headEnd/>
            <a:tailEnd/>
          </a:ln>
        </p:spPr>
      </p:pic>
      <p:sp>
        <p:nvSpPr>
          <p:cNvPr id="87061" name="Text Box 51"/>
          <p:cNvSpPr txBox="1">
            <a:spLocks noChangeArrowheads="1"/>
          </p:cNvSpPr>
          <p:nvPr>
            <p:custDataLst>
              <p:tags r:id="rId13"/>
            </p:custDataLst>
          </p:nvPr>
        </p:nvSpPr>
        <p:spPr bwMode="auto">
          <a:xfrm>
            <a:off x="900113" y="3670300"/>
            <a:ext cx="1512887" cy="1155700"/>
          </a:xfrm>
          <a:prstGeom prst="rect">
            <a:avLst/>
          </a:prstGeom>
          <a:noFill/>
          <a:ln w="12700">
            <a:noFill/>
            <a:miter lim="800000"/>
            <a:headEnd/>
            <a:tailEnd/>
          </a:ln>
        </p:spPr>
        <p:txBody>
          <a:bodyPr lIns="90000" tIns="46800" rIns="90000" bIns="46800">
            <a:prstTxWarp prst="textNoShape">
              <a:avLst/>
            </a:prstTxWarp>
            <a:spAutoFit/>
          </a:bodyPr>
          <a:lstStyle/>
          <a:p>
            <a:pPr marL="180975" indent="-180975">
              <a:buClr>
                <a:schemeClr val="hlink"/>
              </a:buClr>
              <a:buFont typeface="Wingdings" pitchFamily="8" charset="2"/>
              <a:buChar char="l"/>
            </a:pPr>
            <a:r>
              <a:rPr lang="es-ES" sz="1400" b="1" dirty="0">
                <a:solidFill>
                  <a:srgbClr val="000000"/>
                </a:solidFill>
              </a:rPr>
              <a:t>Impresión de informes</a:t>
            </a:r>
            <a:endParaRPr lang="en-US" sz="1400" b="1" dirty="0"/>
          </a:p>
          <a:p>
            <a:pPr marL="180975" indent="-180975">
              <a:buClr>
                <a:schemeClr val="hlink"/>
              </a:buClr>
              <a:buFont typeface="Wingdings" pitchFamily="8" charset="2"/>
              <a:buChar char="l"/>
            </a:pPr>
            <a:endParaRPr lang="en-US" sz="1400" b="1" dirty="0"/>
          </a:p>
          <a:p>
            <a:pPr marL="180975" indent="-180975">
              <a:buClr>
                <a:schemeClr val="hlink"/>
              </a:buClr>
              <a:buFont typeface="Wingdings" pitchFamily="8" charset="2"/>
              <a:buChar char="l"/>
            </a:pPr>
            <a:r>
              <a:rPr lang="es-ES" sz="1400" b="1" dirty="0">
                <a:solidFill>
                  <a:srgbClr val="000000"/>
                </a:solidFill>
              </a:rPr>
              <a:t>Impresión de documentos</a:t>
            </a:r>
            <a:endParaRPr lang="en-US" sz="1400" b="1" dirty="0">
              <a:solidFill>
                <a:srgbClr val="000000"/>
              </a:solidFill>
            </a:endParaRPr>
          </a:p>
        </p:txBody>
      </p:sp>
      <p:sp>
        <p:nvSpPr>
          <p:cNvPr id="87062" name="Text Box 52"/>
          <p:cNvSpPr txBox="1">
            <a:spLocks noChangeArrowheads="1"/>
          </p:cNvSpPr>
          <p:nvPr>
            <p:custDataLst>
              <p:tags r:id="rId14"/>
            </p:custDataLst>
          </p:nvPr>
        </p:nvSpPr>
        <p:spPr bwMode="auto">
          <a:xfrm>
            <a:off x="5940425" y="5399088"/>
            <a:ext cx="1368425" cy="517525"/>
          </a:xfrm>
          <a:prstGeom prst="rect">
            <a:avLst/>
          </a:prstGeom>
          <a:noFill/>
          <a:ln w="12700">
            <a:noFill/>
            <a:miter lim="800000"/>
            <a:headEnd/>
            <a:tailEnd/>
          </a:ln>
        </p:spPr>
        <p:txBody>
          <a:bodyPr lIns="90000" tIns="46800" rIns="90000" bIns="46800">
            <a:prstTxWarp prst="textNoShape">
              <a:avLst/>
            </a:prstTxWarp>
            <a:spAutoFit/>
          </a:bodyPr>
          <a:lstStyle/>
          <a:p>
            <a:r>
              <a:rPr lang="es-ES" sz="1400" b="1" dirty="0">
                <a:solidFill>
                  <a:srgbClr val="000000"/>
                </a:solidFill>
              </a:rPr>
              <a:t>Transferencia bancaria</a:t>
            </a:r>
            <a:endParaRPr lang="en-US" sz="1400" b="1" dirty="0">
              <a:solidFill>
                <a:srgbClr val="000000"/>
              </a:solidFill>
            </a:endParaRPr>
          </a:p>
        </p:txBody>
      </p:sp>
      <p:sp>
        <p:nvSpPr>
          <p:cNvPr id="52" name="Oval 54"/>
          <p:cNvSpPr>
            <a:spLocks noChangeArrowheads="1"/>
          </p:cNvSpPr>
          <p:nvPr/>
        </p:nvSpPr>
        <p:spPr bwMode="auto">
          <a:xfrm>
            <a:off x="3706813" y="3548063"/>
            <a:ext cx="2176462" cy="165100"/>
          </a:xfrm>
          <a:prstGeom prst="ellipse">
            <a:avLst/>
          </a:prstGeom>
          <a:gradFill rotWithShape="0">
            <a:gsLst>
              <a:gs pos="0">
                <a:schemeClr val="bg2">
                  <a:gamma/>
                  <a:shade val="46275"/>
                  <a:invGamma/>
                </a:schemeClr>
              </a:gs>
              <a:gs pos="100000">
                <a:schemeClr val="bg2"/>
              </a:gs>
            </a:gsLst>
            <a:lin ang="5400000" scaled="1"/>
          </a:gradFill>
          <a:ln w="12700">
            <a:solidFill>
              <a:srgbClr val="DDDDDD"/>
            </a:solidFill>
            <a:round/>
            <a:headEnd/>
            <a:tailEnd/>
          </a:ln>
          <a:effectLst/>
        </p:spPr>
        <p:txBody>
          <a:bodyPr wrap="none" lIns="90000" tIns="46800" rIns="90000" bIns="46800" anchor="ctr">
            <a:prstTxWarp prst="textNoShape">
              <a:avLst/>
            </a:prstTxWarp>
            <a:spAutoFit/>
          </a:bodyPr>
          <a:lstStyle/>
          <a:p>
            <a:pPr>
              <a:defRPr/>
            </a:pPr>
            <a:endParaRPr lang="es-ES" dirty="0">
              <a:latin typeface="Arial" charset="0"/>
            </a:endParaRPr>
          </a:p>
        </p:txBody>
      </p:sp>
      <p:sp>
        <p:nvSpPr>
          <p:cNvPr id="53" name="AutoShape 55"/>
          <p:cNvSpPr>
            <a:spLocks noChangeArrowheads="1"/>
          </p:cNvSpPr>
          <p:nvPr/>
        </p:nvSpPr>
        <p:spPr bwMode="auto">
          <a:xfrm>
            <a:off x="4516438" y="3038475"/>
            <a:ext cx="555625" cy="555625"/>
          </a:xfrm>
          <a:prstGeom prst="downArrow">
            <a:avLst>
              <a:gd name="adj1" fmla="val 50000"/>
              <a:gd name="adj2" fmla="val 25000"/>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54" name="AutoShape 56"/>
          <p:cNvSpPr>
            <a:spLocks noChangeArrowheads="1"/>
          </p:cNvSpPr>
          <p:nvPr/>
        </p:nvSpPr>
        <p:spPr bwMode="auto">
          <a:xfrm>
            <a:off x="5626100" y="2193925"/>
            <a:ext cx="1350963" cy="661988"/>
          </a:xfrm>
          <a:prstGeom prst="rightArrowCallout">
            <a:avLst>
              <a:gd name="adj1" fmla="val 25176"/>
              <a:gd name="adj2" fmla="val 50000"/>
              <a:gd name="adj3" fmla="val 19822"/>
              <a:gd name="adj4" fmla="val 9028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87066" name="Text Box 57"/>
          <p:cNvSpPr txBox="1">
            <a:spLocks noChangeArrowheads="1"/>
          </p:cNvSpPr>
          <p:nvPr>
            <p:custDataLst>
              <p:tags r:id="rId15"/>
            </p:custDataLst>
          </p:nvPr>
        </p:nvSpPr>
        <p:spPr bwMode="auto">
          <a:xfrm>
            <a:off x="5519738" y="2146300"/>
            <a:ext cx="1350962" cy="730250"/>
          </a:xfrm>
          <a:prstGeom prst="rect">
            <a:avLst/>
          </a:prstGeom>
          <a:noFill/>
          <a:ln w="12700">
            <a:noFill/>
            <a:miter lim="800000"/>
            <a:headEnd/>
            <a:tailEnd/>
          </a:ln>
        </p:spPr>
        <p:txBody>
          <a:bodyPr lIns="90000" tIns="46800" rIns="90000" bIns="46800">
            <a:prstTxWarp prst="textNoShape">
              <a:avLst/>
            </a:prstTxWarp>
            <a:spAutoFit/>
          </a:bodyPr>
          <a:lstStyle/>
          <a:p>
            <a:r>
              <a:rPr lang="es-ES" sz="1400" b="1" dirty="0">
                <a:solidFill>
                  <a:srgbClr val="000000"/>
                </a:solidFill>
              </a:rPr>
              <a:t>Parámetros de documento</a:t>
            </a:r>
            <a:endParaRPr lang="en-US" sz="1400" b="1" dirty="0">
              <a:solidFill>
                <a:srgbClr val="000000"/>
              </a:solidFill>
            </a:endParaRPr>
          </a:p>
        </p:txBody>
      </p:sp>
      <p:sp>
        <p:nvSpPr>
          <p:cNvPr id="56" name="AutoShape 58"/>
          <p:cNvSpPr>
            <a:spLocks noChangeArrowheads="1"/>
          </p:cNvSpPr>
          <p:nvPr/>
        </p:nvSpPr>
        <p:spPr bwMode="auto">
          <a:xfrm>
            <a:off x="3378200" y="2193925"/>
            <a:ext cx="2247900" cy="661988"/>
          </a:xfrm>
          <a:prstGeom prst="rightArrowCallout">
            <a:avLst>
              <a:gd name="adj1" fmla="val 25176"/>
              <a:gd name="adj2" fmla="val 50000"/>
              <a:gd name="adj3" fmla="val 26615"/>
              <a:gd name="adj4" fmla="val 92162"/>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87068" name="Text Box 59"/>
          <p:cNvSpPr txBox="1">
            <a:spLocks noChangeArrowheads="1"/>
          </p:cNvSpPr>
          <p:nvPr>
            <p:custDataLst>
              <p:tags r:id="rId16"/>
            </p:custDataLst>
          </p:nvPr>
        </p:nvSpPr>
        <p:spPr bwMode="auto">
          <a:xfrm>
            <a:off x="3271838" y="2146300"/>
            <a:ext cx="2190750" cy="730250"/>
          </a:xfrm>
          <a:prstGeom prst="rect">
            <a:avLst/>
          </a:prstGeom>
          <a:noFill/>
          <a:ln w="12700">
            <a:noFill/>
            <a:miter lim="800000"/>
            <a:headEnd/>
            <a:tailEnd/>
          </a:ln>
        </p:spPr>
        <p:txBody>
          <a:bodyPr lIns="90000" tIns="46800" rIns="90000" bIns="46800">
            <a:prstTxWarp prst="textNoShape">
              <a:avLst/>
            </a:prstTxWarp>
            <a:spAutoFit/>
          </a:bodyPr>
          <a:lstStyle/>
          <a:p>
            <a:r>
              <a:rPr lang="es-ES" sz="1400" b="1" dirty="0">
                <a:solidFill>
                  <a:srgbClr val="000000"/>
                </a:solidFill>
              </a:rPr>
              <a:t>Interlocutores comerciales: </a:t>
            </a:r>
            <a:br>
              <a:rPr lang="es-ES" sz="1400" b="1" dirty="0">
                <a:solidFill>
                  <a:srgbClr val="000000"/>
                </a:solidFill>
              </a:rPr>
            </a:br>
            <a:r>
              <a:rPr lang="es-ES" sz="1400" b="1" dirty="0">
                <a:solidFill>
                  <a:srgbClr val="000000"/>
                </a:solidFill>
              </a:rPr>
              <a:t>Criterios de selección</a:t>
            </a:r>
            <a:endParaRPr lang="en-US" sz="1400" b="1" dirty="0">
              <a:solidFill>
                <a:srgbClr val="000000"/>
              </a:solidFill>
            </a:endParaRPr>
          </a:p>
        </p:txBody>
      </p:sp>
      <p:sp>
        <p:nvSpPr>
          <p:cNvPr id="58" name="AutoShape 60"/>
          <p:cNvSpPr>
            <a:spLocks noChangeArrowheads="1"/>
          </p:cNvSpPr>
          <p:nvPr>
            <p:custDataLst>
              <p:tags r:id="rId17"/>
            </p:custDataLst>
          </p:nvPr>
        </p:nvSpPr>
        <p:spPr bwMode="auto">
          <a:xfrm>
            <a:off x="1911350" y="2193925"/>
            <a:ext cx="1455738" cy="661988"/>
          </a:xfrm>
          <a:prstGeom prst="rightArrowCallout">
            <a:avLst>
              <a:gd name="adj1" fmla="val 25176"/>
              <a:gd name="adj2" fmla="val 50000"/>
              <a:gd name="adj3" fmla="val 20545"/>
              <a:gd name="adj4" fmla="val 9065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59" name="Text Box 61"/>
          <p:cNvSpPr txBox="1">
            <a:spLocks noChangeArrowheads="1"/>
          </p:cNvSpPr>
          <p:nvPr>
            <p:custDataLst>
              <p:tags r:id="rId18"/>
            </p:custDataLst>
          </p:nvPr>
        </p:nvSpPr>
        <p:spPr bwMode="auto">
          <a:xfrm>
            <a:off x="1912938" y="2203450"/>
            <a:ext cx="1290637" cy="517525"/>
          </a:xfrm>
          <a:prstGeom prst="rect">
            <a:avLst/>
          </a:prstGeom>
          <a:gradFill rotWithShape="0">
            <a:gsLst>
              <a:gs pos="0">
                <a:schemeClr val="bg2"/>
              </a:gs>
              <a:gs pos="100000">
                <a:schemeClr val="bg2">
                  <a:gamma/>
                  <a:tint val="30196"/>
                  <a:invGamma/>
                </a:schemeClr>
              </a:gs>
            </a:gsLst>
            <a:lin ang="0" scaled="1"/>
          </a:gradFill>
          <a:ln w="12700">
            <a:noFill/>
            <a:miter lim="800000"/>
            <a:headEnd/>
            <a:tailEnd/>
          </a:ln>
          <a:effectLst/>
        </p:spPr>
        <p:txBody>
          <a:bodyPr lIns="90000" tIns="46800" rIns="90000" bIns="46800">
            <a:prstTxWarp prst="textNoShape">
              <a:avLst/>
            </a:prstTxWarp>
            <a:spAutoFit/>
          </a:bodyPr>
          <a:lstStyle/>
          <a:p>
            <a:pPr>
              <a:defRPr/>
            </a:pPr>
            <a:r>
              <a:rPr lang="es-ES" sz="1400" b="1" dirty="0">
                <a:solidFill>
                  <a:srgbClr val="000000"/>
                </a:solidFill>
                <a:latin typeface="Arial" charset="0"/>
              </a:rPr>
              <a:t>Parámetros generales</a:t>
            </a:r>
            <a:endParaRPr lang="en-US" sz="1400" b="1" dirty="0">
              <a:solidFill>
                <a:srgbClr val="000000"/>
              </a:solidFill>
              <a:latin typeface="Arial" charset="0"/>
            </a:endParaRPr>
          </a:p>
        </p:txBody>
      </p:sp>
      <p:sp>
        <p:nvSpPr>
          <p:cNvPr id="60" name="AutoShape 62"/>
          <p:cNvSpPr>
            <a:spLocks noChangeArrowheads="1"/>
          </p:cNvSpPr>
          <p:nvPr/>
        </p:nvSpPr>
        <p:spPr bwMode="auto">
          <a:xfrm>
            <a:off x="749300" y="2193925"/>
            <a:ext cx="1133475" cy="661988"/>
          </a:xfrm>
          <a:prstGeom prst="rightArrowCallout">
            <a:avLst>
              <a:gd name="adj1" fmla="val 25176"/>
              <a:gd name="adj2" fmla="val 50000"/>
              <a:gd name="adj3" fmla="val 15997"/>
              <a:gd name="adj4" fmla="val 9065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61" name="Text Box 63"/>
          <p:cNvSpPr txBox="1">
            <a:spLocks noChangeArrowheads="1"/>
          </p:cNvSpPr>
          <p:nvPr>
            <p:custDataLst>
              <p:tags r:id="rId19"/>
            </p:custDataLst>
          </p:nvPr>
        </p:nvSpPr>
        <p:spPr bwMode="auto">
          <a:xfrm>
            <a:off x="658813" y="2203450"/>
            <a:ext cx="998537" cy="730250"/>
          </a:xfrm>
          <a:prstGeom prst="rect">
            <a:avLst/>
          </a:prstGeom>
          <a:gradFill rotWithShape="0">
            <a:gsLst>
              <a:gs pos="0">
                <a:schemeClr val="bg2"/>
              </a:gs>
              <a:gs pos="100000">
                <a:schemeClr val="bg2">
                  <a:gamma/>
                  <a:tint val="30196"/>
                  <a:invGamma/>
                </a:schemeClr>
              </a:gs>
            </a:gsLst>
            <a:lin ang="0" scaled="1"/>
          </a:gradFill>
          <a:ln w="12700">
            <a:noFill/>
            <a:miter lim="800000"/>
            <a:headEnd/>
            <a:tailEnd/>
          </a:ln>
          <a:effectLst/>
        </p:spPr>
        <p:txBody>
          <a:bodyPr lIns="90000" tIns="46800" rIns="90000" bIns="46800">
            <a:prstTxWarp prst="textNoShape">
              <a:avLst/>
            </a:prstTxWarp>
            <a:spAutoFit/>
          </a:bodyPr>
          <a:lstStyle/>
          <a:p>
            <a:pPr>
              <a:defRPr/>
            </a:pPr>
            <a:r>
              <a:rPr lang="es-ES" sz="1400" b="1" dirty="0">
                <a:solidFill>
                  <a:srgbClr val="000000"/>
                </a:solidFill>
                <a:latin typeface="Arial" charset="0"/>
              </a:rPr>
              <a:t>Opciones del asistente</a:t>
            </a:r>
            <a:endParaRPr lang="en-US" sz="1400" b="1" dirty="0">
              <a:solidFill>
                <a:srgbClr val="000000"/>
              </a:solidFill>
              <a:latin typeface="Arial" charset="0"/>
            </a:endParaRPr>
          </a:p>
        </p:txBody>
      </p:sp>
      <p:sp>
        <p:nvSpPr>
          <p:cNvPr id="62" name="AutoShape 64"/>
          <p:cNvSpPr>
            <a:spLocks noChangeArrowheads="1"/>
          </p:cNvSpPr>
          <p:nvPr/>
        </p:nvSpPr>
        <p:spPr bwMode="auto">
          <a:xfrm>
            <a:off x="6985000" y="2203450"/>
            <a:ext cx="2014538" cy="661988"/>
          </a:xfrm>
          <a:prstGeom prst="rightArrowCallout">
            <a:avLst>
              <a:gd name="adj1" fmla="val 25176"/>
              <a:gd name="adj2" fmla="val 50000"/>
              <a:gd name="adj3" fmla="val 23852"/>
              <a:gd name="adj4" fmla="val 92162"/>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87074" name="Text Box 65"/>
          <p:cNvSpPr txBox="1">
            <a:spLocks noChangeArrowheads="1"/>
          </p:cNvSpPr>
          <p:nvPr>
            <p:custDataLst>
              <p:tags r:id="rId20"/>
            </p:custDataLst>
          </p:nvPr>
        </p:nvSpPr>
        <p:spPr bwMode="auto">
          <a:xfrm>
            <a:off x="6878638" y="2147888"/>
            <a:ext cx="2014537" cy="730250"/>
          </a:xfrm>
          <a:prstGeom prst="rect">
            <a:avLst/>
          </a:prstGeom>
          <a:noFill/>
          <a:ln w="12700">
            <a:noFill/>
            <a:miter lim="800000"/>
            <a:headEnd/>
            <a:tailEnd/>
          </a:ln>
        </p:spPr>
        <p:txBody>
          <a:bodyPr lIns="90000" tIns="46800" rIns="90000" bIns="46800" anchor="ctr">
            <a:prstTxWarp prst="textNoShape">
              <a:avLst/>
            </a:prstTxWarp>
            <a:spAutoFit/>
          </a:bodyPr>
          <a:lstStyle/>
          <a:p>
            <a:r>
              <a:rPr lang="es-ES" sz="1400" b="1" dirty="0">
                <a:solidFill>
                  <a:srgbClr val="000000"/>
                </a:solidFill>
              </a:rPr>
              <a:t>Vía de pago: </a:t>
            </a:r>
            <a:br>
              <a:rPr lang="es-ES" sz="1400" b="1" dirty="0">
                <a:solidFill>
                  <a:srgbClr val="000000"/>
                </a:solidFill>
              </a:rPr>
            </a:br>
            <a:r>
              <a:rPr lang="es-ES" sz="1400" b="1" dirty="0">
                <a:solidFill>
                  <a:srgbClr val="000000"/>
                </a:solidFill>
              </a:rPr>
              <a:t>Criterios de selección</a:t>
            </a:r>
            <a:endParaRPr lang="en-US" sz="1400" b="1" dirty="0">
              <a:solidFill>
                <a:srgbClr val="000000"/>
              </a:solidFill>
            </a:endParaRPr>
          </a:p>
        </p:txBody>
      </p:sp>
      <p:sp>
        <p:nvSpPr>
          <p:cNvPr id="64" name="AutoShape 66"/>
          <p:cNvSpPr>
            <a:spLocks noChangeArrowheads="1"/>
          </p:cNvSpPr>
          <p:nvPr/>
        </p:nvSpPr>
        <p:spPr bwMode="auto">
          <a:xfrm rot="1477906" flipH="1">
            <a:off x="2459038" y="5002213"/>
            <a:ext cx="1304925" cy="327025"/>
          </a:xfrm>
          <a:prstGeom prst="rightArrow">
            <a:avLst>
              <a:gd name="adj1" fmla="val 50000"/>
              <a:gd name="adj2" fmla="val 99757"/>
            </a:avLst>
          </a:prstGeom>
          <a:gradFill rotWithShape="0">
            <a:gsLst>
              <a:gs pos="0">
                <a:schemeClr val="bg2">
                  <a:gamma/>
                  <a:shade val="75686"/>
                  <a:invGamma/>
                </a:schemeClr>
              </a:gs>
              <a:gs pos="100000">
                <a:schemeClr val="bg2"/>
              </a:gs>
            </a:gsLst>
            <a:lin ang="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65" name="AutoShape 67"/>
          <p:cNvSpPr>
            <a:spLocks noChangeArrowheads="1"/>
          </p:cNvSpPr>
          <p:nvPr/>
        </p:nvSpPr>
        <p:spPr bwMode="auto">
          <a:xfrm flipH="1">
            <a:off x="2266950" y="5846763"/>
            <a:ext cx="1368425" cy="327025"/>
          </a:xfrm>
          <a:prstGeom prst="rightArrow">
            <a:avLst>
              <a:gd name="adj1" fmla="val 50000"/>
              <a:gd name="adj2" fmla="val 104612"/>
            </a:avLst>
          </a:prstGeom>
          <a:gradFill rotWithShape="0">
            <a:gsLst>
              <a:gs pos="0">
                <a:schemeClr val="bg2">
                  <a:gamma/>
                  <a:shade val="75686"/>
                  <a:invGamma/>
                </a:schemeClr>
              </a:gs>
              <a:gs pos="100000">
                <a:schemeClr val="bg2"/>
              </a:gs>
            </a:gsLst>
            <a:lin ang="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pic>
        <p:nvPicPr>
          <p:cNvPr id="87077" name="Picture 68" descr="Payment"/>
          <p:cNvPicPr>
            <a:picLocks noChangeAspect="1" noChangeArrowheads="1"/>
          </p:cNvPicPr>
          <p:nvPr>
            <p:custDataLst>
              <p:tags r:id="rId21"/>
            </p:custDataLst>
          </p:nvPr>
        </p:nvPicPr>
        <p:blipFill>
          <a:blip r:embed="rId59">
            <a:lum bright="6000"/>
          </a:blip>
          <a:srcRect/>
          <a:stretch>
            <a:fillRect/>
          </a:stretch>
        </p:blipFill>
        <p:spPr bwMode="auto">
          <a:xfrm>
            <a:off x="3582988" y="4967288"/>
            <a:ext cx="2422525" cy="1724025"/>
          </a:xfrm>
          <a:prstGeom prst="rect">
            <a:avLst/>
          </a:prstGeom>
          <a:noFill/>
          <a:ln w="9525">
            <a:noFill/>
            <a:miter lim="800000"/>
            <a:headEnd/>
            <a:tailEnd/>
          </a:ln>
        </p:spPr>
      </p:pic>
      <p:sp>
        <p:nvSpPr>
          <p:cNvPr id="87078" name="Text Box 69"/>
          <p:cNvSpPr txBox="1">
            <a:spLocks noChangeArrowheads="1"/>
          </p:cNvSpPr>
          <p:nvPr>
            <p:custDataLst>
              <p:tags r:id="rId22"/>
            </p:custDataLst>
          </p:nvPr>
        </p:nvSpPr>
        <p:spPr bwMode="auto">
          <a:xfrm>
            <a:off x="3529013" y="5118100"/>
            <a:ext cx="2505075" cy="366713"/>
          </a:xfrm>
          <a:prstGeom prst="rect">
            <a:avLst/>
          </a:prstGeom>
          <a:noFill/>
          <a:ln w="12700">
            <a:noFill/>
            <a:miter lim="800000"/>
            <a:headEnd/>
            <a:tailEnd/>
          </a:ln>
        </p:spPr>
        <p:txBody>
          <a:bodyPr wrap="none" lIns="90000" tIns="46800" rIns="90000" bIns="46800">
            <a:prstTxWarp prst="textNoShape">
              <a:avLst/>
            </a:prstTxWarp>
            <a:spAutoFit/>
          </a:bodyPr>
          <a:lstStyle/>
          <a:p>
            <a:r>
              <a:rPr lang="es-ES" b="1" dirty="0">
                <a:solidFill>
                  <a:srgbClr val="000000"/>
                </a:solidFill>
              </a:rPr>
              <a:t>Documentos de pago</a:t>
            </a:r>
            <a:endParaRPr lang="en-US" b="1" dirty="0">
              <a:solidFill>
                <a:srgbClr val="000000"/>
              </a:solidFill>
            </a:endParaRPr>
          </a:p>
        </p:txBody>
      </p:sp>
      <p:sp>
        <p:nvSpPr>
          <p:cNvPr id="87079" name="Text Box 70"/>
          <p:cNvSpPr txBox="1">
            <a:spLocks noChangeArrowheads="1"/>
          </p:cNvSpPr>
          <p:nvPr>
            <p:custDataLst>
              <p:tags r:id="rId23"/>
            </p:custDataLst>
          </p:nvPr>
        </p:nvSpPr>
        <p:spPr bwMode="auto">
          <a:xfrm>
            <a:off x="4640263" y="6134100"/>
            <a:ext cx="307975" cy="366713"/>
          </a:xfrm>
          <a:prstGeom prst="rect">
            <a:avLst/>
          </a:prstGeom>
          <a:noFill/>
          <a:ln w="12700">
            <a:noFill/>
            <a:miter lim="800000"/>
            <a:headEnd/>
            <a:tailEnd/>
          </a:ln>
        </p:spPr>
        <p:txBody>
          <a:bodyPr wrap="none" lIns="90000" tIns="46800" rIns="90000" bIns="46800">
            <a:prstTxWarp prst="textNoShape">
              <a:avLst/>
            </a:prstTxWarp>
            <a:spAutoFit/>
          </a:bodyPr>
          <a:lstStyle/>
          <a:p>
            <a:r>
              <a:rPr lang="de-DE" b="1" dirty="0">
                <a:solidFill>
                  <a:srgbClr val="8ABBD0"/>
                </a:solidFill>
              </a:rPr>
              <a:t>$</a:t>
            </a:r>
            <a:endParaRPr lang="en-US" b="1" dirty="0">
              <a:solidFill>
                <a:srgbClr val="8ABBD0"/>
              </a:solidFill>
            </a:endParaRPr>
          </a:p>
        </p:txBody>
      </p:sp>
      <p:sp>
        <p:nvSpPr>
          <p:cNvPr id="87080" name="Text Box 71"/>
          <p:cNvSpPr txBox="1">
            <a:spLocks noChangeArrowheads="1"/>
          </p:cNvSpPr>
          <p:nvPr>
            <p:custDataLst>
              <p:tags r:id="rId24"/>
            </p:custDataLst>
          </p:nvPr>
        </p:nvSpPr>
        <p:spPr bwMode="auto">
          <a:xfrm>
            <a:off x="7037388" y="4365625"/>
            <a:ext cx="2046287" cy="641350"/>
          </a:xfrm>
          <a:prstGeom prst="rect">
            <a:avLst/>
          </a:prstGeom>
          <a:solidFill>
            <a:schemeClr val="bg1"/>
          </a:solidFill>
          <a:ln w="12700">
            <a:noFill/>
            <a:miter lim="800000"/>
            <a:headEnd/>
            <a:tailEnd/>
          </a:ln>
        </p:spPr>
        <p:txBody>
          <a:bodyPr lIns="90000" tIns="46800" rIns="90000" bIns="46800">
            <a:prstTxWarp prst="textNoShape">
              <a:avLst/>
            </a:prstTxWarp>
            <a:spAutoFit/>
          </a:bodyPr>
          <a:lstStyle/>
          <a:p>
            <a:pPr algn="ctr"/>
            <a:r>
              <a:rPr lang="es-ES" b="1" dirty="0">
                <a:solidFill>
                  <a:srgbClr val="000000"/>
                </a:solidFill>
              </a:rPr>
              <a:t>Cuaderno bancario</a:t>
            </a:r>
            <a:endParaRPr lang="en-US" b="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171575" y="481013"/>
            <a:ext cx="7758113" cy="661987"/>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Condiciones de Pago</a:t>
            </a:r>
          </a:p>
        </p:txBody>
      </p:sp>
      <p:sp>
        <p:nvSpPr>
          <p:cNvPr id="22533" name="Rectangle 6"/>
          <p:cNvSpPr>
            <a:spLocks noChangeArrowheads="1"/>
          </p:cNvSpPr>
          <p:nvPr/>
        </p:nvSpPr>
        <p:spPr bwMode="auto">
          <a:xfrm>
            <a:off x="1476375" y="1524000"/>
            <a:ext cx="6983413" cy="4768850"/>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2400" dirty="0">
                <a:latin typeface="+mn-lt"/>
              </a:rPr>
              <a:t>Contado</a:t>
            </a:r>
          </a:p>
          <a:p>
            <a:pPr marL="342900" indent="-342900" defTabSz="-13873163">
              <a:lnSpc>
                <a:spcPct val="80000"/>
              </a:lnSpc>
              <a:buClr>
                <a:schemeClr val="accent1"/>
              </a:buClr>
              <a:buSzPct val="75000"/>
              <a:buFont typeface="Wingdings 3" pitchFamily="8" charset="2"/>
              <a:buChar char=""/>
            </a:pPr>
            <a:r>
              <a:rPr lang="es-ES" sz="2400" dirty="0">
                <a:latin typeface="+mn-lt"/>
              </a:rPr>
              <a:t>Reposición</a:t>
            </a:r>
          </a:p>
          <a:p>
            <a:pPr marL="342900" indent="-342900" defTabSz="-13873163">
              <a:lnSpc>
                <a:spcPct val="80000"/>
              </a:lnSpc>
              <a:buClr>
                <a:schemeClr val="accent1"/>
              </a:buClr>
              <a:buSzPct val="75000"/>
              <a:buFont typeface="Wingdings 3" pitchFamily="8" charset="2"/>
              <a:buChar char=""/>
            </a:pPr>
            <a:r>
              <a:rPr lang="es-ES" sz="2400" dirty="0">
                <a:latin typeface="+mn-lt"/>
              </a:rPr>
              <a:t>Reembolso</a:t>
            </a:r>
          </a:p>
          <a:p>
            <a:pPr marL="342900" indent="-342900" defTabSz="-13873163">
              <a:lnSpc>
                <a:spcPct val="80000"/>
              </a:lnSpc>
              <a:buClr>
                <a:schemeClr val="accent1"/>
              </a:buClr>
              <a:buSzPct val="75000"/>
              <a:buFont typeface="Wingdings 3" pitchFamily="8" charset="2"/>
              <a:buChar char=""/>
            </a:pPr>
            <a:r>
              <a:rPr lang="es-ES" sz="2400" dirty="0">
                <a:latin typeface="+mn-lt"/>
              </a:rPr>
              <a:t>30 días</a:t>
            </a:r>
          </a:p>
          <a:p>
            <a:pPr marL="342900" indent="-342900" defTabSz="-13873163">
              <a:lnSpc>
                <a:spcPct val="80000"/>
              </a:lnSpc>
              <a:buClr>
                <a:schemeClr val="accent1"/>
              </a:buClr>
              <a:buSzPct val="75000"/>
              <a:buFont typeface="Wingdings 3" pitchFamily="8" charset="2"/>
              <a:buChar char=""/>
            </a:pPr>
            <a:r>
              <a:rPr lang="es-ES" sz="2400" dirty="0">
                <a:latin typeface="+mn-lt"/>
              </a:rPr>
              <a:t>60 días</a:t>
            </a:r>
          </a:p>
          <a:p>
            <a:pPr marL="342900" indent="-342900" defTabSz="-13873163">
              <a:lnSpc>
                <a:spcPct val="80000"/>
              </a:lnSpc>
              <a:buClr>
                <a:schemeClr val="accent1"/>
              </a:buClr>
              <a:buSzPct val="75000"/>
              <a:buFont typeface="Wingdings 3" pitchFamily="8" charset="2"/>
              <a:buChar char=""/>
            </a:pPr>
            <a:r>
              <a:rPr lang="es-ES" sz="2400" dirty="0">
                <a:latin typeface="+mn-lt"/>
              </a:rPr>
              <a:t>90 días</a:t>
            </a:r>
          </a:p>
          <a:p>
            <a:pPr marL="342900" indent="-342900" defTabSz="-13873163">
              <a:lnSpc>
                <a:spcPct val="80000"/>
              </a:lnSpc>
              <a:buClr>
                <a:schemeClr val="accent1"/>
              </a:buClr>
              <a:buSzPct val="75000"/>
              <a:buFont typeface="Wingdings 3" pitchFamily="8" charset="2"/>
              <a:buChar char=""/>
            </a:pPr>
            <a:r>
              <a:rPr lang="es-ES" sz="2400" dirty="0">
                <a:latin typeface="+mn-lt"/>
              </a:rPr>
              <a:t>120 días</a:t>
            </a:r>
          </a:p>
          <a:p>
            <a:pPr marL="342900" indent="-342900" defTabSz="-13873163">
              <a:lnSpc>
                <a:spcPct val="80000"/>
              </a:lnSpc>
              <a:buClr>
                <a:schemeClr val="accent1"/>
              </a:buClr>
              <a:buSzPct val="75000"/>
              <a:buFont typeface="Wingdings 3" pitchFamily="8" charset="2"/>
              <a:buChar char=""/>
            </a:pPr>
            <a:r>
              <a:rPr lang="es-ES" sz="2400" dirty="0">
                <a:latin typeface="+mn-lt"/>
              </a:rPr>
              <a:t>150 días</a:t>
            </a:r>
          </a:p>
          <a:p>
            <a:pPr marL="342900" indent="-342900" defTabSz="-13873163">
              <a:lnSpc>
                <a:spcPct val="80000"/>
              </a:lnSpc>
              <a:buClr>
                <a:schemeClr val="accent1"/>
              </a:buClr>
              <a:buSzPct val="75000"/>
              <a:buFont typeface="Wingdings 3" pitchFamily="8" charset="2"/>
              <a:buChar char=""/>
            </a:pPr>
            <a:r>
              <a:rPr lang="es-ES" sz="2400" dirty="0">
                <a:latin typeface="+mn-lt"/>
              </a:rPr>
              <a:t>180 días</a:t>
            </a:r>
          </a:p>
          <a:p>
            <a:pPr marL="342900" indent="-342900" defTabSz="-13873163">
              <a:lnSpc>
                <a:spcPct val="80000"/>
              </a:lnSpc>
              <a:buClr>
                <a:schemeClr val="accent1"/>
              </a:buClr>
              <a:buSzPct val="75000"/>
              <a:buFont typeface="Wingdings 3" pitchFamily="8" charset="2"/>
              <a:buChar char=""/>
            </a:pPr>
            <a:r>
              <a:rPr lang="es-ES" sz="2400" dirty="0">
                <a:latin typeface="+mn-lt"/>
              </a:rPr>
              <a:t>30 y 60 días</a:t>
            </a:r>
          </a:p>
          <a:p>
            <a:pPr marL="342900" indent="-342900" defTabSz="-13873163">
              <a:lnSpc>
                <a:spcPct val="80000"/>
              </a:lnSpc>
              <a:buClr>
                <a:schemeClr val="accent1"/>
              </a:buClr>
              <a:buSzPct val="75000"/>
              <a:buFont typeface="Wingdings 3" pitchFamily="8" charset="2"/>
              <a:buChar char=""/>
            </a:pPr>
            <a:r>
              <a:rPr lang="es-ES" sz="2400" dirty="0">
                <a:latin typeface="+mn-lt"/>
              </a:rPr>
              <a:t>30, 60, 90  días</a:t>
            </a:r>
          </a:p>
          <a:p>
            <a:pPr marL="342900" indent="-342900" defTabSz="-13873163">
              <a:lnSpc>
                <a:spcPct val="80000"/>
              </a:lnSpc>
              <a:buClr>
                <a:schemeClr val="accent1"/>
              </a:buClr>
              <a:buSzPct val="75000"/>
              <a:buFont typeface="Wingdings 3" pitchFamily="8" charset="2"/>
              <a:buChar char=""/>
            </a:pPr>
            <a:r>
              <a:rPr lang="es-ES" sz="2400" dirty="0">
                <a:latin typeface="+mn-lt"/>
              </a:rPr>
              <a:t>90 y 120 días</a:t>
            </a:r>
          </a:p>
          <a:p>
            <a:pPr marL="342900" indent="-342900" defTabSz="-13873163">
              <a:lnSpc>
                <a:spcPct val="80000"/>
              </a:lnSpc>
              <a:buClr>
                <a:schemeClr val="accent1"/>
              </a:buClr>
              <a:buSzPct val="75000"/>
              <a:buFont typeface="Wingdings 3" pitchFamily="8" charset="2"/>
              <a:buChar char=""/>
            </a:pPr>
            <a:r>
              <a:rPr lang="is-IS" sz="2400" dirty="0">
                <a:latin typeface="+mn-lt"/>
              </a:rPr>
              <a:t>……</a:t>
            </a:r>
            <a:endParaRPr lang="es-ES" sz="2400" dirty="0">
              <a:latin typeface="+mn-lt"/>
            </a:endParaRPr>
          </a:p>
          <a:p>
            <a:pPr marL="342900" indent="-342900" defTabSz="-13873163">
              <a:lnSpc>
                <a:spcPct val="80000"/>
              </a:lnSpc>
              <a:buClr>
                <a:schemeClr val="accent1"/>
              </a:buClr>
              <a:buSzPct val="75000"/>
              <a:buFont typeface="Wingdings 3" pitchFamily="8" charset="2"/>
              <a:buChar char=""/>
            </a:pPr>
            <a:r>
              <a:rPr lang="es-ES" sz="2400" dirty="0">
                <a:latin typeface="+mn-lt"/>
              </a:rPr>
              <a:t> Son los días de aplazamiento desde la fecha de la factura hasta la fecha de cobro ó pago. </a:t>
            </a:r>
          </a:p>
          <a:p>
            <a:pPr marL="342900" indent="-342900" defTabSz="-13873163">
              <a:lnSpc>
                <a:spcPct val="80000"/>
              </a:lnSpc>
              <a:buClr>
                <a:schemeClr val="accent1"/>
              </a:buClr>
              <a:buSzPct val="75000"/>
              <a:buFont typeface="Wingdings 3" pitchFamily="8" charset="2"/>
              <a:buChar char=""/>
            </a:pPr>
            <a:r>
              <a:rPr lang="es-ES" sz="2400" dirty="0">
                <a:latin typeface="+mn-lt"/>
              </a:rPr>
              <a:t>Acuerdo entre cliente y proveedor.</a:t>
            </a:r>
          </a:p>
          <a:p>
            <a:pPr defTabSz="-13873163">
              <a:lnSpc>
                <a:spcPct val="80000"/>
              </a:lnSpc>
              <a:buClr>
                <a:schemeClr val="accent1"/>
              </a:buClr>
              <a:buSzPct val="75000"/>
            </a:pPr>
            <a:endParaRPr lang="es-ES" sz="2200" dirty="0"/>
          </a:p>
          <a:p>
            <a:pPr marL="342900" indent="-342900" defTabSz="-13873163">
              <a:lnSpc>
                <a:spcPct val="80000"/>
              </a:lnSpc>
              <a:buClr>
                <a:schemeClr val="accent1"/>
              </a:buClr>
              <a:buSzPct val="75000"/>
              <a:buFont typeface="Wingdings 3" pitchFamily="8" charset="2"/>
              <a:buChar char=""/>
            </a:pPr>
            <a:endParaRPr lang="es-ES"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txBox="1">
            <a:spLocks/>
          </p:cNvSpPr>
          <p:nvPr/>
        </p:nvSpPr>
        <p:spPr bwMode="auto">
          <a:xfrm>
            <a:off x="857250" y="2357438"/>
            <a:ext cx="7566025" cy="2643187"/>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Cuando ejecutamos el proceso final, el sistema crea autom</a:t>
            </a:r>
            <a:r>
              <a:rPr lang="es-ES" sz="3200" dirty="0">
                <a:solidFill>
                  <a:srgbClr val="000000"/>
                </a:solidFill>
                <a:latin typeface="Eras Medium ITC" pitchFamily="34" charset="0"/>
              </a:rPr>
              <a:t>á</a:t>
            </a:r>
            <a:r>
              <a:rPr lang="es-ES" sz="3200" dirty="0">
                <a:solidFill>
                  <a:srgbClr val="000000"/>
                </a:solidFill>
                <a:latin typeface="Tahoma" pitchFamily="8" charset="0"/>
              </a:rPr>
              <a:t>ticamente los documentos de cobro o pago de las recomendaciones aceptadas.</a:t>
            </a:r>
            <a:endParaRPr lang="en-US" sz="3200" dirty="0">
              <a:solidFill>
                <a:srgbClr val="000000"/>
              </a:solidFill>
              <a:latin typeface="Tahoma" pitchFamily="8" charset="0"/>
            </a:endParaRPr>
          </a:p>
        </p:txBody>
      </p:sp>
      <p:sp>
        <p:nvSpPr>
          <p:cNvPr id="4" name="Rectangle 4"/>
          <p:cNvSpPr>
            <a:spLocks noChangeArrowheads="1"/>
          </p:cNvSpPr>
          <p:nvPr>
            <p:custDataLst>
              <p:tags r:id="rId1"/>
            </p:custDataLst>
          </p:nvPr>
        </p:nvSpPr>
        <p:spPr bwMode="gray">
          <a:xfrm>
            <a:off x="500063" y="714375"/>
            <a:ext cx="8501062" cy="857250"/>
          </a:xfrm>
          <a:prstGeom prst="rect">
            <a:avLst/>
          </a:prstGeom>
          <a:noFill/>
          <a:ln w="12700">
            <a:noFill/>
            <a:miter lim="800000"/>
            <a:headEnd/>
            <a:tailEnd/>
          </a:ln>
          <a:effectLst/>
        </p:spPr>
        <p:txBody>
          <a:bodyPr lIns="180000" tIns="0" rIns="0" bIns="0" anchor="ctr">
            <a:prstTxWarp prst="textNoShape">
              <a:avLst/>
            </a:prstTxWarp>
          </a:bodyPr>
          <a:lstStyle/>
          <a:p>
            <a:pPr marL="342900" indent="-342900" algn="ctr" defTabSz="-13873163">
              <a:defRPr/>
            </a:pPr>
            <a:r>
              <a:rPr lang="es-ES" sz="4300" b="1" dirty="0">
                <a:solidFill>
                  <a:schemeClr val="tx2"/>
                </a:solidFill>
                <a:effectLst>
                  <a:outerShdw blurRad="38100" dist="38100" dir="2700000" algn="tl">
                    <a:srgbClr val="DDDDDD"/>
                  </a:outerShdw>
                </a:effectLst>
                <a:latin typeface="Eras Medium ITC" pitchFamily="34" charset="0"/>
              </a:rPr>
              <a:t>El asistente de Cobros y Pagos (2)</a:t>
            </a:r>
            <a:endParaRPr lang="en-US" sz="4300" b="1" dirty="0">
              <a:solidFill>
                <a:schemeClr val="tx2"/>
              </a:solidFill>
              <a:effectLst>
                <a:outerShdw blurRad="38100" dist="38100" dir="2700000" algn="tl">
                  <a:srgbClr val="DDDDDD"/>
                </a:outerShdw>
              </a:effectLst>
              <a:latin typeface="Eras Medium ITC"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42875" y="428625"/>
            <a:ext cx="8929688" cy="1143000"/>
          </a:xfrm>
        </p:spPr>
        <p:txBody>
          <a:bodyPr>
            <a:normAutofit/>
          </a:bodyPr>
          <a:lstStyle/>
          <a:p>
            <a:pPr algn="ctr" eaLnBrk="1" hangingPunct="1">
              <a:defRPr/>
            </a:pPr>
            <a:r>
              <a:rPr lang="es-ES" sz="4300" dirty="0">
                <a:effectLst>
                  <a:outerShdw blurRad="38100" dist="38100" dir="2700000" algn="tl">
                    <a:srgbClr val="DDDDDD"/>
                  </a:outerShdw>
                </a:effectLst>
                <a:ea typeface="+mj-ea"/>
                <a:cs typeface="+mj-cs"/>
              </a:rPr>
              <a:t>Reclamaciones de facturas a clientes</a:t>
            </a:r>
          </a:p>
        </p:txBody>
      </p:sp>
      <p:sp>
        <p:nvSpPr>
          <p:cNvPr id="91139" name="Rectangle 3"/>
          <p:cNvSpPr txBox="1">
            <a:spLocks/>
          </p:cNvSpPr>
          <p:nvPr/>
        </p:nvSpPr>
        <p:spPr bwMode="auto">
          <a:xfrm>
            <a:off x="863600" y="1714500"/>
            <a:ext cx="7494588" cy="4114800"/>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Se utiliza para realizar reclamaciones automáticas a los clientes cuando no pagan sus facturas a tiempo.</a:t>
            </a:r>
          </a:p>
          <a:p>
            <a:pPr marL="342900" indent="-342900" defTabSz="-13873163">
              <a:buClr>
                <a:schemeClr val="accent1"/>
              </a:buClr>
              <a:buSzPct val="75000"/>
              <a:buFont typeface="Wingdings 3" pitchFamily="8" charset="2"/>
              <a:buNone/>
            </a:pPr>
            <a:endParaRPr lang="es-ES" sz="3200" dirty="0">
              <a:solidFill>
                <a:srgbClr val="333333"/>
              </a:solidFill>
              <a:latin typeface="Tahoma" pitchFamily="8" charset="0"/>
            </a:endParaRPr>
          </a:p>
          <a:p>
            <a:pPr marL="342900" indent="-342900" defTabSz="-13873163">
              <a:buClr>
                <a:schemeClr val="accent1"/>
              </a:buClr>
              <a:buSzPct val="75000"/>
              <a:buFont typeface="Wingdings 3" pitchFamily="8" charset="2"/>
              <a:buChar char=""/>
            </a:pPr>
            <a:r>
              <a:rPr lang="es-ES" sz="3200" dirty="0">
                <a:solidFill>
                  <a:srgbClr val="000000"/>
                </a:solidFill>
                <a:latin typeface="Tahoma" pitchFamily="8" charset="0"/>
              </a:rPr>
              <a:t>Consiste en enviar al cliente una carta (varios niveles) en la cual se reflejan las facturas pendientes, los importes y los vencimientos.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txBox="1">
            <a:spLocks/>
          </p:cNvSpPr>
          <p:nvPr/>
        </p:nvSpPr>
        <p:spPr bwMode="auto">
          <a:xfrm>
            <a:off x="533400" y="1500188"/>
            <a:ext cx="7858125" cy="4895850"/>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Cuando se inicia el asistente de reclamaci</a:t>
            </a:r>
            <a:r>
              <a:rPr lang="es-ES" sz="2600" dirty="0">
                <a:solidFill>
                  <a:srgbClr val="000000"/>
                </a:solidFill>
                <a:latin typeface="Eras Medium ITC" pitchFamily="34" charset="0"/>
              </a:rPr>
              <a:t>ó</a:t>
            </a:r>
            <a:r>
              <a:rPr lang="es-ES" sz="2600" dirty="0">
                <a:solidFill>
                  <a:srgbClr val="000000"/>
                </a:solidFill>
                <a:latin typeface="Tahoma" pitchFamily="8" charset="0"/>
              </a:rPr>
              <a:t>n, se especifican varios criterios de selección:</a:t>
            </a:r>
          </a:p>
          <a:p>
            <a:pPr marL="342900" indent="-342900" defTabSz="-13873163">
              <a:buClr>
                <a:schemeClr val="accent1"/>
              </a:buClr>
              <a:buSzPct val="75000"/>
              <a:buFont typeface="Wingdings 3" pitchFamily="8" charset="2"/>
              <a:buNone/>
            </a:pPr>
            <a:endParaRPr lang="en-US" sz="1000" dirty="0">
              <a:solidFill>
                <a:srgbClr val="333333"/>
              </a:solidFill>
              <a:latin typeface="Tahoma" pitchFamily="8" charset="0"/>
            </a:endParaRPr>
          </a:p>
          <a:p>
            <a:pPr marL="742950" lvl="1" indent="-285750" defTabSz="-13873163">
              <a:spcBef>
                <a:spcPct val="20000"/>
              </a:spcBef>
              <a:buClr>
                <a:schemeClr val="accent1"/>
              </a:buClr>
              <a:buFont typeface="Verdana" pitchFamily="8" charset="0"/>
              <a:buChar char="◦"/>
            </a:pPr>
            <a:r>
              <a:rPr lang="en-US" sz="2200" dirty="0">
                <a:solidFill>
                  <a:srgbClr val="000000"/>
                </a:solidFill>
                <a:latin typeface="Tahoma" pitchFamily="8" charset="0"/>
              </a:rPr>
              <a:t>Los </a:t>
            </a:r>
            <a:r>
              <a:rPr lang="en-US" sz="2200" dirty="0" err="1">
                <a:solidFill>
                  <a:srgbClr val="000000"/>
                </a:solidFill>
                <a:latin typeface="Tahoma" pitchFamily="8" charset="0"/>
              </a:rPr>
              <a:t>pará</a:t>
            </a:r>
            <a:r>
              <a:rPr lang="es-ES" sz="2200" dirty="0">
                <a:solidFill>
                  <a:srgbClr val="000000"/>
                </a:solidFill>
                <a:latin typeface="Tahoma" pitchFamily="8" charset="0"/>
              </a:rPr>
              <a:t>metros generales, como el nombre de la reclamación, la fecha de ejecución de la reclamación y los niveles de reclamación que el sistema tendrá en cuenta.</a:t>
            </a:r>
            <a:endParaRPr lang="en-US" altLang="ja-JP" sz="2200" dirty="0">
              <a:solidFill>
                <a:srgbClr val="333333"/>
              </a:solidFill>
              <a:latin typeface="Tahoma" pitchFamily="8" charset="0"/>
              <a:ea typeface="MS PGothic" pitchFamily="34" charset="-128"/>
              <a:cs typeface="MS PGothic" pitchFamily="34" charset="-128"/>
            </a:endParaRPr>
          </a:p>
          <a:p>
            <a:pPr marL="742950" lvl="1" indent="-285750" defTabSz="-13873163">
              <a:spcBef>
                <a:spcPct val="20000"/>
              </a:spcBef>
              <a:buClr>
                <a:schemeClr val="accent1"/>
              </a:buClr>
              <a:buFont typeface="Verdana" pitchFamily="8" charset="0"/>
              <a:buChar char="◦"/>
            </a:pPr>
            <a:r>
              <a:rPr lang="es-ES" sz="2200" dirty="0">
                <a:solidFill>
                  <a:srgbClr val="000000"/>
                </a:solidFill>
                <a:latin typeface="Tahoma" pitchFamily="8" charset="0"/>
              </a:rPr>
              <a:t>Los clientes que el sistema debe comprobar para localizar las facturas que deben reclamarse.</a:t>
            </a:r>
            <a:endParaRPr lang="en-US" altLang="ja-JP" sz="2200" dirty="0">
              <a:solidFill>
                <a:srgbClr val="333333"/>
              </a:solidFill>
              <a:latin typeface="Tahoma" pitchFamily="8" charset="0"/>
              <a:ea typeface="MS PGothic" pitchFamily="34" charset="-128"/>
              <a:cs typeface="MS PGothic" pitchFamily="34" charset="-128"/>
            </a:endParaRPr>
          </a:p>
          <a:p>
            <a:pPr marL="742950" lvl="1" indent="-285750" defTabSz="-13873163">
              <a:spcBef>
                <a:spcPct val="20000"/>
              </a:spcBef>
              <a:buClr>
                <a:schemeClr val="accent1"/>
              </a:buClr>
              <a:buFont typeface="Verdana" pitchFamily="8" charset="0"/>
              <a:buChar char="◦"/>
            </a:pPr>
            <a:r>
              <a:rPr lang="en-US" sz="2200" dirty="0" err="1">
                <a:solidFill>
                  <a:srgbClr val="000000"/>
                </a:solidFill>
                <a:latin typeface="Tahoma" pitchFamily="8" charset="0"/>
              </a:rPr>
              <a:t>Seleccionar</a:t>
            </a:r>
            <a:r>
              <a:rPr lang="en-US" sz="2200">
                <a:solidFill>
                  <a:srgbClr val="000000"/>
                </a:solidFill>
                <a:latin typeface="Tahoma" pitchFamily="8" charset="0"/>
              </a:rPr>
              <a:t> el método de reclamación:</a:t>
            </a:r>
          </a:p>
          <a:p>
            <a:pPr marL="1143000" lvl="2" indent="-228600" defTabSz="-13873163">
              <a:spcBef>
                <a:spcPct val="20000"/>
              </a:spcBef>
              <a:buClr>
                <a:schemeClr val="accent2"/>
              </a:buClr>
              <a:buSzPct val="100000"/>
              <a:buFont typeface="Wingdings 2" pitchFamily="8" charset="2"/>
              <a:buChar char=""/>
            </a:pPr>
            <a:r>
              <a:rPr lang="en-US" sz="2200" dirty="0" err="1">
                <a:solidFill>
                  <a:srgbClr val="000000"/>
                </a:solidFill>
                <a:latin typeface="Tahoma" pitchFamily="8" charset="0"/>
              </a:rPr>
              <a:t>Una</a:t>
            </a:r>
            <a:r>
              <a:rPr lang="en-US" sz="2200">
                <a:solidFill>
                  <a:srgbClr val="000000"/>
                </a:solidFill>
                <a:latin typeface="Tahoma" pitchFamily="8" charset="0"/>
              </a:rPr>
              <a:t> carta por factura</a:t>
            </a:r>
          </a:p>
          <a:p>
            <a:pPr marL="1143000" lvl="2" indent="-228600" defTabSz="-13873163">
              <a:spcBef>
                <a:spcPct val="20000"/>
              </a:spcBef>
              <a:buClr>
                <a:schemeClr val="accent2"/>
              </a:buClr>
              <a:buSzPct val="100000"/>
              <a:buFont typeface="Wingdings 2" pitchFamily="8" charset="2"/>
              <a:buChar char=""/>
            </a:pPr>
            <a:r>
              <a:rPr lang="en-US" sz="2200" dirty="0" err="1">
                <a:solidFill>
                  <a:srgbClr val="000000"/>
                </a:solidFill>
                <a:latin typeface="Tahoma" pitchFamily="8" charset="0"/>
              </a:rPr>
              <a:t>Una</a:t>
            </a:r>
            <a:r>
              <a:rPr lang="en-US" sz="2200">
                <a:solidFill>
                  <a:srgbClr val="000000"/>
                </a:solidFill>
                <a:latin typeface="Tahoma" pitchFamily="8" charset="0"/>
              </a:rPr>
              <a:t> carta por nivel de reclamación</a:t>
            </a:r>
          </a:p>
          <a:p>
            <a:pPr marL="1143000" lvl="2" indent="-228600" defTabSz="-13873163">
              <a:spcBef>
                <a:spcPct val="20000"/>
              </a:spcBef>
              <a:buClr>
                <a:schemeClr val="accent2"/>
              </a:buClr>
              <a:buSzPct val="100000"/>
              <a:buFont typeface="Wingdings 2" pitchFamily="8" charset="2"/>
              <a:buChar char=""/>
            </a:pPr>
            <a:r>
              <a:rPr lang="en-US" sz="2200" dirty="0" err="1">
                <a:solidFill>
                  <a:srgbClr val="000000"/>
                </a:solidFill>
                <a:latin typeface="Tahoma" pitchFamily="8" charset="0"/>
              </a:rPr>
              <a:t>Una</a:t>
            </a:r>
            <a:r>
              <a:rPr lang="en-US" sz="2200">
                <a:solidFill>
                  <a:srgbClr val="000000"/>
                </a:solidFill>
                <a:latin typeface="Tahoma" pitchFamily="8" charset="0"/>
              </a:rPr>
              <a:t> carta por cliente</a:t>
            </a:r>
          </a:p>
          <a:p>
            <a:pPr marL="742950" lvl="1" indent="-285750" defTabSz="-13873163">
              <a:spcBef>
                <a:spcPct val="20000"/>
              </a:spcBef>
              <a:buClr>
                <a:schemeClr val="accent1"/>
              </a:buClr>
              <a:buFont typeface="Verdana" pitchFamily="8" charset="0"/>
              <a:buChar char="◦"/>
            </a:pPr>
            <a:endParaRPr lang="en-US" altLang="ja-JP" sz="2100" dirty="0">
              <a:solidFill>
                <a:srgbClr val="000000"/>
              </a:solidFill>
              <a:latin typeface="Tahoma" pitchFamily="8" charset="0"/>
              <a:ea typeface="MS PGothic" pitchFamily="34" charset="-128"/>
              <a:cs typeface="MS PGothic" pitchFamily="34" charset="-128"/>
            </a:endParaRPr>
          </a:p>
        </p:txBody>
      </p:sp>
      <p:sp>
        <p:nvSpPr>
          <p:cNvPr id="4" name="Rectangle 5"/>
          <p:cNvSpPr>
            <a:spLocks noGrp="1" noChangeArrowheads="1"/>
          </p:cNvSpPr>
          <p:nvPr>
            <p:ph type="title"/>
            <p:custDataLst>
              <p:tags r:id="rId1"/>
            </p:custDataLst>
          </p:nvPr>
        </p:nvSpPr>
        <p:spPr bwMode="gray">
          <a:xfrm>
            <a:off x="928688" y="714375"/>
            <a:ext cx="6967537" cy="381000"/>
          </a:xfrm>
        </p:spPr>
        <p:txBody>
          <a:bodyPr lIns="180000" tIns="0" rIns="0" bIns="0">
            <a:normAutofit fontScale="90000"/>
          </a:bodyPr>
          <a:lstStyle/>
          <a:p>
            <a:pPr algn="ctr" eaLnBrk="1" hangingPunct="1">
              <a:defRPr/>
            </a:pPr>
            <a:r>
              <a:rPr lang="es-ES" sz="4300" dirty="0">
                <a:effectLst>
                  <a:outerShdw blurRad="38100" dist="38100" dir="2700000" algn="tl">
                    <a:srgbClr val="DDDDDD"/>
                  </a:outerShdw>
                </a:effectLst>
                <a:ea typeface="+mj-ea"/>
                <a:cs typeface="+mj-cs"/>
              </a:rPr>
              <a:t>Asistente de reclamación</a:t>
            </a:r>
            <a:endParaRPr lang="en-US" sz="4300" dirty="0">
              <a:effectLst>
                <a:outerShdw blurRad="38100" dist="38100" dir="2700000" algn="tl">
                  <a:srgbClr val="DDDDDD"/>
                </a:outerShdw>
              </a:effectLs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5234" name="Picture 4" descr="04"/>
          <p:cNvPicPr>
            <a:picLocks noChangeAspect="1" noChangeArrowheads="1"/>
          </p:cNvPicPr>
          <p:nvPr/>
        </p:nvPicPr>
        <p:blipFill>
          <a:blip r:embed="rId36">
            <a:clrChange>
              <a:clrFrom>
                <a:srgbClr val="FEFEFE"/>
              </a:clrFrom>
              <a:clrTo>
                <a:srgbClr val="FEFEFE">
                  <a:alpha val="0"/>
                </a:srgbClr>
              </a:clrTo>
            </a:clrChange>
          </a:blip>
          <a:srcRect/>
          <a:stretch>
            <a:fillRect/>
          </a:stretch>
        </p:blipFill>
        <p:spPr bwMode="auto">
          <a:xfrm>
            <a:off x="4651375" y="4751388"/>
            <a:ext cx="1516063" cy="1870075"/>
          </a:xfrm>
          <a:prstGeom prst="rect">
            <a:avLst/>
          </a:prstGeom>
          <a:noFill/>
          <a:ln w="9525">
            <a:noFill/>
            <a:miter lim="800000"/>
            <a:headEnd/>
            <a:tailEnd/>
          </a:ln>
        </p:spPr>
      </p:pic>
      <p:sp>
        <p:nvSpPr>
          <p:cNvPr id="95235" name="Rectangle 5"/>
          <p:cNvSpPr>
            <a:spLocks noChangeArrowheads="1"/>
          </p:cNvSpPr>
          <p:nvPr>
            <p:custDataLst>
              <p:tags r:id="rId1"/>
            </p:custDataLst>
          </p:nvPr>
        </p:nvSpPr>
        <p:spPr bwMode="auto">
          <a:xfrm>
            <a:off x="509588" y="3309938"/>
            <a:ext cx="1644650" cy="1657350"/>
          </a:xfrm>
          <a:prstGeom prst="rect">
            <a:avLst/>
          </a:prstGeom>
          <a:gradFill rotWithShape="0">
            <a:gsLst>
              <a:gs pos="0">
                <a:srgbClr val="D9E4EF"/>
              </a:gs>
              <a:gs pos="100000">
                <a:srgbClr val="084D98"/>
              </a:gs>
            </a:gsLst>
            <a:lin ang="0" scaled="1"/>
          </a:gradFill>
          <a:ln w="9525">
            <a:noFill/>
            <a:miter lim="800000"/>
            <a:headEnd/>
            <a:tailEnd/>
          </a:ln>
        </p:spPr>
        <p:txBody>
          <a:bodyPr wrap="none" anchor="ctr">
            <a:prstTxWarp prst="textNoShape">
              <a:avLst/>
            </a:prstTxWarp>
          </a:bodyPr>
          <a:lstStyle/>
          <a:p>
            <a:endParaRPr lang="es-ES_tradnl" dirty="0"/>
          </a:p>
        </p:txBody>
      </p:sp>
      <p:sp>
        <p:nvSpPr>
          <p:cNvPr id="95236" name="Line 6"/>
          <p:cNvSpPr>
            <a:spLocks noChangeShapeType="1"/>
          </p:cNvSpPr>
          <p:nvPr>
            <p:custDataLst>
              <p:tags r:id="rId2"/>
            </p:custDataLst>
          </p:nvPr>
        </p:nvSpPr>
        <p:spPr bwMode="auto">
          <a:xfrm>
            <a:off x="509588" y="3536950"/>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37" name="Line 7"/>
          <p:cNvSpPr>
            <a:spLocks noChangeShapeType="1"/>
          </p:cNvSpPr>
          <p:nvPr>
            <p:custDataLst>
              <p:tags r:id="rId3"/>
            </p:custDataLst>
          </p:nvPr>
        </p:nvSpPr>
        <p:spPr bwMode="auto">
          <a:xfrm>
            <a:off x="509588" y="3770313"/>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38" name="Line 8"/>
          <p:cNvSpPr>
            <a:spLocks noChangeShapeType="1"/>
          </p:cNvSpPr>
          <p:nvPr>
            <p:custDataLst>
              <p:tags r:id="rId4"/>
            </p:custDataLst>
          </p:nvPr>
        </p:nvSpPr>
        <p:spPr bwMode="auto">
          <a:xfrm>
            <a:off x="509588" y="4005263"/>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39" name="Line 9"/>
          <p:cNvSpPr>
            <a:spLocks noChangeShapeType="1"/>
          </p:cNvSpPr>
          <p:nvPr>
            <p:custDataLst>
              <p:tags r:id="rId5"/>
            </p:custDataLst>
          </p:nvPr>
        </p:nvSpPr>
        <p:spPr bwMode="auto">
          <a:xfrm>
            <a:off x="509588" y="4238625"/>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0" name="Line 10"/>
          <p:cNvSpPr>
            <a:spLocks noChangeShapeType="1"/>
          </p:cNvSpPr>
          <p:nvPr>
            <p:custDataLst>
              <p:tags r:id="rId6"/>
            </p:custDataLst>
          </p:nvPr>
        </p:nvSpPr>
        <p:spPr bwMode="auto">
          <a:xfrm>
            <a:off x="509588" y="4473575"/>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1" name="Line 11"/>
          <p:cNvSpPr>
            <a:spLocks noChangeShapeType="1"/>
          </p:cNvSpPr>
          <p:nvPr>
            <p:custDataLst>
              <p:tags r:id="rId7"/>
            </p:custDataLst>
          </p:nvPr>
        </p:nvSpPr>
        <p:spPr bwMode="auto">
          <a:xfrm>
            <a:off x="509588" y="4740275"/>
            <a:ext cx="1628775" cy="0"/>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2" name="Line 12"/>
          <p:cNvSpPr>
            <a:spLocks noChangeShapeType="1"/>
          </p:cNvSpPr>
          <p:nvPr>
            <p:custDataLst>
              <p:tags r:id="rId8"/>
            </p:custDataLst>
          </p:nvPr>
        </p:nvSpPr>
        <p:spPr bwMode="auto">
          <a:xfrm>
            <a:off x="746125" y="3317875"/>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3" name="Line 13"/>
          <p:cNvSpPr>
            <a:spLocks noChangeShapeType="1"/>
          </p:cNvSpPr>
          <p:nvPr>
            <p:custDataLst>
              <p:tags r:id="rId9"/>
            </p:custDataLst>
          </p:nvPr>
        </p:nvSpPr>
        <p:spPr bwMode="auto">
          <a:xfrm>
            <a:off x="979488" y="3317875"/>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4" name="Line 14"/>
          <p:cNvSpPr>
            <a:spLocks noChangeShapeType="1"/>
          </p:cNvSpPr>
          <p:nvPr>
            <p:custDataLst>
              <p:tags r:id="rId10"/>
            </p:custDataLst>
          </p:nvPr>
        </p:nvSpPr>
        <p:spPr bwMode="auto">
          <a:xfrm>
            <a:off x="1219200" y="3317875"/>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5" name="Line 15"/>
          <p:cNvSpPr>
            <a:spLocks noChangeShapeType="1"/>
          </p:cNvSpPr>
          <p:nvPr>
            <p:custDataLst>
              <p:tags r:id="rId11"/>
            </p:custDataLst>
          </p:nvPr>
        </p:nvSpPr>
        <p:spPr bwMode="auto">
          <a:xfrm>
            <a:off x="1463675" y="3317875"/>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6" name="Line 16"/>
          <p:cNvSpPr>
            <a:spLocks noChangeShapeType="1"/>
          </p:cNvSpPr>
          <p:nvPr>
            <p:custDataLst>
              <p:tags r:id="rId12"/>
            </p:custDataLst>
          </p:nvPr>
        </p:nvSpPr>
        <p:spPr bwMode="auto">
          <a:xfrm>
            <a:off x="1704975" y="3317875"/>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95247" name="Line 17"/>
          <p:cNvSpPr>
            <a:spLocks noChangeShapeType="1"/>
          </p:cNvSpPr>
          <p:nvPr>
            <p:custDataLst>
              <p:tags r:id="rId13"/>
            </p:custDataLst>
          </p:nvPr>
        </p:nvSpPr>
        <p:spPr bwMode="auto">
          <a:xfrm>
            <a:off x="1941513" y="3317875"/>
            <a:ext cx="0" cy="1649413"/>
          </a:xfrm>
          <a:prstGeom prst="line">
            <a:avLst/>
          </a:prstGeom>
          <a:noFill/>
          <a:ln w="12700">
            <a:solidFill>
              <a:srgbClr val="1562AD"/>
            </a:solidFill>
            <a:round/>
            <a:headEnd/>
            <a:tailEnd/>
          </a:ln>
        </p:spPr>
        <p:txBody>
          <a:bodyPr wrap="none" anchor="ctr">
            <a:prstTxWarp prst="textNoShape">
              <a:avLst/>
            </a:prstTxWarp>
          </a:bodyPr>
          <a:lstStyle/>
          <a:p>
            <a:endParaRPr lang="es-ES_tradnl" dirty="0"/>
          </a:p>
        </p:txBody>
      </p:sp>
      <p:sp>
        <p:nvSpPr>
          <p:cNvPr id="16" name="Rectangle 18"/>
          <p:cNvSpPr>
            <a:spLocks noGrp="1" noChangeArrowheads="1"/>
          </p:cNvSpPr>
          <p:nvPr>
            <p:ph type="title"/>
            <p:custDataLst>
              <p:tags r:id="rId14"/>
            </p:custDataLst>
          </p:nvPr>
        </p:nvSpPr>
        <p:spPr bwMode="gray">
          <a:xfrm>
            <a:off x="1176338" y="612775"/>
            <a:ext cx="7110412" cy="381000"/>
          </a:xfrm>
        </p:spPr>
        <p:txBody>
          <a:bodyPr lIns="180000" tIns="0" rIns="0" bIns="0">
            <a:normAutofit fontScale="90000"/>
          </a:bodyPr>
          <a:lstStyle/>
          <a:p>
            <a:pPr algn="ctr" eaLnBrk="1" hangingPunct="1">
              <a:defRPr/>
            </a:pPr>
            <a:r>
              <a:rPr lang="es-ES" sz="4300" dirty="0">
                <a:effectLst>
                  <a:outerShdw blurRad="38100" dist="38100" dir="2700000" algn="tl">
                    <a:srgbClr val="DDDDDD"/>
                  </a:outerShdw>
                </a:effectLst>
                <a:ea typeface="+mj-ea"/>
                <a:cs typeface="+mj-cs"/>
              </a:rPr>
              <a:t>Asistente de reclamación</a:t>
            </a:r>
            <a:endParaRPr lang="en-US" sz="4300" dirty="0">
              <a:effectLst>
                <a:outerShdw blurRad="38100" dist="38100" dir="2700000" algn="tl">
                  <a:srgbClr val="DDDDDD"/>
                </a:outerShdw>
              </a:effectLst>
              <a:ea typeface="+mj-ea"/>
              <a:cs typeface="+mj-cs"/>
            </a:endParaRPr>
          </a:p>
        </p:txBody>
      </p:sp>
      <p:sp>
        <p:nvSpPr>
          <p:cNvPr id="95249" name="Rectangle 19"/>
          <p:cNvSpPr>
            <a:spLocks noChangeArrowheads="1"/>
          </p:cNvSpPr>
          <p:nvPr/>
        </p:nvSpPr>
        <p:spPr bwMode="auto">
          <a:xfrm>
            <a:off x="509588" y="1460500"/>
            <a:ext cx="8599487" cy="1519238"/>
          </a:xfrm>
          <a:prstGeom prst="rect">
            <a:avLst/>
          </a:prstGeom>
          <a:solidFill>
            <a:srgbClr val="E4E3B8"/>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sp>
        <p:nvSpPr>
          <p:cNvPr id="95250" name="Text Box 20"/>
          <p:cNvSpPr txBox="1">
            <a:spLocks noChangeArrowheads="1"/>
          </p:cNvSpPr>
          <p:nvPr>
            <p:custDataLst>
              <p:tags r:id="rId15"/>
            </p:custDataLst>
          </p:nvPr>
        </p:nvSpPr>
        <p:spPr bwMode="auto">
          <a:xfrm>
            <a:off x="731838" y="1522413"/>
            <a:ext cx="2555875" cy="366712"/>
          </a:xfrm>
          <a:prstGeom prst="rect">
            <a:avLst/>
          </a:prstGeom>
          <a:noFill/>
          <a:ln w="12700">
            <a:noFill/>
            <a:miter lim="800000"/>
            <a:headEnd/>
            <a:tailEnd/>
          </a:ln>
        </p:spPr>
        <p:txBody>
          <a:bodyPr wrap="none" lIns="90000" tIns="46800" rIns="90000" bIns="46800">
            <a:prstTxWarp prst="textNoShape">
              <a:avLst/>
            </a:prstTxWarp>
            <a:spAutoFit/>
          </a:bodyPr>
          <a:lstStyle/>
          <a:p>
            <a:r>
              <a:rPr lang="es-ES" b="1" dirty="0">
                <a:solidFill>
                  <a:srgbClr val="000000"/>
                </a:solidFill>
              </a:rPr>
              <a:t>Criterios de selección</a:t>
            </a:r>
            <a:endParaRPr lang="en-US" b="1" dirty="0">
              <a:solidFill>
                <a:srgbClr val="000000"/>
              </a:solidFill>
            </a:endParaRPr>
          </a:p>
        </p:txBody>
      </p:sp>
      <p:sp>
        <p:nvSpPr>
          <p:cNvPr id="19" name="Text Box 21"/>
          <p:cNvSpPr txBox="1">
            <a:spLocks noChangeArrowheads="1"/>
          </p:cNvSpPr>
          <p:nvPr>
            <p:custDataLst>
              <p:tags r:id="rId16"/>
            </p:custDataLst>
          </p:nvPr>
        </p:nvSpPr>
        <p:spPr bwMode="auto">
          <a:xfrm>
            <a:off x="3421063" y="3875088"/>
            <a:ext cx="2708275" cy="641350"/>
          </a:xfrm>
          <a:prstGeom prst="rect">
            <a:avLst/>
          </a:prstGeom>
          <a:gradFill rotWithShape="0">
            <a:gsLst>
              <a:gs pos="0">
                <a:schemeClr val="bg2"/>
              </a:gs>
              <a:gs pos="50000">
                <a:schemeClr val="bg2">
                  <a:gamma/>
                  <a:tint val="57647"/>
                  <a:invGamma/>
                </a:schemeClr>
              </a:gs>
              <a:gs pos="100000">
                <a:schemeClr val="bg2"/>
              </a:gs>
            </a:gsLst>
            <a:lin ang="0" scaled="1"/>
          </a:gradFill>
          <a:ln w="12700">
            <a:noFill/>
            <a:miter lim="800000"/>
            <a:headEnd/>
            <a:tailEnd/>
          </a:ln>
          <a:effectLst/>
        </p:spPr>
        <p:txBody>
          <a:bodyPr lIns="90000" tIns="46800" rIns="90000" bIns="46800">
            <a:prstTxWarp prst="textNoShape">
              <a:avLst/>
            </a:prstTxWarp>
            <a:spAutoFit/>
          </a:bodyPr>
          <a:lstStyle/>
          <a:p>
            <a:pPr algn="ctr">
              <a:defRPr/>
            </a:pPr>
            <a:r>
              <a:rPr lang="es-ES" b="1" dirty="0">
                <a:solidFill>
                  <a:srgbClr val="000000"/>
                </a:solidFill>
                <a:latin typeface="Arial" charset="0"/>
              </a:rPr>
              <a:t>Informe de recomendación</a:t>
            </a:r>
            <a:endParaRPr lang="en-US" b="1" dirty="0">
              <a:solidFill>
                <a:srgbClr val="000000"/>
              </a:solidFill>
              <a:latin typeface="Arial" charset="0"/>
            </a:endParaRPr>
          </a:p>
        </p:txBody>
      </p:sp>
      <p:sp>
        <p:nvSpPr>
          <p:cNvPr id="20" name="AutoShape 22"/>
          <p:cNvSpPr>
            <a:spLocks noChangeArrowheads="1"/>
          </p:cNvSpPr>
          <p:nvPr/>
        </p:nvSpPr>
        <p:spPr bwMode="auto">
          <a:xfrm>
            <a:off x="4306888" y="4637088"/>
            <a:ext cx="879475" cy="936625"/>
          </a:xfrm>
          <a:prstGeom prst="downArrow">
            <a:avLst>
              <a:gd name="adj1" fmla="val 50000"/>
              <a:gd name="adj2" fmla="val 26625"/>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95253" name="Text Box 23"/>
          <p:cNvSpPr txBox="1">
            <a:spLocks noChangeArrowheads="1"/>
          </p:cNvSpPr>
          <p:nvPr>
            <p:custDataLst>
              <p:tags r:id="rId17"/>
            </p:custDataLst>
          </p:nvPr>
        </p:nvSpPr>
        <p:spPr bwMode="auto">
          <a:xfrm rot="-5400000">
            <a:off x="4213225" y="4916488"/>
            <a:ext cx="996950"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Imprimir</a:t>
            </a:r>
            <a:endParaRPr lang="en-US" sz="1600" b="1" dirty="0">
              <a:solidFill>
                <a:srgbClr val="000000"/>
              </a:solidFill>
            </a:endParaRPr>
          </a:p>
        </p:txBody>
      </p:sp>
      <p:sp>
        <p:nvSpPr>
          <p:cNvPr id="22" name="AutoShape 24"/>
          <p:cNvSpPr>
            <a:spLocks noChangeArrowheads="1"/>
          </p:cNvSpPr>
          <p:nvPr>
            <p:custDataLst>
              <p:tags r:id="rId18"/>
            </p:custDataLst>
          </p:nvPr>
        </p:nvSpPr>
        <p:spPr bwMode="auto">
          <a:xfrm rot="5400000">
            <a:off x="2151062" y="3517901"/>
            <a:ext cx="866775" cy="1181100"/>
          </a:xfrm>
          <a:prstGeom prst="downArrow">
            <a:avLst>
              <a:gd name="adj1" fmla="val 50000"/>
              <a:gd name="adj2" fmla="val 34066"/>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95255" name="Text Box 25"/>
          <p:cNvSpPr txBox="1">
            <a:spLocks noChangeArrowheads="1"/>
          </p:cNvSpPr>
          <p:nvPr>
            <p:custDataLst>
              <p:tags r:id="rId19"/>
            </p:custDataLst>
          </p:nvPr>
        </p:nvSpPr>
        <p:spPr bwMode="auto">
          <a:xfrm>
            <a:off x="2316163" y="3940175"/>
            <a:ext cx="847725"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Grabar</a:t>
            </a:r>
            <a:endParaRPr lang="en-US" sz="1600" b="1" dirty="0">
              <a:solidFill>
                <a:srgbClr val="000000"/>
              </a:solidFill>
            </a:endParaRPr>
          </a:p>
        </p:txBody>
      </p:sp>
      <p:sp>
        <p:nvSpPr>
          <p:cNvPr id="24" name="AutoShape 26"/>
          <p:cNvSpPr>
            <a:spLocks noChangeArrowheads="1"/>
          </p:cNvSpPr>
          <p:nvPr>
            <p:custDataLst>
              <p:tags r:id="rId20"/>
            </p:custDataLst>
          </p:nvPr>
        </p:nvSpPr>
        <p:spPr bwMode="auto">
          <a:xfrm>
            <a:off x="6759575" y="1998663"/>
            <a:ext cx="2165350" cy="661987"/>
          </a:xfrm>
          <a:prstGeom prst="rightArrowCallout">
            <a:avLst>
              <a:gd name="adj1" fmla="val 25176"/>
              <a:gd name="adj2" fmla="val 50000"/>
              <a:gd name="adj3" fmla="val 31771"/>
              <a:gd name="adj4" fmla="val 9028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95257" name="Text Box 27"/>
          <p:cNvSpPr txBox="1">
            <a:spLocks noChangeArrowheads="1"/>
          </p:cNvSpPr>
          <p:nvPr>
            <p:custDataLst>
              <p:tags r:id="rId21"/>
            </p:custDataLst>
          </p:nvPr>
        </p:nvSpPr>
        <p:spPr bwMode="auto">
          <a:xfrm>
            <a:off x="6759575" y="2008188"/>
            <a:ext cx="1971675" cy="581025"/>
          </a:xfrm>
          <a:prstGeom prst="rect">
            <a:avLst/>
          </a:prstGeom>
          <a:noFill/>
          <a:ln w="12700">
            <a:noFill/>
            <a:miter lim="800000"/>
            <a:headEnd/>
            <a:tailEnd/>
          </a:ln>
        </p:spPr>
        <p:txBody>
          <a:bodyPr lIns="90000" tIns="46800" rIns="90000" bIns="46800">
            <a:prstTxWarp prst="textNoShape">
              <a:avLst/>
            </a:prstTxWarp>
            <a:spAutoFit/>
          </a:bodyPr>
          <a:lstStyle/>
          <a:p>
            <a:r>
              <a:rPr lang="es-ES" sz="1600" b="1" dirty="0">
                <a:solidFill>
                  <a:srgbClr val="000000"/>
                </a:solidFill>
              </a:rPr>
              <a:t>Parámetros de documento</a:t>
            </a:r>
            <a:endParaRPr lang="en-US" sz="1600" b="1" dirty="0">
              <a:solidFill>
                <a:srgbClr val="000000"/>
              </a:solidFill>
            </a:endParaRPr>
          </a:p>
        </p:txBody>
      </p:sp>
      <p:sp>
        <p:nvSpPr>
          <p:cNvPr id="26" name="AutoShape 28"/>
          <p:cNvSpPr>
            <a:spLocks noChangeArrowheads="1"/>
          </p:cNvSpPr>
          <p:nvPr>
            <p:custDataLst>
              <p:tags r:id="rId22"/>
            </p:custDataLst>
          </p:nvPr>
        </p:nvSpPr>
        <p:spPr bwMode="auto">
          <a:xfrm>
            <a:off x="4232275" y="1998663"/>
            <a:ext cx="2498725" cy="661987"/>
          </a:xfrm>
          <a:prstGeom prst="rightArrowCallout">
            <a:avLst>
              <a:gd name="adj1" fmla="val 25176"/>
              <a:gd name="adj2" fmla="val 50000"/>
              <a:gd name="adj3" fmla="val 40245"/>
              <a:gd name="adj4" fmla="val 89338"/>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95259" name="Text Box 29"/>
          <p:cNvSpPr txBox="1">
            <a:spLocks noChangeArrowheads="1"/>
          </p:cNvSpPr>
          <p:nvPr>
            <p:custDataLst>
              <p:tags r:id="rId23"/>
            </p:custDataLst>
          </p:nvPr>
        </p:nvSpPr>
        <p:spPr bwMode="auto">
          <a:xfrm>
            <a:off x="4232275" y="2008188"/>
            <a:ext cx="2489200" cy="581025"/>
          </a:xfrm>
          <a:prstGeom prst="rect">
            <a:avLst/>
          </a:prstGeom>
          <a:noFill/>
          <a:ln w="12700">
            <a:noFill/>
            <a:miter lim="800000"/>
            <a:headEnd/>
            <a:tailEnd/>
          </a:ln>
        </p:spPr>
        <p:txBody>
          <a:bodyPr lIns="90000" tIns="46800" rIns="90000" bIns="46800">
            <a:prstTxWarp prst="textNoShape">
              <a:avLst/>
            </a:prstTxWarp>
            <a:spAutoFit/>
          </a:bodyPr>
          <a:lstStyle/>
          <a:p>
            <a:r>
              <a:rPr lang="es-ES" sz="1600" b="1" dirty="0">
                <a:solidFill>
                  <a:srgbClr val="000000"/>
                </a:solidFill>
              </a:rPr>
              <a:t>Seleccionar</a:t>
            </a:r>
            <a:endParaRPr lang="en-US" sz="1600" b="1" dirty="0"/>
          </a:p>
          <a:p>
            <a:r>
              <a:rPr lang="es-ES" sz="1600" b="1" dirty="0">
                <a:solidFill>
                  <a:srgbClr val="000000"/>
                </a:solidFill>
              </a:rPr>
              <a:t>Clientes</a:t>
            </a:r>
            <a:endParaRPr lang="en-US" sz="1600" b="1" dirty="0">
              <a:solidFill>
                <a:srgbClr val="000000"/>
              </a:solidFill>
            </a:endParaRPr>
          </a:p>
        </p:txBody>
      </p:sp>
      <p:grpSp>
        <p:nvGrpSpPr>
          <p:cNvPr id="95260" name="Group 36"/>
          <p:cNvGrpSpPr>
            <a:grpSpLocks/>
          </p:cNvGrpSpPr>
          <p:nvPr/>
        </p:nvGrpSpPr>
        <p:grpSpPr bwMode="auto">
          <a:xfrm>
            <a:off x="2274888" y="1998663"/>
            <a:ext cx="4090987" cy="2627312"/>
            <a:chOff x="1308" y="867"/>
            <a:chExt cx="2577" cy="1655"/>
          </a:xfrm>
        </p:grpSpPr>
        <p:sp>
          <p:nvSpPr>
            <p:cNvPr id="29" name="AutoShape 31"/>
            <p:cNvSpPr>
              <a:spLocks noChangeArrowheads="1"/>
            </p:cNvSpPr>
            <p:nvPr>
              <p:custDataLst>
                <p:tags r:id="rId30"/>
              </p:custDataLst>
            </p:nvPr>
          </p:nvSpPr>
          <p:spPr bwMode="auto">
            <a:xfrm>
              <a:off x="1882" y="1836"/>
              <a:ext cx="2003" cy="686"/>
            </a:xfrm>
            <a:prstGeom prst="can">
              <a:avLst>
                <a:gd name="adj" fmla="val 25000"/>
              </a:avLst>
            </a:prstGeom>
            <a:gradFill rotWithShape="0">
              <a:gsLst>
                <a:gs pos="0">
                  <a:schemeClr val="bg2"/>
                </a:gs>
                <a:gs pos="50000">
                  <a:schemeClr val="bg2">
                    <a:gamma/>
                    <a:tint val="57647"/>
                    <a:invGamma/>
                  </a:schemeClr>
                </a:gs>
                <a:gs pos="100000">
                  <a:schemeClr val="bg2"/>
                </a:gs>
              </a:gsLst>
              <a:lin ang="0" scaled="1"/>
            </a:gradFill>
            <a:ln w="12700">
              <a:solidFill>
                <a:schemeClr val="tx1"/>
              </a:solidFill>
              <a:round/>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30" name="Oval 32"/>
            <p:cNvSpPr>
              <a:spLocks noChangeArrowheads="1"/>
            </p:cNvSpPr>
            <p:nvPr>
              <p:custDataLst>
                <p:tags r:id="rId31"/>
              </p:custDataLst>
            </p:nvPr>
          </p:nvSpPr>
          <p:spPr bwMode="auto">
            <a:xfrm>
              <a:off x="2199" y="1867"/>
              <a:ext cx="1371" cy="119"/>
            </a:xfrm>
            <a:prstGeom prst="ellipse">
              <a:avLst/>
            </a:prstGeom>
            <a:gradFill rotWithShape="0">
              <a:gsLst>
                <a:gs pos="0">
                  <a:schemeClr val="bg2">
                    <a:gamma/>
                    <a:shade val="46275"/>
                    <a:invGamma/>
                  </a:schemeClr>
                </a:gs>
                <a:gs pos="100000">
                  <a:schemeClr val="bg2"/>
                </a:gs>
              </a:gsLst>
              <a:lin ang="5400000" scaled="1"/>
            </a:gradFill>
            <a:ln w="12700">
              <a:solidFill>
                <a:srgbClr val="DDDDDD"/>
              </a:solidFill>
              <a:round/>
              <a:headEnd/>
              <a:tailEnd/>
            </a:ln>
            <a:effectLst/>
          </p:spPr>
          <p:txBody>
            <a:bodyPr wrap="none" lIns="90000" tIns="46800" rIns="90000" bIns="46800" anchor="ctr">
              <a:prstTxWarp prst="textNoShape">
                <a:avLst/>
              </a:prstTxWarp>
              <a:spAutoFit/>
            </a:bodyPr>
            <a:lstStyle/>
            <a:p>
              <a:pPr>
                <a:defRPr/>
              </a:pPr>
              <a:endParaRPr lang="es-ES" dirty="0">
                <a:latin typeface="Arial" charset="0"/>
              </a:endParaRPr>
            </a:p>
          </p:txBody>
        </p:sp>
        <p:sp>
          <p:nvSpPr>
            <p:cNvPr id="31" name="AutoShape 33"/>
            <p:cNvSpPr>
              <a:spLocks noChangeArrowheads="1"/>
            </p:cNvSpPr>
            <p:nvPr>
              <p:custDataLst>
                <p:tags r:id="rId32"/>
              </p:custDataLst>
            </p:nvPr>
          </p:nvSpPr>
          <p:spPr bwMode="auto">
            <a:xfrm>
              <a:off x="1308" y="867"/>
              <a:ext cx="1218" cy="417"/>
            </a:xfrm>
            <a:prstGeom prst="rightArrowCallout">
              <a:avLst>
                <a:gd name="adj1" fmla="val 25176"/>
                <a:gd name="adj2" fmla="val 50000"/>
                <a:gd name="adj3" fmla="val 27288"/>
                <a:gd name="adj4" fmla="val 9065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32" name="Text Box 34"/>
            <p:cNvSpPr txBox="1">
              <a:spLocks noChangeArrowheads="1"/>
            </p:cNvSpPr>
            <p:nvPr>
              <p:custDataLst>
                <p:tags r:id="rId33"/>
              </p:custDataLst>
            </p:nvPr>
          </p:nvSpPr>
          <p:spPr bwMode="auto">
            <a:xfrm>
              <a:off x="1321" y="873"/>
              <a:ext cx="1080" cy="366"/>
            </a:xfrm>
            <a:prstGeom prst="rect">
              <a:avLst/>
            </a:prstGeom>
            <a:gradFill rotWithShape="0">
              <a:gsLst>
                <a:gs pos="0">
                  <a:schemeClr val="bg2"/>
                </a:gs>
                <a:gs pos="100000">
                  <a:schemeClr val="bg2">
                    <a:gamma/>
                    <a:tint val="30196"/>
                    <a:invGamma/>
                  </a:schemeClr>
                </a:gs>
              </a:gsLst>
              <a:lin ang="0" scaled="1"/>
            </a:gradFill>
            <a:ln w="12700">
              <a:noFill/>
              <a:miter lim="800000"/>
              <a:headEnd/>
              <a:tailEnd/>
            </a:ln>
            <a:effectLst/>
          </p:spPr>
          <p:txBody>
            <a:bodyPr lIns="90000" tIns="46800" rIns="90000" bIns="46800">
              <a:prstTxWarp prst="textNoShape">
                <a:avLst/>
              </a:prstTxWarp>
              <a:spAutoFit/>
            </a:bodyPr>
            <a:lstStyle/>
            <a:p>
              <a:pPr>
                <a:defRPr/>
              </a:pPr>
              <a:r>
                <a:rPr lang="es-ES" sz="1600" b="1" dirty="0">
                  <a:solidFill>
                    <a:srgbClr val="000000"/>
                  </a:solidFill>
                  <a:latin typeface="Arial" charset="0"/>
                </a:rPr>
                <a:t>Parámetros generales</a:t>
              </a:r>
              <a:endParaRPr lang="en-US" sz="1600" b="1" dirty="0">
                <a:solidFill>
                  <a:srgbClr val="000000"/>
                </a:solidFill>
                <a:latin typeface="Arial" charset="0"/>
              </a:endParaRPr>
            </a:p>
          </p:txBody>
        </p:sp>
      </p:grpSp>
      <p:sp>
        <p:nvSpPr>
          <p:cNvPr id="33" name="AutoShape 35"/>
          <p:cNvSpPr>
            <a:spLocks noChangeArrowheads="1"/>
          </p:cNvSpPr>
          <p:nvPr/>
        </p:nvSpPr>
        <p:spPr bwMode="auto">
          <a:xfrm>
            <a:off x="712788" y="1998663"/>
            <a:ext cx="1504950" cy="661987"/>
          </a:xfrm>
          <a:prstGeom prst="rightArrowCallout">
            <a:avLst>
              <a:gd name="adj1" fmla="val 25176"/>
              <a:gd name="adj2" fmla="val 50000"/>
              <a:gd name="adj3" fmla="val 21239"/>
              <a:gd name="adj4" fmla="val 90657"/>
            </a:avLst>
          </a:prstGeom>
          <a:gradFill rotWithShape="0">
            <a:gsLst>
              <a:gs pos="0">
                <a:schemeClr val="bg2"/>
              </a:gs>
              <a:gs pos="100000">
                <a:schemeClr val="bg2">
                  <a:gamma/>
                  <a:tint val="30196"/>
                  <a:invGamma/>
                </a:schemeClr>
              </a:gs>
            </a:gsLst>
            <a:lin ang="0" scaled="1"/>
          </a:gradFill>
          <a:ln w="12700">
            <a:solidFill>
              <a:schemeClr val="bg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34" name="AutoShape 36"/>
          <p:cNvSpPr>
            <a:spLocks noChangeArrowheads="1"/>
          </p:cNvSpPr>
          <p:nvPr/>
        </p:nvSpPr>
        <p:spPr bwMode="auto">
          <a:xfrm rot="10800000">
            <a:off x="960438" y="2665413"/>
            <a:ext cx="555625" cy="906462"/>
          </a:xfrm>
          <a:prstGeom prst="downArrow">
            <a:avLst>
              <a:gd name="adj1" fmla="val 50000"/>
              <a:gd name="adj2" fmla="val 40786"/>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95263" name="Text Box 37"/>
          <p:cNvSpPr txBox="1">
            <a:spLocks noChangeArrowheads="1"/>
          </p:cNvSpPr>
          <p:nvPr>
            <p:custDataLst>
              <p:tags r:id="rId24"/>
            </p:custDataLst>
          </p:nvPr>
        </p:nvSpPr>
        <p:spPr bwMode="auto">
          <a:xfrm rot="-5400000">
            <a:off x="823912" y="2990851"/>
            <a:ext cx="835025"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Cargar</a:t>
            </a:r>
            <a:endParaRPr lang="en-US" sz="1600" b="1" dirty="0">
              <a:solidFill>
                <a:srgbClr val="000000"/>
              </a:solidFill>
            </a:endParaRPr>
          </a:p>
        </p:txBody>
      </p:sp>
      <p:sp>
        <p:nvSpPr>
          <p:cNvPr id="95264" name="Text Box 38"/>
          <p:cNvSpPr txBox="1">
            <a:spLocks noChangeArrowheads="1"/>
          </p:cNvSpPr>
          <p:nvPr>
            <p:custDataLst>
              <p:tags r:id="rId25"/>
            </p:custDataLst>
          </p:nvPr>
        </p:nvSpPr>
        <p:spPr bwMode="auto">
          <a:xfrm>
            <a:off x="560388" y="3725863"/>
            <a:ext cx="1422400" cy="825500"/>
          </a:xfrm>
          <a:prstGeom prst="rect">
            <a:avLst/>
          </a:prstGeom>
          <a:noFill/>
          <a:ln w="12700">
            <a:noFill/>
            <a:miter lim="800000"/>
            <a:headEnd/>
            <a:tailEnd/>
          </a:ln>
        </p:spPr>
        <p:txBody>
          <a:bodyPr lIns="90000" tIns="46800" rIns="90000" bIns="46800">
            <a:prstTxWarp prst="textNoShape">
              <a:avLst/>
            </a:prstTxWarp>
            <a:spAutoFit/>
          </a:bodyPr>
          <a:lstStyle/>
          <a:p>
            <a:pPr algn="ctr"/>
            <a:r>
              <a:rPr lang="es-ES" sz="1600" b="1" dirty="0">
                <a:solidFill>
                  <a:srgbClr val="000000"/>
                </a:solidFill>
              </a:rPr>
              <a:t>Ejecuciones de asistente grabadas</a:t>
            </a:r>
            <a:endParaRPr lang="en-US" sz="1600" b="1" dirty="0">
              <a:solidFill>
                <a:srgbClr val="000000"/>
              </a:solidFill>
            </a:endParaRPr>
          </a:p>
        </p:txBody>
      </p:sp>
      <p:sp>
        <p:nvSpPr>
          <p:cNvPr id="95265" name="Text Box 39"/>
          <p:cNvSpPr txBox="1">
            <a:spLocks noChangeArrowheads="1"/>
          </p:cNvSpPr>
          <p:nvPr>
            <p:custDataLst>
              <p:tags r:id="rId26"/>
            </p:custDataLst>
          </p:nvPr>
        </p:nvSpPr>
        <p:spPr bwMode="auto">
          <a:xfrm>
            <a:off x="1463675" y="5719763"/>
            <a:ext cx="1711325" cy="336550"/>
          </a:xfrm>
          <a:prstGeom prst="rect">
            <a:avLst/>
          </a:prstGeom>
          <a:noFill/>
          <a:ln w="12700">
            <a:noFill/>
            <a:miter lim="800000"/>
            <a:headEnd/>
            <a:tailEnd/>
          </a:ln>
        </p:spPr>
        <p:txBody>
          <a:bodyPr lIns="90000" tIns="46800" rIns="90000" bIns="46800">
            <a:prstTxWarp prst="textNoShape">
              <a:avLst/>
            </a:prstTxWarp>
            <a:spAutoFit/>
          </a:bodyPr>
          <a:lstStyle/>
          <a:p>
            <a:r>
              <a:rPr lang="es-ES" sz="1600" b="1" dirty="0">
                <a:solidFill>
                  <a:srgbClr val="000000"/>
                </a:solidFill>
              </a:rPr>
              <a:t>Reclamación</a:t>
            </a:r>
            <a:endParaRPr lang="en-US" sz="1600" b="1" dirty="0">
              <a:solidFill>
                <a:srgbClr val="000000"/>
              </a:solidFill>
            </a:endParaRPr>
          </a:p>
        </p:txBody>
      </p:sp>
      <p:sp>
        <p:nvSpPr>
          <p:cNvPr id="95266" name="Text Box 40"/>
          <p:cNvSpPr txBox="1">
            <a:spLocks noChangeArrowheads="1"/>
          </p:cNvSpPr>
          <p:nvPr>
            <p:custDataLst>
              <p:tags r:id="rId27"/>
            </p:custDataLst>
          </p:nvPr>
        </p:nvSpPr>
        <p:spPr bwMode="auto">
          <a:xfrm>
            <a:off x="6480175" y="5583238"/>
            <a:ext cx="2387600" cy="581025"/>
          </a:xfrm>
          <a:prstGeom prst="rect">
            <a:avLst/>
          </a:prstGeom>
          <a:noFill/>
          <a:ln w="12700">
            <a:noFill/>
            <a:miter lim="800000"/>
            <a:headEnd/>
            <a:tailEnd/>
          </a:ln>
        </p:spPr>
        <p:txBody>
          <a:bodyPr lIns="90000" tIns="46800" rIns="90000" bIns="46800">
            <a:prstTxWarp prst="textNoShape">
              <a:avLst/>
            </a:prstTxWarp>
            <a:spAutoFit/>
          </a:bodyPr>
          <a:lstStyle/>
          <a:p>
            <a:r>
              <a:rPr lang="es-ES" sz="1600" b="1" dirty="0">
                <a:solidFill>
                  <a:srgbClr val="000000"/>
                </a:solidFill>
              </a:rPr>
              <a:t>Entrada en el registro maestro de cliente</a:t>
            </a:r>
            <a:endParaRPr lang="en-US" sz="1600" b="1" dirty="0">
              <a:solidFill>
                <a:srgbClr val="000000"/>
              </a:solidFill>
            </a:endParaRPr>
          </a:p>
        </p:txBody>
      </p:sp>
      <p:sp>
        <p:nvSpPr>
          <p:cNvPr id="39" name="AutoShape 41"/>
          <p:cNvSpPr>
            <a:spLocks noChangeArrowheads="1"/>
          </p:cNvSpPr>
          <p:nvPr/>
        </p:nvSpPr>
        <p:spPr bwMode="auto">
          <a:xfrm>
            <a:off x="4306888" y="2843213"/>
            <a:ext cx="879475" cy="831850"/>
          </a:xfrm>
          <a:prstGeom prst="downArrow">
            <a:avLst>
              <a:gd name="adj1" fmla="val 50000"/>
              <a:gd name="adj2" fmla="val 25000"/>
            </a:avLst>
          </a:prstGeom>
          <a:gradFill rotWithShape="0">
            <a:gsLst>
              <a:gs pos="0">
                <a:schemeClr val="bg2"/>
              </a:gs>
              <a:gs pos="100000">
                <a:schemeClr val="bg2">
                  <a:gamma/>
                  <a:shade val="75686"/>
                  <a:invGamma/>
                </a:schemeClr>
              </a:gs>
            </a:gsLst>
            <a:lin ang="5400000" scaled="1"/>
          </a:gradFill>
          <a:ln w="12700">
            <a:solidFill>
              <a:schemeClr val="tx1"/>
            </a:solidFill>
            <a:miter lim="800000"/>
            <a:headEnd/>
            <a:tailEnd/>
          </a:ln>
          <a:effectLst/>
        </p:spPr>
        <p:txBody>
          <a:bodyPr lIns="90000" tIns="46800" rIns="90000" bIns="46800" anchor="ctr">
            <a:prstTxWarp prst="textNoShape">
              <a:avLst/>
            </a:prstTxWarp>
            <a:spAutoFit/>
          </a:bodyPr>
          <a:lstStyle/>
          <a:p>
            <a:pPr>
              <a:defRPr/>
            </a:pPr>
            <a:endParaRPr lang="es-ES" dirty="0">
              <a:latin typeface="Arial" charset="0"/>
            </a:endParaRPr>
          </a:p>
        </p:txBody>
      </p:sp>
      <p:sp>
        <p:nvSpPr>
          <p:cNvPr id="95268" name="Oval 42" descr="slide0036_image066"/>
          <p:cNvSpPr>
            <a:spLocks noChangeArrowheads="1"/>
          </p:cNvSpPr>
          <p:nvPr/>
        </p:nvSpPr>
        <p:spPr bwMode="auto">
          <a:xfrm>
            <a:off x="3181350" y="5424488"/>
            <a:ext cx="1244600" cy="1244600"/>
          </a:xfrm>
          <a:prstGeom prst="ellipse">
            <a:avLst/>
          </a:prstGeom>
          <a:blipFill dpi="0" rotWithShape="0">
            <a:blip r:embed="rId37"/>
            <a:srcRect/>
            <a:stretch>
              <a:fillRect/>
            </a:stretch>
          </a:blipFill>
          <a:ln w="19050">
            <a:solidFill>
              <a:schemeClr val="hlink"/>
            </a:solidFill>
            <a:prstDash val="sysDot"/>
            <a:round/>
            <a:headEnd/>
            <a:tailEnd/>
          </a:ln>
        </p:spPr>
        <p:txBody>
          <a:bodyPr wrap="none" anchor="ctr">
            <a:prstTxWarp prst="textNoShape">
              <a:avLst/>
            </a:prstTxWarp>
          </a:bodyPr>
          <a:lstStyle/>
          <a:p>
            <a:endParaRPr lang="es-ES_tradnl" dirty="0"/>
          </a:p>
        </p:txBody>
      </p:sp>
      <p:sp>
        <p:nvSpPr>
          <p:cNvPr id="41" name="Text Box 43"/>
          <p:cNvSpPr txBox="1">
            <a:spLocks noChangeArrowheads="1"/>
          </p:cNvSpPr>
          <p:nvPr>
            <p:custDataLst>
              <p:tags r:id="rId28"/>
            </p:custDataLst>
          </p:nvPr>
        </p:nvSpPr>
        <p:spPr bwMode="auto">
          <a:xfrm>
            <a:off x="722313" y="1998663"/>
            <a:ext cx="1444625" cy="581025"/>
          </a:xfrm>
          <a:prstGeom prst="rect">
            <a:avLst/>
          </a:prstGeom>
          <a:gradFill rotWithShape="0">
            <a:gsLst>
              <a:gs pos="0">
                <a:schemeClr val="bg2"/>
              </a:gs>
              <a:gs pos="100000">
                <a:schemeClr val="bg2">
                  <a:gamma/>
                  <a:tint val="30196"/>
                  <a:invGamma/>
                </a:schemeClr>
              </a:gs>
            </a:gsLst>
            <a:lin ang="0" scaled="1"/>
          </a:gradFill>
          <a:ln w="12700">
            <a:noFill/>
            <a:miter lim="800000"/>
            <a:headEnd/>
            <a:tailEnd/>
          </a:ln>
          <a:effectLst/>
        </p:spPr>
        <p:txBody>
          <a:bodyPr lIns="90000" tIns="46800" rIns="90000" bIns="46800">
            <a:prstTxWarp prst="textNoShape">
              <a:avLst/>
            </a:prstTxWarp>
            <a:spAutoFit/>
          </a:bodyPr>
          <a:lstStyle/>
          <a:p>
            <a:pPr>
              <a:defRPr/>
            </a:pPr>
            <a:r>
              <a:rPr lang="es-ES" sz="1600" b="1" dirty="0">
                <a:solidFill>
                  <a:srgbClr val="000000"/>
                </a:solidFill>
                <a:latin typeface="Arial" charset="0"/>
              </a:rPr>
              <a:t>Opciones del asistente</a:t>
            </a:r>
            <a:endParaRPr lang="en-US" sz="1600" b="1" dirty="0">
              <a:solidFill>
                <a:srgbClr val="000000"/>
              </a:solidFill>
              <a:latin typeface="Arial" charset="0"/>
            </a:endParaRPr>
          </a:p>
        </p:txBody>
      </p:sp>
      <p:sp>
        <p:nvSpPr>
          <p:cNvPr id="43" name="Text Box 6"/>
          <p:cNvSpPr txBox="1">
            <a:spLocks noChangeArrowheads="1"/>
          </p:cNvSpPr>
          <p:nvPr>
            <p:custDataLst>
              <p:tags r:id="rId29"/>
            </p:custDataLst>
          </p:nvPr>
        </p:nvSpPr>
        <p:spPr bwMode="auto">
          <a:xfrm>
            <a:off x="3506788" y="3929063"/>
            <a:ext cx="2708275" cy="366712"/>
          </a:xfrm>
          <a:prstGeom prst="rect">
            <a:avLst/>
          </a:prstGeom>
          <a:gradFill rotWithShape="0">
            <a:gsLst>
              <a:gs pos="0">
                <a:schemeClr val="bg2"/>
              </a:gs>
              <a:gs pos="50000">
                <a:schemeClr val="bg2">
                  <a:gamma/>
                  <a:tint val="57647"/>
                  <a:invGamma/>
                </a:schemeClr>
              </a:gs>
              <a:gs pos="100000">
                <a:schemeClr val="bg2"/>
              </a:gs>
            </a:gsLst>
            <a:lin ang="0" scaled="1"/>
          </a:gradFill>
          <a:ln w="12700">
            <a:noFill/>
            <a:miter lim="800000"/>
            <a:headEnd/>
            <a:tailEnd/>
          </a:ln>
          <a:effectLst/>
        </p:spPr>
        <p:txBody>
          <a:bodyPr lIns="90000" tIns="46800" rIns="90000" bIns="46800">
            <a:prstTxWarp prst="textNoShape">
              <a:avLst/>
            </a:prstTxWarp>
            <a:spAutoFit/>
          </a:bodyPr>
          <a:lstStyle/>
          <a:p>
            <a:pPr algn="ctr">
              <a:defRPr/>
            </a:pPr>
            <a:r>
              <a:rPr lang="es-ES" b="1" dirty="0">
                <a:solidFill>
                  <a:srgbClr val="000000"/>
                </a:solidFill>
                <a:latin typeface="Arial" charset="0"/>
              </a:rPr>
              <a:t>Recomendaciones</a:t>
            </a:r>
            <a:endParaRPr lang="en-US" b="1" dirty="0">
              <a:solidFill>
                <a:srgbClr val="000000"/>
              </a:solidFill>
              <a:latin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6"/>
          <p:cNvSpPr>
            <a:spLocks noGrp="1" noChangeArrowheads="1"/>
          </p:cNvSpPr>
          <p:nvPr>
            <p:ph type="title"/>
            <p:custDataLst>
              <p:tags r:id="rId1"/>
            </p:custDataLst>
          </p:nvPr>
        </p:nvSpPr>
        <p:spPr bwMode="gray">
          <a:xfrm>
            <a:off x="1247775" y="612775"/>
            <a:ext cx="7253288" cy="381000"/>
          </a:xfrm>
        </p:spPr>
        <p:txBody>
          <a:bodyPr lIns="180000" tIns="0" rIns="0" bIns="0">
            <a:normAutofit fontScale="90000"/>
          </a:bodyPr>
          <a:lstStyle/>
          <a:p>
            <a:pPr algn="ctr" eaLnBrk="1" hangingPunct="1">
              <a:defRPr/>
            </a:pPr>
            <a:r>
              <a:rPr lang="es-ES" sz="4300" dirty="0">
                <a:effectLst>
                  <a:outerShdw blurRad="38100" dist="38100" dir="2700000" algn="tl">
                    <a:srgbClr val="DDDDDD"/>
                  </a:outerShdw>
                </a:effectLst>
                <a:ea typeface="+mj-ea"/>
                <a:cs typeface="+mj-cs"/>
              </a:rPr>
              <a:t>Asistente de reclamación</a:t>
            </a:r>
            <a:endParaRPr lang="en-US" sz="4300" dirty="0">
              <a:effectLst>
                <a:outerShdw blurRad="38100" dist="38100" dir="2700000" algn="tl">
                  <a:srgbClr val="DDDDDD"/>
                </a:outerShdw>
              </a:effectLst>
              <a:ea typeface="+mj-ea"/>
              <a:cs typeface="+mj-cs"/>
            </a:endParaRPr>
          </a:p>
        </p:txBody>
      </p:sp>
      <p:sp>
        <p:nvSpPr>
          <p:cNvPr id="97284" name="Rectangle 43"/>
          <p:cNvSpPr>
            <a:spLocks noChangeArrowheads="1"/>
          </p:cNvSpPr>
          <p:nvPr>
            <p:custDataLst>
              <p:tags r:id="rId2"/>
            </p:custDataLst>
          </p:nvPr>
        </p:nvSpPr>
        <p:spPr bwMode="auto">
          <a:xfrm>
            <a:off x="660400" y="5170488"/>
            <a:ext cx="2389188" cy="1557337"/>
          </a:xfrm>
          <a:prstGeom prst="rect">
            <a:avLst/>
          </a:prstGeom>
          <a:solidFill>
            <a:srgbClr val="EAEAEA"/>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pic>
        <p:nvPicPr>
          <p:cNvPr id="97285" name="Picture 44" descr="04"/>
          <p:cNvPicPr>
            <a:picLocks noChangeAspect="1" noChangeArrowheads="1"/>
          </p:cNvPicPr>
          <p:nvPr/>
        </p:nvPicPr>
        <p:blipFill>
          <a:blip r:embed="rId103">
            <a:clrChange>
              <a:clrFrom>
                <a:srgbClr val="FEFEFE"/>
              </a:clrFrom>
              <a:clrTo>
                <a:srgbClr val="FEFEFE">
                  <a:alpha val="0"/>
                </a:srgbClr>
              </a:clrTo>
            </a:clrChange>
          </a:blip>
          <a:srcRect/>
          <a:stretch>
            <a:fillRect/>
          </a:stretch>
        </p:blipFill>
        <p:spPr bwMode="auto">
          <a:xfrm>
            <a:off x="941388" y="1935163"/>
            <a:ext cx="1978025" cy="2441575"/>
          </a:xfrm>
          <a:prstGeom prst="rect">
            <a:avLst/>
          </a:prstGeom>
          <a:noFill/>
          <a:ln w="9525">
            <a:noFill/>
            <a:miter lim="800000"/>
            <a:headEnd/>
            <a:tailEnd/>
          </a:ln>
        </p:spPr>
      </p:pic>
      <p:sp>
        <p:nvSpPr>
          <p:cNvPr id="97286" name="AutoShape 46"/>
          <p:cNvSpPr>
            <a:spLocks noChangeArrowheads="1"/>
          </p:cNvSpPr>
          <p:nvPr/>
        </p:nvSpPr>
        <p:spPr bwMode="auto">
          <a:xfrm>
            <a:off x="1638300" y="4225925"/>
            <a:ext cx="576263" cy="944563"/>
          </a:xfrm>
          <a:prstGeom prst="upArrow">
            <a:avLst>
              <a:gd name="adj1" fmla="val 50000"/>
              <a:gd name="adj2" fmla="val 40978"/>
            </a:avLst>
          </a:prstGeom>
          <a:solidFill>
            <a:srgbClr val="EAEAEA"/>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sp>
        <p:nvSpPr>
          <p:cNvPr id="97287" name="Text Box 47"/>
          <p:cNvSpPr txBox="1">
            <a:spLocks noChangeArrowheads="1"/>
          </p:cNvSpPr>
          <p:nvPr>
            <p:custDataLst>
              <p:tags r:id="rId3"/>
            </p:custDataLst>
          </p:nvPr>
        </p:nvSpPr>
        <p:spPr bwMode="auto">
          <a:xfrm>
            <a:off x="657225" y="3430588"/>
            <a:ext cx="2465388" cy="701675"/>
          </a:xfrm>
          <a:prstGeom prst="rect">
            <a:avLst/>
          </a:prstGeom>
          <a:noFill/>
          <a:ln w="12700">
            <a:noFill/>
            <a:miter lim="800000"/>
            <a:headEnd/>
            <a:tailEnd/>
          </a:ln>
        </p:spPr>
        <p:txBody>
          <a:bodyPr lIns="90000" tIns="46800" rIns="90000" bIns="46800">
            <a:prstTxWarp prst="textNoShape">
              <a:avLst/>
            </a:prstTxWarp>
            <a:spAutoFit/>
          </a:bodyPr>
          <a:lstStyle/>
          <a:p>
            <a:pPr algn="ctr"/>
            <a:r>
              <a:rPr lang="es-ES" sz="2000" b="1" dirty="0">
                <a:solidFill>
                  <a:srgbClr val="000000"/>
                </a:solidFill>
              </a:rPr>
              <a:t>Registro maestro de cliente</a:t>
            </a:r>
            <a:endParaRPr lang="en-US" sz="2000" b="1" dirty="0">
              <a:solidFill>
                <a:srgbClr val="000000"/>
              </a:solidFill>
            </a:endParaRPr>
          </a:p>
        </p:txBody>
      </p:sp>
      <p:sp>
        <p:nvSpPr>
          <p:cNvPr id="97288" name="Freeform 48"/>
          <p:cNvSpPr>
            <a:spLocks/>
          </p:cNvSpPr>
          <p:nvPr>
            <p:custDataLst>
              <p:tags r:id="rId4"/>
            </p:custDataLst>
          </p:nvPr>
        </p:nvSpPr>
        <p:spPr bwMode="auto">
          <a:xfrm>
            <a:off x="1641475" y="5530850"/>
            <a:ext cx="47625" cy="42863"/>
          </a:xfrm>
          <a:custGeom>
            <a:avLst/>
            <a:gdLst>
              <a:gd name="T0" fmla="*/ 2147483647 w 74"/>
              <a:gd name="T1" fmla="*/ 2147483647 h 50"/>
              <a:gd name="T2" fmla="*/ 2147483647 w 74"/>
              <a:gd name="T3" fmla="*/ 0 h 50"/>
              <a:gd name="T4" fmla="*/ 0 w 74"/>
              <a:gd name="T5" fmla="*/ 2147483647 h 50"/>
              <a:gd name="T6" fmla="*/ 2147483647 w 74"/>
              <a:gd name="T7" fmla="*/ 2147483647 h 50"/>
              <a:gd name="T8" fmla="*/ 2147483647 w 74"/>
              <a:gd name="T9" fmla="*/ 2147483647 h 50"/>
              <a:gd name="T10" fmla="*/ 2147483647 w 74"/>
              <a:gd name="T11" fmla="*/ 2147483647 h 50"/>
              <a:gd name="T12" fmla="*/ 2147483647 w 74"/>
              <a:gd name="T13" fmla="*/ 2147483647 h 50"/>
              <a:gd name="T14" fmla="*/ 2147483647 w 74"/>
              <a:gd name="T15" fmla="*/ 2147483647 h 50"/>
              <a:gd name="T16" fmla="*/ 2147483647 w 74"/>
              <a:gd name="T17" fmla="*/ 2147483647 h 50"/>
              <a:gd name="T18" fmla="*/ 2147483647 w 74"/>
              <a:gd name="T19" fmla="*/ 0 h 50"/>
              <a:gd name="T20" fmla="*/ 2147483647 w 74"/>
              <a:gd name="T21" fmla="*/ 0 h 50"/>
              <a:gd name="T22" fmla="*/ 2147483647 w 74"/>
              <a:gd name="T23" fmla="*/ 214748364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4"/>
              <a:gd name="T37" fmla="*/ 0 h 50"/>
              <a:gd name="T38" fmla="*/ 74 w 74"/>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4" h="50">
                <a:moveTo>
                  <a:pt x="65" y="7"/>
                </a:moveTo>
                <a:lnTo>
                  <a:pt x="67" y="0"/>
                </a:lnTo>
                <a:lnTo>
                  <a:pt x="0" y="41"/>
                </a:lnTo>
                <a:lnTo>
                  <a:pt x="5" y="50"/>
                </a:lnTo>
                <a:lnTo>
                  <a:pt x="72" y="9"/>
                </a:lnTo>
                <a:lnTo>
                  <a:pt x="74" y="2"/>
                </a:lnTo>
                <a:lnTo>
                  <a:pt x="72" y="9"/>
                </a:lnTo>
                <a:lnTo>
                  <a:pt x="74" y="7"/>
                </a:lnTo>
                <a:lnTo>
                  <a:pt x="74" y="2"/>
                </a:lnTo>
                <a:lnTo>
                  <a:pt x="70" y="0"/>
                </a:lnTo>
                <a:lnTo>
                  <a:pt x="67" y="0"/>
                </a:lnTo>
                <a:lnTo>
                  <a:pt x="65" y="7"/>
                </a:lnTo>
                <a:close/>
              </a:path>
            </a:pathLst>
          </a:custGeom>
          <a:solidFill>
            <a:srgbClr val="000000"/>
          </a:solidFill>
          <a:ln w="9525">
            <a:noFill/>
            <a:round/>
            <a:headEnd/>
            <a:tailEnd/>
          </a:ln>
        </p:spPr>
        <p:txBody>
          <a:bodyPr>
            <a:prstTxWarp prst="textNoShape">
              <a:avLst/>
            </a:prstTxWarp>
          </a:bodyPr>
          <a:lstStyle/>
          <a:p>
            <a:endParaRPr lang="es-ES_tradnl" dirty="0"/>
          </a:p>
        </p:txBody>
      </p:sp>
      <p:sp>
        <p:nvSpPr>
          <p:cNvPr id="97289" name="Freeform 49"/>
          <p:cNvSpPr>
            <a:spLocks/>
          </p:cNvSpPr>
          <p:nvPr>
            <p:custDataLst>
              <p:tags r:id="rId5"/>
            </p:custDataLst>
          </p:nvPr>
        </p:nvSpPr>
        <p:spPr bwMode="auto">
          <a:xfrm>
            <a:off x="1368425" y="5611813"/>
            <a:ext cx="896938" cy="620712"/>
          </a:xfrm>
          <a:custGeom>
            <a:avLst/>
            <a:gdLst>
              <a:gd name="T0" fmla="*/ 2147483647 w 1385"/>
              <a:gd name="T1" fmla="*/ 2147483647 h 729"/>
              <a:gd name="T2" fmla="*/ 2147483647 w 1385"/>
              <a:gd name="T3" fmla="*/ 2147483647 h 729"/>
              <a:gd name="T4" fmla="*/ 2147483647 w 1385"/>
              <a:gd name="T5" fmla="*/ 0 h 729"/>
              <a:gd name="T6" fmla="*/ 0 w 1385"/>
              <a:gd name="T7" fmla="*/ 2147483647 h 729"/>
              <a:gd name="T8" fmla="*/ 2147483647 w 1385"/>
              <a:gd name="T9" fmla="*/ 2147483647 h 729"/>
              <a:gd name="T10" fmla="*/ 0 60000 65536"/>
              <a:gd name="T11" fmla="*/ 0 60000 65536"/>
              <a:gd name="T12" fmla="*/ 0 60000 65536"/>
              <a:gd name="T13" fmla="*/ 0 60000 65536"/>
              <a:gd name="T14" fmla="*/ 0 60000 65536"/>
              <a:gd name="T15" fmla="*/ 0 w 1385"/>
              <a:gd name="T16" fmla="*/ 0 h 729"/>
              <a:gd name="T17" fmla="*/ 1385 w 1385"/>
              <a:gd name="T18" fmla="*/ 729 h 729"/>
            </a:gdLst>
            <a:ahLst/>
            <a:cxnLst>
              <a:cxn ang="T10">
                <a:pos x="T0" y="T1"/>
              </a:cxn>
              <a:cxn ang="T11">
                <a:pos x="T2" y="T3"/>
              </a:cxn>
              <a:cxn ang="T12">
                <a:pos x="T4" y="T5"/>
              </a:cxn>
              <a:cxn ang="T13">
                <a:pos x="T6" y="T7"/>
              </a:cxn>
              <a:cxn ang="T14">
                <a:pos x="T8" y="T9"/>
              </a:cxn>
            </a:cxnLst>
            <a:rect l="T15" t="T16" r="T17" b="T18"/>
            <a:pathLst>
              <a:path w="1385" h="729">
                <a:moveTo>
                  <a:pt x="1303" y="729"/>
                </a:moveTo>
                <a:lnTo>
                  <a:pt x="1385" y="203"/>
                </a:lnTo>
                <a:lnTo>
                  <a:pt x="83" y="0"/>
                </a:lnTo>
                <a:lnTo>
                  <a:pt x="0" y="525"/>
                </a:lnTo>
                <a:lnTo>
                  <a:pt x="1303" y="729"/>
                </a:lnTo>
                <a:close/>
              </a:path>
            </a:pathLst>
          </a:custGeom>
          <a:solidFill>
            <a:srgbClr val="FFE5B7"/>
          </a:solidFill>
          <a:ln w="9525">
            <a:noFill/>
            <a:round/>
            <a:headEnd/>
            <a:tailEnd/>
          </a:ln>
        </p:spPr>
        <p:txBody>
          <a:bodyPr>
            <a:prstTxWarp prst="textNoShape">
              <a:avLst/>
            </a:prstTxWarp>
          </a:bodyPr>
          <a:lstStyle/>
          <a:p>
            <a:endParaRPr lang="es-ES_tradnl" dirty="0"/>
          </a:p>
        </p:txBody>
      </p:sp>
      <p:sp>
        <p:nvSpPr>
          <p:cNvPr id="97290" name="Freeform 50"/>
          <p:cNvSpPr>
            <a:spLocks/>
          </p:cNvSpPr>
          <p:nvPr>
            <p:custDataLst>
              <p:tags r:id="rId6"/>
            </p:custDataLst>
          </p:nvPr>
        </p:nvSpPr>
        <p:spPr bwMode="auto">
          <a:xfrm>
            <a:off x="1422400" y="5457825"/>
            <a:ext cx="842963" cy="325438"/>
          </a:xfrm>
          <a:custGeom>
            <a:avLst/>
            <a:gdLst>
              <a:gd name="T0" fmla="*/ 0 w 1302"/>
              <a:gd name="T1" fmla="*/ 2147483647 h 381"/>
              <a:gd name="T2" fmla="*/ 2147483647 w 1302"/>
              <a:gd name="T3" fmla="*/ 0 h 381"/>
              <a:gd name="T4" fmla="*/ 2147483647 w 1302"/>
              <a:gd name="T5" fmla="*/ 2147483647 h 381"/>
              <a:gd name="T6" fmla="*/ 0 w 1302"/>
              <a:gd name="T7" fmla="*/ 2147483647 h 381"/>
              <a:gd name="T8" fmla="*/ 0 60000 65536"/>
              <a:gd name="T9" fmla="*/ 0 60000 65536"/>
              <a:gd name="T10" fmla="*/ 0 60000 65536"/>
              <a:gd name="T11" fmla="*/ 0 60000 65536"/>
              <a:gd name="T12" fmla="*/ 0 w 1302"/>
              <a:gd name="T13" fmla="*/ 0 h 381"/>
              <a:gd name="T14" fmla="*/ 1302 w 1302"/>
              <a:gd name="T15" fmla="*/ 381 h 381"/>
            </a:gdLst>
            <a:ahLst/>
            <a:cxnLst>
              <a:cxn ang="T8">
                <a:pos x="T0" y="T1"/>
              </a:cxn>
              <a:cxn ang="T9">
                <a:pos x="T2" y="T3"/>
              </a:cxn>
              <a:cxn ang="T10">
                <a:pos x="T4" y="T5"/>
              </a:cxn>
              <a:cxn ang="T11">
                <a:pos x="T6" y="T7"/>
              </a:cxn>
            </a:cxnLst>
            <a:rect l="T12" t="T13" r="T14" b="T15"/>
            <a:pathLst>
              <a:path w="1302" h="381">
                <a:moveTo>
                  <a:pt x="0" y="178"/>
                </a:moveTo>
                <a:lnTo>
                  <a:pt x="694" y="0"/>
                </a:lnTo>
                <a:lnTo>
                  <a:pt x="1302" y="381"/>
                </a:lnTo>
                <a:lnTo>
                  <a:pt x="0" y="178"/>
                </a:lnTo>
                <a:close/>
              </a:path>
            </a:pathLst>
          </a:custGeom>
          <a:solidFill>
            <a:srgbClr val="FFE5B7"/>
          </a:solidFill>
          <a:ln w="9525">
            <a:noFill/>
            <a:round/>
            <a:headEnd/>
            <a:tailEnd/>
          </a:ln>
        </p:spPr>
        <p:txBody>
          <a:bodyPr>
            <a:prstTxWarp prst="textNoShape">
              <a:avLst/>
            </a:prstTxWarp>
          </a:bodyPr>
          <a:lstStyle/>
          <a:p>
            <a:endParaRPr lang="es-ES_tradnl" dirty="0"/>
          </a:p>
        </p:txBody>
      </p:sp>
      <p:sp>
        <p:nvSpPr>
          <p:cNvPr id="97291" name="Freeform 51"/>
          <p:cNvSpPr>
            <a:spLocks/>
          </p:cNvSpPr>
          <p:nvPr>
            <p:custDataLst>
              <p:tags r:id="rId7"/>
            </p:custDataLst>
          </p:nvPr>
        </p:nvSpPr>
        <p:spPr bwMode="auto">
          <a:xfrm>
            <a:off x="1422400" y="5605463"/>
            <a:ext cx="17463" cy="15875"/>
          </a:xfrm>
          <a:custGeom>
            <a:avLst/>
            <a:gdLst>
              <a:gd name="T0" fmla="*/ 2147483647 w 27"/>
              <a:gd name="T1" fmla="*/ 2147483647 h 18"/>
              <a:gd name="T2" fmla="*/ 2147483647 w 27"/>
              <a:gd name="T3" fmla="*/ 2147483647 h 18"/>
              <a:gd name="T4" fmla="*/ 2147483647 w 27"/>
              <a:gd name="T5" fmla="*/ 2147483647 h 18"/>
              <a:gd name="T6" fmla="*/ 2147483647 w 27"/>
              <a:gd name="T7" fmla="*/ 2147483647 h 18"/>
              <a:gd name="T8" fmla="*/ 2147483647 w 27"/>
              <a:gd name="T9" fmla="*/ 2147483647 h 18"/>
              <a:gd name="T10" fmla="*/ 2147483647 w 27"/>
              <a:gd name="T11" fmla="*/ 0 h 18"/>
              <a:gd name="T12" fmla="*/ 0 w 27"/>
              <a:gd name="T13" fmla="*/ 2147483647 h 18"/>
              <a:gd name="T14" fmla="*/ 2147483647 w 27"/>
              <a:gd name="T15" fmla="*/ 2147483647 h 18"/>
              <a:gd name="T16" fmla="*/ 2147483647 w 27"/>
              <a:gd name="T17" fmla="*/ 2147483647 h 18"/>
              <a:gd name="T18" fmla="*/ 2147483647 w 27"/>
              <a:gd name="T19" fmla="*/ 2147483647 h 18"/>
              <a:gd name="T20" fmla="*/ 2147483647 w 27"/>
              <a:gd name="T21" fmla="*/ 2147483647 h 18"/>
              <a:gd name="T22" fmla="*/ 2147483647 w 27"/>
              <a:gd name="T23" fmla="*/ 2147483647 h 18"/>
              <a:gd name="T24" fmla="*/ 2147483647 w 27"/>
              <a:gd name="T25" fmla="*/ 2147483647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8"/>
              <a:gd name="T41" fmla="*/ 27 w 27"/>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8">
                <a:moveTo>
                  <a:pt x="27" y="9"/>
                </a:moveTo>
                <a:lnTo>
                  <a:pt x="27" y="9"/>
                </a:lnTo>
                <a:lnTo>
                  <a:pt x="17" y="5"/>
                </a:lnTo>
                <a:lnTo>
                  <a:pt x="9" y="2"/>
                </a:lnTo>
                <a:lnTo>
                  <a:pt x="3" y="1"/>
                </a:lnTo>
                <a:lnTo>
                  <a:pt x="2" y="0"/>
                </a:lnTo>
                <a:lnTo>
                  <a:pt x="0" y="9"/>
                </a:lnTo>
                <a:lnTo>
                  <a:pt x="1" y="10"/>
                </a:lnTo>
                <a:lnTo>
                  <a:pt x="7" y="11"/>
                </a:lnTo>
                <a:lnTo>
                  <a:pt x="15" y="15"/>
                </a:lnTo>
                <a:lnTo>
                  <a:pt x="25" y="18"/>
                </a:lnTo>
                <a:lnTo>
                  <a:pt x="27" y="9"/>
                </a:lnTo>
                <a:close/>
              </a:path>
            </a:pathLst>
          </a:custGeom>
          <a:solidFill>
            <a:srgbClr val="000000"/>
          </a:solidFill>
          <a:ln w="9525">
            <a:noFill/>
            <a:round/>
            <a:headEnd/>
            <a:tailEnd/>
          </a:ln>
        </p:spPr>
        <p:txBody>
          <a:bodyPr>
            <a:prstTxWarp prst="textNoShape">
              <a:avLst/>
            </a:prstTxWarp>
          </a:bodyPr>
          <a:lstStyle/>
          <a:p>
            <a:endParaRPr lang="es-ES_tradnl" dirty="0"/>
          </a:p>
        </p:txBody>
      </p:sp>
      <p:sp>
        <p:nvSpPr>
          <p:cNvPr id="97292" name="Freeform 52"/>
          <p:cNvSpPr>
            <a:spLocks/>
          </p:cNvSpPr>
          <p:nvPr>
            <p:custDataLst>
              <p:tags r:id="rId8"/>
            </p:custDataLst>
          </p:nvPr>
        </p:nvSpPr>
        <p:spPr bwMode="auto">
          <a:xfrm>
            <a:off x="1411288" y="5664200"/>
            <a:ext cx="796925" cy="387350"/>
          </a:xfrm>
          <a:custGeom>
            <a:avLst/>
            <a:gdLst>
              <a:gd name="T0" fmla="*/ 2147483647 w 1132"/>
              <a:gd name="T1" fmla="*/ 2147483647 h 637"/>
              <a:gd name="T2" fmla="*/ 2147483647 w 1132"/>
              <a:gd name="T3" fmla="*/ 2147483647 h 637"/>
              <a:gd name="T4" fmla="*/ 2147483647 w 1132"/>
              <a:gd name="T5" fmla="*/ 0 h 637"/>
              <a:gd name="T6" fmla="*/ 0 w 1132"/>
              <a:gd name="T7" fmla="*/ 2147483647 h 637"/>
              <a:gd name="T8" fmla="*/ 2147483647 w 1132"/>
              <a:gd name="T9" fmla="*/ 2147483647 h 637"/>
              <a:gd name="T10" fmla="*/ 0 60000 65536"/>
              <a:gd name="T11" fmla="*/ 0 60000 65536"/>
              <a:gd name="T12" fmla="*/ 0 60000 65536"/>
              <a:gd name="T13" fmla="*/ 0 60000 65536"/>
              <a:gd name="T14" fmla="*/ 0 60000 65536"/>
              <a:gd name="T15" fmla="*/ 0 w 1132"/>
              <a:gd name="T16" fmla="*/ 0 h 637"/>
              <a:gd name="T17" fmla="*/ 1132 w 1132"/>
              <a:gd name="T18" fmla="*/ 637 h 637"/>
            </a:gdLst>
            <a:ahLst/>
            <a:cxnLst>
              <a:cxn ang="T10">
                <a:pos x="T0" y="T1"/>
              </a:cxn>
              <a:cxn ang="T11">
                <a:pos x="T2" y="T3"/>
              </a:cxn>
              <a:cxn ang="T12">
                <a:pos x="T4" y="T5"/>
              </a:cxn>
              <a:cxn ang="T13">
                <a:pos x="T6" y="T7"/>
              </a:cxn>
              <a:cxn ang="T14">
                <a:pos x="T8" y="T9"/>
              </a:cxn>
            </a:cxnLst>
            <a:rect l="T15" t="T16" r="T17" b="T18"/>
            <a:pathLst>
              <a:path w="1132" h="637">
                <a:moveTo>
                  <a:pt x="1121" y="637"/>
                </a:moveTo>
                <a:lnTo>
                  <a:pt x="1132" y="251"/>
                </a:lnTo>
                <a:lnTo>
                  <a:pt x="12" y="0"/>
                </a:lnTo>
                <a:lnTo>
                  <a:pt x="0" y="387"/>
                </a:lnTo>
                <a:lnTo>
                  <a:pt x="1121" y="637"/>
                </a:lnTo>
                <a:close/>
              </a:path>
            </a:pathLst>
          </a:custGeom>
          <a:solidFill>
            <a:srgbClr val="FFF9ED"/>
          </a:solidFill>
          <a:ln w="9525">
            <a:noFill/>
            <a:round/>
            <a:headEnd/>
            <a:tailEnd/>
          </a:ln>
        </p:spPr>
        <p:txBody>
          <a:bodyPr>
            <a:prstTxWarp prst="textNoShape">
              <a:avLst/>
            </a:prstTxWarp>
          </a:bodyPr>
          <a:lstStyle/>
          <a:p>
            <a:endParaRPr lang="es-ES_tradnl" dirty="0"/>
          </a:p>
        </p:txBody>
      </p:sp>
      <p:sp>
        <p:nvSpPr>
          <p:cNvPr id="97293" name="Freeform 53"/>
          <p:cNvSpPr>
            <a:spLocks/>
          </p:cNvSpPr>
          <p:nvPr>
            <p:custDataLst>
              <p:tags r:id="rId9"/>
            </p:custDataLst>
          </p:nvPr>
        </p:nvSpPr>
        <p:spPr bwMode="auto">
          <a:xfrm>
            <a:off x="1420813" y="5489575"/>
            <a:ext cx="912812" cy="325438"/>
          </a:xfrm>
          <a:custGeom>
            <a:avLst/>
            <a:gdLst>
              <a:gd name="T0" fmla="*/ 2147483647 w 1299"/>
              <a:gd name="T1" fmla="*/ 2147483647 h 539"/>
              <a:gd name="T2" fmla="*/ 2147483647 w 1299"/>
              <a:gd name="T3" fmla="*/ 2147483647 h 539"/>
              <a:gd name="T4" fmla="*/ 2147483647 w 1299"/>
              <a:gd name="T5" fmla="*/ 0 h 539"/>
              <a:gd name="T6" fmla="*/ 0 w 1299"/>
              <a:gd name="T7" fmla="*/ 2147483647 h 539"/>
              <a:gd name="T8" fmla="*/ 2147483647 w 1299"/>
              <a:gd name="T9" fmla="*/ 2147483647 h 539"/>
              <a:gd name="T10" fmla="*/ 0 60000 65536"/>
              <a:gd name="T11" fmla="*/ 0 60000 65536"/>
              <a:gd name="T12" fmla="*/ 0 60000 65536"/>
              <a:gd name="T13" fmla="*/ 0 60000 65536"/>
              <a:gd name="T14" fmla="*/ 0 60000 65536"/>
              <a:gd name="T15" fmla="*/ 0 w 1299"/>
              <a:gd name="T16" fmla="*/ 0 h 539"/>
              <a:gd name="T17" fmla="*/ 1299 w 1299"/>
              <a:gd name="T18" fmla="*/ 539 h 539"/>
            </a:gdLst>
            <a:ahLst/>
            <a:cxnLst>
              <a:cxn ang="T10">
                <a:pos x="T0" y="T1"/>
              </a:cxn>
              <a:cxn ang="T11">
                <a:pos x="T2" y="T3"/>
              </a:cxn>
              <a:cxn ang="T12">
                <a:pos x="T4" y="T5"/>
              </a:cxn>
              <a:cxn ang="T13">
                <a:pos x="T6" y="T7"/>
              </a:cxn>
              <a:cxn ang="T14">
                <a:pos x="T8" y="T9"/>
              </a:cxn>
            </a:cxnLst>
            <a:rect l="T15" t="T16" r="T17" b="T18"/>
            <a:pathLst>
              <a:path w="1299" h="539">
                <a:moveTo>
                  <a:pt x="1122" y="539"/>
                </a:moveTo>
                <a:lnTo>
                  <a:pt x="1299" y="250"/>
                </a:lnTo>
                <a:lnTo>
                  <a:pt x="178" y="0"/>
                </a:lnTo>
                <a:lnTo>
                  <a:pt x="0" y="288"/>
                </a:lnTo>
                <a:lnTo>
                  <a:pt x="1122" y="539"/>
                </a:lnTo>
                <a:close/>
              </a:path>
            </a:pathLst>
          </a:custGeom>
          <a:solidFill>
            <a:srgbClr val="FFEDC9"/>
          </a:solidFill>
          <a:ln w="9525">
            <a:noFill/>
            <a:round/>
            <a:headEnd/>
            <a:tailEnd/>
          </a:ln>
        </p:spPr>
        <p:txBody>
          <a:bodyPr>
            <a:prstTxWarp prst="textNoShape">
              <a:avLst/>
            </a:prstTxWarp>
          </a:bodyPr>
          <a:lstStyle/>
          <a:p>
            <a:endParaRPr lang="es-ES_tradnl" dirty="0"/>
          </a:p>
        </p:txBody>
      </p:sp>
      <p:sp>
        <p:nvSpPr>
          <p:cNvPr id="97294" name="Freeform 54"/>
          <p:cNvSpPr>
            <a:spLocks/>
          </p:cNvSpPr>
          <p:nvPr>
            <p:custDataLst>
              <p:tags r:id="rId10"/>
            </p:custDataLst>
          </p:nvPr>
        </p:nvSpPr>
        <p:spPr bwMode="auto">
          <a:xfrm>
            <a:off x="1544638" y="5287963"/>
            <a:ext cx="792162" cy="352425"/>
          </a:xfrm>
          <a:custGeom>
            <a:avLst/>
            <a:gdLst>
              <a:gd name="T0" fmla="*/ 2147483647 w 1125"/>
              <a:gd name="T1" fmla="*/ 2147483647 h 580"/>
              <a:gd name="T2" fmla="*/ 2147483647 w 1125"/>
              <a:gd name="T3" fmla="*/ 2147483647 h 580"/>
              <a:gd name="T4" fmla="*/ 2147483647 w 1125"/>
              <a:gd name="T5" fmla="*/ 0 h 580"/>
              <a:gd name="T6" fmla="*/ 0 w 1125"/>
              <a:gd name="T7" fmla="*/ 2147483647 h 580"/>
              <a:gd name="T8" fmla="*/ 2147483647 w 1125"/>
              <a:gd name="T9" fmla="*/ 2147483647 h 580"/>
              <a:gd name="T10" fmla="*/ 0 60000 65536"/>
              <a:gd name="T11" fmla="*/ 0 60000 65536"/>
              <a:gd name="T12" fmla="*/ 0 60000 65536"/>
              <a:gd name="T13" fmla="*/ 0 60000 65536"/>
              <a:gd name="T14" fmla="*/ 0 60000 65536"/>
              <a:gd name="T15" fmla="*/ 0 w 1125"/>
              <a:gd name="T16" fmla="*/ 0 h 580"/>
              <a:gd name="T17" fmla="*/ 1125 w 1125"/>
              <a:gd name="T18" fmla="*/ 580 h 580"/>
            </a:gdLst>
            <a:ahLst/>
            <a:cxnLst>
              <a:cxn ang="T10">
                <a:pos x="T0" y="T1"/>
              </a:cxn>
              <a:cxn ang="T11">
                <a:pos x="T2" y="T3"/>
              </a:cxn>
              <a:cxn ang="T12">
                <a:pos x="T4" y="T5"/>
              </a:cxn>
              <a:cxn ang="T13">
                <a:pos x="T6" y="T7"/>
              </a:cxn>
              <a:cxn ang="T14">
                <a:pos x="T8" y="T9"/>
              </a:cxn>
            </a:cxnLst>
            <a:rect l="T15" t="T16" r="T17" b="T18"/>
            <a:pathLst>
              <a:path w="1125" h="580">
                <a:moveTo>
                  <a:pt x="1125" y="580"/>
                </a:moveTo>
                <a:lnTo>
                  <a:pt x="1125" y="251"/>
                </a:lnTo>
                <a:lnTo>
                  <a:pt x="4" y="0"/>
                </a:lnTo>
                <a:lnTo>
                  <a:pt x="0" y="329"/>
                </a:lnTo>
                <a:lnTo>
                  <a:pt x="1125" y="580"/>
                </a:lnTo>
                <a:close/>
              </a:path>
            </a:pathLst>
          </a:custGeom>
          <a:solidFill>
            <a:srgbClr val="FFF9ED"/>
          </a:solidFill>
          <a:ln w="9525">
            <a:noFill/>
            <a:round/>
            <a:headEnd/>
            <a:tailEnd/>
          </a:ln>
        </p:spPr>
        <p:txBody>
          <a:bodyPr>
            <a:prstTxWarp prst="textNoShape">
              <a:avLst/>
            </a:prstTxWarp>
          </a:bodyPr>
          <a:lstStyle/>
          <a:p>
            <a:endParaRPr lang="es-ES_tradnl" dirty="0"/>
          </a:p>
        </p:txBody>
      </p:sp>
      <p:sp>
        <p:nvSpPr>
          <p:cNvPr id="97295" name="Line 55"/>
          <p:cNvSpPr>
            <a:spLocks noChangeShapeType="1"/>
          </p:cNvSpPr>
          <p:nvPr>
            <p:custDataLst>
              <p:tags r:id="rId11"/>
            </p:custDataLst>
          </p:nvPr>
        </p:nvSpPr>
        <p:spPr bwMode="auto">
          <a:xfrm flipH="1">
            <a:off x="2211388" y="5638800"/>
            <a:ext cx="125412" cy="179388"/>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296" name="Line 56"/>
          <p:cNvSpPr>
            <a:spLocks noChangeShapeType="1"/>
          </p:cNvSpPr>
          <p:nvPr>
            <p:custDataLst>
              <p:tags r:id="rId12"/>
            </p:custDataLst>
          </p:nvPr>
        </p:nvSpPr>
        <p:spPr bwMode="auto">
          <a:xfrm flipH="1">
            <a:off x="2203450" y="5818188"/>
            <a:ext cx="7938" cy="230187"/>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297" name="Line 57"/>
          <p:cNvSpPr>
            <a:spLocks noChangeShapeType="1"/>
          </p:cNvSpPr>
          <p:nvPr>
            <p:custDataLst>
              <p:tags r:id="rId13"/>
            </p:custDataLst>
          </p:nvPr>
        </p:nvSpPr>
        <p:spPr bwMode="auto">
          <a:xfrm flipH="1" flipV="1">
            <a:off x="1414463" y="5899150"/>
            <a:ext cx="793750" cy="149225"/>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298" name="Line 58"/>
          <p:cNvSpPr>
            <a:spLocks noChangeShapeType="1"/>
          </p:cNvSpPr>
          <p:nvPr>
            <p:custDataLst>
              <p:tags r:id="rId14"/>
            </p:custDataLst>
          </p:nvPr>
        </p:nvSpPr>
        <p:spPr bwMode="auto">
          <a:xfrm flipV="1">
            <a:off x="1414463" y="5662613"/>
            <a:ext cx="4762" cy="23495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299" name="Line 59"/>
          <p:cNvSpPr>
            <a:spLocks noChangeShapeType="1"/>
          </p:cNvSpPr>
          <p:nvPr>
            <p:custDataLst>
              <p:tags r:id="rId15"/>
            </p:custDataLst>
          </p:nvPr>
        </p:nvSpPr>
        <p:spPr bwMode="auto">
          <a:xfrm>
            <a:off x="1423988" y="5664200"/>
            <a:ext cx="787400" cy="15240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00" name="Line 60"/>
          <p:cNvSpPr>
            <a:spLocks noChangeShapeType="1"/>
          </p:cNvSpPr>
          <p:nvPr>
            <p:custDataLst>
              <p:tags r:id="rId16"/>
            </p:custDataLst>
          </p:nvPr>
        </p:nvSpPr>
        <p:spPr bwMode="auto">
          <a:xfrm>
            <a:off x="1544638" y="5492750"/>
            <a:ext cx="792162" cy="149225"/>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01" name="Line 61"/>
          <p:cNvSpPr>
            <a:spLocks noChangeShapeType="1"/>
          </p:cNvSpPr>
          <p:nvPr>
            <p:custDataLst>
              <p:tags r:id="rId17"/>
            </p:custDataLst>
          </p:nvPr>
        </p:nvSpPr>
        <p:spPr bwMode="auto">
          <a:xfrm flipV="1">
            <a:off x="1420813" y="5492750"/>
            <a:ext cx="123825" cy="169863"/>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02" name="Line 62"/>
          <p:cNvSpPr>
            <a:spLocks noChangeShapeType="1"/>
          </p:cNvSpPr>
          <p:nvPr>
            <p:custDataLst>
              <p:tags r:id="rId18"/>
            </p:custDataLst>
          </p:nvPr>
        </p:nvSpPr>
        <p:spPr bwMode="auto">
          <a:xfrm flipV="1">
            <a:off x="1544638" y="5287963"/>
            <a:ext cx="3175" cy="204787"/>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03" name="Line 63"/>
          <p:cNvSpPr>
            <a:spLocks noChangeShapeType="1"/>
          </p:cNvSpPr>
          <p:nvPr>
            <p:custDataLst>
              <p:tags r:id="rId19"/>
            </p:custDataLst>
          </p:nvPr>
        </p:nvSpPr>
        <p:spPr bwMode="auto">
          <a:xfrm flipV="1">
            <a:off x="2336800" y="5438775"/>
            <a:ext cx="1588" cy="203200"/>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04" name="Line 64"/>
          <p:cNvSpPr>
            <a:spLocks noChangeShapeType="1"/>
          </p:cNvSpPr>
          <p:nvPr>
            <p:custDataLst>
              <p:tags r:id="rId20"/>
            </p:custDataLst>
          </p:nvPr>
        </p:nvSpPr>
        <p:spPr bwMode="auto">
          <a:xfrm>
            <a:off x="1547813" y="5287963"/>
            <a:ext cx="793750" cy="150812"/>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05" name="Freeform 65"/>
          <p:cNvSpPr>
            <a:spLocks/>
          </p:cNvSpPr>
          <p:nvPr>
            <p:custDataLst>
              <p:tags r:id="rId21"/>
            </p:custDataLst>
          </p:nvPr>
        </p:nvSpPr>
        <p:spPr bwMode="auto">
          <a:xfrm>
            <a:off x="1633538" y="5456238"/>
            <a:ext cx="420687" cy="434975"/>
          </a:xfrm>
          <a:custGeom>
            <a:avLst/>
            <a:gdLst>
              <a:gd name="T0" fmla="*/ 2147483647 w 1199"/>
              <a:gd name="T1" fmla="*/ 2147483647 h 1234"/>
              <a:gd name="T2" fmla="*/ 2147483647 w 1199"/>
              <a:gd name="T3" fmla="*/ 2147483647 h 1234"/>
              <a:gd name="T4" fmla="*/ 2147483647 w 1199"/>
              <a:gd name="T5" fmla="*/ 2147483647 h 1234"/>
              <a:gd name="T6" fmla="*/ 2147483647 w 1199"/>
              <a:gd name="T7" fmla="*/ 2147483647 h 1234"/>
              <a:gd name="T8" fmla="*/ 2147483647 w 1199"/>
              <a:gd name="T9" fmla="*/ 2147483647 h 1234"/>
              <a:gd name="T10" fmla="*/ 2147483647 w 1199"/>
              <a:gd name="T11" fmla="*/ 2147483647 h 1234"/>
              <a:gd name="T12" fmla="*/ 2147483647 w 1199"/>
              <a:gd name="T13" fmla="*/ 2147483647 h 1234"/>
              <a:gd name="T14" fmla="*/ 2147483647 w 1199"/>
              <a:gd name="T15" fmla="*/ 2147483647 h 1234"/>
              <a:gd name="T16" fmla="*/ 2147483647 w 1199"/>
              <a:gd name="T17" fmla="*/ 2147483647 h 1234"/>
              <a:gd name="T18" fmla="*/ 2147483647 w 1199"/>
              <a:gd name="T19" fmla="*/ 2147483647 h 1234"/>
              <a:gd name="T20" fmla="*/ 2147483647 w 1199"/>
              <a:gd name="T21" fmla="*/ 2147483647 h 1234"/>
              <a:gd name="T22" fmla="*/ 2147483647 w 1199"/>
              <a:gd name="T23" fmla="*/ 2147483647 h 1234"/>
              <a:gd name="T24" fmla="*/ 2147483647 w 1199"/>
              <a:gd name="T25" fmla="*/ 2147483647 h 1234"/>
              <a:gd name="T26" fmla="*/ 2147483647 w 1199"/>
              <a:gd name="T27" fmla="*/ 2147483647 h 1234"/>
              <a:gd name="T28" fmla="*/ 2147483647 w 1199"/>
              <a:gd name="T29" fmla="*/ 2147483647 h 1234"/>
              <a:gd name="T30" fmla="*/ 2147483647 w 1199"/>
              <a:gd name="T31" fmla="*/ 2147483647 h 1234"/>
              <a:gd name="T32" fmla="*/ 2147483647 w 1199"/>
              <a:gd name="T33" fmla="*/ 2147483647 h 1234"/>
              <a:gd name="T34" fmla="*/ 2147483647 w 1199"/>
              <a:gd name="T35" fmla="*/ 2147483647 h 1234"/>
              <a:gd name="T36" fmla="*/ 2147483647 w 1199"/>
              <a:gd name="T37" fmla="*/ 2147483647 h 1234"/>
              <a:gd name="T38" fmla="*/ 2147483647 w 1199"/>
              <a:gd name="T39" fmla="*/ 2147483647 h 1234"/>
              <a:gd name="T40" fmla="*/ 2147483647 w 1199"/>
              <a:gd name="T41" fmla="*/ 2147483647 h 1234"/>
              <a:gd name="T42" fmla="*/ 2147483647 w 1199"/>
              <a:gd name="T43" fmla="*/ 2147483647 h 1234"/>
              <a:gd name="T44" fmla="*/ 2147483647 w 1199"/>
              <a:gd name="T45" fmla="*/ 2147483647 h 1234"/>
              <a:gd name="T46" fmla="*/ 2147483647 w 1199"/>
              <a:gd name="T47" fmla="*/ 2147483647 h 1234"/>
              <a:gd name="T48" fmla="*/ 2147483647 w 1199"/>
              <a:gd name="T49" fmla="*/ 2147483647 h 1234"/>
              <a:gd name="T50" fmla="*/ 2147483647 w 1199"/>
              <a:gd name="T51" fmla="*/ 2147483647 h 1234"/>
              <a:gd name="T52" fmla="*/ 2147483647 w 1199"/>
              <a:gd name="T53" fmla="*/ 2147483647 h 1234"/>
              <a:gd name="T54" fmla="*/ 2147483647 w 1199"/>
              <a:gd name="T55" fmla="*/ 2147483647 h 1234"/>
              <a:gd name="T56" fmla="*/ 2147483647 w 1199"/>
              <a:gd name="T57" fmla="*/ 2147483647 h 1234"/>
              <a:gd name="T58" fmla="*/ 2147483647 w 1199"/>
              <a:gd name="T59" fmla="*/ 2147483647 h 1234"/>
              <a:gd name="T60" fmla="*/ 2147483647 w 1199"/>
              <a:gd name="T61" fmla="*/ 2147483647 h 1234"/>
              <a:gd name="T62" fmla="*/ 2147483647 w 1199"/>
              <a:gd name="T63" fmla="*/ 2147483647 h 12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99"/>
              <a:gd name="T97" fmla="*/ 0 h 1234"/>
              <a:gd name="T98" fmla="*/ 1199 w 1199"/>
              <a:gd name="T99" fmla="*/ 1234 h 12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99" h="1234">
                <a:moveTo>
                  <a:pt x="601" y="1234"/>
                </a:moveTo>
                <a:lnTo>
                  <a:pt x="662" y="1231"/>
                </a:lnTo>
                <a:lnTo>
                  <a:pt x="721" y="1221"/>
                </a:lnTo>
                <a:lnTo>
                  <a:pt x="778" y="1205"/>
                </a:lnTo>
                <a:lnTo>
                  <a:pt x="833" y="1186"/>
                </a:lnTo>
                <a:lnTo>
                  <a:pt x="886" y="1159"/>
                </a:lnTo>
                <a:lnTo>
                  <a:pt x="935" y="1128"/>
                </a:lnTo>
                <a:lnTo>
                  <a:pt x="981" y="1092"/>
                </a:lnTo>
                <a:lnTo>
                  <a:pt x="1024" y="1052"/>
                </a:lnTo>
                <a:lnTo>
                  <a:pt x="1063" y="1009"/>
                </a:lnTo>
                <a:lnTo>
                  <a:pt x="1097" y="961"/>
                </a:lnTo>
                <a:lnTo>
                  <a:pt x="1127" y="911"/>
                </a:lnTo>
                <a:lnTo>
                  <a:pt x="1152" y="856"/>
                </a:lnTo>
                <a:lnTo>
                  <a:pt x="1173" y="799"/>
                </a:lnTo>
                <a:lnTo>
                  <a:pt x="1187" y="741"/>
                </a:lnTo>
                <a:lnTo>
                  <a:pt x="1196" y="679"/>
                </a:lnTo>
                <a:lnTo>
                  <a:pt x="1199" y="616"/>
                </a:lnTo>
                <a:lnTo>
                  <a:pt x="1196" y="553"/>
                </a:lnTo>
                <a:lnTo>
                  <a:pt x="1187" y="492"/>
                </a:lnTo>
                <a:lnTo>
                  <a:pt x="1173" y="433"/>
                </a:lnTo>
                <a:lnTo>
                  <a:pt x="1152" y="376"/>
                </a:lnTo>
                <a:lnTo>
                  <a:pt x="1127" y="322"/>
                </a:lnTo>
                <a:lnTo>
                  <a:pt x="1097" y="271"/>
                </a:lnTo>
                <a:lnTo>
                  <a:pt x="1063" y="224"/>
                </a:lnTo>
                <a:lnTo>
                  <a:pt x="1024" y="180"/>
                </a:lnTo>
                <a:lnTo>
                  <a:pt x="981" y="140"/>
                </a:lnTo>
                <a:lnTo>
                  <a:pt x="935" y="104"/>
                </a:lnTo>
                <a:lnTo>
                  <a:pt x="886" y="74"/>
                </a:lnTo>
                <a:lnTo>
                  <a:pt x="833" y="48"/>
                </a:lnTo>
                <a:lnTo>
                  <a:pt x="778" y="27"/>
                </a:lnTo>
                <a:lnTo>
                  <a:pt x="721" y="12"/>
                </a:lnTo>
                <a:lnTo>
                  <a:pt x="662" y="3"/>
                </a:lnTo>
                <a:lnTo>
                  <a:pt x="601" y="0"/>
                </a:lnTo>
                <a:lnTo>
                  <a:pt x="540" y="3"/>
                </a:lnTo>
                <a:lnTo>
                  <a:pt x="479" y="12"/>
                </a:lnTo>
                <a:lnTo>
                  <a:pt x="422" y="27"/>
                </a:lnTo>
                <a:lnTo>
                  <a:pt x="367" y="48"/>
                </a:lnTo>
                <a:lnTo>
                  <a:pt x="314" y="74"/>
                </a:lnTo>
                <a:lnTo>
                  <a:pt x="265" y="104"/>
                </a:lnTo>
                <a:lnTo>
                  <a:pt x="218" y="140"/>
                </a:lnTo>
                <a:lnTo>
                  <a:pt x="177" y="180"/>
                </a:lnTo>
                <a:lnTo>
                  <a:pt x="138" y="224"/>
                </a:lnTo>
                <a:lnTo>
                  <a:pt x="103" y="271"/>
                </a:lnTo>
                <a:lnTo>
                  <a:pt x="73" y="322"/>
                </a:lnTo>
                <a:lnTo>
                  <a:pt x="47" y="376"/>
                </a:lnTo>
                <a:lnTo>
                  <a:pt x="28" y="433"/>
                </a:lnTo>
                <a:lnTo>
                  <a:pt x="13" y="492"/>
                </a:lnTo>
                <a:lnTo>
                  <a:pt x="3" y="553"/>
                </a:lnTo>
                <a:lnTo>
                  <a:pt x="0" y="616"/>
                </a:lnTo>
                <a:lnTo>
                  <a:pt x="3" y="679"/>
                </a:lnTo>
                <a:lnTo>
                  <a:pt x="13" y="741"/>
                </a:lnTo>
                <a:lnTo>
                  <a:pt x="28" y="799"/>
                </a:lnTo>
                <a:lnTo>
                  <a:pt x="47" y="856"/>
                </a:lnTo>
                <a:lnTo>
                  <a:pt x="73" y="911"/>
                </a:lnTo>
                <a:lnTo>
                  <a:pt x="103" y="961"/>
                </a:lnTo>
                <a:lnTo>
                  <a:pt x="138" y="1009"/>
                </a:lnTo>
                <a:lnTo>
                  <a:pt x="177" y="1052"/>
                </a:lnTo>
                <a:lnTo>
                  <a:pt x="218" y="1092"/>
                </a:lnTo>
                <a:lnTo>
                  <a:pt x="265" y="1128"/>
                </a:lnTo>
                <a:lnTo>
                  <a:pt x="314" y="1159"/>
                </a:lnTo>
                <a:lnTo>
                  <a:pt x="367" y="1186"/>
                </a:lnTo>
                <a:lnTo>
                  <a:pt x="422" y="1205"/>
                </a:lnTo>
                <a:lnTo>
                  <a:pt x="479" y="1221"/>
                </a:lnTo>
                <a:lnTo>
                  <a:pt x="540" y="1231"/>
                </a:lnTo>
                <a:lnTo>
                  <a:pt x="601" y="1234"/>
                </a:lnTo>
                <a:close/>
              </a:path>
            </a:pathLst>
          </a:custGeom>
          <a:solidFill>
            <a:srgbClr val="FFCC00"/>
          </a:solidFill>
          <a:ln w="9525">
            <a:noFill/>
            <a:round/>
            <a:headEnd/>
            <a:tailEnd/>
          </a:ln>
        </p:spPr>
        <p:txBody>
          <a:bodyPr>
            <a:prstTxWarp prst="textNoShape">
              <a:avLst/>
            </a:prstTxWarp>
          </a:bodyPr>
          <a:lstStyle/>
          <a:p>
            <a:endParaRPr lang="es-ES_tradnl" dirty="0"/>
          </a:p>
        </p:txBody>
      </p:sp>
      <p:sp>
        <p:nvSpPr>
          <p:cNvPr id="97306" name="Freeform 66"/>
          <p:cNvSpPr>
            <a:spLocks/>
          </p:cNvSpPr>
          <p:nvPr>
            <p:custDataLst>
              <p:tags r:id="rId22"/>
            </p:custDataLst>
          </p:nvPr>
        </p:nvSpPr>
        <p:spPr bwMode="auto">
          <a:xfrm>
            <a:off x="1673225" y="5497513"/>
            <a:ext cx="341313" cy="350837"/>
          </a:xfrm>
          <a:custGeom>
            <a:avLst/>
            <a:gdLst>
              <a:gd name="T0" fmla="*/ 2147483647 w 970"/>
              <a:gd name="T1" fmla="*/ 2147483647 h 999"/>
              <a:gd name="T2" fmla="*/ 2147483647 w 970"/>
              <a:gd name="T3" fmla="*/ 2147483647 h 999"/>
              <a:gd name="T4" fmla="*/ 2147483647 w 970"/>
              <a:gd name="T5" fmla="*/ 2147483647 h 999"/>
              <a:gd name="T6" fmla="*/ 2147483647 w 970"/>
              <a:gd name="T7" fmla="*/ 2147483647 h 999"/>
              <a:gd name="T8" fmla="*/ 2147483647 w 970"/>
              <a:gd name="T9" fmla="*/ 2147483647 h 999"/>
              <a:gd name="T10" fmla="*/ 2147483647 w 970"/>
              <a:gd name="T11" fmla="*/ 2147483647 h 999"/>
              <a:gd name="T12" fmla="*/ 2147483647 w 970"/>
              <a:gd name="T13" fmla="*/ 2147483647 h 999"/>
              <a:gd name="T14" fmla="*/ 2147483647 w 970"/>
              <a:gd name="T15" fmla="*/ 2147483647 h 999"/>
              <a:gd name="T16" fmla="*/ 2147483647 w 970"/>
              <a:gd name="T17" fmla="*/ 2147483647 h 999"/>
              <a:gd name="T18" fmla="*/ 2147483647 w 970"/>
              <a:gd name="T19" fmla="*/ 2147483647 h 999"/>
              <a:gd name="T20" fmla="*/ 2147483647 w 970"/>
              <a:gd name="T21" fmla="*/ 2147483647 h 999"/>
              <a:gd name="T22" fmla="*/ 2147483647 w 970"/>
              <a:gd name="T23" fmla="*/ 2147483647 h 999"/>
              <a:gd name="T24" fmla="*/ 2147483647 w 970"/>
              <a:gd name="T25" fmla="*/ 2147483647 h 999"/>
              <a:gd name="T26" fmla="*/ 2147483647 w 970"/>
              <a:gd name="T27" fmla="*/ 2147483647 h 999"/>
              <a:gd name="T28" fmla="*/ 2147483647 w 970"/>
              <a:gd name="T29" fmla="*/ 2147483647 h 999"/>
              <a:gd name="T30" fmla="*/ 2147483647 w 970"/>
              <a:gd name="T31" fmla="*/ 2147483647 h 999"/>
              <a:gd name="T32" fmla="*/ 2147483647 w 970"/>
              <a:gd name="T33" fmla="*/ 2147483647 h 999"/>
              <a:gd name="T34" fmla="*/ 2147483647 w 970"/>
              <a:gd name="T35" fmla="*/ 2147483647 h 999"/>
              <a:gd name="T36" fmla="*/ 2147483647 w 970"/>
              <a:gd name="T37" fmla="*/ 2147483647 h 999"/>
              <a:gd name="T38" fmla="*/ 2147483647 w 970"/>
              <a:gd name="T39" fmla="*/ 2147483647 h 999"/>
              <a:gd name="T40" fmla="*/ 2147483647 w 970"/>
              <a:gd name="T41" fmla="*/ 2147483647 h 999"/>
              <a:gd name="T42" fmla="*/ 2147483647 w 970"/>
              <a:gd name="T43" fmla="*/ 2147483647 h 999"/>
              <a:gd name="T44" fmla="*/ 2147483647 w 970"/>
              <a:gd name="T45" fmla="*/ 2147483647 h 999"/>
              <a:gd name="T46" fmla="*/ 2147483647 w 970"/>
              <a:gd name="T47" fmla="*/ 2147483647 h 999"/>
              <a:gd name="T48" fmla="*/ 2147483647 w 970"/>
              <a:gd name="T49" fmla="*/ 2147483647 h 999"/>
              <a:gd name="T50" fmla="*/ 2147483647 w 970"/>
              <a:gd name="T51" fmla="*/ 2147483647 h 999"/>
              <a:gd name="T52" fmla="*/ 2147483647 w 970"/>
              <a:gd name="T53" fmla="*/ 2147483647 h 999"/>
              <a:gd name="T54" fmla="*/ 2147483647 w 970"/>
              <a:gd name="T55" fmla="*/ 2147483647 h 999"/>
              <a:gd name="T56" fmla="*/ 2147483647 w 970"/>
              <a:gd name="T57" fmla="*/ 2147483647 h 999"/>
              <a:gd name="T58" fmla="*/ 2147483647 w 970"/>
              <a:gd name="T59" fmla="*/ 2147483647 h 999"/>
              <a:gd name="T60" fmla="*/ 2147483647 w 970"/>
              <a:gd name="T61" fmla="*/ 2147483647 h 999"/>
              <a:gd name="T62" fmla="*/ 2147483647 w 970"/>
              <a:gd name="T63" fmla="*/ 2147483647 h 9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70"/>
              <a:gd name="T97" fmla="*/ 0 h 999"/>
              <a:gd name="T98" fmla="*/ 970 w 970"/>
              <a:gd name="T99" fmla="*/ 999 h 9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70" h="999">
                <a:moveTo>
                  <a:pt x="486" y="999"/>
                </a:moveTo>
                <a:lnTo>
                  <a:pt x="536" y="997"/>
                </a:lnTo>
                <a:lnTo>
                  <a:pt x="584" y="989"/>
                </a:lnTo>
                <a:lnTo>
                  <a:pt x="630" y="977"/>
                </a:lnTo>
                <a:lnTo>
                  <a:pt x="674" y="960"/>
                </a:lnTo>
                <a:lnTo>
                  <a:pt x="716" y="939"/>
                </a:lnTo>
                <a:lnTo>
                  <a:pt x="756" y="914"/>
                </a:lnTo>
                <a:lnTo>
                  <a:pt x="794" y="885"/>
                </a:lnTo>
                <a:lnTo>
                  <a:pt x="828" y="852"/>
                </a:lnTo>
                <a:lnTo>
                  <a:pt x="859" y="818"/>
                </a:lnTo>
                <a:lnTo>
                  <a:pt x="887" y="779"/>
                </a:lnTo>
                <a:lnTo>
                  <a:pt x="912" y="738"/>
                </a:lnTo>
                <a:lnTo>
                  <a:pt x="932" y="694"/>
                </a:lnTo>
                <a:lnTo>
                  <a:pt x="949" y="648"/>
                </a:lnTo>
                <a:lnTo>
                  <a:pt x="960" y="599"/>
                </a:lnTo>
                <a:lnTo>
                  <a:pt x="968" y="550"/>
                </a:lnTo>
                <a:lnTo>
                  <a:pt x="970" y="499"/>
                </a:lnTo>
                <a:lnTo>
                  <a:pt x="968" y="447"/>
                </a:lnTo>
                <a:lnTo>
                  <a:pt x="960" y="398"/>
                </a:lnTo>
                <a:lnTo>
                  <a:pt x="949" y="351"/>
                </a:lnTo>
                <a:lnTo>
                  <a:pt x="932" y="304"/>
                </a:lnTo>
                <a:lnTo>
                  <a:pt x="912" y="261"/>
                </a:lnTo>
                <a:lnTo>
                  <a:pt x="887" y="220"/>
                </a:lnTo>
                <a:lnTo>
                  <a:pt x="859" y="182"/>
                </a:lnTo>
                <a:lnTo>
                  <a:pt x="828" y="146"/>
                </a:lnTo>
                <a:lnTo>
                  <a:pt x="794" y="114"/>
                </a:lnTo>
                <a:lnTo>
                  <a:pt x="756" y="85"/>
                </a:lnTo>
                <a:lnTo>
                  <a:pt x="716" y="60"/>
                </a:lnTo>
                <a:lnTo>
                  <a:pt x="674" y="39"/>
                </a:lnTo>
                <a:lnTo>
                  <a:pt x="630" y="22"/>
                </a:lnTo>
                <a:lnTo>
                  <a:pt x="584" y="11"/>
                </a:lnTo>
                <a:lnTo>
                  <a:pt x="536" y="2"/>
                </a:lnTo>
                <a:lnTo>
                  <a:pt x="486" y="0"/>
                </a:lnTo>
                <a:lnTo>
                  <a:pt x="436" y="2"/>
                </a:lnTo>
                <a:lnTo>
                  <a:pt x="388" y="11"/>
                </a:lnTo>
                <a:lnTo>
                  <a:pt x="341" y="22"/>
                </a:lnTo>
                <a:lnTo>
                  <a:pt x="297" y="39"/>
                </a:lnTo>
                <a:lnTo>
                  <a:pt x="254" y="60"/>
                </a:lnTo>
                <a:lnTo>
                  <a:pt x="214" y="85"/>
                </a:lnTo>
                <a:lnTo>
                  <a:pt x="177" y="114"/>
                </a:lnTo>
                <a:lnTo>
                  <a:pt x="142" y="146"/>
                </a:lnTo>
                <a:lnTo>
                  <a:pt x="111" y="182"/>
                </a:lnTo>
                <a:lnTo>
                  <a:pt x="83" y="220"/>
                </a:lnTo>
                <a:lnTo>
                  <a:pt x="59" y="261"/>
                </a:lnTo>
                <a:lnTo>
                  <a:pt x="38" y="304"/>
                </a:lnTo>
                <a:lnTo>
                  <a:pt x="21" y="351"/>
                </a:lnTo>
                <a:lnTo>
                  <a:pt x="10" y="398"/>
                </a:lnTo>
                <a:lnTo>
                  <a:pt x="2" y="447"/>
                </a:lnTo>
                <a:lnTo>
                  <a:pt x="0" y="499"/>
                </a:lnTo>
                <a:lnTo>
                  <a:pt x="2" y="550"/>
                </a:lnTo>
                <a:lnTo>
                  <a:pt x="10" y="599"/>
                </a:lnTo>
                <a:lnTo>
                  <a:pt x="21" y="648"/>
                </a:lnTo>
                <a:lnTo>
                  <a:pt x="38" y="694"/>
                </a:lnTo>
                <a:lnTo>
                  <a:pt x="59" y="738"/>
                </a:lnTo>
                <a:lnTo>
                  <a:pt x="83" y="779"/>
                </a:lnTo>
                <a:lnTo>
                  <a:pt x="111" y="818"/>
                </a:lnTo>
                <a:lnTo>
                  <a:pt x="142" y="852"/>
                </a:lnTo>
                <a:lnTo>
                  <a:pt x="177" y="885"/>
                </a:lnTo>
                <a:lnTo>
                  <a:pt x="214" y="914"/>
                </a:lnTo>
                <a:lnTo>
                  <a:pt x="254" y="939"/>
                </a:lnTo>
                <a:lnTo>
                  <a:pt x="297" y="960"/>
                </a:lnTo>
                <a:lnTo>
                  <a:pt x="341" y="977"/>
                </a:lnTo>
                <a:lnTo>
                  <a:pt x="388" y="989"/>
                </a:lnTo>
                <a:lnTo>
                  <a:pt x="436" y="997"/>
                </a:lnTo>
                <a:lnTo>
                  <a:pt x="486" y="999"/>
                </a:lnTo>
                <a:close/>
              </a:path>
            </a:pathLst>
          </a:custGeom>
          <a:solidFill>
            <a:srgbClr val="FFFFFF"/>
          </a:solidFill>
          <a:ln w="9525">
            <a:noFill/>
            <a:round/>
            <a:headEnd/>
            <a:tailEnd/>
          </a:ln>
        </p:spPr>
        <p:txBody>
          <a:bodyPr>
            <a:prstTxWarp prst="textNoShape">
              <a:avLst/>
            </a:prstTxWarp>
          </a:bodyPr>
          <a:lstStyle/>
          <a:p>
            <a:endParaRPr lang="es-ES_tradnl" dirty="0"/>
          </a:p>
        </p:txBody>
      </p:sp>
      <p:sp>
        <p:nvSpPr>
          <p:cNvPr id="97307" name="Freeform 67"/>
          <p:cNvSpPr>
            <a:spLocks/>
          </p:cNvSpPr>
          <p:nvPr>
            <p:custDataLst>
              <p:tags r:id="rId23"/>
            </p:custDataLst>
          </p:nvPr>
        </p:nvSpPr>
        <p:spPr bwMode="auto">
          <a:xfrm>
            <a:off x="1817688" y="5532438"/>
            <a:ext cx="12700" cy="26987"/>
          </a:xfrm>
          <a:custGeom>
            <a:avLst/>
            <a:gdLst>
              <a:gd name="T0" fmla="*/ 2147483647 w 38"/>
              <a:gd name="T1" fmla="*/ 0 h 76"/>
              <a:gd name="T2" fmla="*/ 2147483647 w 38"/>
              <a:gd name="T3" fmla="*/ 2147483647 h 76"/>
              <a:gd name="T4" fmla="*/ 0 w 38"/>
              <a:gd name="T5" fmla="*/ 2147483647 h 76"/>
              <a:gd name="T6" fmla="*/ 2147483647 w 38"/>
              <a:gd name="T7" fmla="*/ 0 h 76"/>
              <a:gd name="T8" fmla="*/ 0 60000 65536"/>
              <a:gd name="T9" fmla="*/ 0 60000 65536"/>
              <a:gd name="T10" fmla="*/ 0 60000 65536"/>
              <a:gd name="T11" fmla="*/ 0 60000 65536"/>
              <a:gd name="T12" fmla="*/ 0 w 38"/>
              <a:gd name="T13" fmla="*/ 0 h 76"/>
              <a:gd name="T14" fmla="*/ 38 w 38"/>
              <a:gd name="T15" fmla="*/ 76 h 76"/>
            </a:gdLst>
            <a:ahLst/>
            <a:cxnLst>
              <a:cxn ang="T8">
                <a:pos x="T0" y="T1"/>
              </a:cxn>
              <a:cxn ang="T9">
                <a:pos x="T2" y="T3"/>
              </a:cxn>
              <a:cxn ang="T10">
                <a:pos x="T4" y="T5"/>
              </a:cxn>
              <a:cxn ang="T11">
                <a:pos x="T6" y="T7"/>
              </a:cxn>
            </a:cxnLst>
            <a:rect l="T12" t="T13" r="T14" b="T15"/>
            <a:pathLst>
              <a:path w="38" h="76">
                <a:moveTo>
                  <a:pt x="38" y="0"/>
                </a:moveTo>
                <a:lnTo>
                  <a:pt x="28" y="76"/>
                </a:lnTo>
                <a:lnTo>
                  <a:pt x="0" y="5"/>
                </a:lnTo>
                <a:lnTo>
                  <a:pt x="38" y="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08" name="Freeform 68"/>
          <p:cNvSpPr>
            <a:spLocks/>
          </p:cNvSpPr>
          <p:nvPr>
            <p:custDataLst>
              <p:tags r:id="rId24"/>
            </p:custDataLst>
          </p:nvPr>
        </p:nvSpPr>
        <p:spPr bwMode="auto">
          <a:xfrm>
            <a:off x="1782763" y="5540375"/>
            <a:ext cx="15875" cy="26988"/>
          </a:xfrm>
          <a:custGeom>
            <a:avLst/>
            <a:gdLst>
              <a:gd name="T0" fmla="*/ 2147483647 w 45"/>
              <a:gd name="T1" fmla="*/ 0 h 76"/>
              <a:gd name="T2" fmla="*/ 2147483647 w 45"/>
              <a:gd name="T3" fmla="*/ 2147483647 h 76"/>
              <a:gd name="T4" fmla="*/ 0 w 45"/>
              <a:gd name="T5" fmla="*/ 2147483647 h 76"/>
              <a:gd name="T6" fmla="*/ 2147483647 w 45"/>
              <a:gd name="T7" fmla="*/ 0 h 76"/>
              <a:gd name="T8" fmla="*/ 0 60000 65536"/>
              <a:gd name="T9" fmla="*/ 0 60000 65536"/>
              <a:gd name="T10" fmla="*/ 0 60000 65536"/>
              <a:gd name="T11" fmla="*/ 0 60000 65536"/>
              <a:gd name="T12" fmla="*/ 0 w 45"/>
              <a:gd name="T13" fmla="*/ 0 h 76"/>
              <a:gd name="T14" fmla="*/ 45 w 45"/>
              <a:gd name="T15" fmla="*/ 76 h 76"/>
            </a:gdLst>
            <a:ahLst/>
            <a:cxnLst>
              <a:cxn ang="T8">
                <a:pos x="T0" y="T1"/>
              </a:cxn>
              <a:cxn ang="T9">
                <a:pos x="T2" y="T3"/>
              </a:cxn>
              <a:cxn ang="T10">
                <a:pos x="T4" y="T5"/>
              </a:cxn>
              <a:cxn ang="T11">
                <a:pos x="T6" y="T7"/>
              </a:cxn>
            </a:cxnLst>
            <a:rect l="T12" t="T13" r="T14" b="T15"/>
            <a:pathLst>
              <a:path w="45" h="76">
                <a:moveTo>
                  <a:pt x="35" y="0"/>
                </a:moveTo>
                <a:lnTo>
                  <a:pt x="45" y="76"/>
                </a:lnTo>
                <a:lnTo>
                  <a:pt x="0" y="16"/>
                </a:lnTo>
                <a:lnTo>
                  <a:pt x="35" y="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09" name="Freeform 69"/>
          <p:cNvSpPr>
            <a:spLocks/>
          </p:cNvSpPr>
          <p:nvPr>
            <p:custDataLst>
              <p:tags r:id="rId25"/>
            </p:custDataLst>
          </p:nvPr>
        </p:nvSpPr>
        <p:spPr bwMode="auto">
          <a:xfrm>
            <a:off x="1754188" y="5557838"/>
            <a:ext cx="19050" cy="25400"/>
          </a:xfrm>
          <a:custGeom>
            <a:avLst/>
            <a:gdLst>
              <a:gd name="T0" fmla="*/ 2147483647 w 58"/>
              <a:gd name="T1" fmla="*/ 0 h 72"/>
              <a:gd name="T2" fmla="*/ 2147483647 w 58"/>
              <a:gd name="T3" fmla="*/ 2147483647 h 72"/>
              <a:gd name="T4" fmla="*/ 0 w 58"/>
              <a:gd name="T5" fmla="*/ 2147483647 h 72"/>
              <a:gd name="T6" fmla="*/ 2147483647 w 58"/>
              <a:gd name="T7" fmla="*/ 0 h 72"/>
              <a:gd name="T8" fmla="*/ 0 60000 65536"/>
              <a:gd name="T9" fmla="*/ 0 60000 65536"/>
              <a:gd name="T10" fmla="*/ 0 60000 65536"/>
              <a:gd name="T11" fmla="*/ 0 60000 65536"/>
              <a:gd name="T12" fmla="*/ 0 w 58"/>
              <a:gd name="T13" fmla="*/ 0 h 72"/>
              <a:gd name="T14" fmla="*/ 58 w 58"/>
              <a:gd name="T15" fmla="*/ 72 h 72"/>
            </a:gdLst>
            <a:ahLst/>
            <a:cxnLst>
              <a:cxn ang="T8">
                <a:pos x="T0" y="T1"/>
              </a:cxn>
              <a:cxn ang="T9">
                <a:pos x="T2" y="T3"/>
              </a:cxn>
              <a:cxn ang="T10">
                <a:pos x="T4" y="T5"/>
              </a:cxn>
              <a:cxn ang="T11">
                <a:pos x="T6" y="T7"/>
              </a:cxn>
            </a:cxnLst>
            <a:rect l="T12" t="T13" r="T14" b="T15"/>
            <a:pathLst>
              <a:path w="58" h="72">
                <a:moveTo>
                  <a:pt x="29" y="0"/>
                </a:moveTo>
                <a:lnTo>
                  <a:pt x="58" y="72"/>
                </a:lnTo>
                <a:lnTo>
                  <a:pt x="0" y="24"/>
                </a:lnTo>
                <a:lnTo>
                  <a:pt x="29" y="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0" name="Freeform 70"/>
          <p:cNvSpPr>
            <a:spLocks/>
          </p:cNvSpPr>
          <p:nvPr>
            <p:custDataLst>
              <p:tags r:id="rId26"/>
            </p:custDataLst>
          </p:nvPr>
        </p:nvSpPr>
        <p:spPr bwMode="auto">
          <a:xfrm>
            <a:off x="1730375" y="5583238"/>
            <a:ext cx="23813" cy="22225"/>
          </a:xfrm>
          <a:custGeom>
            <a:avLst/>
            <a:gdLst>
              <a:gd name="T0" fmla="*/ 2147483647 w 68"/>
              <a:gd name="T1" fmla="*/ 0 h 60"/>
              <a:gd name="T2" fmla="*/ 2147483647 w 68"/>
              <a:gd name="T3" fmla="*/ 2147483647 h 60"/>
              <a:gd name="T4" fmla="*/ 0 w 68"/>
              <a:gd name="T5" fmla="*/ 2147483647 h 60"/>
              <a:gd name="T6" fmla="*/ 2147483647 w 68"/>
              <a:gd name="T7" fmla="*/ 0 h 60"/>
              <a:gd name="T8" fmla="*/ 0 60000 65536"/>
              <a:gd name="T9" fmla="*/ 0 60000 65536"/>
              <a:gd name="T10" fmla="*/ 0 60000 65536"/>
              <a:gd name="T11" fmla="*/ 0 60000 65536"/>
              <a:gd name="T12" fmla="*/ 0 w 68"/>
              <a:gd name="T13" fmla="*/ 0 h 60"/>
              <a:gd name="T14" fmla="*/ 68 w 68"/>
              <a:gd name="T15" fmla="*/ 60 h 60"/>
            </a:gdLst>
            <a:ahLst/>
            <a:cxnLst>
              <a:cxn ang="T8">
                <a:pos x="T0" y="T1"/>
              </a:cxn>
              <a:cxn ang="T9">
                <a:pos x="T2" y="T3"/>
              </a:cxn>
              <a:cxn ang="T10">
                <a:pos x="T4" y="T5"/>
              </a:cxn>
              <a:cxn ang="T11">
                <a:pos x="T6" y="T7"/>
              </a:cxn>
            </a:cxnLst>
            <a:rect l="T12" t="T13" r="T14" b="T15"/>
            <a:pathLst>
              <a:path w="68" h="60">
                <a:moveTo>
                  <a:pt x="22" y="0"/>
                </a:moveTo>
                <a:lnTo>
                  <a:pt x="68" y="60"/>
                </a:lnTo>
                <a:lnTo>
                  <a:pt x="0" y="30"/>
                </a:lnTo>
                <a:lnTo>
                  <a:pt x="22" y="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1" name="Freeform 71"/>
          <p:cNvSpPr>
            <a:spLocks/>
          </p:cNvSpPr>
          <p:nvPr>
            <p:custDataLst>
              <p:tags r:id="rId27"/>
            </p:custDataLst>
          </p:nvPr>
        </p:nvSpPr>
        <p:spPr bwMode="auto">
          <a:xfrm>
            <a:off x="1714500" y="5614988"/>
            <a:ext cx="25400" cy="15875"/>
          </a:xfrm>
          <a:custGeom>
            <a:avLst/>
            <a:gdLst>
              <a:gd name="T0" fmla="*/ 2147483647 w 73"/>
              <a:gd name="T1" fmla="*/ 0 h 46"/>
              <a:gd name="T2" fmla="*/ 2147483647 w 73"/>
              <a:gd name="T3" fmla="*/ 2147483647 h 46"/>
              <a:gd name="T4" fmla="*/ 0 w 73"/>
              <a:gd name="T5" fmla="*/ 2147483647 h 46"/>
              <a:gd name="T6" fmla="*/ 2147483647 w 73"/>
              <a:gd name="T7" fmla="*/ 0 h 46"/>
              <a:gd name="T8" fmla="*/ 0 60000 65536"/>
              <a:gd name="T9" fmla="*/ 0 60000 65536"/>
              <a:gd name="T10" fmla="*/ 0 60000 65536"/>
              <a:gd name="T11" fmla="*/ 0 60000 65536"/>
              <a:gd name="T12" fmla="*/ 0 w 73"/>
              <a:gd name="T13" fmla="*/ 0 h 46"/>
              <a:gd name="T14" fmla="*/ 73 w 73"/>
              <a:gd name="T15" fmla="*/ 46 h 46"/>
            </a:gdLst>
            <a:ahLst/>
            <a:cxnLst>
              <a:cxn ang="T8">
                <a:pos x="T0" y="T1"/>
              </a:cxn>
              <a:cxn ang="T9">
                <a:pos x="T2" y="T3"/>
              </a:cxn>
              <a:cxn ang="T10">
                <a:pos x="T4" y="T5"/>
              </a:cxn>
              <a:cxn ang="T11">
                <a:pos x="T6" y="T7"/>
              </a:cxn>
            </a:cxnLst>
            <a:rect l="T12" t="T13" r="T14" b="T15"/>
            <a:pathLst>
              <a:path w="73" h="46">
                <a:moveTo>
                  <a:pt x="13" y="0"/>
                </a:moveTo>
                <a:lnTo>
                  <a:pt x="73" y="46"/>
                </a:lnTo>
                <a:lnTo>
                  <a:pt x="0" y="34"/>
                </a:lnTo>
                <a:lnTo>
                  <a:pt x="13" y="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2" name="Freeform 72"/>
          <p:cNvSpPr>
            <a:spLocks/>
          </p:cNvSpPr>
          <p:nvPr>
            <p:custDataLst>
              <p:tags r:id="rId28"/>
            </p:custDataLst>
          </p:nvPr>
        </p:nvSpPr>
        <p:spPr bwMode="auto">
          <a:xfrm>
            <a:off x="1704975" y="5649913"/>
            <a:ext cx="26988" cy="12700"/>
          </a:xfrm>
          <a:custGeom>
            <a:avLst/>
            <a:gdLst>
              <a:gd name="T0" fmla="*/ 2147483647 w 75"/>
              <a:gd name="T1" fmla="*/ 0 h 38"/>
              <a:gd name="T2" fmla="*/ 2147483647 w 75"/>
              <a:gd name="T3" fmla="*/ 2147483647 h 38"/>
              <a:gd name="T4" fmla="*/ 0 w 75"/>
              <a:gd name="T5" fmla="*/ 2147483647 h 38"/>
              <a:gd name="T6" fmla="*/ 2147483647 w 75"/>
              <a:gd name="T7" fmla="*/ 0 h 38"/>
              <a:gd name="T8" fmla="*/ 0 60000 65536"/>
              <a:gd name="T9" fmla="*/ 0 60000 65536"/>
              <a:gd name="T10" fmla="*/ 0 60000 65536"/>
              <a:gd name="T11" fmla="*/ 0 60000 65536"/>
              <a:gd name="T12" fmla="*/ 0 w 75"/>
              <a:gd name="T13" fmla="*/ 0 h 38"/>
              <a:gd name="T14" fmla="*/ 75 w 75"/>
              <a:gd name="T15" fmla="*/ 38 h 38"/>
            </a:gdLst>
            <a:ahLst/>
            <a:cxnLst>
              <a:cxn ang="T8">
                <a:pos x="T0" y="T1"/>
              </a:cxn>
              <a:cxn ang="T9">
                <a:pos x="T2" y="T3"/>
              </a:cxn>
              <a:cxn ang="T10">
                <a:pos x="T4" y="T5"/>
              </a:cxn>
              <a:cxn ang="T11">
                <a:pos x="T6" y="T7"/>
              </a:cxn>
            </a:cxnLst>
            <a:rect l="T12" t="T13" r="T14" b="T15"/>
            <a:pathLst>
              <a:path w="75" h="38">
                <a:moveTo>
                  <a:pt x="5" y="0"/>
                </a:moveTo>
                <a:lnTo>
                  <a:pt x="75" y="29"/>
                </a:lnTo>
                <a:lnTo>
                  <a:pt x="0" y="38"/>
                </a:lnTo>
                <a:lnTo>
                  <a:pt x="5" y="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3" name="Freeform 73"/>
          <p:cNvSpPr>
            <a:spLocks/>
          </p:cNvSpPr>
          <p:nvPr>
            <p:custDataLst>
              <p:tags r:id="rId29"/>
            </p:custDataLst>
          </p:nvPr>
        </p:nvSpPr>
        <p:spPr bwMode="auto">
          <a:xfrm>
            <a:off x="1706563" y="5688013"/>
            <a:ext cx="26987" cy="11112"/>
          </a:xfrm>
          <a:custGeom>
            <a:avLst/>
            <a:gdLst>
              <a:gd name="T0" fmla="*/ 0 w 75"/>
              <a:gd name="T1" fmla="*/ 0 h 37"/>
              <a:gd name="T2" fmla="*/ 2147483647 w 75"/>
              <a:gd name="T3" fmla="*/ 2147483647 h 37"/>
              <a:gd name="T4" fmla="*/ 2147483647 w 75"/>
              <a:gd name="T5" fmla="*/ 2147483647 h 37"/>
              <a:gd name="T6" fmla="*/ 0 w 75"/>
              <a:gd name="T7" fmla="*/ 0 h 37"/>
              <a:gd name="T8" fmla="*/ 0 60000 65536"/>
              <a:gd name="T9" fmla="*/ 0 60000 65536"/>
              <a:gd name="T10" fmla="*/ 0 60000 65536"/>
              <a:gd name="T11" fmla="*/ 0 60000 65536"/>
              <a:gd name="T12" fmla="*/ 0 w 75"/>
              <a:gd name="T13" fmla="*/ 0 h 37"/>
              <a:gd name="T14" fmla="*/ 75 w 75"/>
              <a:gd name="T15" fmla="*/ 37 h 37"/>
            </a:gdLst>
            <a:ahLst/>
            <a:cxnLst>
              <a:cxn ang="T8">
                <a:pos x="T0" y="T1"/>
              </a:cxn>
              <a:cxn ang="T9">
                <a:pos x="T2" y="T3"/>
              </a:cxn>
              <a:cxn ang="T10">
                <a:pos x="T4" y="T5"/>
              </a:cxn>
              <a:cxn ang="T11">
                <a:pos x="T6" y="T7"/>
              </a:cxn>
            </a:cxnLst>
            <a:rect l="T12" t="T13" r="T14" b="T15"/>
            <a:pathLst>
              <a:path w="75" h="37">
                <a:moveTo>
                  <a:pt x="0" y="0"/>
                </a:moveTo>
                <a:lnTo>
                  <a:pt x="75" y="9"/>
                </a:lnTo>
                <a:lnTo>
                  <a:pt x="5" y="37"/>
                </a:lnTo>
                <a:lnTo>
                  <a:pt x="0" y="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4" name="Freeform 74"/>
          <p:cNvSpPr>
            <a:spLocks/>
          </p:cNvSpPr>
          <p:nvPr>
            <p:custDataLst>
              <p:tags r:id="rId30"/>
            </p:custDataLst>
          </p:nvPr>
        </p:nvSpPr>
        <p:spPr bwMode="auto">
          <a:xfrm>
            <a:off x="1714500" y="5719763"/>
            <a:ext cx="25400" cy="15875"/>
          </a:xfrm>
          <a:custGeom>
            <a:avLst/>
            <a:gdLst>
              <a:gd name="T0" fmla="*/ 0 w 74"/>
              <a:gd name="T1" fmla="*/ 2147483647 h 46"/>
              <a:gd name="T2" fmla="*/ 2147483647 w 74"/>
              <a:gd name="T3" fmla="*/ 0 h 46"/>
              <a:gd name="T4" fmla="*/ 2147483647 w 74"/>
              <a:gd name="T5" fmla="*/ 2147483647 h 46"/>
              <a:gd name="T6" fmla="*/ 0 w 74"/>
              <a:gd name="T7" fmla="*/ 2147483647 h 46"/>
              <a:gd name="T8" fmla="*/ 0 60000 65536"/>
              <a:gd name="T9" fmla="*/ 0 60000 65536"/>
              <a:gd name="T10" fmla="*/ 0 60000 65536"/>
              <a:gd name="T11" fmla="*/ 0 60000 65536"/>
              <a:gd name="T12" fmla="*/ 0 w 74"/>
              <a:gd name="T13" fmla="*/ 0 h 46"/>
              <a:gd name="T14" fmla="*/ 74 w 74"/>
              <a:gd name="T15" fmla="*/ 46 h 46"/>
            </a:gdLst>
            <a:ahLst/>
            <a:cxnLst>
              <a:cxn ang="T8">
                <a:pos x="T0" y="T1"/>
              </a:cxn>
              <a:cxn ang="T9">
                <a:pos x="T2" y="T3"/>
              </a:cxn>
              <a:cxn ang="T10">
                <a:pos x="T4" y="T5"/>
              </a:cxn>
              <a:cxn ang="T11">
                <a:pos x="T6" y="T7"/>
              </a:cxn>
            </a:cxnLst>
            <a:rect l="T12" t="T13" r="T14" b="T15"/>
            <a:pathLst>
              <a:path w="74" h="46">
                <a:moveTo>
                  <a:pt x="0" y="10"/>
                </a:moveTo>
                <a:lnTo>
                  <a:pt x="74" y="0"/>
                </a:lnTo>
                <a:lnTo>
                  <a:pt x="14" y="46"/>
                </a:lnTo>
                <a:lnTo>
                  <a:pt x="0" y="1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5" name="Freeform 75"/>
          <p:cNvSpPr>
            <a:spLocks/>
          </p:cNvSpPr>
          <p:nvPr>
            <p:custDataLst>
              <p:tags r:id="rId31"/>
            </p:custDataLst>
          </p:nvPr>
        </p:nvSpPr>
        <p:spPr bwMode="auto">
          <a:xfrm>
            <a:off x="1731963" y="5745163"/>
            <a:ext cx="23812" cy="20637"/>
          </a:xfrm>
          <a:custGeom>
            <a:avLst/>
            <a:gdLst>
              <a:gd name="T0" fmla="*/ 0 w 69"/>
              <a:gd name="T1" fmla="*/ 2147483647 h 60"/>
              <a:gd name="T2" fmla="*/ 2147483647 w 69"/>
              <a:gd name="T3" fmla="*/ 0 h 60"/>
              <a:gd name="T4" fmla="*/ 2147483647 w 69"/>
              <a:gd name="T5" fmla="*/ 2147483647 h 60"/>
              <a:gd name="T6" fmla="*/ 0 w 69"/>
              <a:gd name="T7" fmla="*/ 2147483647 h 60"/>
              <a:gd name="T8" fmla="*/ 0 60000 65536"/>
              <a:gd name="T9" fmla="*/ 0 60000 65536"/>
              <a:gd name="T10" fmla="*/ 0 60000 65536"/>
              <a:gd name="T11" fmla="*/ 0 60000 65536"/>
              <a:gd name="T12" fmla="*/ 0 w 69"/>
              <a:gd name="T13" fmla="*/ 0 h 60"/>
              <a:gd name="T14" fmla="*/ 69 w 69"/>
              <a:gd name="T15" fmla="*/ 60 h 60"/>
            </a:gdLst>
            <a:ahLst/>
            <a:cxnLst>
              <a:cxn ang="T8">
                <a:pos x="T0" y="T1"/>
              </a:cxn>
              <a:cxn ang="T9">
                <a:pos x="T2" y="T3"/>
              </a:cxn>
              <a:cxn ang="T10">
                <a:pos x="T4" y="T5"/>
              </a:cxn>
              <a:cxn ang="T11">
                <a:pos x="T6" y="T7"/>
              </a:cxn>
            </a:cxnLst>
            <a:rect l="T12" t="T13" r="T14" b="T15"/>
            <a:pathLst>
              <a:path w="69" h="60">
                <a:moveTo>
                  <a:pt x="0" y="30"/>
                </a:moveTo>
                <a:lnTo>
                  <a:pt x="69" y="0"/>
                </a:lnTo>
                <a:lnTo>
                  <a:pt x="23" y="60"/>
                </a:lnTo>
                <a:lnTo>
                  <a:pt x="0" y="30"/>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6" name="Freeform 76"/>
          <p:cNvSpPr>
            <a:spLocks/>
          </p:cNvSpPr>
          <p:nvPr>
            <p:custDataLst>
              <p:tags r:id="rId32"/>
            </p:custDataLst>
          </p:nvPr>
        </p:nvSpPr>
        <p:spPr bwMode="auto">
          <a:xfrm>
            <a:off x="1755775" y="5765800"/>
            <a:ext cx="20638" cy="25400"/>
          </a:xfrm>
          <a:custGeom>
            <a:avLst/>
            <a:gdLst>
              <a:gd name="T0" fmla="*/ 0 w 60"/>
              <a:gd name="T1" fmla="*/ 2147483647 h 69"/>
              <a:gd name="T2" fmla="*/ 2147483647 w 60"/>
              <a:gd name="T3" fmla="*/ 0 h 69"/>
              <a:gd name="T4" fmla="*/ 2147483647 w 60"/>
              <a:gd name="T5" fmla="*/ 2147483647 h 69"/>
              <a:gd name="T6" fmla="*/ 0 w 60"/>
              <a:gd name="T7" fmla="*/ 2147483647 h 69"/>
              <a:gd name="T8" fmla="*/ 0 60000 65536"/>
              <a:gd name="T9" fmla="*/ 0 60000 65536"/>
              <a:gd name="T10" fmla="*/ 0 60000 65536"/>
              <a:gd name="T11" fmla="*/ 0 60000 65536"/>
              <a:gd name="T12" fmla="*/ 0 w 60"/>
              <a:gd name="T13" fmla="*/ 0 h 69"/>
              <a:gd name="T14" fmla="*/ 60 w 60"/>
              <a:gd name="T15" fmla="*/ 69 h 69"/>
            </a:gdLst>
            <a:ahLst/>
            <a:cxnLst>
              <a:cxn ang="T8">
                <a:pos x="T0" y="T1"/>
              </a:cxn>
              <a:cxn ang="T9">
                <a:pos x="T2" y="T3"/>
              </a:cxn>
              <a:cxn ang="T10">
                <a:pos x="T4" y="T5"/>
              </a:cxn>
              <a:cxn ang="T11">
                <a:pos x="T6" y="T7"/>
              </a:cxn>
            </a:cxnLst>
            <a:rect l="T12" t="T13" r="T14" b="T15"/>
            <a:pathLst>
              <a:path w="60" h="69">
                <a:moveTo>
                  <a:pt x="0" y="46"/>
                </a:moveTo>
                <a:lnTo>
                  <a:pt x="60" y="0"/>
                </a:lnTo>
                <a:lnTo>
                  <a:pt x="31" y="69"/>
                </a:lnTo>
                <a:lnTo>
                  <a:pt x="0" y="46"/>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7" name="Freeform 77"/>
          <p:cNvSpPr>
            <a:spLocks/>
          </p:cNvSpPr>
          <p:nvPr>
            <p:custDataLst>
              <p:tags r:id="rId33"/>
            </p:custDataLst>
          </p:nvPr>
        </p:nvSpPr>
        <p:spPr bwMode="auto">
          <a:xfrm>
            <a:off x="1785938" y="5781675"/>
            <a:ext cx="15875" cy="25400"/>
          </a:xfrm>
          <a:custGeom>
            <a:avLst/>
            <a:gdLst>
              <a:gd name="T0" fmla="*/ 0 w 46"/>
              <a:gd name="T1" fmla="*/ 2147483647 h 76"/>
              <a:gd name="T2" fmla="*/ 2147483647 w 46"/>
              <a:gd name="T3" fmla="*/ 0 h 76"/>
              <a:gd name="T4" fmla="*/ 2147483647 w 46"/>
              <a:gd name="T5" fmla="*/ 2147483647 h 76"/>
              <a:gd name="T6" fmla="*/ 0 w 46"/>
              <a:gd name="T7" fmla="*/ 2147483647 h 76"/>
              <a:gd name="T8" fmla="*/ 0 60000 65536"/>
              <a:gd name="T9" fmla="*/ 0 60000 65536"/>
              <a:gd name="T10" fmla="*/ 0 60000 65536"/>
              <a:gd name="T11" fmla="*/ 0 60000 65536"/>
              <a:gd name="T12" fmla="*/ 0 w 46"/>
              <a:gd name="T13" fmla="*/ 0 h 76"/>
              <a:gd name="T14" fmla="*/ 46 w 46"/>
              <a:gd name="T15" fmla="*/ 76 h 76"/>
            </a:gdLst>
            <a:ahLst/>
            <a:cxnLst>
              <a:cxn ang="T8">
                <a:pos x="T0" y="T1"/>
              </a:cxn>
              <a:cxn ang="T9">
                <a:pos x="T2" y="T3"/>
              </a:cxn>
              <a:cxn ang="T10">
                <a:pos x="T4" y="T5"/>
              </a:cxn>
              <a:cxn ang="T11">
                <a:pos x="T6" y="T7"/>
              </a:cxn>
            </a:cxnLst>
            <a:rect l="T12" t="T13" r="T14" b="T15"/>
            <a:pathLst>
              <a:path w="46" h="76">
                <a:moveTo>
                  <a:pt x="0" y="62"/>
                </a:moveTo>
                <a:lnTo>
                  <a:pt x="46" y="0"/>
                </a:lnTo>
                <a:lnTo>
                  <a:pt x="35" y="76"/>
                </a:lnTo>
                <a:lnTo>
                  <a:pt x="0" y="62"/>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8" name="Freeform 78"/>
          <p:cNvSpPr>
            <a:spLocks/>
          </p:cNvSpPr>
          <p:nvPr>
            <p:custDataLst>
              <p:tags r:id="rId34"/>
            </p:custDataLst>
          </p:nvPr>
        </p:nvSpPr>
        <p:spPr bwMode="auto">
          <a:xfrm>
            <a:off x="1820863" y="5788025"/>
            <a:ext cx="12700" cy="26988"/>
          </a:xfrm>
          <a:custGeom>
            <a:avLst/>
            <a:gdLst>
              <a:gd name="T0" fmla="*/ 0 w 36"/>
              <a:gd name="T1" fmla="*/ 2147483647 h 77"/>
              <a:gd name="T2" fmla="*/ 2147483647 w 36"/>
              <a:gd name="T3" fmla="*/ 0 h 77"/>
              <a:gd name="T4" fmla="*/ 2147483647 w 36"/>
              <a:gd name="T5" fmla="*/ 2147483647 h 77"/>
              <a:gd name="T6" fmla="*/ 0 w 36"/>
              <a:gd name="T7" fmla="*/ 2147483647 h 77"/>
              <a:gd name="T8" fmla="*/ 0 60000 65536"/>
              <a:gd name="T9" fmla="*/ 0 60000 65536"/>
              <a:gd name="T10" fmla="*/ 0 60000 65536"/>
              <a:gd name="T11" fmla="*/ 0 60000 65536"/>
              <a:gd name="T12" fmla="*/ 0 w 36"/>
              <a:gd name="T13" fmla="*/ 0 h 77"/>
              <a:gd name="T14" fmla="*/ 36 w 36"/>
              <a:gd name="T15" fmla="*/ 77 h 77"/>
            </a:gdLst>
            <a:ahLst/>
            <a:cxnLst>
              <a:cxn ang="T8">
                <a:pos x="T0" y="T1"/>
              </a:cxn>
              <a:cxn ang="T9">
                <a:pos x="T2" y="T3"/>
              </a:cxn>
              <a:cxn ang="T10">
                <a:pos x="T4" y="T5"/>
              </a:cxn>
              <a:cxn ang="T11">
                <a:pos x="T6" y="T7"/>
              </a:cxn>
            </a:cxnLst>
            <a:rect l="T12" t="T13" r="T14" b="T15"/>
            <a:pathLst>
              <a:path w="36" h="77">
                <a:moveTo>
                  <a:pt x="0" y="72"/>
                </a:moveTo>
                <a:lnTo>
                  <a:pt x="28" y="0"/>
                </a:lnTo>
                <a:lnTo>
                  <a:pt x="36" y="77"/>
                </a:lnTo>
                <a:lnTo>
                  <a:pt x="0" y="72"/>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19" name="Freeform 79"/>
          <p:cNvSpPr>
            <a:spLocks/>
          </p:cNvSpPr>
          <p:nvPr>
            <p:custDataLst>
              <p:tags r:id="rId35"/>
            </p:custDataLst>
          </p:nvPr>
        </p:nvSpPr>
        <p:spPr bwMode="auto">
          <a:xfrm>
            <a:off x="1855788" y="5788025"/>
            <a:ext cx="14287" cy="26988"/>
          </a:xfrm>
          <a:custGeom>
            <a:avLst/>
            <a:gdLst>
              <a:gd name="T0" fmla="*/ 0 w 38"/>
              <a:gd name="T1" fmla="*/ 2147483647 h 77"/>
              <a:gd name="T2" fmla="*/ 2147483647 w 38"/>
              <a:gd name="T3" fmla="*/ 0 h 77"/>
              <a:gd name="T4" fmla="*/ 2147483647 w 38"/>
              <a:gd name="T5" fmla="*/ 2147483647 h 77"/>
              <a:gd name="T6" fmla="*/ 0 w 38"/>
              <a:gd name="T7" fmla="*/ 2147483647 h 77"/>
              <a:gd name="T8" fmla="*/ 0 60000 65536"/>
              <a:gd name="T9" fmla="*/ 0 60000 65536"/>
              <a:gd name="T10" fmla="*/ 0 60000 65536"/>
              <a:gd name="T11" fmla="*/ 0 60000 65536"/>
              <a:gd name="T12" fmla="*/ 0 w 38"/>
              <a:gd name="T13" fmla="*/ 0 h 77"/>
              <a:gd name="T14" fmla="*/ 38 w 38"/>
              <a:gd name="T15" fmla="*/ 77 h 77"/>
            </a:gdLst>
            <a:ahLst/>
            <a:cxnLst>
              <a:cxn ang="T8">
                <a:pos x="T0" y="T1"/>
              </a:cxn>
              <a:cxn ang="T9">
                <a:pos x="T2" y="T3"/>
              </a:cxn>
              <a:cxn ang="T10">
                <a:pos x="T4" y="T5"/>
              </a:cxn>
              <a:cxn ang="T11">
                <a:pos x="T6" y="T7"/>
              </a:cxn>
            </a:cxnLst>
            <a:rect l="T12" t="T13" r="T14" b="T15"/>
            <a:pathLst>
              <a:path w="38" h="77">
                <a:moveTo>
                  <a:pt x="0" y="77"/>
                </a:moveTo>
                <a:lnTo>
                  <a:pt x="11" y="0"/>
                </a:lnTo>
                <a:lnTo>
                  <a:pt x="38" y="71"/>
                </a:lnTo>
                <a:lnTo>
                  <a:pt x="0" y="77"/>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0" name="Freeform 80"/>
          <p:cNvSpPr>
            <a:spLocks/>
          </p:cNvSpPr>
          <p:nvPr>
            <p:custDataLst>
              <p:tags r:id="rId36"/>
            </p:custDataLst>
          </p:nvPr>
        </p:nvSpPr>
        <p:spPr bwMode="auto">
          <a:xfrm>
            <a:off x="1887538" y="5780088"/>
            <a:ext cx="15875" cy="26987"/>
          </a:xfrm>
          <a:custGeom>
            <a:avLst/>
            <a:gdLst>
              <a:gd name="T0" fmla="*/ 2147483647 w 44"/>
              <a:gd name="T1" fmla="*/ 2147483647 h 76"/>
              <a:gd name="T2" fmla="*/ 0 w 44"/>
              <a:gd name="T3" fmla="*/ 0 h 76"/>
              <a:gd name="T4" fmla="*/ 2147483647 w 44"/>
              <a:gd name="T5" fmla="*/ 2147483647 h 76"/>
              <a:gd name="T6" fmla="*/ 2147483647 w 44"/>
              <a:gd name="T7" fmla="*/ 2147483647 h 76"/>
              <a:gd name="T8" fmla="*/ 0 60000 65536"/>
              <a:gd name="T9" fmla="*/ 0 60000 65536"/>
              <a:gd name="T10" fmla="*/ 0 60000 65536"/>
              <a:gd name="T11" fmla="*/ 0 60000 65536"/>
              <a:gd name="T12" fmla="*/ 0 w 44"/>
              <a:gd name="T13" fmla="*/ 0 h 76"/>
              <a:gd name="T14" fmla="*/ 44 w 44"/>
              <a:gd name="T15" fmla="*/ 76 h 76"/>
            </a:gdLst>
            <a:ahLst/>
            <a:cxnLst>
              <a:cxn ang="T8">
                <a:pos x="T0" y="T1"/>
              </a:cxn>
              <a:cxn ang="T9">
                <a:pos x="T2" y="T3"/>
              </a:cxn>
              <a:cxn ang="T10">
                <a:pos x="T4" y="T5"/>
              </a:cxn>
              <a:cxn ang="T11">
                <a:pos x="T6" y="T7"/>
              </a:cxn>
            </a:cxnLst>
            <a:rect l="T12" t="T13" r="T14" b="T15"/>
            <a:pathLst>
              <a:path w="44" h="76">
                <a:moveTo>
                  <a:pt x="9" y="76"/>
                </a:moveTo>
                <a:lnTo>
                  <a:pt x="0" y="0"/>
                </a:lnTo>
                <a:lnTo>
                  <a:pt x="44" y="61"/>
                </a:lnTo>
                <a:lnTo>
                  <a:pt x="9" y="76"/>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1" name="Freeform 81"/>
          <p:cNvSpPr>
            <a:spLocks/>
          </p:cNvSpPr>
          <p:nvPr>
            <p:custDataLst>
              <p:tags r:id="rId37"/>
            </p:custDataLst>
          </p:nvPr>
        </p:nvSpPr>
        <p:spPr bwMode="auto">
          <a:xfrm>
            <a:off x="1912938" y="5764213"/>
            <a:ext cx="20637" cy="25400"/>
          </a:xfrm>
          <a:custGeom>
            <a:avLst/>
            <a:gdLst>
              <a:gd name="T0" fmla="*/ 2147483647 w 58"/>
              <a:gd name="T1" fmla="*/ 2147483647 h 71"/>
              <a:gd name="T2" fmla="*/ 0 w 58"/>
              <a:gd name="T3" fmla="*/ 0 h 71"/>
              <a:gd name="T4" fmla="*/ 2147483647 w 58"/>
              <a:gd name="T5" fmla="*/ 2147483647 h 71"/>
              <a:gd name="T6" fmla="*/ 2147483647 w 58"/>
              <a:gd name="T7" fmla="*/ 2147483647 h 71"/>
              <a:gd name="T8" fmla="*/ 0 60000 65536"/>
              <a:gd name="T9" fmla="*/ 0 60000 65536"/>
              <a:gd name="T10" fmla="*/ 0 60000 65536"/>
              <a:gd name="T11" fmla="*/ 0 60000 65536"/>
              <a:gd name="T12" fmla="*/ 0 w 58"/>
              <a:gd name="T13" fmla="*/ 0 h 71"/>
              <a:gd name="T14" fmla="*/ 58 w 58"/>
              <a:gd name="T15" fmla="*/ 71 h 71"/>
            </a:gdLst>
            <a:ahLst/>
            <a:cxnLst>
              <a:cxn ang="T8">
                <a:pos x="T0" y="T1"/>
              </a:cxn>
              <a:cxn ang="T9">
                <a:pos x="T2" y="T3"/>
              </a:cxn>
              <a:cxn ang="T10">
                <a:pos x="T4" y="T5"/>
              </a:cxn>
              <a:cxn ang="T11">
                <a:pos x="T6" y="T7"/>
              </a:cxn>
            </a:cxnLst>
            <a:rect l="T12" t="T13" r="T14" b="T15"/>
            <a:pathLst>
              <a:path w="58" h="71">
                <a:moveTo>
                  <a:pt x="28" y="71"/>
                </a:moveTo>
                <a:lnTo>
                  <a:pt x="0" y="0"/>
                </a:lnTo>
                <a:lnTo>
                  <a:pt x="58" y="48"/>
                </a:lnTo>
                <a:lnTo>
                  <a:pt x="28" y="71"/>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2" name="Freeform 82"/>
          <p:cNvSpPr>
            <a:spLocks/>
          </p:cNvSpPr>
          <p:nvPr>
            <p:custDataLst>
              <p:tags r:id="rId38"/>
            </p:custDataLst>
          </p:nvPr>
        </p:nvSpPr>
        <p:spPr bwMode="auto">
          <a:xfrm>
            <a:off x="1933575" y="5743575"/>
            <a:ext cx="23813" cy="20638"/>
          </a:xfrm>
          <a:custGeom>
            <a:avLst/>
            <a:gdLst>
              <a:gd name="T0" fmla="*/ 2147483647 w 68"/>
              <a:gd name="T1" fmla="*/ 2147483647 h 61"/>
              <a:gd name="T2" fmla="*/ 0 w 68"/>
              <a:gd name="T3" fmla="*/ 0 h 61"/>
              <a:gd name="T4" fmla="*/ 2147483647 w 68"/>
              <a:gd name="T5" fmla="*/ 2147483647 h 61"/>
              <a:gd name="T6" fmla="*/ 2147483647 w 68"/>
              <a:gd name="T7" fmla="*/ 2147483647 h 61"/>
              <a:gd name="T8" fmla="*/ 0 60000 65536"/>
              <a:gd name="T9" fmla="*/ 0 60000 65536"/>
              <a:gd name="T10" fmla="*/ 0 60000 65536"/>
              <a:gd name="T11" fmla="*/ 0 60000 65536"/>
              <a:gd name="T12" fmla="*/ 0 w 68"/>
              <a:gd name="T13" fmla="*/ 0 h 61"/>
              <a:gd name="T14" fmla="*/ 68 w 68"/>
              <a:gd name="T15" fmla="*/ 61 h 61"/>
            </a:gdLst>
            <a:ahLst/>
            <a:cxnLst>
              <a:cxn ang="T8">
                <a:pos x="T0" y="T1"/>
              </a:cxn>
              <a:cxn ang="T9">
                <a:pos x="T2" y="T3"/>
              </a:cxn>
              <a:cxn ang="T10">
                <a:pos x="T4" y="T5"/>
              </a:cxn>
              <a:cxn ang="T11">
                <a:pos x="T6" y="T7"/>
              </a:cxn>
            </a:cxnLst>
            <a:rect l="T12" t="T13" r="T14" b="T15"/>
            <a:pathLst>
              <a:path w="68" h="61">
                <a:moveTo>
                  <a:pt x="46" y="61"/>
                </a:moveTo>
                <a:lnTo>
                  <a:pt x="0" y="0"/>
                </a:lnTo>
                <a:lnTo>
                  <a:pt x="68" y="29"/>
                </a:lnTo>
                <a:lnTo>
                  <a:pt x="46" y="61"/>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3" name="Freeform 83"/>
          <p:cNvSpPr>
            <a:spLocks/>
          </p:cNvSpPr>
          <p:nvPr>
            <p:custDataLst>
              <p:tags r:id="rId39"/>
            </p:custDataLst>
          </p:nvPr>
        </p:nvSpPr>
        <p:spPr bwMode="auto">
          <a:xfrm>
            <a:off x="1947863" y="5715000"/>
            <a:ext cx="25400" cy="17463"/>
          </a:xfrm>
          <a:custGeom>
            <a:avLst/>
            <a:gdLst>
              <a:gd name="T0" fmla="*/ 2147483647 w 74"/>
              <a:gd name="T1" fmla="*/ 2147483647 h 48"/>
              <a:gd name="T2" fmla="*/ 0 w 74"/>
              <a:gd name="T3" fmla="*/ 0 h 48"/>
              <a:gd name="T4" fmla="*/ 2147483647 w 74"/>
              <a:gd name="T5" fmla="*/ 2147483647 h 48"/>
              <a:gd name="T6" fmla="*/ 2147483647 w 74"/>
              <a:gd name="T7" fmla="*/ 2147483647 h 48"/>
              <a:gd name="T8" fmla="*/ 0 60000 65536"/>
              <a:gd name="T9" fmla="*/ 0 60000 65536"/>
              <a:gd name="T10" fmla="*/ 0 60000 65536"/>
              <a:gd name="T11" fmla="*/ 0 60000 65536"/>
              <a:gd name="T12" fmla="*/ 0 w 74"/>
              <a:gd name="T13" fmla="*/ 0 h 48"/>
              <a:gd name="T14" fmla="*/ 74 w 74"/>
              <a:gd name="T15" fmla="*/ 48 h 48"/>
            </a:gdLst>
            <a:ahLst/>
            <a:cxnLst>
              <a:cxn ang="T8">
                <a:pos x="T0" y="T1"/>
              </a:cxn>
              <a:cxn ang="T9">
                <a:pos x="T2" y="T3"/>
              </a:cxn>
              <a:cxn ang="T10">
                <a:pos x="T4" y="T5"/>
              </a:cxn>
              <a:cxn ang="T11">
                <a:pos x="T6" y="T7"/>
              </a:cxn>
            </a:cxnLst>
            <a:rect l="T12" t="T13" r="T14" b="T15"/>
            <a:pathLst>
              <a:path w="74" h="48">
                <a:moveTo>
                  <a:pt x="60" y="48"/>
                </a:moveTo>
                <a:lnTo>
                  <a:pt x="0" y="0"/>
                </a:lnTo>
                <a:lnTo>
                  <a:pt x="74" y="11"/>
                </a:lnTo>
                <a:lnTo>
                  <a:pt x="60" y="48"/>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4" name="Freeform 84"/>
          <p:cNvSpPr>
            <a:spLocks/>
          </p:cNvSpPr>
          <p:nvPr>
            <p:custDataLst>
              <p:tags r:id="rId40"/>
            </p:custDataLst>
          </p:nvPr>
        </p:nvSpPr>
        <p:spPr bwMode="auto">
          <a:xfrm>
            <a:off x="1955800" y="5684838"/>
            <a:ext cx="23813" cy="12700"/>
          </a:xfrm>
          <a:custGeom>
            <a:avLst/>
            <a:gdLst>
              <a:gd name="T0" fmla="*/ 2147483647 w 73"/>
              <a:gd name="T1" fmla="*/ 2147483647 h 39"/>
              <a:gd name="T2" fmla="*/ 0 w 73"/>
              <a:gd name="T3" fmla="*/ 2147483647 h 39"/>
              <a:gd name="T4" fmla="*/ 2147483647 w 73"/>
              <a:gd name="T5" fmla="*/ 0 h 39"/>
              <a:gd name="T6" fmla="*/ 2147483647 w 73"/>
              <a:gd name="T7" fmla="*/ 2147483647 h 39"/>
              <a:gd name="T8" fmla="*/ 0 60000 65536"/>
              <a:gd name="T9" fmla="*/ 0 60000 65536"/>
              <a:gd name="T10" fmla="*/ 0 60000 65536"/>
              <a:gd name="T11" fmla="*/ 0 60000 65536"/>
              <a:gd name="T12" fmla="*/ 0 w 73"/>
              <a:gd name="T13" fmla="*/ 0 h 39"/>
              <a:gd name="T14" fmla="*/ 73 w 73"/>
              <a:gd name="T15" fmla="*/ 39 h 39"/>
            </a:gdLst>
            <a:ahLst/>
            <a:cxnLst>
              <a:cxn ang="T8">
                <a:pos x="T0" y="T1"/>
              </a:cxn>
              <a:cxn ang="T9">
                <a:pos x="T2" y="T3"/>
              </a:cxn>
              <a:cxn ang="T10">
                <a:pos x="T4" y="T5"/>
              </a:cxn>
              <a:cxn ang="T11">
                <a:pos x="T6" y="T7"/>
              </a:cxn>
            </a:cxnLst>
            <a:rect l="T12" t="T13" r="T14" b="T15"/>
            <a:pathLst>
              <a:path w="73" h="39">
                <a:moveTo>
                  <a:pt x="69" y="39"/>
                </a:moveTo>
                <a:lnTo>
                  <a:pt x="0" y="8"/>
                </a:lnTo>
                <a:lnTo>
                  <a:pt x="73" y="0"/>
                </a:lnTo>
                <a:lnTo>
                  <a:pt x="69" y="39"/>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5" name="Freeform 85"/>
          <p:cNvSpPr>
            <a:spLocks/>
          </p:cNvSpPr>
          <p:nvPr>
            <p:custDataLst>
              <p:tags r:id="rId41"/>
            </p:custDataLst>
          </p:nvPr>
        </p:nvSpPr>
        <p:spPr bwMode="auto">
          <a:xfrm>
            <a:off x="1955800" y="5646738"/>
            <a:ext cx="23813" cy="12700"/>
          </a:xfrm>
          <a:custGeom>
            <a:avLst/>
            <a:gdLst>
              <a:gd name="T0" fmla="*/ 2147483647 w 73"/>
              <a:gd name="T1" fmla="*/ 2147483647 h 39"/>
              <a:gd name="T2" fmla="*/ 0 w 73"/>
              <a:gd name="T3" fmla="*/ 2147483647 h 39"/>
              <a:gd name="T4" fmla="*/ 2147483647 w 73"/>
              <a:gd name="T5" fmla="*/ 0 h 39"/>
              <a:gd name="T6" fmla="*/ 2147483647 w 73"/>
              <a:gd name="T7" fmla="*/ 2147483647 h 39"/>
              <a:gd name="T8" fmla="*/ 0 60000 65536"/>
              <a:gd name="T9" fmla="*/ 0 60000 65536"/>
              <a:gd name="T10" fmla="*/ 0 60000 65536"/>
              <a:gd name="T11" fmla="*/ 0 60000 65536"/>
              <a:gd name="T12" fmla="*/ 0 w 73"/>
              <a:gd name="T13" fmla="*/ 0 h 39"/>
              <a:gd name="T14" fmla="*/ 73 w 73"/>
              <a:gd name="T15" fmla="*/ 39 h 39"/>
            </a:gdLst>
            <a:ahLst/>
            <a:cxnLst>
              <a:cxn ang="T8">
                <a:pos x="T0" y="T1"/>
              </a:cxn>
              <a:cxn ang="T9">
                <a:pos x="T2" y="T3"/>
              </a:cxn>
              <a:cxn ang="T10">
                <a:pos x="T4" y="T5"/>
              </a:cxn>
              <a:cxn ang="T11">
                <a:pos x="T6" y="T7"/>
              </a:cxn>
            </a:cxnLst>
            <a:rect l="T12" t="T13" r="T14" b="T15"/>
            <a:pathLst>
              <a:path w="73" h="39">
                <a:moveTo>
                  <a:pt x="73" y="39"/>
                </a:moveTo>
                <a:lnTo>
                  <a:pt x="0" y="28"/>
                </a:lnTo>
                <a:lnTo>
                  <a:pt x="68" y="0"/>
                </a:lnTo>
                <a:lnTo>
                  <a:pt x="73" y="39"/>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6" name="Freeform 86"/>
          <p:cNvSpPr>
            <a:spLocks/>
          </p:cNvSpPr>
          <p:nvPr>
            <p:custDataLst>
              <p:tags r:id="rId42"/>
            </p:custDataLst>
          </p:nvPr>
        </p:nvSpPr>
        <p:spPr bwMode="auto">
          <a:xfrm>
            <a:off x="1946275" y="5611813"/>
            <a:ext cx="26988" cy="15875"/>
          </a:xfrm>
          <a:custGeom>
            <a:avLst/>
            <a:gdLst>
              <a:gd name="T0" fmla="*/ 2147483647 w 75"/>
              <a:gd name="T1" fmla="*/ 2147483647 h 44"/>
              <a:gd name="T2" fmla="*/ 0 w 75"/>
              <a:gd name="T3" fmla="*/ 2147483647 h 44"/>
              <a:gd name="T4" fmla="*/ 2147483647 w 75"/>
              <a:gd name="T5" fmla="*/ 0 h 44"/>
              <a:gd name="T6" fmla="*/ 2147483647 w 75"/>
              <a:gd name="T7" fmla="*/ 2147483647 h 44"/>
              <a:gd name="T8" fmla="*/ 0 60000 65536"/>
              <a:gd name="T9" fmla="*/ 0 60000 65536"/>
              <a:gd name="T10" fmla="*/ 0 60000 65536"/>
              <a:gd name="T11" fmla="*/ 0 60000 65536"/>
              <a:gd name="T12" fmla="*/ 0 w 75"/>
              <a:gd name="T13" fmla="*/ 0 h 44"/>
              <a:gd name="T14" fmla="*/ 75 w 75"/>
              <a:gd name="T15" fmla="*/ 44 h 44"/>
            </a:gdLst>
            <a:ahLst/>
            <a:cxnLst>
              <a:cxn ang="T8">
                <a:pos x="T0" y="T1"/>
              </a:cxn>
              <a:cxn ang="T9">
                <a:pos x="T2" y="T3"/>
              </a:cxn>
              <a:cxn ang="T10">
                <a:pos x="T4" y="T5"/>
              </a:cxn>
              <a:cxn ang="T11">
                <a:pos x="T6" y="T7"/>
              </a:cxn>
            </a:cxnLst>
            <a:rect l="T12" t="T13" r="T14" b="T15"/>
            <a:pathLst>
              <a:path w="75" h="44">
                <a:moveTo>
                  <a:pt x="75" y="35"/>
                </a:moveTo>
                <a:lnTo>
                  <a:pt x="0" y="44"/>
                </a:lnTo>
                <a:lnTo>
                  <a:pt x="59" y="0"/>
                </a:lnTo>
                <a:lnTo>
                  <a:pt x="75" y="35"/>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7" name="Freeform 87"/>
          <p:cNvSpPr>
            <a:spLocks/>
          </p:cNvSpPr>
          <p:nvPr>
            <p:custDataLst>
              <p:tags r:id="rId43"/>
            </p:custDataLst>
          </p:nvPr>
        </p:nvSpPr>
        <p:spPr bwMode="auto">
          <a:xfrm>
            <a:off x="1931988" y="5580063"/>
            <a:ext cx="23812" cy="22225"/>
          </a:xfrm>
          <a:custGeom>
            <a:avLst/>
            <a:gdLst>
              <a:gd name="T0" fmla="*/ 2147483647 w 69"/>
              <a:gd name="T1" fmla="*/ 2147483647 h 60"/>
              <a:gd name="T2" fmla="*/ 0 w 69"/>
              <a:gd name="T3" fmla="*/ 2147483647 h 60"/>
              <a:gd name="T4" fmla="*/ 2147483647 w 69"/>
              <a:gd name="T5" fmla="*/ 0 h 60"/>
              <a:gd name="T6" fmla="*/ 2147483647 w 69"/>
              <a:gd name="T7" fmla="*/ 2147483647 h 60"/>
              <a:gd name="T8" fmla="*/ 0 60000 65536"/>
              <a:gd name="T9" fmla="*/ 0 60000 65536"/>
              <a:gd name="T10" fmla="*/ 0 60000 65536"/>
              <a:gd name="T11" fmla="*/ 0 60000 65536"/>
              <a:gd name="T12" fmla="*/ 0 w 69"/>
              <a:gd name="T13" fmla="*/ 0 h 60"/>
              <a:gd name="T14" fmla="*/ 69 w 69"/>
              <a:gd name="T15" fmla="*/ 60 h 60"/>
            </a:gdLst>
            <a:ahLst/>
            <a:cxnLst>
              <a:cxn ang="T8">
                <a:pos x="T0" y="T1"/>
              </a:cxn>
              <a:cxn ang="T9">
                <a:pos x="T2" y="T3"/>
              </a:cxn>
              <a:cxn ang="T10">
                <a:pos x="T4" y="T5"/>
              </a:cxn>
              <a:cxn ang="T11">
                <a:pos x="T6" y="T7"/>
              </a:cxn>
            </a:cxnLst>
            <a:rect l="T12" t="T13" r="T14" b="T15"/>
            <a:pathLst>
              <a:path w="69" h="60">
                <a:moveTo>
                  <a:pt x="69" y="31"/>
                </a:moveTo>
                <a:lnTo>
                  <a:pt x="0" y="60"/>
                </a:lnTo>
                <a:lnTo>
                  <a:pt x="45" y="0"/>
                </a:lnTo>
                <a:lnTo>
                  <a:pt x="69" y="31"/>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8" name="Freeform 88"/>
          <p:cNvSpPr>
            <a:spLocks/>
          </p:cNvSpPr>
          <p:nvPr>
            <p:custDataLst>
              <p:tags r:id="rId44"/>
            </p:custDataLst>
          </p:nvPr>
        </p:nvSpPr>
        <p:spPr bwMode="auto">
          <a:xfrm>
            <a:off x="1909763" y="5556250"/>
            <a:ext cx="20637" cy="23813"/>
          </a:xfrm>
          <a:custGeom>
            <a:avLst/>
            <a:gdLst>
              <a:gd name="T0" fmla="*/ 2147483647 w 60"/>
              <a:gd name="T1" fmla="*/ 2147483647 h 70"/>
              <a:gd name="T2" fmla="*/ 0 w 60"/>
              <a:gd name="T3" fmla="*/ 2147483647 h 70"/>
              <a:gd name="T4" fmla="*/ 2147483647 w 60"/>
              <a:gd name="T5" fmla="*/ 0 h 70"/>
              <a:gd name="T6" fmla="*/ 2147483647 w 60"/>
              <a:gd name="T7" fmla="*/ 2147483647 h 70"/>
              <a:gd name="T8" fmla="*/ 0 60000 65536"/>
              <a:gd name="T9" fmla="*/ 0 60000 65536"/>
              <a:gd name="T10" fmla="*/ 0 60000 65536"/>
              <a:gd name="T11" fmla="*/ 0 60000 65536"/>
              <a:gd name="T12" fmla="*/ 0 w 60"/>
              <a:gd name="T13" fmla="*/ 0 h 70"/>
              <a:gd name="T14" fmla="*/ 60 w 60"/>
              <a:gd name="T15" fmla="*/ 70 h 70"/>
            </a:gdLst>
            <a:ahLst/>
            <a:cxnLst>
              <a:cxn ang="T8">
                <a:pos x="T0" y="T1"/>
              </a:cxn>
              <a:cxn ang="T9">
                <a:pos x="T2" y="T3"/>
              </a:cxn>
              <a:cxn ang="T10">
                <a:pos x="T4" y="T5"/>
              </a:cxn>
              <a:cxn ang="T11">
                <a:pos x="T6" y="T7"/>
              </a:cxn>
            </a:cxnLst>
            <a:rect l="T12" t="T13" r="T14" b="T15"/>
            <a:pathLst>
              <a:path w="60" h="70">
                <a:moveTo>
                  <a:pt x="60" y="23"/>
                </a:moveTo>
                <a:lnTo>
                  <a:pt x="0" y="70"/>
                </a:lnTo>
                <a:lnTo>
                  <a:pt x="30" y="0"/>
                </a:lnTo>
                <a:lnTo>
                  <a:pt x="60" y="23"/>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29" name="Freeform 89"/>
          <p:cNvSpPr>
            <a:spLocks/>
          </p:cNvSpPr>
          <p:nvPr>
            <p:custDataLst>
              <p:tags r:id="rId45"/>
            </p:custDataLst>
          </p:nvPr>
        </p:nvSpPr>
        <p:spPr bwMode="auto">
          <a:xfrm>
            <a:off x="1884363" y="5540375"/>
            <a:ext cx="15875" cy="25400"/>
          </a:xfrm>
          <a:custGeom>
            <a:avLst/>
            <a:gdLst>
              <a:gd name="T0" fmla="*/ 2147483647 w 46"/>
              <a:gd name="T1" fmla="*/ 2147483647 h 75"/>
              <a:gd name="T2" fmla="*/ 0 w 46"/>
              <a:gd name="T3" fmla="*/ 2147483647 h 75"/>
              <a:gd name="T4" fmla="*/ 2147483647 w 46"/>
              <a:gd name="T5" fmla="*/ 0 h 75"/>
              <a:gd name="T6" fmla="*/ 2147483647 w 46"/>
              <a:gd name="T7" fmla="*/ 2147483647 h 75"/>
              <a:gd name="T8" fmla="*/ 0 60000 65536"/>
              <a:gd name="T9" fmla="*/ 0 60000 65536"/>
              <a:gd name="T10" fmla="*/ 0 60000 65536"/>
              <a:gd name="T11" fmla="*/ 0 60000 65536"/>
              <a:gd name="T12" fmla="*/ 0 w 46"/>
              <a:gd name="T13" fmla="*/ 0 h 75"/>
              <a:gd name="T14" fmla="*/ 46 w 46"/>
              <a:gd name="T15" fmla="*/ 75 h 75"/>
            </a:gdLst>
            <a:ahLst/>
            <a:cxnLst>
              <a:cxn ang="T8">
                <a:pos x="T0" y="T1"/>
              </a:cxn>
              <a:cxn ang="T9">
                <a:pos x="T2" y="T3"/>
              </a:cxn>
              <a:cxn ang="T10">
                <a:pos x="T4" y="T5"/>
              </a:cxn>
              <a:cxn ang="T11">
                <a:pos x="T6" y="T7"/>
              </a:cxn>
            </a:cxnLst>
            <a:rect l="T12" t="T13" r="T14" b="T15"/>
            <a:pathLst>
              <a:path w="46" h="75">
                <a:moveTo>
                  <a:pt x="46" y="14"/>
                </a:moveTo>
                <a:lnTo>
                  <a:pt x="0" y="75"/>
                </a:lnTo>
                <a:lnTo>
                  <a:pt x="11" y="0"/>
                </a:lnTo>
                <a:lnTo>
                  <a:pt x="46" y="14"/>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30" name="Freeform 90"/>
          <p:cNvSpPr>
            <a:spLocks/>
          </p:cNvSpPr>
          <p:nvPr>
            <p:custDataLst>
              <p:tags r:id="rId46"/>
            </p:custDataLst>
          </p:nvPr>
        </p:nvSpPr>
        <p:spPr bwMode="auto">
          <a:xfrm>
            <a:off x="1852613" y="5532438"/>
            <a:ext cx="14287" cy="26987"/>
          </a:xfrm>
          <a:custGeom>
            <a:avLst/>
            <a:gdLst>
              <a:gd name="T0" fmla="*/ 2147483647 w 38"/>
              <a:gd name="T1" fmla="*/ 2147483647 h 75"/>
              <a:gd name="T2" fmla="*/ 2147483647 w 38"/>
              <a:gd name="T3" fmla="*/ 2147483647 h 75"/>
              <a:gd name="T4" fmla="*/ 0 w 38"/>
              <a:gd name="T5" fmla="*/ 0 h 75"/>
              <a:gd name="T6" fmla="*/ 2147483647 w 38"/>
              <a:gd name="T7" fmla="*/ 2147483647 h 75"/>
              <a:gd name="T8" fmla="*/ 0 60000 65536"/>
              <a:gd name="T9" fmla="*/ 0 60000 65536"/>
              <a:gd name="T10" fmla="*/ 0 60000 65536"/>
              <a:gd name="T11" fmla="*/ 0 60000 65536"/>
              <a:gd name="T12" fmla="*/ 0 w 38"/>
              <a:gd name="T13" fmla="*/ 0 h 75"/>
              <a:gd name="T14" fmla="*/ 38 w 38"/>
              <a:gd name="T15" fmla="*/ 75 h 75"/>
            </a:gdLst>
            <a:ahLst/>
            <a:cxnLst>
              <a:cxn ang="T8">
                <a:pos x="T0" y="T1"/>
              </a:cxn>
              <a:cxn ang="T9">
                <a:pos x="T2" y="T3"/>
              </a:cxn>
              <a:cxn ang="T10">
                <a:pos x="T4" y="T5"/>
              </a:cxn>
              <a:cxn ang="T11">
                <a:pos x="T6" y="T7"/>
              </a:cxn>
            </a:cxnLst>
            <a:rect l="T12" t="T13" r="T14" b="T15"/>
            <a:pathLst>
              <a:path w="38" h="75">
                <a:moveTo>
                  <a:pt x="38" y="4"/>
                </a:moveTo>
                <a:lnTo>
                  <a:pt x="9" y="75"/>
                </a:lnTo>
                <a:lnTo>
                  <a:pt x="0" y="0"/>
                </a:lnTo>
                <a:lnTo>
                  <a:pt x="38" y="4"/>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31" name="Freeform 91"/>
          <p:cNvSpPr>
            <a:spLocks/>
          </p:cNvSpPr>
          <p:nvPr>
            <p:custDataLst>
              <p:tags r:id="rId47"/>
            </p:custDataLst>
          </p:nvPr>
        </p:nvSpPr>
        <p:spPr bwMode="auto">
          <a:xfrm>
            <a:off x="1831975" y="5580063"/>
            <a:ext cx="23813" cy="98425"/>
          </a:xfrm>
          <a:custGeom>
            <a:avLst/>
            <a:gdLst>
              <a:gd name="T0" fmla="*/ 2147483647 w 67"/>
              <a:gd name="T1" fmla="*/ 2147483647 h 284"/>
              <a:gd name="T2" fmla="*/ 2147483647 w 67"/>
              <a:gd name="T3" fmla="*/ 2147483647 h 284"/>
              <a:gd name="T4" fmla="*/ 2147483647 w 67"/>
              <a:gd name="T5" fmla="*/ 2147483647 h 284"/>
              <a:gd name="T6" fmla="*/ 2147483647 w 67"/>
              <a:gd name="T7" fmla="*/ 2147483647 h 284"/>
              <a:gd name="T8" fmla="*/ 2147483647 w 67"/>
              <a:gd name="T9" fmla="*/ 2147483647 h 284"/>
              <a:gd name="T10" fmla="*/ 2147483647 w 67"/>
              <a:gd name="T11" fmla="*/ 2147483647 h 284"/>
              <a:gd name="T12" fmla="*/ 2147483647 w 67"/>
              <a:gd name="T13" fmla="*/ 2147483647 h 284"/>
              <a:gd name="T14" fmla="*/ 2147483647 w 67"/>
              <a:gd name="T15" fmla="*/ 2147483647 h 284"/>
              <a:gd name="T16" fmla="*/ 2147483647 w 67"/>
              <a:gd name="T17" fmla="*/ 2147483647 h 284"/>
              <a:gd name="T18" fmla="*/ 2147483647 w 67"/>
              <a:gd name="T19" fmla="*/ 0 h 284"/>
              <a:gd name="T20" fmla="*/ 0 w 67"/>
              <a:gd name="T21" fmla="*/ 2147483647 h 284"/>
              <a:gd name="T22" fmla="*/ 2147483647 w 67"/>
              <a:gd name="T23" fmla="*/ 2147483647 h 284"/>
              <a:gd name="T24" fmla="*/ 2147483647 w 67"/>
              <a:gd name="T25" fmla="*/ 2147483647 h 284"/>
              <a:gd name="T26" fmla="*/ 2147483647 w 67"/>
              <a:gd name="T27" fmla="*/ 2147483647 h 284"/>
              <a:gd name="T28" fmla="*/ 2147483647 w 67"/>
              <a:gd name="T29" fmla="*/ 2147483647 h 284"/>
              <a:gd name="T30" fmla="*/ 2147483647 w 67"/>
              <a:gd name="T31" fmla="*/ 2147483647 h 284"/>
              <a:gd name="T32" fmla="*/ 2147483647 w 67"/>
              <a:gd name="T33" fmla="*/ 2147483647 h 284"/>
              <a:gd name="T34" fmla="*/ 2147483647 w 67"/>
              <a:gd name="T35" fmla="*/ 2147483647 h 284"/>
              <a:gd name="T36" fmla="*/ 2147483647 w 67"/>
              <a:gd name="T37" fmla="*/ 2147483647 h 284"/>
              <a:gd name="T38" fmla="*/ 2147483647 w 67"/>
              <a:gd name="T39" fmla="*/ 2147483647 h 284"/>
              <a:gd name="T40" fmla="*/ 2147483647 w 67"/>
              <a:gd name="T41" fmla="*/ 2147483647 h 284"/>
              <a:gd name="T42" fmla="*/ 2147483647 w 67"/>
              <a:gd name="T43" fmla="*/ 2147483647 h 284"/>
              <a:gd name="T44" fmla="*/ 2147483647 w 67"/>
              <a:gd name="T45" fmla="*/ 2147483647 h 284"/>
              <a:gd name="T46" fmla="*/ 2147483647 w 67"/>
              <a:gd name="T47" fmla="*/ 2147483647 h 284"/>
              <a:gd name="T48" fmla="*/ 2147483647 w 67"/>
              <a:gd name="T49" fmla="*/ 2147483647 h 284"/>
              <a:gd name="T50" fmla="*/ 2147483647 w 67"/>
              <a:gd name="T51" fmla="*/ 2147483647 h 284"/>
              <a:gd name="T52" fmla="*/ 2147483647 w 67"/>
              <a:gd name="T53" fmla="*/ 2147483647 h 2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7"/>
              <a:gd name="T82" fmla="*/ 0 h 284"/>
              <a:gd name="T83" fmla="*/ 67 w 67"/>
              <a:gd name="T84" fmla="*/ 284 h 2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7" h="284">
                <a:moveTo>
                  <a:pt x="49" y="267"/>
                </a:moveTo>
                <a:lnTo>
                  <a:pt x="49" y="224"/>
                </a:lnTo>
                <a:lnTo>
                  <a:pt x="50" y="152"/>
                </a:lnTo>
                <a:lnTo>
                  <a:pt x="50" y="83"/>
                </a:lnTo>
                <a:lnTo>
                  <a:pt x="50" y="45"/>
                </a:lnTo>
                <a:lnTo>
                  <a:pt x="55" y="45"/>
                </a:lnTo>
                <a:lnTo>
                  <a:pt x="60" y="45"/>
                </a:lnTo>
                <a:lnTo>
                  <a:pt x="65" y="45"/>
                </a:lnTo>
                <a:lnTo>
                  <a:pt x="67" y="45"/>
                </a:lnTo>
                <a:lnTo>
                  <a:pt x="32" y="0"/>
                </a:lnTo>
                <a:lnTo>
                  <a:pt x="0" y="45"/>
                </a:lnTo>
                <a:lnTo>
                  <a:pt x="2" y="45"/>
                </a:lnTo>
                <a:lnTo>
                  <a:pt x="6" y="45"/>
                </a:lnTo>
                <a:lnTo>
                  <a:pt x="11" y="45"/>
                </a:lnTo>
                <a:lnTo>
                  <a:pt x="16" y="45"/>
                </a:lnTo>
                <a:lnTo>
                  <a:pt x="16" y="83"/>
                </a:lnTo>
                <a:lnTo>
                  <a:pt x="16" y="152"/>
                </a:lnTo>
                <a:lnTo>
                  <a:pt x="16" y="224"/>
                </a:lnTo>
                <a:lnTo>
                  <a:pt x="16" y="267"/>
                </a:lnTo>
                <a:lnTo>
                  <a:pt x="17" y="274"/>
                </a:lnTo>
                <a:lnTo>
                  <a:pt x="22" y="279"/>
                </a:lnTo>
                <a:lnTo>
                  <a:pt x="27" y="283"/>
                </a:lnTo>
                <a:lnTo>
                  <a:pt x="34" y="284"/>
                </a:lnTo>
                <a:lnTo>
                  <a:pt x="40" y="283"/>
                </a:lnTo>
                <a:lnTo>
                  <a:pt x="45" y="279"/>
                </a:lnTo>
                <a:lnTo>
                  <a:pt x="48" y="274"/>
                </a:lnTo>
                <a:lnTo>
                  <a:pt x="49" y="267"/>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32" name="Freeform 92"/>
          <p:cNvSpPr>
            <a:spLocks/>
          </p:cNvSpPr>
          <p:nvPr>
            <p:custDataLst>
              <p:tags r:id="rId48"/>
            </p:custDataLst>
          </p:nvPr>
        </p:nvSpPr>
        <p:spPr bwMode="auto">
          <a:xfrm>
            <a:off x="1836738" y="5659438"/>
            <a:ext cx="122237" cy="25400"/>
          </a:xfrm>
          <a:custGeom>
            <a:avLst/>
            <a:gdLst>
              <a:gd name="T0" fmla="*/ 2147483647 w 350"/>
              <a:gd name="T1" fmla="*/ 2147483647 h 70"/>
              <a:gd name="T2" fmla="*/ 2147483647 w 350"/>
              <a:gd name="T3" fmla="*/ 2147483647 h 70"/>
              <a:gd name="T4" fmla="*/ 2147483647 w 350"/>
              <a:gd name="T5" fmla="*/ 2147483647 h 70"/>
              <a:gd name="T6" fmla="*/ 2147483647 w 350"/>
              <a:gd name="T7" fmla="*/ 2147483647 h 70"/>
              <a:gd name="T8" fmla="*/ 2147483647 w 350"/>
              <a:gd name="T9" fmla="*/ 2147483647 h 70"/>
              <a:gd name="T10" fmla="*/ 2147483647 w 350"/>
              <a:gd name="T11" fmla="*/ 2147483647 h 70"/>
              <a:gd name="T12" fmla="*/ 2147483647 w 350"/>
              <a:gd name="T13" fmla="*/ 2147483647 h 70"/>
              <a:gd name="T14" fmla="*/ 2147483647 w 350"/>
              <a:gd name="T15" fmla="*/ 2147483647 h 70"/>
              <a:gd name="T16" fmla="*/ 2147483647 w 350"/>
              <a:gd name="T17" fmla="*/ 2147483647 h 70"/>
              <a:gd name="T18" fmla="*/ 2147483647 w 350"/>
              <a:gd name="T19" fmla="*/ 2147483647 h 70"/>
              <a:gd name="T20" fmla="*/ 2147483647 w 350"/>
              <a:gd name="T21" fmla="*/ 2147483647 h 70"/>
              <a:gd name="T22" fmla="*/ 2147483647 w 350"/>
              <a:gd name="T23" fmla="*/ 2147483647 h 70"/>
              <a:gd name="T24" fmla="*/ 2147483647 w 350"/>
              <a:gd name="T25" fmla="*/ 2147483647 h 70"/>
              <a:gd name="T26" fmla="*/ 2147483647 w 350"/>
              <a:gd name="T27" fmla="*/ 2147483647 h 70"/>
              <a:gd name="T28" fmla="*/ 2147483647 w 350"/>
              <a:gd name="T29" fmla="*/ 2147483647 h 70"/>
              <a:gd name="T30" fmla="*/ 2147483647 w 350"/>
              <a:gd name="T31" fmla="*/ 2147483647 h 70"/>
              <a:gd name="T32" fmla="*/ 2147483647 w 350"/>
              <a:gd name="T33" fmla="*/ 2147483647 h 70"/>
              <a:gd name="T34" fmla="*/ 2147483647 w 350"/>
              <a:gd name="T35" fmla="*/ 2147483647 h 70"/>
              <a:gd name="T36" fmla="*/ 2147483647 w 350"/>
              <a:gd name="T37" fmla="*/ 2147483647 h 70"/>
              <a:gd name="T38" fmla="*/ 2147483647 w 350"/>
              <a:gd name="T39" fmla="*/ 2147483647 h 70"/>
              <a:gd name="T40" fmla="*/ 2147483647 w 350"/>
              <a:gd name="T41" fmla="*/ 0 h 70"/>
              <a:gd name="T42" fmla="*/ 2147483647 w 350"/>
              <a:gd name="T43" fmla="*/ 2147483647 h 70"/>
              <a:gd name="T44" fmla="*/ 2147483647 w 350"/>
              <a:gd name="T45" fmla="*/ 2147483647 h 70"/>
              <a:gd name="T46" fmla="*/ 2147483647 w 350"/>
              <a:gd name="T47" fmla="*/ 2147483647 h 70"/>
              <a:gd name="T48" fmla="*/ 2147483647 w 350"/>
              <a:gd name="T49" fmla="*/ 2147483647 h 70"/>
              <a:gd name="T50" fmla="*/ 2147483647 w 350"/>
              <a:gd name="T51" fmla="*/ 2147483647 h 70"/>
              <a:gd name="T52" fmla="*/ 2147483647 w 350"/>
              <a:gd name="T53" fmla="*/ 2147483647 h 70"/>
              <a:gd name="T54" fmla="*/ 2147483647 w 350"/>
              <a:gd name="T55" fmla="*/ 2147483647 h 70"/>
              <a:gd name="T56" fmla="*/ 2147483647 w 350"/>
              <a:gd name="T57" fmla="*/ 2147483647 h 70"/>
              <a:gd name="T58" fmla="*/ 2147483647 w 350"/>
              <a:gd name="T59" fmla="*/ 2147483647 h 70"/>
              <a:gd name="T60" fmla="*/ 2147483647 w 350"/>
              <a:gd name="T61" fmla="*/ 2147483647 h 70"/>
              <a:gd name="T62" fmla="*/ 2147483647 w 350"/>
              <a:gd name="T63" fmla="*/ 2147483647 h 70"/>
              <a:gd name="T64" fmla="*/ 2147483647 w 350"/>
              <a:gd name="T65" fmla="*/ 2147483647 h 70"/>
              <a:gd name="T66" fmla="*/ 2147483647 w 350"/>
              <a:gd name="T67" fmla="*/ 2147483647 h 70"/>
              <a:gd name="T68" fmla="*/ 2147483647 w 350"/>
              <a:gd name="T69" fmla="*/ 2147483647 h 70"/>
              <a:gd name="T70" fmla="*/ 2147483647 w 350"/>
              <a:gd name="T71" fmla="*/ 2147483647 h 70"/>
              <a:gd name="T72" fmla="*/ 2147483647 w 350"/>
              <a:gd name="T73" fmla="*/ 2147483647 h 70"/>
              <a:gd name="T74" fmla="*/ 2147483647 w 350"/>
              <a:gd name="T75" fmla="*/ 2147483647 h 70"/>
              <a:gd name="T76" fmla="*/ 2147483647 w 350"/>
              <a:gd name="T77" fmla="*/ 2147483647 h 70"/>
              <a:gd name="T78" fmla="*/ 2147483647 w 350"/>
              <a:gd name="T79" fmla="*/ 2147483647 h 70"/>
              <a:gd name="T80" fmla="*/ 2147483647 w 350"/>
              <a:gd name="T81" fmla="*/ 2147483647 h 70"/>
              <a:gd name="T82" fmla="*/ 2147483647 w 350"/>
              <a:gd name="T83" fmla="*/ 2147483647 h 70"/>
              <a:gd name="T84" fmla="*/ 2147483647 w 350"/>
              <a:gd name="T85" fmla="*/ 2147483647 h 70"/>
              <a:gd name="T86" fmla="*/ 2147483647 w 350"/>
              <a:gd name="T87" fmla="*/ 2147483647 h 70"/>
              <a:gd name="T88" fmla="*/ 2147483647 w 350"/>
              <a:gd name="T89" fmla="*/ 2147483647 h 70"/>
              <a:gd name="T90" fmla="*/ 2147483647 w 350"/>
              <a:gd name="T91" fmla="*/ 2147483647 h 70"/>
              <a:gd name="T92" fmla="*/ 0 w 350"/>
              <a:gd name="T93" fmla="*/ 2147483647 h 70"/>
              <a:gd name="T94" fmla="*/ 2147483647 w 350"/>
              <a:gd name="T95" fmla="*/ 2147483647 h 70"/>
              <a:gd name="T96" fmla="*/ 2147483647 w 350"/>
              <a:gd name="T97" fmla="*/ 2147483647 h 70"/>
              <a:gd name="T98" fmla="*/ 2147483647 w 350"/>
              <a:gd name="T99" fmla="*/ 2147483647 h 70"/>
              <a:gd name="T100" fmla="*/ 2147483647 w 350"/>
              <a:gd name="T101" fmla="*/ 2147483647 h 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0"/>
              <a:gd name="T154" fmla="*/ 0 h 70"/>
              <a:gd name="T155" fmla="*/ 350 w 350"/>
              <a:gd name="T156" fmla="*/ 70 h 7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0" h="70">
                <a:moveTo>
                  <a:pt x="18" y="19"/>
                </a:moveTo>
                <a:lnTo>
                  <a:pt x="25" y="19"/>
                </a:lnTo>
                <a:lnTo>
                  <a:pt x="37" y="19"/>
                </a:lnTo>
                <a:lnTo>
                  <a:pt x="52" y="19"/>
                </a:lnTo>
                <a:lnTo>
                  <a:pt x="72" y="19"/>
                </a:lnTo>
                <a:lnTo>
                  <a:pt x="93" y="19"/>
                </a:lnTo>
                <a:lnTo>
                  <a:pt x="117" y="19"/>
                </a:lnTo>
                <a:lnTo>
                  <a:pt x="141" y="19"/>
                </a:lnTo>
                <a:lnTo>
                  <a:pt x="167" y="19"/>
                </a:lnTo>
                <a:lnTo>
                  <a:pt x="191" y="19"/>
                </a:lnTo>
                <a:lnTo>
                  <a:pt x="216" y="19"/>
                </a:lnTo>
                <a:lnTo>
                  <a:pt x="238" y="19"/>
                </a:lnTo>
                <a:lnTo>
                  <a:pt x="258" y="19"/>
                </a:lnTo>
                <a:lnTo>
                  <a:pt x="277" y="19"/>
                </a:lnTo>
                <a:lnTo>
                  <a:pt x="291" y="19"/>
                </a:lnTo>
                <a:lnTo>
                  <a:pt x="301" y="19"/>
                </a:lnTo>
                <a:lnTo>
                  <a:pt x="306" y="19"/>
                </a:lnTo>
                <a:lnTo>
                  <a:pt x="306" y="14"/>
                </a:lnTo>
                <a:lnTo>
                  <a:pt x="306" y="7"/>
                </a:lnTo>
                <a:lnTo>
                  <a:pt x="306" y="2"/>
                </a:lnTo>
                <a:lnTo>
                  <a:pt x="306" y="0"/>
                </a:lnTo>
                <a:lnTo>
                  <a:pt x="350" y="37"/>
                </a:lnTo>
                <a:lnTo>
                  <a:pt x="306" y="70"/>
                </a:lnTo>
                <a:lnTo>
                  <a:pt x="306" y="68"/>
                </a:lnTo>
                <a:lnTo>
                  <a:pt x="306" y="64"/>
                </a:lnTo>
                <a:lnTo>
                  <a:pt x="306" y="59"/>
                </a:lnTo>
                <a:lnTo>
                  <a:pt x="306" y="53"/>
                </a:lnTo>
                <a:lnTo>
                  <a:pt x="301" y="53"/>
                </a:lnTo>
                <a:lnTo>
                  <a:pt x="291" y="53"/>
                </a:lnTo>
                <a:lnTo>
                  <a:pt x="277" y="53"/>
                </a:lnTo>
                <a:lnTo>
                  <a:pt x="258" y="53"/>
                </a:lnTo>
                <a:lnTo>
                  <a:pt x="238" y="53"/>
                </a:lnTo>
                <a:lnTo>
                  <a:pt x="216" y="53"/>
                </a:lnTo>
                <a:lnTo>
                  <a:pt x="191" y="53"/>
                </a:lnTo>
                <a:lnTo>
                  <a:pt x="167" y="53"/>
                </a:lnTo>
                <a:lnTo>
                  <a:pt x="141" y="53"/>
                </a:lnTo>
                <a:lnTo>
                  <a:pt x="117" y="53"/>
                </a:lnTo>
                <a:lnTo>
                  <a:pt x="93" y="53"/>
                </a:lnTo>
                <a:lnTo>
                  <a:pt x="72" y="53"/>
                </a:lnTo>
                <a:lnTo>
                  <a:pt x="52" y="53"/>
                </a:lnTo>
                <a:lnTo>
                  <a:pt x="37" y="53"/>
                </a:lnTo>
                <a:lnTo>
                  <a:pt x="25" y="53"/>
                </a:lnTo>
                <a:lnTo>
                  <a:pt x="18" y="53"/>
                </a:lnTo>
                <a:lnTo>
                  <a:pt x="12" y="52"/>
                </a:lnTo>
                <a:lnTo>
                  <a:pt x="6" y="48"/>
                </a:lnTo>
                <a:lnTo>
                  <a:pt x="1" y="42"/>
                </a:lnTo>
                <a:lnTo>
                  <a:pt x="0" y="36"/>
                </a:lnTo>
                <a:lnTo>
                  <a:pt x="1" y="28"/>
                </a:lnTo>
                <a:lnTo>
                  <a:pt x="6" y="23"/>
                </a:lnTo>
                <a:lnTo>
                  <a:pt x="12" y="20"/>
                </a:lnTo>
                <a:lnTo>
                  <a:pt x="18" y="19"/>
                </a:lnTo>
                <a:close/>
              </a:path>
            </a:pathLst>
          </a:custGeom>
          <a:solidFill>
            <a:srgbClr val="19BFE5"/>
          </a:solidFill>
          <a:ln w="9525">
            <a:noFill/>
            <a:round/>
            <a:headEnd/>
            <a:tailEnd/>
          </a:ln>
        </p:spPr>
        <p:txBody>
          <a:bodyPr>
            <a:prstTxWarp prst="textNoShape">
              <a:avLst/>
            </a:prstTxWarp>
          </a:bodyPr>
          <a:lstStyle/>
          <a:p>
            <a:endParaRPr lang="es-ES_tradnl" dirty="0"/>
          </a:p>
        </p:txBody>
      </p:sp>
      <p:sp>
        <p:nvSpPr>
          <p:cNvPr id="97333" name="Freeform 93"/>
          <p:cNvSpPr>
            <a:spLocks/>
          </p:cNvSpPr>
          <p:nvPr>
            <p:custDataLst>
              <p:tags r:id="rId49"/>
            </p:custDataLst>
          </p:nvPr>
        </p:nvSpPr>
        <p:spPr bwMode="auto">
          <a:xfrm>
            <a:off x="1666875" y="5259388"/>
            <a:ext cx="125413" cy="254000"/>
          </a:xfrm>
          <a:custGeom>
            <a:avLst/>
            <a:gdLst>
              <a:gd name="T0" fmla="*/ 2147483647 w 358"/>
              <a:gd name="T1" fmla="*/ 0 h 722"/>
              <a:gd name="T2" fmla="*/ 2147483647 w 358"/>
              <a:gd name="T3" fmla="*/ 2147483647 h 722"/>
              <a:gd name="T4" fmla="*/ 2147483647 w 358"/>
              <a:gd name="T5" fmla="*/ 2147483647 h 722"/>
              <a:gd name="T6" fmla="*/ 2147483647 w 358"/>
              <a:gd name="T7" fmla="*/ 2147483647 h 722"/>
              <a:gd name="T8" fmla="*/ 0 w 358"/>
              <a:gd name="T9" fmla="*/ 2147483647 h 722"/>
              <a:gd name="T10" fmla="*/ 2147483647 w 358"/>
              <a:gd name="T11" fmla="*/ 2147483647 h 722"/>
              <a:gd name="T12" fmla="*/ 2147483647 w 358"/>
              <a:gd name="T13" fmla="*/ 0 h 722"/>
              <a:gd name="T14" fmla="*/ 0 60000 65536"/>
              <a:gd name="T15" fmla="*/ 0 60000 65536"/>
              <a:gd name="T16" fmla="*/ 0 60000 65536"/>
              <a:gd name="T17" fmla="*/ 0 60000 65536"/>
              <a:gd name="T18" fmla="*/ 0 60000 65536"/>
              <a:gd name="T19" fmla="*/ 0 60000 65536"/>
              <a:gd name="T20" fmla="*/ 0 60000 65536"/>
              <a:gd name="T21" fmla="*/ 0 w 358"/>
              <a:gd name="T22" fmla="*/ 0 h 722"/>
              <a:gd name="T23" fmla="*/ 358 w 358"/>
              <a:gd name="T24" fmla="*/ 722 h 7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8" h="722">
                <a:moveTo>
                  <a:pt x="116" y="0"/>
                </a:moveTo>
                <a:lnTo>
                  <a:pt x="358" y="437"/>
                </a:lnTo>
                <a:lnTo>
                  <a:pt x="166" y="362"/>
                </a:lnTo>
                <a:lnTo>
                  <a:pt x="294" y="722"/>
                </a:lnTo>
                <a:lnTo>
                  <a:pt x="0" y="231"/>
                </a:lnTo>
                <a:lnTo>
                  <a:pt x="202" y="308"/>
                </a:lnTo>
                <a:lnTo>
                  <a:pt x="116" y="0"/>
                </a:lnTo>
                <a:close/>
              </a:path>
            </a:pathLst>
          </a:custGeom>
          <a:solidFill>
            <a:srgbClr val="0000FF"/>
          </a:solidFill>
          <a:ln w="9525">
            <a:noFill/>
            <a:round/>
            <a:headEnd/>
            <a:tailEnd/>
          </a:ln>
        </p:spPr>
        <p:txBody>
          <a:bodyPr>
            <a:prstTxWarp prst="textNoShape">
              <a:avLst/>
            </a:prstTxWarp>
          </a:bodyPr>
          <a:lstStyle/>
          <a:p>
            <a:endParaRPr lang="es-ES_tradnl" dirty="0"/>
          </a:p>
        </p:txBody>
      </p:sp>
      <p:sp>
        <p:nvSpPr>
          <p:cNvPr id="97334" name="Freeform 94"/>
          <p:cNvSpPr>
            <a:spLocks/>
          </p:cNvSpPr>
          <p:nvPr>
            <p:custDataLst>
              <p:tags r:id="rId50"/>
            </p:custDataLst>
          </p:nvPr>
        </p:nvSpPr>
        <p:spPr bwMode="auto">
          <a:xfrm>
            <a:off x="1898650" y="5262563"/>
            <a:ext cx="98425" cy="303212"/>
          </a:xfrm>
          <a:custGeom>
            <a:avLst/>
            <a:gdLst>
              <a:gd name="T0" fmla="*/ 2147483647 w 280"/>
              <a:gd name="T1" fmla="*/ 0 h 865"/>
              <a:gd name="T2" fmla="*/ 2147483647 w 280"/>
              <a:gd name="T3" fmla="*/ 2147483647 h 865"/>
              <a:gd name="T4" fmla="*/ 2147483647 w 280"/>
              <a:gd name="T5" fmla="*/ 2147483647 h 865"/>
              <a:gd name="T6" fmla="*/ 0 w 280"/>
              <a:gd name="T7" fmla="*/ 2147483647 h 865"/>
              <a:gd name="T8" fmla="*/ 2147483647 w 280"/>
              <a:gd name="T9" fmla="*/ 2147483647 h 865"/>
              <a:gd name="T10" fmla="*/ 2147483647 w 280"/>
              <a:gd name="T11" fmla="*/ 2147483647 h 865"/>
              <a:gd name="T12" fmla="*/ 2147483647 w 280"/>
              <a:gd name="T13" fmla="*/ 0 h 865"/>
              <a:gd name="T14" fmla="*/ 0 60000 65536"/>
              <a:gd name="T15" fmla="*/ 0 60000 65536"/>
              <a:gd name="T16" fmla="*/ 0 60000 65536"/>
              <a:gd name="T17" fmla="*/ 0 60000 65536"/>
              <a:gd name="T18" fmla="*/ 0 60000 65536"/>
              <a:gd name="T19" fmla="*/ 0 60000 65536"/>
              <a:gd name="T20" fmla="*/ 0 60000 65536"/>
              <a:gd name="T21" fmla="*/ 0 w 280"/>
              <a:gd name="T22" fmla="*/ 0 h 865"/>
              <a:gd name="T23" fmla="*/ 280 w 280"/>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0" h="865">
                <a:moveTo>
                  <a:pt x="280" y="0"/>
                </a:moveTo>
                <a:lnTo>
                  <a:pt x="249" y="616"/>
                </a:lnTo>
                <a:lnTo>
                  <a:pt x="99" y="408"/>
                </a:lnTo>
                <a:lnTo>
                  <a:pt x="0" y="865"/>
                </a:lnTo>
                <a:lnTo>
                  <a:pt x="12" y="160"/>
                </a:lnTo>
                <a:lnTo>
                  <a:pt x="171" y="376"/>
                </a:lnTo>
                <a:lnTo>
                  <a:pt x="280" y="0"/>
                </a:lnTo>
                <a:close/>
              </a:path>
            </a:pathLst>
          </a:custGeom>
          <a:solidFill>
            <a:srgbClr val="FF4C00"/>
          </a:solidFill>
          <a:ln w="9525">
            <a:noFill/>
            <a:round/>
            <a:headEnd/>
            <a:tailEnd/>
          </a:ln>
        </p:spPr>
        <p:txBody>
          <a:bodyPr>
            <a:prstTxWarp prst="textNoShape">
              <a:avLst/>
            </a:prstTxWarp>
          </a:bodyPr>
          <a:lstStyle/>
          <a:p>
            <a:endParaRPr lang="es-ES_tradnl" dirty="0"/>
          </a:p>
        </p:txBody>
      </p:sp>
      <p:sp>
        <p:nvSpPr>
          <p:cNvPr id="97335" name="Freeform 95"/>
          <p:cNvSpPr>
            <a:spLocks/>
          </p:cNvSpPr>
          <p:nvPr>
            <p:custDataLst>
              <p:tags r:id="rId51"/>
            </p:custDataLst>
          </p:nvPr>
        </p:nvSpPr>
        <p:spPr bwMode="auto">
          <a:xfrm>
            <a:off x="1955800" y="5402263"/>
            <a:ext cx="204788" cy="163512"/>
          </a:xfrm>
          <a:custGeom>
            <a:avLst/>
            <a:gdLst>
              <a:gd name="T0" fmla="*/ 2147483647 w 585"/>
              <a:gd name="T1" fmla="*/ 2147483647 h 465"/>
              <a:gd name="T2" fmla="*/ 2147483647 w 585"/>
              <a:gd name="T3" fmla="*/ 2147483647 h 465"/>
              <a:gd name="T4" fmla="*/ 2147483647 w 585"/>
              <a:gd name="T5" fmla="*/ 2147483647 h 465"/>
              <a:gd name="T6" fmla="*/ 0 w 585"/>
              <a:gd name="T7" fmla="*/ 2147483647 h 465"/>
              <a:gd name="T8" fmla="*/ 2147483647 w 585"/>
              <a:gd name="T9" fmla="*/ 0 h 465"/>
              <a:gd name="T10" fmla="*/ 2147483647 w 585"/>
              <a:gd name="T11" fmla="*/ 2147483647 h 465"/>
              <a:gd name="T12" fmla="*/ 2147483647 w 585"/>
              <a:gd name="T13" fmla="*/ 2147483647 h 465"/>
              <a:gd name="T14" fmla="*/ 0 60000 65536"/>
              <a:gd name="T15" fmla="*/ 0 60000 65536"/>
              <a:gd name="T16" fmla="*/ 0 60000 65536"/>
              <a:gd name="T17" fmla="*/ 0 60000 65536"/>
              <a:gd name="T18" fmla="*/ 0 60000 65536"/>
              <a:gd name="T19" fmla="*/ 0 60000 65536"/>
              <a:gd name="T20" fmla="*/ 0 60000 65536"/>
              <a:gd name="T21" fmla="*/ 0 w 585"/>
              <a:gd name="T22" fmla="*/ 0 h 465"/>
              <a:gd name="T23" fmla="*/ 585 w 585"/>
              <a:gd name="T24" fmla="*/ 465 h 4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5" h="465">
                <a:moveTo>
                  <a:pt x="585" y="26"/>
                </a:moveTo>
                <a:lnTo>
                  <a:pt x="281" y="420"/>
                </a:lnTo>
                <a:lnTo>
                  <a:pt x="276" y="209"/>
                </a:lnTo>
                <a:lnTo>
                  <a:pt x="0" y="465"/>
                </a:lnTo>
                <a:lnTo>
                  <a:pt x="333" y="0"/>
                </a:lnTo>
                <a:lnTo>
                  <a:pt x="339" y="223"/>
                </a:lnTo>
                <a:lnTo>
                  <a:pt x="585" y="26"/>
                </a:lnTo>
                <a:close/>
              </a:path>
            </a:pathLst>
          </a:custGeom>
          <a:solidFill>
            <a:srgbClr val="B200FF"/>
          </a:solidFill>
          <a:ln w="9525">
            <a:noFill/>
            <a:round/>
            <a:headEnd/>
            <a:tailEnd/>
          </a:ln>
        </p:spPr>
        <p:txBody>
          <a:bodyPr>
            <a:prstTxWarp prst="textNoShape">
              <a:avLst/>
            </a:prstTxWarp>
          </a:bodyPr>
          <a:lstStyle/>
          <a:p>
            <a:endParaRPr lang="es-ES_tradnl" dirty="0"/>
          </a:p>
        </p:txBody>
      </p:sp>
      <p:sp>
        <p:nvSpPr>
          <p:cNvPr id="97336" name="Freeform 96"/>
          <p:cNvSpPr>
            <a:spLocks/>
          </p:cNvSpPr>
          <p:nvPr>
            <p:custDataLst>
              <p:tags r:id="rId52"/>
            </p:custDataLst>
          </p:nvPr>
        </p:nvSpPr>
        <p:spPr bwMode="auto">
          <a:xfrm>
            <a:off x="1571625" y="5748338"/>
            <a:ext cx="574675" cy="173037"/>
          </a:xfrm>
          <a:custGeom>
            <a:avLst/>
            <a:gdLst>
              <a:gd name="T0" fmla="*/ 2147483647 w 1635"/>
              <a:gd name="T1" fmla="*/ 2147483647 h 491"/>
              <a:gd name="T2" fmla="*/ 2147483647 w 1635"/>
              <a:gd name="T3" fmla="*/ 2147483647 h 491"/>
              <a:gd name="T4" fmla="*/ 2147483647 w 1635"/>
              <a:gd name="T5" fmla="*/ 2147483647 h 491"/>
              <a:gd name="T6" fmla="*/ 2147483647 w 1635"/>
              <a:gd name="T7" fmla="*/ 2147483647 h 491"/>
              <a:gd name="T8" fmla="*/ 2147483647 w 1635"/>
              <a:gd name="T9" fmla="*/ 2147483647 h 491"/>
              <a:gd name="T10" fmla="*/ 2147483647 w 1635"/>
              <a:gd name="T11" fmla="*/ 2147483647 h 491"/>
              <a:gd name="T12" fmla="*/ 2147483647 w 1635"/>
              <a:gd name="T13" fmla="*/ 2147483647 h 491"/>
              <a:gd name="T14" fmla="*/ 2147483647 w 1635"/>
              <a:gd name="T15" fmla="*/ 2147483647 h 491"/>
              <a:gd name="T16" fmla="*/ 2147483647 w 1635"/>
              <a:gd name="T17" fmla="*/ 2147483647 h 491"/>
              <a:gd name="T18" fmla="*/ 2147483647 w 1635"/>
              <a:gd name="T19" fmla="*/ 2147483647 h 491"/>
              <a:gd name="T20" fmla="*/ 2147483647 w 1635"/>
              <a:gd name="T21" fmla="*/ 2147483647 h 491"/>
              <a:gd name="T22" fmla="*/ 2147483647 w 1635"/>
              <a:gd name="T23" fmla="*/ 2147483647 h 491"/>
              <a:gd name="T24" fmla="*/ 2147483647 w 1635"/>
              <a:gd name="T25" fmla="*/ 2147483647 h 491"/>
              <a:gd name="T26" fmla="*/ 2147483647 w 1635"/>
              <a:gd name="T27" fmla="*/ 2147483647 h 491"/>
              <a:gd name="T28" fmla="*/ 2147483647 w 1635"/>
              <a:gd name="T29" fmla="*/ 2147483647 h 491"/>
              <a:gd name="T30" fmla="*/ 2147483647 w 1635"/>
              <a:gd name="T31" fmla="*/ 2147483647 h 491"/>
              <a:gd name="T32" fmla="*/ 2147483647 w 1635"/>
              <a:gd name="T33" fmla="*/ 2147483647 h 491"/>
              <a:gd name="T34" fmla="*/ 2147483647 w 1635"/>
              <a:gd name="T35" fmla="*/ 2147483647 h 491"/>
              <a:gd name="T36" fmla="*/ 2147483647 w 1635"/>
              <a:gd name="T37" fmla="*/ 2147483647 h 491"/>
              <a:gd name="T38" fmla="*/ 2147483647 w 1635"/>
              <a:gd name="T39" fmla="*/ 2147483647 h 491"/>
              <a:gd name="T40" fmla="*/ 2147483647 w 1635"/>
              <a:gd name="T41" fmla="*/ 2147483647 h 491"/>
              <a:gd name="T42" fmla="*/ 2147483647 w 1635"/>
              <a:gd name="T43" fmla="*/ 2147483647 h 491"/>
              <a:gd name="T44" fmla="*/ 2147483647 w 1635"/>
              <a:gd name="T45" fmla="*/ 2147483647 h 491"/>
              <a:gd name="T46" fmla="*/ 2147483647 w 1635"/>
              <a:gd name="T47" fmla="*/ 2147483647 h 491"/>
              <a:gd name="T48" fmla="*/ 2147483647 w 1635"/>
              <a:gd name="T49" fmla="*/ 2147483647 h 491"/>
              <a:gd name="T50" fmla="*/ 2147483647 w 1635"/>
              <a:gd name="T51" fmla="*/ 2147483647 h 491"/>
              <a:gd name="T52" fmla="*/ 2147483647 w 1635"/>
              <a:gd name="T53" fmla="*/ 2147483647 h 491"/>
              <a:gd name="T54" fmla="*/ 2147483647 w 1635"/>
              <a:gd name="T55" fmla="*/ 2147483647 h 491"/>
              <a:gd name="T56" fmla="*/ 2147483647 w 1635"/>
              <a:gd name="T57" fmla="*/ 2147483647 h 491"/>
              <a:gd name="T58" fmla="*/ 2147483647 w 1635"/>
              <a:gd name="T59" fmla="*/ 2147483647 h 491"/>
              <a:gd name="T60" fmla="*/ 2147483647 w 1635"/>
              <a:gd name="T61" fmla="*/ 2147483647 h 491"/>
              <a:gd name="T62" fmla="*/ 2147483647 w 1635"/>
              <a:gd name="T63" fmla="*/ 2147483647 h 491"/>
              <a:gd name="T64" fmla="*/ 2147483647 w 1635"/>
              <a:gd name="T65" fmla="*/ 2147483647 h 491"/>
              <a:gd name="T66" fmla="*/ 2147483647 w 1635"/>
              <a:gd name="T67" fmla="*/ 2147483647 h 491"/>
              <a:gd name="T68" fmla="*/ 2147483647 w 1635"/>
              <a:gd name="T69" fmla="*/ 2147483647 h 491"/>
              <a:gd name="T70" fmla="*/ 2147483647 w 1635"/>
              <a:gd name="T71" fmla="*/ 2147483647 h 491"/>
              <a:gd name="T72" fmla="*/ 2147483647 w 1635"/>
              <a:gd name="T73" fmla="*/ 2147483647 h 491"/>
              <a:gd name="T74" fmla="*/ 2147483647 w 1635"/>
              <a:gd name="T75" fmla="*/ 2147483647 h 491"/>
              <a:gd name="T76" fmla="*/ 2147483647 w 1635"/>
              <a:gd name="T77" fmla="*/ 2147483647 h 491"/>
              <a:gd name="T78" fmla="*/ 2147483647 w 1635"/>
              <a:gd name="T79" fmla="*/ 2147483647 h 491"/>
              <a:gd name="T80" fmla="*/ 2147483647 w 1635"/>
              <a:gd name="T81" fmla="*/ 2147483647 h 491"/>
              <a:gd name="T82" fmla="*/ 2147483647 w 1635"/>
              <a:gd name="T83" fmla="*/ 2147483647 h 491"/>
              <a:gd name="T84" fmla="*/ 2147483647 w 1635"/>
              <a:gd name="T85" fmla="*/ 2147483647 h 491"/>
              <a:gd name="T86" fmla="*/ 2147483647 w 1635"/>
              <a:gd name="T87" fmla="*/ 2147483647 h 491"/>
              <a:gd name="T88" fmla="*/ 2147483647 w 1635"/>
              <a:gd name="T89" fmla="*/ 2147483647 h 491"/>
              <a:gd name="T90" fmla="*/ 2147483647 w 1635"/>
              <a:gd name="T91" fmla="*/ 2147483647 h 491"/>
              <a:gd name="T92" fmla="*/ 2147483647 w 1635"/>
              <a:gd name="T93" fmla="*/ 2147483647 h 491"/>
              <a:gd name="T94" fmla="*/ 2147483647 w 1635"/>
              <a:gd name="T95" fmla="*/ 2147483647 h 491"/>
              <a:gd name="T96" fmla="*/ 2147483647 w 1635"/>
              <a:gd name="T97" fmla="*/ 2147483647 h 491"/>
              <a:gd name="T98" fmla="*/ 2147483647 w 1635"/>
              <a:gd name="T99" fmla="*/ 2147483647 h 491"/>
              <a:gd name="T100" fmla="*/ 2147483647 w 1635"/>
              <a:gd name="T101" fmla="*/ 2147483647 h 491"/>
              <a:gd name="T102" fmla="*/ 2147483647 w 1635"/>
              <a:gd name="T103" fmla="*/ 2147483647 h 491"/>
              <a:gd name="T104" fmla="*/ 2147483647 w 1635"/>
              <a:gd name="T105" fmla="*/ 2147483647 h 491"/>
              <a:gd name="T106" fmla="*/ 2147483647 w 1635"/>
              <a:gd name="T107" fmla="*/ 2147483647 h 491"/>
              <a:gd name="T108" fmla="*/ 2147483647 w 1635"/>
              <a:gd name="T109" fmla="*/ 2147483647 h 491"/>
              <a:gd name="T110" fmla="*/ 2147483647 w 1635"/>
              <a:gd name="T111" fmla="*/ 2147483647 h 491"/>
              <a:gd name="T112" fmla="*/ 2147483647 w 1635"/>
              <a:gd name="T113" fmla="*/ 2147483647 h 491"/>
              <a:gd name="T114" fmla="*/ 2147483647 w 1635"/>
              <a:gd name="T115" fmla="*/ 2147483647 h 491"/>
              <a:gd name="T116" fmla="*/ 2147483647 w 1635"/>
              <a:gd name="T117" fmla="*/ 2147483647 h 491"/>
              <a:gd name="T118" fmla="*/ 2147483647 w 1635"/>
              <a:gd name="T119" fmla="*/ 2147483647 h 491"/>
              <a:gd name="T120" fmla="*/ 2147483647 w 1635"/>
              <a:gd name="T121" fmla="*/ 2147483647 h 491"/>
              <a:gd name="T122" fmla="*/ 2147483647 w 1635"/>
              <a:gd name="T123" fmla="*/ 2147483647 h 4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35"/>
              <a:gd name="T187" fmla="*/ 0 h 491"/>
              <a:gd name="T188" fmla="*/ 1635 w 1635"/>
              <a:gd name="T189" fmla="*/ 491 h 49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35" h="491">
                <a:moveTo>
                  <a:pt x="1" y="198"/>
                </a:moveTo>
                <a:lnTo>
                  <a:pt x="5" y="198"/>
                </a:lnTo>
                <a:lnTo>
                  <a:pt x="12" y="198"/>
                </a:lnTo>
                <a:lnTo>
                  <a:pt x="21" y="198"/>
                </a:lnTo>
                <a:lnTo>
                  <a:pt x="32" y="198"/>
                </a:lnTo>
                <a:lnTo>
                  <a:pt x="44" y="198"/>
                </a:lnTo>
                <a:lnTo>
                  <a:pt x="57" y="198"/>
                </a:lnTo>
                <a:lnTo>
                  <a:pt x="71" y="198"/>
                </a:lnTo>
                <a:lnTo>
                  <a:pt x="86" y="197"/>
                </a:lnTo>
                <a:lnTo>
                  <a:pt x="101" y="197"/>
                </a:lnTo>
                <a:lnTo>
                  <a:pt x="115" y="197"/>
                </a:lnTo>
                <a:lnTo>
                  <a:pt x="128" y="197"/>
                </a:lnTo>
                <a:lnTo>
                  <a:pt x="141" y="197"/>
                </a:lnTo>
                <a:lnTo>
                  <a:pt x="152" y="197"/>
                </a:lnTo>
                <a:lnTo>
                  <a:pt x="161" y="197"/>
                </a:lnTo>
                <a:lnTo>
                  <a:pt x="168" y="197"/>
                </a:lnTo>
                <a:lnTo>
                  <a:pt x="173" y="197"/>
                </a:lnTo>
                <a:lnTo>
                  <a:pt x="186" y="200"/>
                </a:lnTo>
                <a:lnTo>
                  <a:pt x="194" y="207"/>
                </a:lnTo>
                <a:lnTo>
                  <a:pt x="199" y="216"/>
                </a:lnTo>
                <a:lnTo>
                  <a:pt x="200" y="224"/>
                </a:lnTo>
                <a:lnTo>
                  <a:pt x="200" y="236"/>
                </a:lnTo>
                <a:lnTo>
                  <a:pt x="201" y="252"/>
                </a:lnTo>
                <a:lnTo>
                  <a:pt x="203" y="265"/>
                </a:lnTo>
                <a:lnTo>
                  <a:pt x="209" y="272"/>
                </a:lnTo>
                <a:lnTo>
                  <a:pt x="215" y="266"/>
                </a:lnTo>
                <a:lnTo>
                  <a:pt x="218" y="255"/>
                </a:lnTo>
                <a:lnTo>
                  <a:pt x="219" y="238"/>
                </a:lnTo>
                <a:lnTo>
                  <a:pt x="219" y="222"/>
                </a:lnTo>
                <a:lnTo>
                  <a:pt x="220" y="211"/>
                </a:lnTo>
                <a:lnTo>
                  <a:pt x="225" y="197"/>
                </a:lnTo>
                <a:lnTo>
                  <a:pt x="234" y="186"/>
                </a:lnTo>
                <a:lnTo>
                  <a:pt x="248" y="181"/>
                </a:lnTo>
                <a:lnTo>
                  <a:pt x="259" y="194"/>
                </a:lnTo>
                <a:lnTo>
                  <a:pt x="263" y="223"/>
                </a:lnTo>
                <a:lnTo>
                  <a:pt x="263" y="257"/>
                </a:lnTo>
                <a:lnTo>
                  <a:pt x="263" y="282"/>
                </a:lnTo>
                <a:lnTo>
                  <a:pt x="263" y="298"/>
                </a:lnTo>
                <a:lnTo>
                  <a:pt x="264" y="312"/>
                </a:lnTo>
                <a:lnTo>
                  <a:pt x="267" y="321"/>
                </a:lnTo>
                <a:lnTo>
                  <a:pt x="274" y="324"/>
                </a:lnTo>
                <a:lnTo>
                  <a:pt x="280" y="321"/>
                </a:lnTo>
                <a:lnTo>
                  <a:pt x="283" y="312"/>
                </a:lnTo>
                <a:lnTo>
                  <a:pt x="283" y="300"/>
                </a:lnTo>
                <a:lnTo>
                  <a:pt x="284" y="287"/>
                </a:lnTo>
                <a:lnTo>
                  <a:pt x="290" y="247"/>
                </a:lnTo>
                <a:lnTo>
                  <a:pt x="298" y="168"/>
                </a:lnTo>
                <a:lnTo>
                  <a:pt x="308" y="84"/>
                </a:lnTo>
                <a:lnTo>
                  <a:pt x="314" y="30"/>
                </a:lnTo>
                <a:lnTo>
                  <a:pt x="318" y="14"/>
                </a:lnTo>
                <a:lnTo>
                  <a:pt x="325" y="1"/>
                </a:lnTo>
                <a:lnTo>
                  <a:pt x="333" y="3"/>
                </a:lnTo>
                <a:lnTo>
                  <a:pt x="340" y="29"/>
                </a:lnTo>
                <a:lnTo>
                  <a:pt x="346" y="58"/>
                </a:lnTo>
                <a:lnTo>
                  <a:pt x="354" y="98"/>
                </a:lnTo>
                <a:lnTo>
                  <a:pt x="364" y="145"/>
                </a:lnTo>
                <a:lnTo>
                  <a:pt x="376" y="195"/>
                </a:lnTo>
                <a:lnTo>
                  <a:pt x="387" y="243"/>
                </a:lnTo>
                <a:lnTo>
                  <a:pt x="399" y="285"/>
                </a:lnTo>
                <a:lnTo>
                  <a:pt x="407" y="317"/>
                </a:lnTo>
                <a:lnTo>
                  <a:pt x="411" y="335"/>
                </a:lnTo>
                <a:lnTo>
                  <a:pt x="416" y="356"/>
                </a:lnTo>
                <a:lnTo>
                  <a:pt x="420" y="379"/>
                </a:lnTo>
                <a:lnTo>
                  <a:pt x="425" y="399"/>
                </a:lnTo>
                <a:lnTo>
                  <a:pt x="429" y="406"/>
                </a:lnTo>
                <a:lnTo>
                  <a:pt x="435" y="401"/>
                </a:lnTo>
                <a:lnTo>
                  <a:pt x="438" y="390"/>
                </a:lnTo>
                <a:lnTo>
                  <a:pt x="440" y="377"/>
                </a:lnTo>
                <a:lnTo>
                  <a:pt x="441" y="362"/>
                </a:lnTo>
                <a:lnTo>
                  <a:pt x="441" y="333"/>
                </a:lnTo>
                <a:lnTo>
                  <a:pt x="443" y="285"/>
                </a:lnTo>
                <a:lnTo>
                  <a:pt x="444" y="238"/>
                </a:lnTo>
                <a:lnTo>
                  <a:pt x="444" y="211"/>
                </a:lnTo>
                <a:lnTo>
                  <a:pt x="446" y="207"/>
                </a:lnTo>
                <a:lnTo>
                  <a:pt x="448" y="202"/>
                </a:lnTo>
                <a:lnTo>
                  <a:pt x="452" y="200"/>
                </a:lnTo>
                <a:lnTo>
                  <a:pt x="458" y="199"/>
                </a:lnTo>
                <a:lnTo>
                  <a:pt x="464" y="198"/>
                </a:lnTo>
                <a:lnTo>
                  <a:pt x="471" y="197"/>
                </a:lnTo>
                <a:lnTo>
                  <a:pt x="479" y="197"/>
                </a:lnTo>
                <a:lnTo>
                  <a:pt x="488" y="197"/>
                </a:lnTo>
                <a:lnTo>
                  <a:pt x="492" y="197"/>
                </a:lnTo>
                <a:lnTo>
                  <a:pt x="500" y="197"/>
                </a:lnTo>
                <a:lnTo>
                  <a:pt x="510" y="197"/>
                </a:lnTo>
                <a:lnTo>
                  <a:pt x="521" y="197"/>
                </a:lnTo>
                <a:lnTo>
                  <a:pt x="534" y="197"/>
                </a:lnTo>
                <a:lnTo>
                  <a:pt x="548" y="197"/>
                </a:lnTo>
                <a:lnTo>
                  <a:pt x="563" y="197"/>
                </a:lnTo>
                <a:lnTo>
                  <a:pt x="579" y="196"/>
                </a:lnTo>
                <a:lnTo>
                  <a:pt x="594" y="196"/>
                </a:lnTo>
                <a:lnTo>
                  <a:pt x="610" y="196"/>
                </a:lnTo>
                <a:lnTo>
                  <a:pt x="624" y="196"/>
                </a:lnTo>
                <a:lnTo>
                  <a:pt x="637" y="196"/>
                </a:lnTo>
                <a:lnTo>
                  <a:pt x="649" y="196"/>
                </a:lnTo>
                <a:lnTo>
                  <a:pt x="659" y="196"/>
                </a:lnTo>
                <a:lnTo>
                  <a:pt x="667" y="196"/>
                </a:lnTo>
                <a:lnTo>
                  <a:pt x="672" y="196"/>
                </a:lnTo>
                <a:lnTo>
                  <a:pt x="684" y="199"/>
                </a:lnTo>
                <a:lnTo>
                  <a:pt x="692" y="206"/>
                </a:lnTo>
                <a:lnTo>
                  <a:pt x="697" y="215"/>
                </a:lnTo>
                <a:lnTo>
                  <a:pt x="698" y="223"/>
                </a:lnTo>
                <a:lnTo>
                  <a:pt x="698" y="235"/>
                </a:lnTo>
                <a:lnTo>
                  <a:pt x="698" y="251"/>
                </a:lnTo>
                <a:lnTo>
                  <a:pt x="701" y="264"/>
                </a:lnTo>
                <a:lnTo>
                  <a:pt x="708" y="271"/>
                </a:lnTo>
                <a:lnTo>
                  <a:pt x="714" y="265"/>
                </a:lnTo>
                <a:lnTo>
                  <a:pt x="717" y="254"/>
                </a:lnTo>
                <a:lnTo>
                  <a:pt x="718" y="237"/>
                </a:lnTo>
                <a:lnTo>
                  <a:pt x="718" y="221"/>
                </a:lnTo>
                <a:lnTo>
                  <a:pt x="719" y="210"/>
                </a:lnTo>
                <a:lnTo>
                  <a:pt x="724" y="196"/>
                </a:lnTo>
                <a:lnTo>
                  <a:pt x="732" y="185"/>
                </a:lnTo>
                <a:lnTo>
                  <a:pt x="745" y="180"/>
                </a:lnTo>
                <a:lnTo>
                  <a:pt x="756" y="193"/>
                </a:lnTo>
                <a:lnTo>
                  <a:pt x="762" y="222"/>
                </a:lnTo>
                <a:lnTo>
                  <a:pt x="762" y="256"/>
                </a:lnTo>
                <a:lnTo>
                  <a:pt x="762" y="281"/>
                </a:lnTo>
                <a:lnTo>
                  <a:pt x="762" y="297"/>
                </a:lnTo>
                <a:lnTo>
                  <a:pt x="763" y="310"/>
                </a:lnTo>
                <a:lnTo>
                  <a:pt x="766" y="320"/>
                </a:lnTo>
                <a:lnTo>
                  <a:pt x="773" y="323"/>
                </a:lnTo>
                <a:lnTo>
                  <a:pt x="779" y="320"/>
                </a:lnTo>
                <a:lnTo>
                  <a:pt x="782" y="310"/>
                </a:lnTo>
                <a:lnTo>
                  <a:pt x="782" y="299"/>
                </a:lnTo>
                <a:lnTo>
                  <a:pt x="783" y="286"/>
                </a:lnTo>
                <a:lnTo>
                  <a:pt x="787" y="246"/>
                </a:lnTo>
                <a:lnTo>
                  <a:pt x="796" y="167"/>
                </a:lnTo>
                <a:lnTo>
                  <a:pt x="806" y="83"/>
                </a:lnTo>
                <a:lnTo>
                  <a:pt x="813" y="30"/>
                </a:lnTo>
                <a:lnTo>
                  <a:pt x="817" y="13"/>
                </a:lnTo>
                <a:lnTo>
                  <a:pt x="824" y="1"/>
                </a:lnTo>
                <a:lnTo>
                  <a:pt x="832" y="2"/>
                </a:lnTo>
                <a:lnTo>
                  <a:pt x="839" y="28"/>
                </a:lnTo>
                <a:lnTo>
                  <a:pt x="843" y="56"/>
                </a:lnTo>
                <a:lnTo>
                  <a:pt x="851" y="97"/>
                </a:lnTo>
                <a:lnTo>
                  <a:pt x="862" y="144"/>
                </a:lnTo>
                <a:lnTo>
                  <a:pt x="874" y="194"/>
                </a:lnTo>
                <a:lnTo>
                  <a:pt x="885" y="242"/>
                </a:lnTo>
                <a:lnTo>
                  <a:pt x="896" y="284"/>
                </a:lnTo>
                <a:lnTo>
                  <a:pt x="904" y="316"/>
                </a:lnTo>
                <a:lnTo>
                  <a:pt x="908" y="334"/>
                </a:lnTo>
                <a:lnTo>
                  <a:pt x="912" y="355"/>
                </a:lnTo>
                <a:lnTo>
                  <a:pt x="918" y="378"/>
                </a:lnTo>
                <a:lnTo>
                  <a:pt x="922" y="398"/>
                </a:lnTo>
                <a:lnTo>
                  <a:pt x="927" y="405"/>
                </a:lnTo>
                <a:lnTo>
                  <a:pt x="933" y="395"/>
                </a:lnTo>
                <a:lnTo>
                  <a:pt x="936" y="374"/>
                </a:lnTo>
                <a:lnTo>
                  <a:pt x="938" y="350"/>
                </a:lnTo>
                <a:lnTo>
                  <a:pt x="938" y="331"/>
                </a:lnTo>
                <a:lnTo>
                  <a:pt x="938" y="307"/>
                </a:lnTo>
                <a:lnTo>
                  <a:pt x="940" y="270"/>
                </a:lnTo>
                <a:lnTo>
                  <a:pt x="941" y="233"/>
                </a:lnTo>
                <a:lnTo>
                  <a:pt x="941" y="211"/>
                </a:lnTo>
                <a:lnTo>
                  <a:pt x="942" y="206"/>
                </a:lnTo>
                <a:lnTo>
                  <a:pt x="945" y="202"/>
                </a:lnTo>
                <a:lnTo>
                  <a:pt x="949" y="199"/>
                </a:lnTo>
                <a:lnTo>
                  <a:pt x="954" y="198"/>
                </a:lnTo>
                <a:lnTo>
                  <a:pt x="961" y="197"/>
                </a:lnTo>
                <a:lnTo>
                  <a:pt x="968" y="196"/>
                </a:lnTo>
                <a:lnTo>
                  <a:pt x="978" y="196"/>
                </a:lnTo>
                <a:lnTo>
                  <a:pt x="987" y="196"/>
                </a:lnTo>
                <a:lnTo>
                  <a:pt x="991" y="196"/>
                </a:lnTo>
                <a:lnTo>
                  <a:pt x="998" y="196"/>
                </a:lnTo>
                <a:lnTo>
                  <a:pt x="1007" y="196"/>
                </a:lnTo>
                <a:lnTo>
                  <a:pt x="1019" y="196"/>
                </a:lnTo>
                <a:lnTo>
                  <a:pt x="1032" y="196"/>
                </a:lnTo>
                <a:lnTo>
                  <a:pt x="1046" y="196"/>
                </a:lnTo>
                <a:lnTo>
                  <a:pt x="1061" y="196"/>
                </a:lnTo>
                <a:lnTo>
                  <a:pt x="1077" y="195"/>
                </a:lnTo>
                <a:lnTo>
                  <a:pt x="1092" y="195"/>
                </a:lnTo>
                <a:lnTo>
                  <a:pt x="1107" y="195"/>
                </a:lnTo>
                <a:lnTo>
                  <a:pt x="1121" y="195"/>
                </a:lnTo>
                <a:lnTo>
                  <a:pt x="1135" y="195"/>
                </a:lnTo>
                <a:lnTo>
                  <a:pt x="1147" y="195"/>
                </a:lnTo>
                <a:lnTo>
                  <a:pt x="1156" y="195"/>
                </a:lnTo>
                <a:lnTo>
                  <a:pt x="1164" y="195"/>
                </a:lnTo>
                <a:lnTo>
                  <a:pt x="1169" y="195"/>
                </a:lnTo>
                <a:lnTo>
                  <a:pt x="1182" y="198"/>
                </a:lnTo>
                <a:lnTo>
                  <a:pt x="1190" y="204"/>
                </a:lnTo>
                <a:lnTo>
                  <a:pt x="1195" y="214"/>
                </a:lnTo>
                <a:lnTo>
                  <a:pt x="1196" y="222"/>
                </a:lnTo>
                <a:lnTo>
                  <a:pt x="1196" y="234"/>
                </a:lnTo>
                <a:lnTo>
                  <a:pt x="1196" y="250"/>
                </a:lnTo>
                <a:lnTo>
                  <a:pt x="1199" y="263"/>
                </a:lnTo>
                <a:lnTo>
                  <a:pt x="1204" y="270"/>
                </a:lnTo>
                <a:lnTo>
                  <a:pt x="1210" y="264"/>
                </a:lnTo>
                <a:lnTo>
                  <a:pt x="1214" y="253"/>
                </a:lnTo>
                <a:lnTo>
                  <a:pt x="1215" y="236"/>
                </a:lnTo>
                <a:lnTo>
                  <a:pt x="1215" y="220"/>
                </a:lnTo>
                <a:lnTo>
                  <a:pt x="1216" y="209"/>
                </a:lnTo>
                <a:lnTo>
                  <a:pt x="1221" y="195"/>
                </a:lnTo>
                <a:lnTo>
                  <a:pt x="1229" y="183"/>
                </a:lnTo>
                <a:lnTo>
                  <a:pt x="1243" y="179"/>
                </a:lnTo>
                <a:lnTo>
                  <a:pt x="1254" y="192"/>
                </a:lnTo>
                <a:lnTo>
                  <a:pt x="1259" y="221"/>
                </a:lnTo>
                <a:lnTo>
                  <a:pt x="1259" y="255"/>
                </a:lnTo>
                <a:lnTo>
                  <a:pt x="1259" y="280"/>
                </a:lnTo>
                <a:lnTo>
                  <a:pt x="1259" y="296"/>
                </a:lnTo>
                <a:lnTo>
                  <a:pt x="1260" y="309"/>
                </a:lnTo>
                <a:lnTo>
                  <a:pt x="1262" y="319"/>
                </a:lnTo>
                <a:lnTo>
                  <a:pt x="1269" y="322"/>
                </a:lnTo>
                <a:lnTo>
                  <a:pt x="1275" y="319"/>
                </a:lnTo>
                <a:lnTo>
                  <a:pt x="1278" y="309"/>
                </a:lnTo>
                <a:lnTo>
                  <a:pt x="1278" y="298"/>
                </a:lnTo>
                <a:lnTo>
                  <a:pt x="1279" y="285"/>
                </a:lnTo>
                <a:lnTo>
                  <a:pt x="1285" y="245"/>
                </a:lnTo>
                <a:lnTo>
                  <a:pt x="1293" y="166"/>
                </a:lnTo>
                <a:lnTo>
                  <a:pt x="1303" y="82"/>
                </a:lnTo>
                <a:lnTo>
                  <a:pt x="1309" y="29"/>
                </a:lnTo>
                <a:lnTo>
                  <a:pt x="1313" y="12"/>
                </a:lnTo>
                <a:lnTo>
                  <a:pt x="1320" y="0"/>
                </a:lnTo>
                <a:lnTo>
                  <a:pt x="1328" y="1"/>
                </a:lnTo>
                <a:lnTo>
                  <a:pt x="1335" y="27"/>
                </a:lnTo>
                <a:lnTo>
                  <a:pt x="1341" y="55"/>
                </a:lnTo>
                <a:lnTo>
                  <a:pt x="1349" y="96"/>
                </a:lnTo>
                <a:lnTo>
                  <a:pt x="1360" y="143"/>
                </a:lnTo>
                <a:lnTo>
                  <a:pt x="1371" y="193"/>
                </a:lnTo>
                <a:lnTo>
                  <a:pt x="1383" y="241"/>
                </a:lnTo>
                <a:lnTo>
                  <a:pt x="1394" y="283"/>
                </a:lnTo>
                <a:lnTo>
                  <a:pt x="1402" y="315"/>
                </a:lnTo>
                <a:lnTo>
                  <a:pt x="1406" y="333"/>
                </a:lnTo>
                <a:lnTo>
                  <a:pt x="1411" y="363"/>
                </a:lnTo>
                <a:lnTo>
                  <a:pt x="1416" y="410"/>
                </a:lnTo>
                <a:lnTo>
                  <a:pt x="1420" y="452"/>
                </a:lnTo>
                <a:lnTo>
                  <a:pt x="1425" y="471"/>
                </a:lnTo>
                <a:lnTo>
                  <a:pt x="1430" y="451"/>
                </a:lnTo>
                <a:lnTo>
                  <a:pt x="1434" y="407"/>
                </a:lnTo>
                <a:lnTo>
                  <a:pt x="1435" y="360"/>
                </a:lnTo>
                <a:lnTo>
                  <a:pt x="1436" y="330"/>
                </a:lnTo>
                <a:lnTo>
                  <a:pt x="1436" y="306"/>
                </a:lnTo>
                <a:lnTo>
                  <a:pt x="1438" y="268"/>
                </a:lnTo>
                <a:lnTo>
                  <a:pt x="1439" y="232"/>
                </a:lnTo>
                <a:lnTo>
                  <a:pt x="1439" y="210"/>
                </a:lnTo>
                <a:lnTo>
                  <a:pt x="1440" y="204"/>
                </a:lnTo>
                <a:lnTo>
                  <a:pt x="1443" y="201"/>
                </a:lnTo>
                <a:lnTo>
                  <a:pt x="1447" y="198"/>
                </a:lnTo>
                <a:lnTo>
                  <a:pt x="1453" y="197"/>
                </a:lnTo>
                <a:lnTo>
                  <a:pt x="1459" y="196"/>
                </a:lnTo>
                <a:lnTo>
                  <a:pt x="1466" y="195"/>
                </a:lnTo>
                <a:lnTo>
                  <a:pt x="1474" y="195"/>
                </a:lnTo>
                <a:lnTo>
                  <a:pt x="1483" y="195"/>
                </a:lnTo>
                <a:lnTo>
                  <a:pt x="1495" y="195"/>
                </a:lnTo>
                <a:lnTo>
                  <a:pt x="1513" y="195"/>
                </a:lnTo>
                <a:lnTo>
                  <a:pt x="1535" y="195"/>
                </a:lnTo>
                <a:lnTo>
                  <a:pt x="1562" y="194"/>
                </a:lnTo>
                <a:lnTo>
                  <a:pt x="1586" y="194"/>
                </a:lnTo>
                <a:lnTo>
                  <a:pt x="1609" y="194"/>
                </a:lnTo>
                <a:lnTo>
                  <a:pt x="1626" y="194"/>
                </a:lnTo>
                <a:lnTo>
                  <a:pt x="1634" y="194"/>
                </a:lnTo>
                <a:lnTo>
                  <a:pt x="1634" y="208"/>
                </a:lnTo>
                <a:lnTo>
                  <a:pt x="1635" y="233"/>
                </a:lnTo>
                <a:lnTo>
                  <a:pt x="1635" y="259"/>
                </a:lnTo>
                <a:lnTo>
                  <a:pt x="1635" y="273"/>
                </a:lnTo>
                <a:lnTo>
                  <a:pt x="1623" y="273"/>
                </a:lnTo>
                <a:lnTo>
                  <a:pt x="1605" y="273"/>
                </a:lnTo>
                <a:lnTo>
                  <a:pt x="1582" y="273"/>
                </a:lnTo>
                <a:lnTo>
                  <a:pt x="1558" y="273"/>
                </a:lnTo>
                <a:lnTo>
                  <a:pt x="1533" y="273"/>
                </a:lnTo>
                <a:lnTo>
                  <a:pt x="1512" y="273"/>
                </a:lnTo>
                <a:lnTo>
                  <a:pt x="1495" y="274"/>
                </a:lnTo>
                <a:lnTo>
                  <a:pt x="1483" y="274"/>
                </a:lnTo>
                <a:lnTo>
                  <a:pt x="1476" y="274"/>
                </a:lnTo>
                <a:lnTo>
                  <a:pt x="1470" y="274"/>
                </a:lnTo>
                <a:lnTo>
                  <a:pt x="1464" y="275"/>
                </a:lnTo>
                <a:lnTo>
                  <a:pt x="1459" y="276"/>
                </a:lnTo>
                <a:lnTo>
                  <a:pt x="1455" y="278"/>
                </a:lnTo>
                <a:lnTo>
                  <a:pt x="1452" y="280"/>
                </a:lnTo>
                <a:lnTo>
                  <a:pt x="1451" y="283"/>
                </a:lnTo>
                <a:lnTo>
                  <a:pt x="1450" y="287"/>
                </a:lnTo>
                <a:lnTo>
                  <a:pt x="1449" y="312"/>
                </a:lnTo>
                <a:lnTo>
                  <a:pt x="1447" y="350"/>
                </a:lnTo>
                <a:lnTo>
                  <a:pt x="1445" y="390"/>
                </a:lnTo>
                <a:lnTo>
                  <a:pt x="1444" y="415"/>
                </a:lnTo>
                <a:lnTo>
                  <a:pt x="1442" y="434"/>
                </a:lnTo>
                <a:lnTo>
                  <a:pt x="1437" y="458"/>
                </a:lnTo>
                <a:lnTo>
                  <a:pt x="1431" y="479"/>
                </a:lnTo>
                <a:lnTo>
                  <a:pt x="1425" y="489"/>
                </a:lnTo>
                <a:lnTo>
                  <a:pt x="1419" y="481"/>
                </a:lnTo>
                <a:lnTo>
                  <a:pt x="1412" y="462"/>
                </a:lnTo>
                <a:lnTo>
                  <a:pt x="1405" y="437"/>
                </a:lnTo>
                <a:lnTo>
                  <a:pt x="1400" y="418"/>
                </a:lnTo>
                <a:lnTo>
                  <a:pt x="1396" y="400"/>
                </a:lnTo>
                <a:lnTo>
                  <a:pt x="1387" y="368"/>
                </a:lnTo>
                <a:lnTo>
                  <a:pt x="1377" y="326"/>
                </a:lnTo>
                <a:lnTo>
                  <a:pt x="1366" y="278"/>
                </a:lnTo>
                <a:lnTo>
                  <a:pt x="1355" y="228"/>
                </a:lnTo>
                <a:lnTo>
                  <a:pt x="1345" y="181"/>
                </a:lnTo>
                <a:lnTo>
                  <a:pt x="1337" y="140"/>
                </a:lnTo>
                <a:lnTo>
                  <a:pt x="1331" y="112"/>
                </a:lnTo>
                <a:lnTo>
                  <a:pt x="1326" y="86"/>
                </a:lnTo>
                <a:lnTo>
                  <a:pt x="1321" y="84"/>
                </a:lnTo>
                <a:lnTo>
                  <a:pt x="1317" y="97"/>
                </a:lnTo>
                <a:lnTo>
                  <a:pt x="1315" y="113"/>
                </a:lnTo>
                <a:lnTo>
                  <a:pt x="1309" y="167"/>
                </a:lnTo>
                <a:lnTo>
                  <a:pt x="1300" y="251"/>
                </a:lnTo>
                <a:lnTo>
                  <a:pt x="1292" y="330"/>
                </a:lnTo>
                <a:lnTo>
                  <a:pt x="1288" y="370"/>
                </a:lnTo>
                <a:lnTo>
                  <a:pt x="1286" y="383"/>
                </a:lnTo>
                <a:lnTo>
                  <a:pt x="1282" y="394"/>
                </a:lnTo>
                <a:lnTo>
                  <a:pt x="1277" y="403"/>
                </a:lnTo>
                <a:lnTo>
                  <a:pt x="1269" y="407"/>
                </a:lnTo>
                <a:lnTo>
                  <a:pt x="1261" y="404"/>
                </a:lnTo>
                <a:lnTo>
                  <a:pt x="1256" y="394"/>
                </a:lnTo>
                <a:lnTo>
                  <a:pt x="1253" y="381"/>
                </a:lnTo>
                <a:lnTo>
                  <a:pt x="1252" y="365"/>
                </a:lnTo>
                <a:lnTo>
                  <a:pt x="1252" y="339"/>
                </a:lnTo>
                <a:lnTo>
                  <a:pt x="1251" y="303"/>
                </a:lnTo>
                <a:lnTo>
                  <a:pt x="1247" y="272"/>
                </a:lnTo>
                <a:lnTo>
                  <a:pt x="1240" y="258"/>
                </a:lnTo>
                <a:lnTo>
                  <a:pt x="1229" y="263"/>
                </a:lnTo>
                <a:lnTo>
                  <a:pt x="1224" y="277"/>
                </a:lnTo>
                <a:lnTo>
                  <a:pt x="1222" y="293"/>
                </a:lnTo>
                <a:lnTo>
                  <a:pt x="1222" y="305"/>
                </a:lnTo>
                <a:lnTo>
                  <a:pt x="1221" y="321"/>
                </a:lnTo>
                <a:lnTo>
                  <a:pt x="1217" y="338"/>
                </a:lnTo>
                <a:lnTo>
                  <a:pt x="1211" y="349"/>
                </a:lnTo>
                <a:lnTo>
                  <a:pt x="1204" y="355"/>
                </a:lnTo>
                <a:lnTo>
                  <a:pt x="1197" y="348"/>
                </a:lnTo>
                <a:lnTo>
                  <a:pt x="1192" y="335"/>
                </a:lnTo>
                <a:lnTo>
                  <a:pt x="1188" y="319"/>
                </a:lnTo>
                <a:lnTo>
                  <a:pt x="1187" y="307"/>
                </a:lnTo>
                <a:lnTo>
                  <a:pt x="1187" y="298"/>
                </a:lnTo>
                <a:lnTo>
                  <a:pt x="1186" y="286"/>
                </a:lnTo>
                <a:lnTo>
                  <a:pt x="1181" y="278"/>
                </a:lnTo>
                <a:lnTo>
                  <a:pt x="1169" y="274"/>
                </a:lnTo>
                <a:lnTo>
                  <a:pt x="1164" y="274"/>
                </a:lnTo>
                <a:lnTo>
                  <a:pt x="1157" y="274"/>
                </a:lnTo>
                <a:lnTo>
                  <a:pt x="1148" y="274"/>
                </a:lnTo>
                <a:lnTo>
                  <a:pt x="1137" y="274"/>
                </a:lnTo>
                <a:lnTo>
                  <a:pt x="1123" y="274"/>
                </a:lnTo>
                <a:lnTo>
                  <a:pt x="1110" y="274"/>
                </a:lnTo>
                <a:lnTo>
                  <a:pt x="1096" y="274"/>
                </a:lnTo>
                <a:lnTo>
                  <a:pt x="1081" y="274"/>
                </a:lnTo>
                <a:lnTo>
                  <a:pt x="1066" y="274"/>
                </a:lnTo>
                <a:lnTo>
                  <a:pt x="1052" y="274"/>
                </a:lnTo>
                <a:lnTo>
                  <a:pt x="1039" y="274"/>
                </a:lnTo>
                <a:lnTo>
                  <a:pt x="1027" y="274"/>
                </a:lnTo>
                <a:lnTo>
                  <a:pt x="1015" y="274"/>
                </a:lnTo>
                <a:lnTo>
                  <a:pt x="1006" y="274"/>
                </a:lnTo>
                <a:lnTo>
                  <a:pt x="999" y="274"/>
                </a:lnTo>
                <a:lnTo>
                  <a:pt x="995" y="274"/>
                </a:lnTo>
                <a:lnTo>
                  <a:pt x="986" y="274"/>
                </a:lnTo>
                <a:lnTo>
                  <a:pt x="978" y="274"/>
                </a:lnTo>
                <a:lnTo>
                  <a:pt x="971" y="275"/>
                </a:lnTo>
                <a:lnTo>
                  <a:pt x="964" y="276"/>
                </a:lnTo>
                <a:lnTo>
                  <a:pt x="958" y="278"/>
                </a:lnTo>
                <a:lnTo>
                  <a:pt x="954" y="280"/>
                </a:lnTo>
                <a:lnTo>
                  <a:pt x="952" y="284"/>
                </a:lnTo>
                <a:lnTo>
                  <a:pt x="951" y="288"/>
                </a:lnTo>
                <a:lnTo>
                  <a:pt x="950" y="313"/>
                </a:lnTo>
                <a:lnTo>
                  <a:pt x="948" y="351"/>
                </a:lnTo>
                <a:lnTo>
                  <a:pt x="946" y="391"/>
                </a:lnTo>
                <a:lnTo>
                  <a:pt x="945" y="416"/>
                </a:lnTo>
                <a:lnTo>
                  <a:pt x="943" y="435"/>
                </a:lnTo>
                <a:lnTo>
                  <a:pt x="939" y="460"/>
                </a:lnTo>
                <a:lnTo>
                  <a:pt x="934" y="481"/>
                </a:lnTo>
                <a:lnTo>
                  <a:pt x="927" y="490"/>
                </a:lnTo>
                <a:lnTo>
                  <a:pt x="921" y="482"/>
                </a:lnTo>
                <a:lnTo>
                  <a:pt x="914" y="463"/>
                </a:lnTo>
                <a:lnTo>
                  <a:pt x="907" y="439"/>
                </a:lnTo>
                <a:lnTo>
                  <a:pt x="901" y="419"/>
                </a:lnTo>
                <a:lnTo>
                  <a:pt x="897" y="401"/>
                </a:lnTo>
                <a:lnTo>
                  <a:pt x="889" y="369"/>
                </a:lnTo>
                <a:lnTo>
                  <a:pt x="879" y="327"/>
                </a:lnTo>
                <a:lnTo>
                  <a:pt x="868" y="279"/>
                </a:lnTo>
                <a:lnTo>
                  <a:pt x="856" y="229"/>
                </a:lnTo>
                <a:lnTo>
                  <a:pt x="846" y="182"/>
                </a:lnTo>
                <a:lnTo>
                  <a:pt x="839" y="141"/>
                </a:lnTo>
                <a:lnTo>
                  <a:pt x="834" y="113"/>
                </a:lnTo>
                <a:lnTo>
                  <a:pt x="829" y="86"/>
                </a:lnTo>
                <a:lnTo>
                  <a:pt x="825" y="85"/>
                </a:lnTo>
                <a:lnTo>
                  <a:pt x="821" y="98"/>
                </a:lnTo>
                <a:lnTo>
                  <a:pt x="819" y="114"/>
                </a:lnTo>
                <a:lnTo>
                  <a:pt x="813" y="168"/>
                </a:lnTo>
                <a:lnTo>
                  <a:pt x="803" y="252"/>
                </a:lnTo>
                <a:lnTo>
                  <a:pt x="795" y="331"/>
                </a:lnTo>
                <a:lnTo>
                  <a:pt x="791" y="371"/>
                </a:lnTo>
                <a:lnTo>
                  <a:pt x="789" y="384"/>
                </a:lnTo>
                <a:lnTo>
                  <a:pt x="786" y="395"/>
                </a:lnTo>
                <a:lnTo>
                  <a:pt x="781" y="404"/>
                </a:lnTo>
                <a:lnTo>
                  <a:pt x="773" y="407"/>
                </a:lnTo>
                <a:lnTo>
                  <a:pt x="765" y="404"/>
                </a:lnTo>
                <a:lnTo>
                  <a:pt x="759" y="394"/>
                </a:lnTo>
                <a:lnTo>
                  <a:pt x="756" y="382"/>
                </a:lnTo>
                <a:lnTo>
                  <a:pt x="754" y="366"/>
                </a:lnTo>
                <a:lnTo>
                  <a:pt x="754" y="340"/>
                </a:lnTo>
                <a:lnTo>
                  <a:pt x="753" y="304"/>
                </a:lnTo>
                <a:lnTo>
                  <a:pt x="750" y="273"/>
                </a:lnTo>
                <a:lnTo>
                  <a:pt x="742" y="259"/>
                </a:lnTo>
                <a:lnTo>
                  <a:pt x="733" y="264"/>
                </a:lnTo>
                <a:lnTo>
                  <a:pt x="728" y="278"/>
                </a:lnTo>
                <a:lnTo>
                  <a:pt x="726" y="294"/>
                </a:lnTo>
                <a:lnTo>
                  <a:pt x="726" y="306"/>
                </a:lnTo>
                <a:lnTo>
                  <a:pt x="725" y="322"/>
                </a:lnTo>
                <a:lnTo>
                  <a:pt x="721" y="339"/>
                </a:lnTo>
                <a:lnTo>
                  <a:pt x="715" y="350"/>
                </a:lnTo>
                <a:lnTo>
                  <a:pt x="708" y="356"/>
                </a:lnTo>
                <a:lnTo>
                  <a:pt x="700" y="349"/>
                </a:lnTo>
                <a:lnTo>
                  <a:pt x="695" y="336"/>
                </a:lnTo>
                <a:lnTo>
                  <a:pt x="691" y="320"/>
                </a:lnTo>
                <a:lnTo>
                  <a:pt x="690" y="308"/>
                </a:lnTo>
                <a:lnTo>
                  <a:pt x="690" y="299"/>
                </a:lnTo>
                <a:lnTo>
                  <a:pt x="688" y="287"/>
                </a:lnTo>
                <a:lnTo>
                  <a:pt x="683" y="279"/>
                </a:lnTo>
                <a:lnTo>
                  <a:pt x="672" y="275"/>
                </a:lnTo>
                <a:lnTo>
                  <a:pt x="667" y="275"/>
                </a:lnTo>
                <a:lnTo>
                  <a:pt x="660" y="275"/>
                </a:lnTo>
                <a:lnTo>
                  <a:pt x="650" y="275"/>
                </a:lnTo>
                <a:lnTo>
                  <a:pt x="639" y="275"/>
                </a:lnTo>
                <a:lnTo>
                  <a:pt x="626" y="275"/>
                </a:lnTo>
                <a:lnTo>
                  <a:pt x="613" y="275"/>
                </a:lnTo>
                <a:lnTo>
                  <a:pt x="598" y="275"/>
                </a:lnTo>
                <a:lnTo>
                  <a:pt x="584" y="275"/>
                </a:lnTo>
                <a:lnTo>
                  <a:pt x="569" y="275"/>
                </a:lnTo>
                <a:lnTo>
                  <a:pt x="555" y="275"/>
                </a:lnTo>
                <a:lnTo>
                  <a:pt x="541" y="275"/>
                </a:lnTo>
                <a:lnTo>
                  <a:pt x="529" y="275"/>
                </a:lnTo>
                <a:lnTo>
                  <a:pt x="519" y="275"/>
                </a:lnTo>
                <a:lnTo>
                  <a:pt x="510" y="275"/>
                </a:lnTo>
                <a:lnTo>
                  <a:pt x="503" y="275"/>
                </a:lnTo>
                <a:lnTo>
                  <a:pt x="499" y="275"/>
                </a:lnTo>
                <a:lnTo>
                  <a:pt x="489" y="275"/>
                </a:lnTo>
                <a:lnTo>
                  <a:pt x="481" y="275"/>
                </a:lnTo>
                <a:lnTo>
                  <a:pt x="473" y="276"/>
                </a:lnTo>
                <a:lnTo>
                  <a:pt x="467" y="277"/>
                </a:lnTo>
                <a:lnTo>
                  <a:pt x="461" y="278"/>
                </a:lnTo>
                <a:lnTo>
                  <a:pt x="457" y="281"/>
                </a:lnTo>
                <a:lnTo>
                  <a:pt x="455" y="284"/>
                </a:lnTo>
                <a:lnTo>
                  <a:pt x="454" y="289"/>
                </a:lnTo>
                <a:lnTo>
                  <a:pt x="453" y="313"/>
                </a:lnTo>
                <a:lnTo>
                  <a:pt x="452" y="351"/>
                </a:lnTo>
                <a:lnTo>
                  <a:pt x="450" y="391"/>
                </a:lnTo>
                <a:lnTo>
                  <a:pt x="449" y="418"/>
                </a:lnTo>
                <a:lnTo>
                  <a:pt x="447" y="436"/>
                </a:lnTo>
                <a:lnTo>
                  <a:pt x="442" y="461"/>
                </a:lnTo>
                <a:lnTo>
                  <a:pt x="436" y="482"/>
                </a:lnTo>
                <a:lnTo>
                  <a:pt x="430" y="491"/>
                </a:lnTo>
                <a:lnTo>
                  <a:pt x="424" y="483"/>
                </a:lnTo>
                <a:lnTo>
                  <a:pt x="417" y="464"/>
                </a:lnTo>
                <a:lnTo>
                  <a:pt x="410" y="440"/>
                </a:lnTo>
                <a:lnTo>
                  <a:pt x="404" y="420"/>
                </a:lnTo>
                <a:lnTo>
                  <a:pt x="400" y="402"/>
                </a:lnTo>
                <a:lnTo>
                  <a:pt x="392" y="370"/>
                </a:lnTo>
                <a:lnTo>
                  <a:pt x="382" y="328"/>
                </a:lnTo>
                <a:lnTo>
                  <a:pt x="371" y="280"/>
                </a:lnTo>
                <a:lnTo>
                  <a:pt x="360" y="230"/>
                </a:lnTo>
                <a:lnTo>
                  <a:pt x="350" y="183"/>
                </a:lnTo>
                <a:lnTo>
                  <a:pt x="342" y="143"/>
                </a:lnTo>
                <a:lnTo>
                  <a:pt x="336" y="114"/>
                </a:lnTo>
                <a:lnTo>
                  <a:pt x="331" y="87"/>
                </a:lnTo>
                <a:lnTo>
                  <a:pt x="326" y="86"/>
                </a:lnTo>
                <a:lnTo>
                  <a:pt x="322" y="100"/>
                </a:lnTo>
                <a:lnTo>
                  <a:pt x="320" y="115"/>
                </a:lnTo>
                <a:lnTo>
                  <a:pt x="314" y="169"/>
                </a:lnTo>
                <a:lnTo>
                  <a:pt x="305" y="253"/>
                </a:lnTo>
                <a:lnTo>
                  <a:pt x="297" y="333"/>
                </a:lnTo>
                <a:lnTo>
                  <a:pt x="293" y="372"/>
                </a:lnTo>
                <a:lnTo>
                  <a:pt x="291" y="385"/>
                </a:lnTo>
                <a:lnTo>
                  <a:pt x="287" y="397"/>
                </a:lnTo>
                <a:lnTo>
                  <a:pt x="282" y="405"/>
                </a:lnTo>
                <a:lnTo>
                  <a:pt x="274" y="408"/>
                </a:lnTo>
                <a:lnTo>
                  <a:pt x="266" y="405"/>
                </a:lnTo>
                <a:lnTo>
                  <a:pt x="261" y="395"/>
                </a:lnTo>
                <a:lnTo>
                  <a:pt x="258" y="383"/>
                </a:lnTo>
                <a:lnTo>
                  <a:pt x="257" y="367"/>
                </a:lnTo>
                <a:lnTo>
                  <a:pt x="257" y="341"/>
                </a:lnTo>
                <a:lnTo>
                  <a:pt x="256" y="305"/>
                </a:lnTo>
                <a:lnTo>
                  <a:pt x="252" y="274"/>
                </a:lnTo>
                <a:lnTo>
                  <a:pt x="244" y="260"/>
                </a:lnTo>
                <a:lnTo>
                  <a:pt x="234" y="265"/>
                </a:lnTo>
                <a:lnTo>
                  <a:pt x="229" y="279"/>
                </a:lnTo>
                <a:lnTo>
                  <a:pt x="227" y="295"/>
                </a:lnTo>
                <a:lnTo>
                  <a:pt x="227" y="307"/>
                </a:lnTo>
                <a:lnTo>
                  <a:pt x="226" y="323"/>
                </a:lnTo>
                <a:lnTo>
                  <a:pt x="222" y="340"/>
                </a:lnTo>
                <a:lnTo>
                  <a:pt x="216" y="351"/>
                </a:lnTo>
                <a:lnTo>
                  <a:pt x="209" y="357"/>
                </a:lnTo>
                <a:lnTo>
                  <a:pt x="202" y="350"/>
                </a:lnTo>
                <a:lnTo>
                  <a:pt x="197" y="337"/>
                </a:lnTo>
                <a:lnTo>
                  <a:pt x="193" y="321"/>
                </a:lnTo>
                <a:lnTo>
                  <a:pt x="192" y="309"/>
                </a:lnTo>
                <a:lnTo>
                  <a:pt x="192" y="300"/>
                </a:lnTo>
                <a:lnTo>
                  <a:pt x="191" y="288"/>
                </a:lnTo>
                <a:lnTo>
                  <a:pt x="186" y="280"/>
                </a:lnTo>
                <a:lnTo>
                  <a:pt x="174" y="276"/>
                </a:lnTo>
                <a:lnTo>
                  <a:pt x="169" y="276"/>
                </a:lnTo>
                <a:lnTo>
                  <a:pt x="162" y="276"/>
                </a:lnTo>
                <a:lnTo>
                  <a:pt x="152" y="276"/>
                </a:lnTo>
                <a:lnTo>
                  <a:pt x="141" y="276"/>
                </a:lnTo>
                <a:lnTo>
                  <a:pt x="128" y="276"/>
                </a:lnTo>
                <a:lnTo>
                  <a:pt x="115" y="276"/>
                </a:lnTo>
                <a:lnTo>
                  <a:pt x="100" y="276"/>
                </a:lnTo>
                <a:lnTo>
                  <a:pt x="86" y="276"/>
                </a:lnTo>
                <a:lnTo>
                  <a:pt x="71" y="276"/>
                </a:lnTo>
                <a:lnTo>
                  <a:pt x="57" y="276"/>
                </a:lnTo>
                <a:lnTo>
                  <a:pt x="43" y="276"/>
                </a:lnTo>
                <a:lnTo>
                  <a:pt x="31" y="276"/>
                </a:lnTo>
                <a:lnTo>
                  <a:pt x="20" y="276"/>
                </a:lnTo>
                <a:lnTo>
                  <a:pt x="11" y="276"/>
                </a:lnTo>
                <a:lnTo>
                  <a:pt x="4" y="276"/>
                </a:lnTo>
                <a:lnTo>
                  <a:pt x="0" y="276"/>
                </a:lnTo>
                <a:lnTo>
                  <a:pt x="1" y="198"/>
                </a:lnTo>
                <a:close/>
              </a:path>
            </a:pathLst>
          </a:custGeom>
          <a:solidFill>
            <a:srgbClr val="FF0066"/>
          </a:solidFill>
          <a:ln w="9525">
            <a:noFill/>
            <a:round/>
            <a:headEnd/>
            <a:tailEnd/>
          </a:ln>
        </p:spPr>
        <p:txBody>
          <a:bodyPr>
            <a:prstTxWarp prst="textNoShape">
              <a:avLst/>
            </a:prstTxWarp>
          </a:bodyPr>
          <a:lstStyle/>
          <a:p>
            <a:endParaRPr lang="es-ES_tradnl" dirty="0"/>
          </a:p>
        </p:txBody>
      </p:sp>
      <p:sp>
        <p:nvSpPr>
          <p:cNvPr id="97337" name="Freeform 97"/>
          <p:cNvSpPr>
            <a:spLocks/>
          </p:cNvSpPr>
          <p:nvPr>
            <p:custDataLst>
              <p:tags r:id="rId53"/>
            </p:custDataLst>
          </p:nvPr>
        </p:nvSpPr>
        <p:spPr bwMode="auto">
          <a:xfrm>
            <a:off x="1814513" y="5783263"/>
            <a:ext cx="450850" cy="449262"/>
          </a:xfrm>
          <a:custGeom>
            <a:avLst/>
            <a:gdLst>
              <a:gd name="T0" fmla="*/ 2147483647 w 696"/>
              <a:gd name="T1" fmla="*/ 0 h 526"/>
              <a:gd name="T2" fmla="*/ 2147483647 w 696"/>
              <a:gd name="T3" fmla="*/ 0 h 526"/>
              <a:gd name="T4" fmla="*/ 2147483647 w 696"/>
              <a:gd name="T5" fmla="*/ 0 h 526"/>
              <a:gd name="T6" fmla="*/ 2147483647 w 696"/>
              <a:gd name="T7" fmla="*/ 0 h 526"/>
              <a:gd name="T8" fmla="*/ 2147483647 w 696"/>
              <a:gd name="T9" fmla="*/ 2147483647 h 526"/>
              <a:gd name="T10" fmla="*/ 2147483647 w 696"/>
              <a:gd name="T11" fmla="*/ 2147483647 h 526"/>
              <a:gd name="T12" fmla="*/ 2147483647 w 696"/>
              <a:gd name="T13" fmla="*/ 2147483647 h 526"/>
              <a:gd name="T14" fmla="*/ 2147483647 w 696"/>
              <a:gd name="T15" fmla="*/ 2147483647 h 526"/>
              <a:gd name="T16" fmla="*/ 2147483647 w 696"/>
              <a:gd name="T17" fmla="*/ 2147483647 h 526"/>
              <a:gd name="T18" fmla="*/ 2147483647 w 696"/>
              <a:gd name="T19" fmla="*/ 2147483647 h 526"/>
              <a:gd name="T20" fmla="*/ 2147483647 w 696"/>
              <a:gd name="T21" fmla="*/ 2147483647 h 526"/>
              <a:gd name="T22" fmla="*/ 2147483647 w 696"/>
              <a:gd name="T23" fmla="*/ 2147483647 h 526"/>
              <a:gd name="T24" fmla="*/ 2147483647 w 696"/>
              <a:gd name="T25" fmla="*/ 2147483647 h 526"/>
              <a:gd name="T26" fmla="*/ 2147483647 w 696"/>
              <a:gd name="T27" fmla="*/ 2147483647 h 526"/>
              <a:gd name="T28" fmla="*/ 2147483647 w 696"/>
              <a:gd name="T29" fmla="*/ 2147483647 h 526"/>
              <a:gd name="T30" fmla="*/ 2147483647 w 696"/>
              <a:gd name="T31" fmla="*/ 2147483647 h 526"/>
              <a:gd name="T32" fmla="*/ 2147483647 w 696"/>
              <a:gd name="T33" fmla="*/ 2147483647 h 526"/>
              <a:gd name="T34" fmla="*/ 2147483647 w 696"/>
              <a:gd name="T35" fmla="*/ 2147483647 h 526"/>
              <a:gd name="T36" fmla="*/ 2147483647 w 696"/>
              <a:gd name="T37" fmla="*/ 2147483647 h 526"/>
              <a:gd name="T38" fmla="*/ 2147483647 w 696"/>
              <a:gd name="T39" fmla="*/ 2147483647 h 526"/>
              <a:gd name="T40" fmla="*/ 0 w 696"/>
              <a:gd name="T41" fmla="*/ 2147483647 h 526"/>
              <a:gd name="T42" fmla="*/ 2147483647 w 696"/>
              <a:gd name="T43" fmla="*/ 2147483647 h 526"/>
              <a:gd name="T44" fmla="*/ 2147483647 w 696"/>
              <a:gd name="T45" fmla="*/ 2147483647 h 526"/>
              <a:gd name="T46" fmla="*/ 2147483647 w 696"/>
              <a:gd name="T47" fmla="*/ 0 h 5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96"/>
              <a:gd name="T73" fmla="*/ 0 h 526"/>
              <a:gd name="T74" fmla="*/ 696 w 696"/>
              <a:gd name="T75" fmla="*/ 526 h 52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96" h="526">
                <a:moveTo>
                  <a:pt x="696" y="0"/>
                </a:moveTo>
                <a:lnTo>
                  <a:pt x="693" y="0"/>
                </a:lnTo>
                <a:lnTo>
                  <a:pt x="689" y="0"/>
                </a:lnTo>
                <a:lnTo>
                  <a:pt x="681" y="0"/>
                </a:lnTo>
                <a:lnTo>
                  <a:pt x="669" y="1"/>
                </a:lnTo>
                <a:lnTo>
                  <a:pt x="659" y="3"/>
                </a:lnTo>
                <a:lnTo>
                  <a:pt x="636" y="9"/>
                </a:lnTo>
                <a:lnTo>
                  <a:pt x="601" y="18"/>
                </a:lnTo>
                <a:lnTo>
                  <a:pt x="558" y="30"/>
                </a:lnTo>
                <a:lnTo>
                  <a:pt x="507" y="42"/>
                </a:lnTo>
                <a:lnTo>
                  <a:pt x="451" y="57"/>
                </a:lnTo>
                <a:lnTo>
                  <a:pt x="390" y="73"/>
                </a:lnTo>
                <a:lnTo>
                  <a:pt x="329" y="90"/>
                </a:lnTo>
                <a:lnTo>
                  <a:pt x="266" y="106"/>
                </a:lnTo>
                <a:lnTo>
                  <a:pt x="208" y="122"/>
                </a:lnTo>
                <a:lnTo>
                  <a:pt x="152" y="137"/>
                </a:lnTo>
                <a:lnTo>
                  <a:pt x="103" y="149"/>
                </a:lnTo>
                <a:lnTo>
                  <a:pt x="60" y="161"/>
                </a:lnTo>
                <a:lnTo>
                  <a:pt x="28" y="170"/>
                </a:lnTo>
                <a:lnTo>
                  <a:pt x="7" y="175"/>
                </a:lnTo>
                <a:lnTo>
                  <a:pt x="0" y="177"/>
                </a:lnTo>
                <a:lnTo>
                  <a:pt x="529" y="512"/>
                </a:lnTo>
                <a:lnTo>
                  <a:pt x="614" y="526"/>
                </a:lnTo>
                <a:lnTo>
                  <a:pt x="696" y="0"/>
                </a:lnTo>
                <a:close/>
              </a:path>
            </a:pathLst>
          </a:custGeom>
          <a:solidFill>
            <a:srgbClr val="FFF4E2"/>
          </a:solidFill>
          <a:ln w="9525">
            <a:noFill/>
            <a:round/>
            <a:headEnd/>
            <a:tailEnd/>
          </a:ln>
        </p:spPr>
        <p:txBody>
          <a:bodyPr>
            <a:prstTxWarp prst="textNoShape">
              <a:avLst/>
            </a:prstTxWarp>
          </a:bodyPr>
          <a:lstStyle/>
          <a:p>
            <a:endParaRPr lang="es-ES_tradnl" dirty="0"/>
          </a:p>
        </p:txBody>
      </p:sp>
      <p:sp>
        <p:nvSpPr>
          <p:cNvPr id="97338" name="Freeform 98"/>
          <p:cNvSpPr>
            <a:spLocks/>
          </p:cNvSpPr>
          <p:nvPr>
            <p:custDataLst>
              <p:tags r:id="rId54"/>
            </p:custDataLst>
          </p:nvPr>
        </p:nvSpPr>
        <p:spPr bwMode="auto">
          <a:xfrm>
            <a:off x="1812925" y="5780088"/>
            <a:ext cx="452438" cy="158750"/>
          </a:xfrm>
          <a:custGeom>
            <a:avLst/>
            <a:gdLst>
              <a:gd name="T0" fmla="*/ 2147483647 w 673"/>
              <a:gd name="T1" fmla="*/ 2147483647 h 186"/>
              <a:gd name="T2" fmla="*/ 2147483647 w 673"/>
              <a:gd name="T3" fmla="*/ 2147483647 h 186"/>
              <a:gd name="T4" fmla="*/ 2147483647 w 673"/>
              <a:gd name="T5" fmla="*/ 2147483647 h 186"/>
              <a:gd name="T6" fmla="*/ 2147483647 w 673"/>
              <a:gd name="T7" fmla="*/ 2147483647 h 186"/>
              <a:gd name="T8" fmla="*/ 2147483647 w 673"/>
              <a:gd name="T9" fmla="*/ 2147483647 h 186"/>
              <a:gd name="T10" fmla="*/ 2147483647 w 673"/>
              <a:gd name="T11" fmla="*/ 2147483647 h 186"/>
              <a:gd name="T12" fmla="*/ 2147483647 w 673"/>
              <a:gd name="T13" fmla="*/ 2147483647 h 186"/>
              <a:gd name="T14" fmla="*/ 2147483647 w 673"/>
              <a:gd name="T15" fmla="*/ 2147483647 h 186"/>
              <a:gd name="T16" fmla="*/ 2147483647 w 673"/>
              <a:gd name="T17" fmla="*/ 2147483647 h 186"/>
              <a:gd name="T18" fmla="*/ 2147483647 w 673"/>
              <a:gd name="T19" fmla="*/ 2147483647 h 186"/>
              <a:gd name="T20" fmla="*/ 2147483647 w 673"/>
              <a:gd name="T21" fmla="*/ 2147483647 h 186"/>
              <a:gd name="T22" fmla="*/ 2147483647 w 673"/>
              <a:gd name="T23" fmla="*/ 2147483647 h 186"/>
              <a:gd name="T24" fmla="*/ 2147483647 w 673"/>
              <a:gd name="T25" fmla="*/ 2147483647 h 186"/>
              <a:gd name="T26" fmla="*/ 2147483647 w 673"/>
              <a:gd name="T27" fmla="*/ 2147483647 h 186"/>
              <a:gd name="T28" fmla="*/ 2147483647 w 673"/>
              <a:gd name="T29" fmla="*/ 2147483647 h 186"/>
              <a:gd name="T30" fmla="*/ 2147483647 w 673"/>
              <a:gd name="T31" fmla="*/ 2147483647 h 186"/>
              <a:gd name="T32" fmla="*/ 2147483647 w 673"/>
              <a:gd name="T33" fmla="*/ 2147483647 h 186"/>
              <a:gd name="T34" fmla="*/ 2147483647 w 673"/>
              <a:gd name="T35" fmla="*/ 2147483647 h 186"/>
              <a:gd name="T36" fmla="*/ 2147483647 w 673"/>
              <a:gd name="T37" fmla="*/ 0 h 186"/>
              <a:gd name="T38" fmla="*/ 2147483647 w 673"/>
              <a:gd name="T39" fmla="*/ 2147483647 h 186"/>
              <a:gd name="T40" fmla="*/ 2147483647 w 673"/>
              <a:gd name="T41" fmla="*/ 2147483647 h 186"/>
              <a:gd name="T42" fmla="*/ 2147483647 w 673"/>
              <a:gd name="T43" fmla="*/ 2147483647 h 186"/>
              <a:gd name="T44" fmla="*/ 2147483647 w 673"/>
              <a:gd name="T45" fmla="*/ 2147483647 h 186"/>
              <a:gd name="T46" fmla="*/ 2147483647 w 673"/>
              <a:gd name="T47" fmla="*/ 2147483647 h 186"/>
              <a:gd name="T48" fmla="*/ 2147483647 w 673"/>
              <a:gd name="T49" fmla="*/ 2147483647 h 186"/>
              <a:gd name="T50" fmla="*/ 2147483647 w 673"/>
              <a:gd name="T51" fmla="*/ 2147483647 h 186"/>
              <a:gd name="T52" fmla="*/ 2147483647 w 673"/>
              <a:gd name="T53" fmla="*/ 2147483647 h 186"/>
              <a:gd name="T54" fmla="*/ 2147483647 w 673"/>
              <a:gd name="T55" fmla="*/ 2147483647 h 186"/>
              <a:gd name="T56" fmla="*/ 2147483647 w 673"/>
              <a:gd name="T57" fmla="*/ 2147483647 h 186"/>
              <a:gd name="T58" fmla="*/ 2147483647 w 673"/>
              <a:gd name="T59" fmla="*/ 2147483647 h 186"/>
              <a:gd name="T60" fmla="*/ 2147483647 w 673"/>
              <a:gd name="T61" fmla="*/ 2147483647 h 186"/>
              <a:gd name="T62" fmla="*/ 2147483647 w 673"/>
              <a:gd name="T63" fmla="*/ 2147483647 h 186"/>
              <a:gd name="T64" fmla="*/ 2147483647 w 673"/>
              <a:gd name="T65" fmla="*/ 2147483647 h 186"/>
              <a:gd name="T66" fmla="*/ 2147483647 w 673"/>
              <a:gd name="T67" fmla="*/ 2147483647 h 186"/>
              <a:gd name="T68" fmla="*/ 2147483647 w 673"/>
              <a:gd name="T69" fmla="*/ 2147483647 h 186"/>
              <a:gd name="T70" fmla="*/ 2147483647 w 673"/>
              <a:gd name="T71" fmla="*/ 2147483647 h 186"/>
              <a:gd name="T72" fmla="*/ 2147483647 w 673"/>
              <a:gd name="T73" fmla="*/ 2147483647 h 186"/>
              <a:gd name="T74" fmla="*/ 2147483647 w 673"/>
              <a:gd name="T75" fmla="*/ 2147483647 h 186"/>
              <a:gd name="T76" fmla="*/ 0 w 673"/>
              <a:gd name="T77" fmla="*/ 2147483647 h 186"/>
              <a:gd name="T78" fmla="*/ 2147483647 w 673"/>
              <a:gd name="T79" fmla="*/ 2147483647 h 186"/>
              <a:gd name="T80" fmla="*/ 2147483647 w 673"/>
              <a:gd name="T81" fmla="*/ 2147483647 h 186"/>
              <a:gd name="T82" fmla="*/ 2147483647 w 673"/>
              <a:gd name="T83" fmla="*/ 2147483647 h 18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3"/>
              <a:gd name="T127" fmla="*/ 0 h 186"/>
              <a:gd name="T128" fmla="*/ 673 w 673"/>
              <a:gd name="T129" fmla="*/ 186 h 18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3" h="186">
                <a:moveTo>
                  <a:pt x="7" y="178"/>
                </a:moveTo>
                <a:lnTo>
                  <a:pt x="6" y="186"/>
                </a:lnTo>
                <a:lnTo>
                  <a:pt x="12" y="183"/>
                </a:lnTo>
                <a:lnTo>
                  <a:pt x="33" y="179"/>
                </a:lnTo>
                <a:lnTo>
                  <a:pt x="65" y="170"/>
                </a:lnTo>
                <a:lnTo>
                  <a:pt x="108" y="158"/>
                </a:lnTo>
                <a:lnTo>
                  <a:pt x="158" y="145"/>
                </a:lnTo>
                <a:lnTo>
                  <a:pt x="213" y="130"/>
                </a:lnTo>
                <a:lnTo>
                  <a:pt x="271" y="114"/>
                </a:lnTo>
                <a:lnTo>
                  <a:pt x="334" y="98"/>
                </a:lnTo>
                <a:lnTo>
                  <a:pt x="395" y="82"/>
                </a:lnTo>
                <a:lnTo>
                  <a:pt x="456" y="66"/>
                </a:lnTo>
                <a:lnTo>
                  <a:pt x="512" y="51"/>
                </a:lnTo>
                <a:lnTo>
                  <a:pt x="563" y="38"/>
                </a:lnTo>
                <a:lnTo>
                  <a:pt x="606" y="27"/>
                </a:lnTo>
                <a:lnTo>
                  <a:pt x="641" y="18"/>
                </a:lnTo>
                <a:lnTo>
                  <a:pt x="664" y="12"/>
                </a:lnTo>
                <a:lnTo>
                  <a:pt x="673" y="10"/>
                </a:lnTo>
                <a:lnTo>
                  <a:pt x="673" y="0"/>
                </a:lnTo>
                <a:lnTo>
                  <a:pt x="662" y="3"/>
                </a:lnTo>
                <a:lnTo>
                  <a:pt x="639" y="8"/>
                </a:lnTo>
                <a:lnTo>
                  <a:pt x="604" y="18"/>
                </a:lnTo>
                <a:lnTo>
                  <a:pt x="560" y="29"/>
                </a:lnTo>
                <a:lnTo>
                  <a:pt x="510" y="42"/>
                </a:lnTo>
                <a:lnTo>
                  <a:pt x="453" y="57"/>
                </a:lnTo>
                <a:lnTo>
                  <a:pt x="392" y="73"/>
                </a:lnTo>
                <a:lnTo>
                  <a:pt x="331" y="89"/>
                </a:lnTo>
                <a:lnTo>
                  <a:pt x="269" y="105"/>
                </a:lnTo>
                <a:lnTo>
                  <a:pt x="210" y="121"/>
                </a:lnTo>
                <a:lnTo>
                  <a:pt x="155" y="136"/>
                </a:lnTo>
                <a:lnTo>
                  <a:pt x="106" y="149"/>
                </a:lnTo>
                <a:lnTo>
                  <a:pt x="63" y="160"/>
                </a:lnTo>
                <a:lnTo>
                  <a:pt x="31" y="170"/>
                </a:lnTo>
                <a:lnTo>
                  <a:pt x="10" y="174"/>
                </a:lnTo>
                <a:lnTo>
                  <a:pt x="3" y="176"/>
                </a:lnTo>
                <a:lnTo>
                  <a:pt x="2" y="185"/>
                </a:lnTo>
                <a:lnTo>
                  <a:pt x="3" y="176"/>
                </a:lnTo>
                <a:lnTo>
                  <a:pt x="1" y="179"/>
                </a:lnTo>
                <a:lnTo>
                  <a:pt x="0" y="182"/>
                </a:lnTo>
                <a:lnTo>
                  <a:pt x="2" y="185"/>
                </a:lnTo>
                <a:lnTo>
                  <a:pt x="6" y="186"/>
                </a:lnTo>
                <a:lnTo>
                  <a:pt x="7" y="178"/>
                </a:lnTo>
                <a:close/>
              </a:path>
            </a:pathLst>
          </a:custGeom>
          <a:solidFill>
            <a:srgbClr val="000000"/>
          </a:solidFill>
          <a:ln w="9525">
            <a:noFill/>
            <a:round/>
            <a:headEnd/>
            <a:tailEnd/>
          </a:ln>
        </p:spPr>
        <p:txBody>
          <a:bodyPr>
            <a:prstTxWarp prst="textNoShape">
              <a:avLst/>
            </a:prstTxWarp>
          </a:bodyPr>
          <a:lstStyle/>
          <a:p>
            <a:endParaRPr lang="es-ES_tradnl" dirty="0"/>
          </a:p>
        </p:txBody>
      </p:sp>
      <p:sp>
        <p:nvSpPr>
          <p:cNvPr id="97339" name="Freeform 99"/>
          <p:cNvSpPr>
            <a:spLocks/>
          </p:cNvSpPr>
          <p:nvPr>
            <p:custDataLst>
              <p:tags r:id="rId55"/>
            </p:custDataLst>
          </p:nvPr>
        </p:nvSpPr>
        <p:spPr bwMode="auto">
          <a:xfrm>
            <a:off x="1368425" y="5611813"/>
            <a:ext cx="446088" cy="457200"/>
          </a:xfrm>
          <a:custGeom>
            <a:avLst/>
            <a:gdLst>
              <a:gd name="T0" fmla="*/ 2147483647 w 689"/>
              <a:gd name="T1" fmla="*/ 0 h 538"/>
              <a:gd name="T2" fmla="*/ 2147483647 w 689"/>
              <a:gd name="T3" fmla="*/ 2147483647 h 538"/>
              <a:gd name="T4" fmla="*/ 2147483647 w 689"/>
              <a:gd name="T5" fmla="*/ 2147483647 h 538"/>
              <a:gd name="T6" fmla="*/ 2147483647 w 689"/>
              <a:gd name="T7" fmla="*/ 2147483647 h 538"/>
              <a:gd name="T8" fmla="*/ 2147483647 w 689"/>
              <a:gd name="T9" fmla="*/ 2147483647 h 538"/>
              <a:gd name="T10" fmla="*/ 2147483647 w 689"/>
              <a:gd name="T11" fmla="*/ 2147483647 h 538"/>
              <a:gd name="T12" fmla="*/ 2147483647 w 689"/>
              <a:gd name="T13" fmla="*/ 2147483647 h 538"/>
              <a:gd name="T14" fmla="*/ 2147483647 w 689"/>
              <a:gd name="T15" fmla="*/ 2147483647 h 538"/>
              <a:gd name="T16" fmla="*/ 2147483647 w 689"/>
              <a:gd name="T17" fmla="*/ 2147483647 h 538"/>
              <a:gd name="T18" fmla="*/ 2147483647 w 689"/>
              <a:gd name="T19" fmla="*/ 2147483647 h 538"/>
              <a:gd name="T20" fmla="*/ 2147483647 w 689"/>
              <a:gd name="T21" fmla="*/ 2147483647 h 538"/>
              <a:gd name="T22" fmla="*/ 2147483647 w 689"/>
              <a:gd name="T23" fmla="*/ 2147483647 h 538"/>
              <a:gd name="T24" fmla="*/ 2147483647 w 689"/>
              <a:gd name="T25" fmla="*/ 2147483647 h 538"/>
              <a:gd name="T26" fmla="*/ 2147483647 w 689"/>
              <a:gd name="T27" fmla="*/ 2147483647 h 538"/>
              <a:gd name="T28" fmla="*/ 2147483647 w 689"/>
              <a:gd name="T29" fmla="*/ 2147483647 h 538"/>
              <a:gd name="T30" fmla="*/ 2147483647 w 689"/>
              <a:gd name="T31" fmla="*/ 2147483647 h 538"/>
              <a:gd name="T32" fmla="*/ 2147483647 w 689"/>
              <a:gd name="T33" fmla="*/ 2147483647 h 538"/>
              <a:gd name="T34" fmla="*/ 2147483647 w 689"/>
              <a:gd name="T35" fmla="*/ 2147483647 h 538"/>
              <a:gd name="T36" fmla="*/ 2147483647 w 689"/>
              <a:gd name="T37" fmla="*/ 2147483647 h 538"/>
              <a:gd name="T38" fmla="*/ 2147483647 w 689"/>
              <a:gd name="T39" fmla="*/ 2147483647 h 538"/>
              <a:gd name="T40" fmla="*/ 2147483647 w 689"/>
              <a:gd name="T41" fmla="*/ 2147483647 h 538"/>
              <a:gd name="T42" fmla="*/ 2147483647 w 689"/>
              <a:gd name="T43" fmla="*/ 2147483647 h 538"/>
              <a:gd name="T44" fmla="*/ 0 w 689"/>
              <a:gd name="T45" fmla="*/ 2147483647 h 538"/>
              <a:gd name="T46" fmla="*/ 2147483647 w 689"/>
              <a:gd name="T47" fmla="*/ 0 h 5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9"/>
              <a:gd name="T73" fmla="*/ 0 h 538"/>
              <a:gd name="T74" fmla="*/ 689 w 689"/>
              <a:gd name="T75" fmla="*/ 538 h 5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9" h="538">
                <a:moveTo>
                  <a:pt x="83" y="0"/>
                </a:moveTo>
                <a:lnTo>
                  <a:pt x="84" y="1"/>
                </a:lnTo>
                <a:lnTo>
                  <a:pt x="90" y="2"/>
                </a:lnTo>
                <a:lnTo>
                  <a:pt x="98" y="6"/>
                </a:lnTo>
                <a:lnTo>
                  <a:pt x="108" y="9"/>
                </a:lnTo>
                <a:lnTo>
                  <a:pt x="117" y="15"/>
                </a:lnTo>
                <a:lnTo>
                  <a:pt x="137" y="28"/>
                </a:lnTo>
                <a:lnTo>
                  <a:pt x="167" y="46"/>
                </a:lnTo>
                <a:lnTo>
                  <a:pt x="205" y="70"/>
                </a:lnTo>
                <a:lnTo>
                  <a:pt x="250" y="98"/>
                </a:lnTo>
                <a:lnTo>
                  <a:pt x="298" y="130"/>
                </a:lnTo>
                <a:lnTo>
                  <a:pt x="351" y="163"/>
                </a:lnTo>
                <a:lnTo>
                  <a:pt x="404" y="197"/>
                </a:lnTo>
                <a:lnTo>
                  <a:pt x="458" y="232"/>
                </a:lnTo>
                <a:lnTo>
                  <a:pt x="510" y="265"/>
                </a:lnTo>
                <a:lnTo>
                  <a:pt x="557" y="296"/>
                </a:lnTo>
                <a:lnTo>
                  <a:pt x="601" y="324"/>
                </a:lnTo>
                <a:lnTo>
                  <a:pt x="638" y="347"/>
                </a:lnTo>
                <a:lnTo>
                  <a:pt x="665" y="364"/>
                </a:lnTo>
                <a:lnTo>
                  <a:pt x="683" y="375"/>
                </a:lnTo>
                <a:lnTo>
                  <a:pt x="689" y="380"/>
                </a:lnTo>
                <a:lnTo>
                  <a:pt x="85" y="538"/>
                </a:lnTo>
                <a:lnTo>
                  <a:pt x="0" y="525"/>
                </a:lnTo>
                <a:lnTo>
                  <a:pt x="83" y="0"/>
                </a:lnTo>
                <a:close/>
              </a:path>
            </a:pathLst>
          </a:custGeom>
          <a:solidFill>
            <a:srgbClr val="FFF4E2"/>
          </a:solidFill>
          <a:ln w="9525">
            <a:noFill/>
            <a:round/>
            <a:headEnd/>
            <a:tailEnd/>
          </a:ln>
        </p:spPr>
        <p:txBody>
          <a:bodyPr>
            <a:prstTxWarp prst="textNoShape">
              <a:avLst/>
            </a:prstTxWarp>
          </a:bodyPr>
          <a:lstStyle/>
          <a:p>
            <a:endParaRPr lang="es-ES_tradnl" dirty="0"/>
          </a:p>
        </p:txBody>
      </p:sp>
      <p:sp>
        <p:nvSpPr>
          <p:cNvPr id="97340" name="Freeform 100"/>
          <p:cNvSpPr>
            <a:spLocks/>
          </p:cNvSpPr>
          <p:nvPr>
            <p:custDataLst>
              <p:tags r:id="rId56"/>
            </p:custDataLst>
          </p:nvPr>
        </p:nvSpPr>
        <p:spPr bwMode="auto">
          <a:xfrm>
            <a:off x="1425575" y="5607050"/>
            <a:ext cx="393700" cy="331788"/>
          </a:xfrm>
          <a:custGeom>
            <a:avLst/>
            <a:gdLst>
              <a:gd name="T0" fmla="*/ 2147483647 w 587"/>
              <a:gd name="T1" fmla="*/ 2147483647 h 380"/>
              <a:gd name="T2" fmla="*/ 2147483647 w 587"/>
              <a:gd name="T3" fmla="*/ 2147483647 h 380"/>
              <a:gd name="T4" fmla="*/ 2147483647 w 587"/>
              <a:gd name="T5" fmla="*/ 2147483647 h 380"/>
              <a:gd name="T6" fmla="*/ 2147483647 w 587"/>
              <a:gd name="T7" fmla="*/ 2147483647 h 380"/>
              <a:gd name="T8" fmla="*/ 2147483647 w 587"/>
              <a:gd name="T9" fmla="*/ 2147483647 h 380"/>
              <a:gd name="T10" fmla="*/ 2147483647 w 587"/>
              <a:gd name="T11" fmla="*/ 2147483647 h 380"/>
              <a:gd name="T12" fmla="*/ 2147483647 w 587"/>
              <a:gd name="T13" fmla="*/ 2147483647 h 380"/>
              <a:gd name="T14" fmla="*/ 2147483647 w 587"/>
              <a:gd name="T15" fmla="*/ 2147483647 h 380"/>
              <a:gd name="T16" fmla="*/ 2147483647 w 587"/>
              <a:gd name="T17" fmla="*/ 2147483647 h 380"/>
              <a:gd name="T18" fmla="*/ 2147483647 w 587"/>
              <a:gd name="T19" fmla="*/ 2147483647 h 380"/>
              <a:gd name="T20" fmla="*/ 2147483647 w 587"/>
              <a:gd name="T21" fmla="*/ 2147483647 h 380"/>
              <a:gd name="T22" fmla="*/ 2147483647 w 587"/>
              <a:gd name="T23" fmla="*/ 2147483647 h 380"/>
              <a:gd name="T24" fmla="*/ 2147483647 w 587"/>
              <a:gd name="T25" fmla="*/ 2147483647 h 380"/>
              <a:gd name="T26" fmla="*/ 2147483647 w 587"/>
              <a:gd name="T27" fmla="*/ 2147483647 h 380"/>
              <a:gd name="T28" fmla="*/ 2147483647 w 587"/>
              <a:gd name="T29" fmla="*/ 2147483647 h 380"/>
              <a:gd name="T30" fmla="*/ 2147483647 w 587"/>
              <a:gd name="T31" fmla="*/ 2147483647 h 380"/>
              <a:gd name="T32" fmla="*/ 2147483647 w 587"/>
              <a:gd name="T33" fmla="*/ 2147483647 h 380"/>
              <a:gd name="T34" fmla="*/ 2147483647 w 587"/>
              <a:gd name="T35" fmla="*/ 0 h 380"/>
              <a:gd name="T36" fmla="*/ 0 w 587"/>
              <a:gd name="T37" fmla="*/ 2147483647 h 380"/>
              <a:gd name="T38" fmla="*/ 2147483647 w 587"/>
              <a:gd name="T39" fmla="*/ 2147483647 h 380"/>
              <a:gd name="T40" fmla="*/ 2147483647 w 587"/>
              <a:gd name="T41" fmla="*/ 2147483647 h 380"/>
              <a:gd name="T42" fmla="*/ 2147483647 w 587"/>
              <a:gd name="T43" fmla="*/ 2147483647 h 380"/>
              <a:gd name="T44" fmla="*/ 2147483647 w 587"/>
              <a:gd name="T45" fmla="*/ 2147483647 h 380"/>
              <a:gd name="T46" fmla="*/ 2147483647 w 587"/>
              <a:gd name="T47" fmla="*/ 2147483647 h 380"/>
              <a:gd name="T48" fmla="*/ 2147483647 w 587"/>
              <a:gd name="T49" fmla="*/ 2147483647 h 380"/>
              <a:gd name="T50" fmla="*/ 2147483647 w 587"/>
              <a:gd name="T51" fmla="*/ 2147483647 h 380"/>
              <a:gd name="T52" fmla="*/ 2147483647 w 587"/>
              <a:gd name="T53" fmla="*/ 2147483647 h 380"/>
              <a:gd name="T54" fmla="*/ 2147483647 w 587"/>
              <a:gd name="T55" fmla="*/ 2147483647 h 380"/>
              <a:gd name="T56" fmla="*/ 2147483647 w 587"/>
              <a:gd name="T57" fmla="*/ 2147483647 h 380"/>
              <a:gd name="T58" fmla="*/ 2147483647 w 587"/>
              <a:gd name="T59" fmla="*/ 2147483647 h 380"/>
              <a:gd name="T60" fmla="*/ 2147483647 w 587"/>
              <a:gd name="T61" fmla="*/ 2147483647 h 380"/>
              <a:gd name="T62" fmla="*/ 2147483647 w 587"/>
              <a:gd name="T63" fmla="*/ 2147483647 h 380"/>
              <a:gd name="T64" fmla="*/ 2147483647 w 587"/>
              <a:gd name="T65" fmla="*/ 2147483647 h 380"/>
              <a:gd name="T66" fmla="*/ 2147483647 w 587"/>
              <a:gd name="T67" fmla="*/ 2147483647 h 380"/>
              <a:gd name="T68" fmla="*/ 2147483647 w 587"/>
              <a:gd name="T69" fmla="*/ 2147483647 h 380"/>
              <a:gd name="T70" fmla="*/ 2147483647 w 587"/>
              <a:gd name="T71" fmla="*/ 2147483647 h 380"/>
              <a:gd name="T72" fmla="*/ 2147483647 w 587"/>
              <a:gd name="T73" fmla="*/ 2147483647 h 380"/>
              <a:gd name="T74" fmla="*/ 2147483647 w 587"/>
              <a:gd name="T75" fmla="*/ 2147483647 h 380"/>
              <a:gd name="T76" fmla="*/ 2147483647 w 587"/>
              <a:gd name="T77" fmla="*/ 2147483647 h 380"/>
              <a:gd name="T78" fmla="*/ 2147483647 w 587"/>
              <a:gd name="T79" fmla="*/ 2147483647 h 380"/>
              <a:gd name="T80" fmla="*/ 2147483647 w 587"/>
              <a:gd name="T81" fmla="*/ 2147483647 h 380"/>
              <a:gd name="T82" fmla="*/ 2147483647 w 587"/>
              <a:gd name="T83" fmla="*/ 2147483647 h 3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87"/>
              <a:gd name="T127" fmla="*/ 0 h 380"/>
              <a:gd name="T128" fmla="*/ 587 w 587"/>
              <a:gd name="T129" fmla="*/ 380 h 3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87" h="380">
                <a:moveTo>
                  <a:pt x="584" y="380"/>
                </a:moveTo>
                <a:lnTo>
                  <a:pt x="585" y="372"/>
                </a:lnTo>
                <a:lnTo>
                  <a:pt x="578" y="367"/>
                </a:lnTo>
                <a:lnTo>
                  <a:pt x="561" y="356"/>
                </a:lnTo>
                <a:lnTo>
                  <a:pt x="533" y="338"/>
                </a:lnTo>
                <a:lnTo>
                  <a:pt x="496" y="315"/>
                </a:lnTo>
                <a:lnTo>
                  <a:pt x="452" y="288"/>
                </a:lnTo>
                <a:lnTo>
                  <a:pt x="405" y="257"/>
                </a:lnTo>
                <a:lnTo>
                  <a:pt x="353" y="223"/>
                </a:lnTo>
                <a:lnTo>
                  <a:pt x="299" y="189"/>
                </a:lnTo>
                <a:lnTo>
                  <a:pt x="246" y="154"/>
                </a:lnTo>
                <a:lnTo>
                  <a:pt x="193" y="122"/>
                </a:lnTo>
                <a:lnTo>
                  <a:pt x="145" y="90"/>
                </a:lnTo>
                <a:lnTo>
                  <a:pt x="100" y="62"/>
                </a:lnTo>
                <a:lnTo>
                  <a:pt x="62" y="38"/>
                </a:lnTo>
                <a:lnTo>
                  <a:pt x="32" y="19"/>
                </a:lnTo>
                <a:lnTo>
                  <a:pt x="13" y="7"/>
                </a:lnTo>
                <a:lnTo>
                  <a:pt x="2" y="0"/>
                </a:lnTo>
                <a:lnTo>
                  <a:pt x="0" y="9"/>
                </a:lnTo>
                <a:lnTo>
                  <a:pt x="8" y="14"/>
                </a:lnTo>
                <a:lnTo>
                  <a:pt x="28" y="26"/>
                </a:lnTo>
                <a:lnTo>
                  <a:pt x="57" y="45"/>
                </a:lnTo>
                <a:lnTo>
                  <a:pt x="95" y="69"/>
                </a:lnTo>
                <a:lnTo>
                  <a:pt x="140" y="96"/>
                </a:lnTo>
                <a:lnTo>
                  <a:pt x="189" y="129"/>
                </a:lnTo>
                <a:lnTo>
                  <a:pt x="242" y="161"/>
                </a:lnTo>
                <a:lnTo>
                  <a:pt x="295" y="196"/>
                </a:lnTo>
                <a:lnTo>
                  <a:pt x="349" y="230"/>
                </a:lnTo>
                <a:lnTo>
                  <a:pt x="401" y="263"/>
                </a:lnTo>
                <a:lnTo>
                  <a:pt x="448" y="295"/>
                </a:lnTo>
                <a:lnTo>
                  <a:pt x="491" y="322"/>
                </a:lnTo>
                <a:lnTo>
                  <a:pt x="528" y="345"/>
                </a:lnTo>
                <a:lnTo>
                  <a:pt x="556" y="362"/>
                </a:lnTo>
                <a:lnTo>
                  <a:pt x="573" y="374"/>
                </a:lnTo>
                <a:lnTo>
                  <a:pt x="580" y="379"/>
                </a:lnTo>
                <a:lnTo>
                  <a:pt x="581" y="370"/>
                </a:lnTo>
                <a:lnTo>
                  <a:pt x="580" y="379"/>
                </a:lnTo>
                <a:lnTo>
                  <a:pt x="584" y="379"/>
                </a:lnTo>
                <a:lnTo>
                  <a:pt x="586" y="376"/>
                </a:lnTo>
                <a:lnTo>
                  <a:pt x="587" y="374"/>
                </a:lnTo>
                <a:lnTo>
                  <a:pt x="585" y="372"/>
                </a:lnTo>
                <a:lnTo>
                  <a:pt x="584" y="380"/>
                </a:lnTo>
                <a:close/>
              </a:path>
            </a:pathLst>
          </a:custGeom>
          <a:solidFill>
            <a:srgbClr val="000000"/>
          </a:solidFill>
          <a:ln w="9525">
            <a:noFill/>
            <a:round/>
            <a:headEnd/>
            <a:tailEnd/>
          </a:ln>
        </p:spPr>
        <p:txBody>
          <a:bodyPr>
            <a:prstTxWarp prst="textNoShape">
              <a:avLst/>
            </a:prstTxWarp>
          </a:bodyPr>
          <a:lstStyle/>
          <a:p>
            <a:endParaRPr lang="es-ES_tradnl" dirty="0"/>
          </a:p>
        </p:txBody>
      </p:sp>
      <p:sp>
        <p:nvSpPr>
          <p:cNvPr id="97341" name="Freeform 101"/>
          <p:cNvSpPr>
            <a:spLocks/>
          </p:cNvSpPr>
          <p:nvPr>
            <p:custDataLst>
              <p:tags r:id="rId57"/>
            </p:custDataLst>
          </p:nvPr>
        </p:nvSpPr>
        <p:spPr bwMode="auto">
          <a:xfrm>
            <a:off x="1368425" y="5908675"/>
            <a:ext cx="842963" cy="323850"/>
          </a:xfrm>
          <a:custGeom>
            <a:avLst/>
            <a:gdLst>
              <a:gd name="T0" fmla="*/ 0 w 1303"/>
              <a:gd name="T1" fmla="*/ 2147483647 h 380"/>
              <a:gd name="T2" fmla="*/ 2147483647 w 1303"/>
              <a:gd name="T3" fmla="*/ 2147483647 h 380"/>
              <a:gd name="T4" fmla="*/ 2147483647 w 1303"/>
              <a:gd name="T5" fmla="*/ 2147483647 h 380"/>
              <a:gd name="T6" fmla="*/ 2147483647 w 1303"/>
              <a:gd name="T7" fmla="*/ 2147483647 h 380"/>
              <a:gd name="T8" fmla="*/ 2147483647 w 1303"/>
              <a:gd name="T9" fmla="*/ 2147483647 h 380"/>
              <a:gd name="T10" fmla="*/ 2147483647 w 1303"/>
              <a:gd name="T11" fmla="*/ 2147483647 h 380"/>
              <a:gd name="T12" fmla="*/ 2147483647 w 1303"/>
              <a:gd name="T13" fmla="*/ 2147483647 h 380"/>
              <a:gd name="T14" fmla="*/ 2147483647 w 1303"/>
              <a:gd name="T15" fmla="*/ 2147483647 h 380"/>
              <a:gd name="T16" fmla="*/ 2147483647 w 1303"/>
              <a:gd name="T17" fmla="*/ 2147483647 h 380"/>
              <a:gd name="T18" fmla="*/ 2147483647 w 1303"/>
              <a:gd name="T19" fmla="*/ 2147483647 h 380"/>
              <a:gd name="T20" fmla="*/ 2147483647 w 1303"/>
              <a:gd name="T21" fmla="*/ 2147483647 h 380"/>
              <a:gd name="T22" fmla="*/ 2147483647 w 1303"/>
              <a:gd name="T23" fmla="*/ 2147483647 h 380"/>
              <a:gd name="T24" fmla="*/ 2147483647 w 1303"/>
              <a:gd name="T25" fmla="*/ 2147483647 h 380"/>
              <a:gd name="T26" fmla="*/ 2147483647 w 1303"/>
              <a:gd name="T27" fmla="*/ 2147483647 h 380"/>
              <a:gd name="T28" fmla="*/ 2147483647 w 1303"/>
              <a:gd name="T29" fmla="*/ 2147483647 h 380"/>
              <a:gd name="T30" fmla="*/ 2147483647 w 1303"/>
              <a:gd name="T31" fmla="*/ 2147483647 h 380"/>
              <a:gd name="T32" fmla="*/ 2147483647 w 1303"/>
              <a:gd name="T33" fmla="*/ 2147483647 h 380"/>
              <a:gd name="T34" fmla="*/ 2147483647 w 1303"/>
              <a:gd name="T35" fmla="*/ 2147483647 h 380"/>
              <a:gd name="T36" fmla="*/ 2147483647 w 1303"/>
              <a:gd name="T37" fmla="*/ 0 h 380"/>
              <a:gd name="T38" fmla="*/ 2147483647 w 1303"/>
              <a:gd name="T39" fmla="*/ 0 h 380"/>
              <a:gd name="T40" fmla="*/ 2147483647 w 1303"/>
              <a:gd name="T41" fmla="*/ 2147483647 h 380"/>
              <a:gd name="T42" fmla="*/ 2147483647 w 1303"/>
              <a:gd name="T43" fmla="*/ 2147483647 h 380"/>
              <a:gd name="T44" fmla="*/ 2147483647 w 1303"/>
              <a:gd name="T45" fmla="*/ 2147483647 h 380"/>
              <a:gd name="T46" fmla="*/ 2147483647 w 1303"/>
              <a:gd name="T47" fmla="*/ 2147483647 h 380"/>
              <a:gd name="T48" fmla="*/ 2147483647 w 1303"/>
              <a:gd name="T49" fmla="*/ 2147483647 h 380"/>
              <a:gd name="T50" fmla="*/ 2147483647 w 1303"/>
              <a:gd name="T51" fmla="*/ 2147483647 h 380"/>
              <a:gd name="T52" fmla="*/ 2147483647 w 1303"/>
              <a:gd name="T53" fmla="*/ 2147483647 h 380"/>
              <a:gd name="T54" fmla="*/ 2147483647 w 1303"/>
              <a:gd name="T55" fmla="*/ 2147483647 h 380"/>
              <a:gd name="T56" fmla="*/ 2147483647 w 1303"/>
              <a:gd name="T57" fmla="*/ 2147483647 h 380"/>
              <a:gd name="T58" fmla="*/ 2147483647 w 1303"/>
              <a:gd name="T59" fmla="*/ 2147483647 h 380"/>
              <a:gd name="T60" fmla="*/ 2147483647 w 1303"/>
              <a:gd name="T61" fmla="*/ 2147483647 h 380"/>
              <a:gd name="T62" fmla="*/ 2147483647 w 1303"/>
              <a:gd name="T63" fmla="*/ 2147483647 h 380"/>
              <a:gd name="T64" fmla="*/ 2147483647 w 1303"/>
              <a:gd name="T65" fmla="*/ 2147483647 h 380"/>
              <a:gd name="T66" fmla="*/ 2147483647 w 1303"/>
              <a:gd name="T67" fmla="*/ 2147483647 h 380"/>
              <a:gd name="T68" fmla="*/ 2147483647 w 1303"/>
              <a:gd name="T69" fmla="*/ 2147483647 h 380"/>
              <a:gd name="T70" fmla="*/ 2147483647 w 1303"/>
              <a:gd name="T71" fmla="*/ 2147483647 h 380"/>
              <a:gd name="T72" fmla="*/ 2147483647 w 1303"/>
              <a:gd name="T73" fmla="*/ 2147483647 h 380"/>
              <a:gd name="T74" fmla="*/ 2147483647 w 1303"/>
              <a:gd name="T75" fmla="*/ 2147483647 h 380"/>
              <a:gd name="T76" fmla="*/ 2147483647 w 1303"/>
              <a:gd name="T77" fmla="*/ 2147483647 h 380"/>
              <a:gd name="T78" fmla="*/ 2147483647 w 1303"/>
              <a:gd name="T79" fmla="*/ 2147483647 h 380"/>
              <a:gd name="T80" fmla="*/ 2147483647 w 1303"/>
              <a:gd name="T81" fmla="*/ 2147483647 h 380"/>
              <a:gd name="T82" fmla="*/ 0 w 1303"/>
              <a:gd name="T83" fmla="*/ 2147483647 h 3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03"/>
              <a:gd name="T127" fmla="*/ 0 h 380"/>
              <a:gd name="T128" fmla="*/ 1303 w 1303"/>
              <a:gd name="T129" fmla="*/ 380 h 3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03" h="380">
                <a:moveTo>
                  <a:pt x="0" y="176"/>
                </a:moveTo>
                <a:lnTo>
                  <a:pt x="7" y="174"/>
                </a:lnTo>
                <a:lnTo>
                  <a:pt x="27" y="169"/>
                </a:lnTo>
                <a:lnTo>
                  <a:pt x="59" y="161"/>
                </a:lnTo>
                <a:lnTo>
                  <a:pt x="99" y="151"/>
                </a:lnTo>
                <a:lnTo>
                  <a:pt x="147" y="138"/>
                </a:lnTo>
                <a:lnTo>
                  <a:pt x="201" y="123"/>
                </a:lnTo>
                <a:lnTo>
                  <a:pt x="259" y="108"/>
                </a:lnTo>
                <a:lnTo>
                  <a:pt x="319" y="93"/>
                </a:lnTo>
                <a:lnTo>
                  <a:pt x="380" y="77"/>
                </a:lnTo>
                <a:lnTo>
                  <a:pt x="438" y="62"/>
                </a:lnTo>
                <a:lnTo>
                  <a:pt x="494" y="47"/>
                </a:lnTo>
                <a:lnTo>
                  <a:pt x="544" y="33"/>
                </a:lnTo>
                <a:lnTo>
                  <a:pt x="588" y="22"/>
                </a:lnTo>
                <a:lnTo>
                  <a:pt x="624" y="13"/>
                </a:lnTo>
                <a:lnTo>
                  <a:pt x="648" y="7"/>
                </a:lnTo>
                <a:lnTo>
                  <a:pt x="661" y="3"/>
                </a:lnTo>
                <a:lnTo>
                  <a:pt x="671" y="1"/>
                </a:lnTo>
                <a:lnTo>
                  <a:pt x="680" y="0"/>
                </a:lnTo>
                <a:lnTo>
                  <a:pt x="689" y="0"/>
                </a:lnTo>
                <a:lnTo>
                  <a:pt x="696" y="1"/>
                </a:lnTo>
                <a:lnTo>
                  <a:pt x="703" y="3"/>
                </a:lnTo>
                <a:lnTo>
                  <a:pt x="710" y="6"/>
                </a:lnTo>
                <a:lnTo>
                  <a:pt x="716" y="9"/>
                </a:lnTo>
                <a:lnTo>
                  <a:pt x="722" y="13"/>
                </a:lnTo>
                <a:lnTo>
                  <a:pt x="731" y="18"/>
                </a:lnTo>
                <a:lnTo>
                  <a:pt x="750" y="32"/>
                </a:lnTo>
                <a:lnTo>
                  <a:pt x="780" y="51"/>
                </a:lnTo>
                <a:lnTo>
                  <a:pt x="818" y="75"/>
                </a:lnTo>
                <a:lnTo>
                  <a:pt x="863" y="102"/>
                </a:lnTo>
                <a:lnTo>
                  <a:pt x="912" y="134"/>
                </a:lnTo>
                <a:lnTo>
                  <a:pt x="965" y="167"/>
                </a:lnTo>
                <a:lnTo>
                  <a:pt x="1018" y="200"/>
                </a:lnTo>
                <a:lnTo>
                  <a:pt x="1072" y="234"/>
                </a:lnTo>
                <a:lnTo>
                  <a:pt x="1123" y="267"/>
                </a:lnTo>
                <a:lnTo>
                  <a:pt x="1171" y="297"/>
                </a:lnTo>
                <a:lnTo>
                  <a:pt x="1214" y="325"/>
                </a:lnTo>
                <a:lnTo>
                  <a:pt x="1251" y="347"/>
                </a:lnTo>
                <a:lnTo>
                  <a:pt x="1279" y="365"/>
                </a:lnTo>
                <a:lnTo>
                  <a:pt x="1296" y="376"/>
                </a:lnTo>
                <a:lnTo>
                  <a:pt x="1303" y="380"/>
                </a:lnTo>
                <a:lnTo>
                  <a:pt x="0" y="176"/>
                </a:lnTo>
                <a:close/>
              </a:path>
            </a:pathLst>
          </a:custGeom>
          <a:solidFill>
            <a:srgbClr val="FFF4E2"/>
          </a:solidFill>
          <a:ln w="9525">
            <a:noFill/>
            <a:round/>
            <a:headEnd/>
            <a:tailEnd/>
          </a:ln>
        </p:spPr>
        <p:txBody>
          <a:bodyPr>
            <a:prstTxWarp prst="textNoShape">
              <a:avLst/>
            </a:prstTxWarp>
          </a:bodyPr>
          <a:lstStyle/>
          <a:p>
            <a:endParaRPr lang="es-ES_tradnl" dirty="0"/>
          </a:p>
        </p:txBody>
      </p:sp>
      <p:sp>
        <p:nvSpPr>
          <p:cNvPr id="97342" name="Freeform 102"/>
          <p:cNvSpPr>
            <a:spLocks/>
          </p:cNvSpPr>
          <p:nvPr>
            <p:custDataLst>
              <p:tags r:id="rId58"/>
            </p:custDataLst>
          </p:nvPr>
        </p:nvSpPr>
        <p:spPr bwMode="auto">
          <a:xfrm>
            <a:off x="1368425" y="5907088"/>
            <a:ext cx="427038" cy="155575"/>
          </a:xfrm>
          <a:custGeom>
            <a:avLst/>
            <a:gdLst>
              <a:gd name="T0" fmla="*/ 2147483647 w 663"/>
              <a:gd name="T1" fmla="*/ 0 h 184"/>
              <a:gd name="T2" fmla="*/ 2147483647 w 663"/>
              <a:gd name="T3" fmla="*/ 0 h 184"/>
              <a:gd name="T4" fmla="*/ 2147483647 w 663"/>
              <a:gd name="T5" fmla="*/ 2147483647 h 184"/>
              <a:gd name="T6" fmla="*/ 2147483647 w 663"/>
              <a:gd name="T7" fmla="*/ 2147483647 h 184"/>
              <a:gd name="T8" fmla="*/ 2147483647 w 663"/>
              <a:gd name="T9" fmla="*/ 2147483647 h 184"/>
              <a:gd name="T10" fmla="*/ 2147483647 w 663"/>
              <a:gd name="T11" fmla="*/ 2147483647 h 184"/>
              <a:gd name="T12" fmla="*/ 2147483647 w 663"/>
              <a:gd name="T13" fmla="*/ 2147483647 h 184"/>
              <a:gd name="T14" fmla="*/ 2147483647 w 663"/>
              <a:gd name="T15" fmla="*/ 2147483647 h 184"/>
              <a:gd name="T16" fmla="*/ 2147483647 w 663"/>
              <a:gd name="T17" fmla="*/ 2147483647 h 184"/>
              <a:gd name="T18" fmla="*/ 2147483647 w 663"/>
              <a:gd name="T19" fmla="*/ 2147483647 h 184"/>
              <a:gd name="T20" fmla="*/ 2147483647 w 663"/>
              <a:gd name="T21" fmla="*/ 2147483647 h 184"/>
              <a:gd name="T22" fmla="*/ 2147483647 w 663"/>
              <a:gd name="T23" fmla="*/ 2147483647 h 184"/>
              <a:gd name="T24" fmla="*/ 2147483647 w 663"/>
              <a:gd name="T25" fmla="*/ 2147483647 h 184"/>
              <a:gd name="T26" fmla="*/ 2147483647 w 663"/>
              <a:gd name="T27" fmla="*/ 2147483647 h 184"/>
              <a:gd name="T28" fmla="*/ 2147483647 w 663"/>
              <a:gd name="T29" fmla="*/ 2147483647 h 184"/>
              <a:gd name="T30" fmla="*/ 2147483647 w 663"/>
              <a:gd name="T31" fmla="*/ 2147483647 h 184"/>
              <a:gd name="T32" fmla="*/ 2147483647 w 663"/>
              <a:gd name="T33" fmla="*/ 2147483647 h 184"/>
              <a:gd name="T34" fmla="*/ 0 w 663"/>
              <a:gd name="T35" fmla="*/ 2147483647 h 184"/>
              <a:gd name="T36" fmla="*/ 2147483647 w 663"/>
              <a:gd name="T37" fmla="*/ 2147483647 h 184"/>
              <a:gd name="T38" fmla="*/ 2147483647 w 663"/>
              <a:gd name="T39" fmla="*/ 2147483647 h 184"/>
              <a:gd name="T40" fmla="*/ 2147483647 w 663"/>
              <a:gd name="T41" fmla="*/ 2147483647 h 184"/>
              <a:gd name="T42" fmla="*/ 2147483647 w 663"/>
              <a:gd name="T43" fmla="*/ 2147483647 h 184"/>
              <a:gd name="T44" fmla="*/ 2147483647 w 663"/>
              <a:gd name="T45" fmla="*/ 2147483647 h 184"/>
              <a:gd name="T46" fmla="*/ 2147483647 w 663"/>
              <a:gd name="T47" fmla="*/ 2147483647 h 184"/>
              <a:gd name="T48" fmla="*/ 2147483647 w 663"/>
              <a:gd name="T49" fmla="*/ 2147483647 h 184"/>
              <a:gd name="T50" fmla="*/ 2147483647 w 663"/>
              <a:gd name="T51" fmla="*/ 2147483647 h 184"/>
              <a:gd name="T52" fmla="*/ 2147483647 w 663"/>
              <a:gd name="T53" fmla="*/ 2147483647 h 184"/>
              <a:gd name="T54" fmla="*/ 2147483647 w 663"/>
              <a:gd name="T55" fmla="*/ 2147483647 h 184"/>
              <a:gd name="T56" fmla="*/ 2147483647 w 663"/>
              <a:gd name="T57" fmla="*/ 2147483647 h 184"/>
              <a:gd name="T58" fmla="*/ 2147483647 w 663"/>
              <a:gd name="T59" fmla="*/ 2147483647 h 184"/>
              <a:gd name="T60" fmla="*/ 2147483647 w 663"/>
              <a:gd name="T61" fmla="*/ 2147483647 h 184"/>
              <a:gd name="T62" fmla="*/ 2147483647 w 663"/>
              <a:gd name="T63" fmla="*/ 2147483647 h 184"/>
              <a:gd name="T64" fmla="*/ 2147483647 w 663"/>
              <a:gd name="T65" fmla="*/ 2147483647 h 184"/>
              <a:gd name="T66" fmla="*/ 2147483647 w 663"/>
              <a:gd name="T67" fmla="*/ 2147483647 h 184"/>
              <a:gd name="T68" fmla="*/ 2147483647 w 663"/>
              <a:gd name="T69" fmla="*/ 2147483647 h 184"/>
              <a:gd name="T70" fmla="*/ 2147483647 w 663"/>
              <a:gd name="T71" fmla="*/ 2147483647 h 184"/>
              <a:gd name="T72" fmla="*/ 2147483647 w 663"/>
              <a:gd name="T73" fmla="*/ 0 h 1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63"/>
              <a:gd name="T112" fmla="*/ 0 h 184"/>
              <a:gd name="T113" fmla="*/ 663 w 663"/>
              <a:gd name="T114" fmla="*/ 184 h 1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63" h="184">
                <a:moveTo>
                  <a:pt x="660" y="0"/>
                </a:moveTo>
                <a:lnTo>
                  <a:pt x="660" y="0"/>
                </a:lnTo>
                <a:lnTo>
                  <a:pt x="648" y="3"/>
                </a:lnTo>
                <a:lnTo>
                  <a:pt x="624" y="9"/>
                </a:lnTo>
                <a:lnTo>
                  <a:pt x="588" y="18"/>
                </a:lnTo>
                <a:lnTo>
                  <a:pt x="544" y="30"/>
                </a:lnTo>
                <a:lnTo>
                  <a:pt x="494" y="43"/>
                </a:lnTo>
                <a:lnTo>
                  <a:pt x="438" y="58"/>
                </a:lnTo>
                <a:lnTo>
                  <a:pt x="380" y="73"/>
                </a:lnTo>
                <a:lnTo>
                  <a:pt x="319" y="90"/>
                </a:lnTo>
                <a:lnTo>
                  <a:pt x="259" y="104"/>
                </a:lnTo>
                <a:lnTo>
                  <a:pt x="201" y="119"/>
                </a:lnTo>
                <a:lnTo>
                  <a:pt x="147" y="134"/>
                </a:lnTo>
                <a:lnTo>
                  <a:pt x="99" y="147"/>
                </a:lnTo>
                <a:lnTo>
                  <a:pt x="58" y="157"/>
                </a:lnTo>
                <a:lnTo>
                  <a:pt x="27" y="166"/>
                </a:lnTo>
                <a:lnTo>
                  <a:pt x="7" y="170"/>
                </a:lnTo>
                <a:lnTo>
                  <a:pt x="0" y="172"/>
                </a:lnTo>
                <a:lnTo>
                  <a:pt x="2" y="184"/>
                </a:lnTo>
                <a:lnTo>
                  <a:pt x="9" y="182"/>
                </a:lnTo>
                <a:lnTo>
                  <a:pt x="30" y="177"/>
                </a:lnTo>
                <a:lnTo>
                  <a:pt x="61" y="169"/>
                </a:lnTo>
                <a:lnTo>
                  <a:pt x="101" y="159"/>
                </a:lnTo>
                <a:lnTo>
                  <a:pt x="149" y="146"/>
                </a:lnTo>
                <a:lnTo>
                  <a:pt x="203" y="131"/>
                </a:lnTo>
                <a:lnTo>
                  <a:pt x="261" y="116"/>
                </a:lnTo>
                <a:lnTo>
                  <a:pt x="321" y="101"/>
                </a:lnTo>
                <a:lnTo>
                  <a:pt x="382" y="85"/>
                </a:lnTo>
                <a:lnTo>
                  <a:pt x="441" y="70"/>
                </a:lnTo>
                <a:lnTo>
                  <a:pt x="496" y="55"/>
                </a:lnTo>
                <a:lnTo>
                  <a:pt x="547" y="41"/>
                </a:lnTo>
                <a:lnTo>
                  <a:pt x="590" y="30"/>
                </a:lnTo>
                <a:lnTo>
                  <a:pt x="626" y="20"/>
                </a:lnTo>
                <a:lnTo>
                  <a:pt x="650" y="15"/>
                </a:lnTo>
                <a:lnTo>
                  <a:pt x="663" y="11"/>
                </a:lnTo>
                <a:lnTo>
                  <a:pt x="660" y="0"/>
                </a:lnTo>
                <a:close/>
              </a:path>
            </a:pathLst>
          </a:custGeom>
          <a:solidFill>
            <a:srgbClr val="000000"/>
          </a:solidFill>
          <a:ln w="9525">
            <a:noFill/>
            <a:round/>
            <a:headEnd/>
            <a:tailEnd/>
          </a:ln>
        </p:spPr>
        <p:txBody>
          <a:bodyPr>
            <a:prstTxWarp prst="textNoShape">
              <a:avLst/>
            </a:prstTxWarp>
          </a:bodyPr>
          <a:lstStyle/>
          <a:p>
            <a:endParaRPr lang="es-ES_tradnl" dirty="0"/>
          </a:p>
        </p:txBody>
      </p:sp>
      <p:sp>
        <p:nvSpPr>
          <p:cNvPr id="97343" name="Freeform 103"/>
          <p:cNvSpPr>
            <a:spLocks/>
          </p:cNvSpPr>
          <p:nvPr>
            <p:custDataLst>
              <p:tags r:id="rId59"/>
            </p:custDataLst>
          </p:nvPr>
        </p:nvSpPr>
        <p:spPr bwMode="auto">
          <a:xfrm>
            <a:off x="1795463" y="5903913"/>
            <a:ext cx="42862" cy="20637"/>
          </a:xfrm>
          <a:custGeom>
            <a:avLst/>
            <a:gdLst>
              <a:gd name="T0" fmla="*/ 2147483647 w 66"/>
              <a:gd name="T1" fmla="*/ 2147483647 h 23"/>
              <a:gd name="T2" fmla="*/ 2147483647 w 66"/>
              <a:gd name="T3" fmla="*/ 2147483647 h 23"/>
              <a:gd name="T4" fmla="*/ 2147483647 w 66"/>
              <a:gd name="T5" fmla="*/ 2147483647 h 23"/>
              <a:gd name="T6" fmla="*/ 2147483647 w 66"/>
              <a:gd name="T7" fmla="*/ 2147483647 h 23"/>
              <a:gd name="T8" fmla="*/ 2147483647 w 66"/>
              <a:gd name="T9" fmla="*/ 2147483647 h 23"/>
              <a:gd name="T10" fmla="*/ 2147483647 w 66"/>
              <a:gd name="T11" fmla="*/ 2147483647 h 23"/>
              <a:gd name="T12" fmla="*/ 2147483647 w 66"/>
              <a:gd name="T13" fmla="*/ 0 h 23"/>
              <a:gd name="T14" fmla="*/ 2147483647 w 66"/>
              <a:gd name="T15" fmla="*/ 0 h 23"/>
              <a:gd name="T16" fmla="*/ 2147483647 w 66"/>
              <a:gd name="T17" fmla="*/ 2147483647 h 23"/>
              <a:gd name="T18" fmla="*/ 0 w 66"/>
              <a:gd name="T19" fmla="*/ 2147483647 h 23"/>
              <a:gd name="T20" fmla="*/ 2147483647 w 66"/>
              <a:gd name="T21" fmla="*/ 2147483647 h 23"/>
              <a:gd name="T22" fmla="*/ 2147483647 w 66"/>
              <a:gd name="T23" fmla="*/ 2147483647 h 23"/>
              <a:gd name="T24" fmla="*/ 2147483647 w 66"/>
              <a:gd name="T25" fmla="*/ 2147483647 h 23"/>
              <a:gd name="T26" fmla="*/ 2147483647 w 66"/>
              <a:gd name="T27" fmla="*/ 2147483647 h 23"/>
              <a:gd name="T28" fmla="*/ 2147483647 w 66"/>
              <a:gd name="T29" fmla="*/ 2147483647 h 23"/>
              <a:gd name="T30" fmla="*/ 2147483647 w 66"/>
              <a:gd name="T31" fmla="*/ 2147483647 h 23"/>
              <a:gd name="T32" fmla="*/ 2147483647 w 66"/>
              <a:gd name="T33" fmla="*/ 2147483647 h 23"/>
              <a:gd name="T34" fmla="*/ 2147483647 w 66"/>
              <a:gd name="T35" fmla="*/ 2147483647 h 23"/>
              <a:gd name="T36" fmla="*/ 2147483647 w 66"/>
              <a:gd name="T37" fmla="*/ 2147483647 h 23"/>
              <a:gd name="T38" fmla="*/ 2147483647 w 66"/>
              <a:gd name="T39" fmla="*/ 2147483647 h 23"/>
              <a:gd name="T40" fmla="*/ 2147483647 w 66"/>
              <a:gd name="T41" fmla="*/ 2147483647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
              <a:gd name="T64" fmla="*/ 0 h 23"/>
              <a:gd name="T65" fmla="*/ 66 w 66"/>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 h="23">
                <a:moveTo>
                  <a:pt x="66" y="14"/>
                </a:moveTo>
                <a:lnTo>
                  <a:pt x="66" y="14"/>
                </a:lnTo>
                <a:lnTo>
                  <a:pt x="59" y="11"/>
                </a:lnTo>
                <a:lnTo>
                  <a:pt x="53" y="6"/>
                </a:lnTo>
                <a:lnTo>
                  <a:pt x="45" y="4"/>
                </a:lnTo>
                <a:lnTo>
                  <a:pt x="38" y="1"/>
                </a:lnTo>
                <a:lnTo>
                  <a:pt x="30" y="0"/>
                </a:lnTo>
                <a:lnTo>
                  <a:pt x="21" y="0"/>
                </a:lnTo>
                <a:lnTo>
                  <a:pt x="12" y="1"/>
                </a:lnTo>
                <a:lnTo>
                  <a:pt x="0" y="4"/>
                </a:lnTo>
                <a:lnTo>
                  <a:pt x="3" y="15"/>
                </a:lnTo>
                <a:lnTo>
                  <a:pt x="12" y="13"/>
                </a:lnTo>
                <a:lnTo>
                  <a:pt x="21" y="12"/>
                </a:lnTo>
                <a:lnTo>
                  <a:pt x="30" y="12"/>
                </a:lnTo>
                <a:lnTo>
                  <a:pt x="36" y="13"/>
                </a:lnTo>
                <a:lnTo>
                  <a:pt x="43" y="15"/>
                </a:lnTo>
                <a:lnTo>
                  <a:pt x="49" y="18"/>
                </a:lnTo>
                <a:lnTo>
                  <a:pt x="55" y="20"/>
                </a:lnTo>
                <a:lnTo>
                  <a:pt x="59" y="23"/>
                </a:lnTo>
                <a:lnTo>
                  <a:pt x="66" y="14"/>
                </a:lnTo>
                <a:close/>
              </a:path>
            </a:pathLst>
          </a:custGeom>
          <a:solidFill>
            <a:srgbClr val="000000"/>
          </a:solidFill>
          <a:ln w="9525">
            <a:noFill/>
            <a:round/>
            <a:headEnd/>
            <a:tailEnd/>
          </a:ln>
        </p:spPr>
        <p:txBody>
          <a:bodyPr>
            <a:prstTxWarp prst="textNoShape">
              <a:avLst/>
            </a:prstTxWarp>
          </a:bodyPr>
          <a:lstStyle/>
          <a:p>
            <a:endParaRPr lang="es-ES_tradnl" dirty="0"/>
          </a:p>
        </p:txBody>
      </p:sp>
      <p:sp>
        <p:nvSpPr>
          <p:cNvPr id="97344" name="Freeform 104"/>
          <p:cNvSpPr>
            <a:spLocks/>
          </p:cNvSpPr>
          <p:nvPr>
            <p:custDataLst>
              <p:tags r:id="rId60"/>
            </p:custDataLst>
          </p:nvPr>
        </p:nvSpPr>
        <p:spPr bwMode="auto">
          <a:xfrm>
            <a:off x="1833563" y="5916613"/>
            <a:ext cx="381000" cy="320675"/>
          </a:xfrm>
          <a:custGeom>
            <a:avLst/>
            <a:gdLst>
              <a:gd name="T0" fmla="*/ 2147483647 w 590"/>
              <a:gd name="T1" fmla="*/ 2147483647 h 378"/>
              <a:gd name="T2" fmla="*/ 2147483647 w 590"/>
              <a:gd name="T3" fmla="*/ 2147483647 h 378"/>
              <a:gd name="T4" fmla="*/ 2147483647 w 590"/>
              <a:gd name="T5" fmla="*/ 2147483647 h 378"/>
              <a:gd name="T6" fmla="*/ 2147483647 w 590"/>
              <a:gd name="T7" fmla="*/ 2147483647 h 378"/>
              <a:gd name="T8" fmla="*/ 2147483647 w 590"/>
              <a:gd name="T9" fmla="*/ 2147483647 h 378"/>
              <a:gd name="T10" fmla="*/ 2147483647 w 590"/>
              <a:gd name="T11" fmla="*/ 2147483647 h 378"/>
              <a:gd name="T12" fmla="*/ 2147483647 w 590"/>
              <a:gd name="T13" fmla="*/ 2147483647 h 378"/>
              <a:gd name="T14" fmla="*/ 2147483647 w 590"/>
              <a:gd name="T15" fmla="*/ 2147483647 h 378"/>
              <a:gd name="T16" fmla="*/ 2147483647 w 590"/>
              <a:gd name="T17" fmla="*/ 2147483647 h 378"/>
              <a:gd name="T18" fmla="*/ 2147483647 w 590"/>
              <a:gd name="T19" fmla="*/ 2147483647 h 378"/>
              <a:gd name="T20" fmla="*/ 2147483647 w 590"/>
              <a:gd name="T21" fmla="*/ 2147483647 h 378"/>
              <a:gd name="T22" fmla="*/ 2147483647 w 590"/>
              <a:gd name="T23" fmla="*/ 2147483647 h 378"/>
              <a:gd name="T24" fmla="*/ 2147483647 w 590"/>
              <a:gd name="T25" fmla="*/ 2147483647 h 378"/>
              <a:gd name="T26" fmla="*/ 2147483647 w 590"/>
              <a:gd name="T27" fmla="*/ 2147483647 h 378"/>
              <a:gd name="T28" fmla="*/ 2147483647 w 590"/>
              <a:gd name="T29" fmla="*/ 2147483647 h 378"/>
              <a:gd name="T30" fmla="*/ 2147483647 w 590"/>
              <a:gd name="T31" fmla="*/ 2147483647 h 378"/>
              <a:gd name="T32" fmla="*/ 2147483647 w 590"/>
              <a:gd name="T33" fmla="*/ 2147483647 h 378"/>
              <a:gd name="T34" fmla="*/ 2147483647 w 590"/>
              <a:gd name="T35" fmla="*/ 0 h 378"/>
              <a:gd name="T36" fmla="*/ 0 w 590"/>
              <a:gd name="T37" fmla="*/ 2147483647 h 378"/>
              <a:gd name="T38" fmla="*/ 2147483647 w 590"/>
              <a:gd name="T39" fmla="*/ 2147483647 h 378"/>
              <a:gd name="T40" fmla="*/ 2147483647 w 590"/>
              <a:gd name="T41" fmla="*/ 2147483647 h 378"/>
              <a:gd name="T42" fmla="*/ 2147483647 w 590"/>
              <a:gd name="T43" fmla="*/ 2147483647 h 378"/>
              <a:gd name="T44" fmla="*/ 2147483647 w 590"/>
              <a:gd name="T45" fmla="*/ 2147483647 h 378"/>
              <a:gd name="T46" fmla="*/ 2147483647 w 590"/>
              <a:gd name="T47" fmla="*/ 2147483647 h 378"/>
              <a:gd name="T48" fmla="*/ 2147483647 w 590"/>
              <a:gd name="T49" fmla="*/ 2147483647 h 378"/>
              <a:gd name="T50" fmla="*/ 2147483647 w 590"/>
              <a:gd name="T51" fmla="*/ 2147483647 h 378"/>
              <a:gd name="T52" fmla="*/ 2147483647 w 590"/>
              <a:gd name="T53" fmla="*/ 2147483647 h 378"/>
              <a:gd name="T54" fmla="*/ 2147483647 w 590"/>
              <a:gd name="T55" fmla="*/ 2147483647 h 378"/>
              <a:gd name="T56" fmla="*/ 2147483647 w 590"/>
              <a:gd name="T57" fmla="*/ 2147483647 h 378"/>
              <a:gd name="T58" fmla="*/ 2147483647 w 590"/>
              <a:gd name="T59" fmla="*/ 2147483647 h 378"/>
              <a:gd name="T60" fmla="*/ 2147483647 w 590"/>
              <a:gd name="T61" fmla="*/ 2147483647 h 378"/>
              <a:gd name="T62" fmla="*/ 2147483647 w 590"/>
              <a:gd name="T63" fmla="*/ 2147483647 h 378"/>
              <a:gd name="T64" fmla="*/ 2147483647 w 590"/>
              <a:gd name="T65" fmla="*/ 2147483647 h 378"/>
              <a:gd name="T66" fmla="*/ 2147483647 w 590"/>
              <a:gd name="T67" fmla="*/ 2147483647 h 378"/>
              <a:gd name="T68" fmla="*/ 2147483647 w 590"/>
              <a:gd name="T69" fmla="*/ 2147483647 h 378"/>
              <a:gd name="T70" fmla="*/ 2147483647 w 590"/>
              <a:gd name="T71" fmla="*/ 2147483647 h 378"/>
              <a:gd name="T72" fmla="*/ 2147483647 w 590"/>
              <a:gd name="T73" fmla="*/ 2147483647 h 378"/>
              <a:gd name="T74" fmla="*/ 2147483647 w 590"/>
              <a:gd name="T75" fmla="*/ 2147483647 h 378"/>
              <a:gd name="T76" fmla="*/ 2147483647 w 590"/>
              <a:gd name="T77" fmla="*/ 2147483647 h 378"/>
              <a:gd name="T78" fmla="*/ 2147483647 w 590"/>
              <a:gd name="T79" fmla="*/ 2147483647 h 378"/>
              <a:gd name="T80" fmla="*/ 2147483647 w 590"/>
              <a:gd name="T81" fmla="*/ 2147483647 h 378"/>
              <a:gd name="T82" fmla="*/ 2147483647 w 590"/>
              <a:gd name="T83" fmla="*/ 2147483647 h 3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90"/>
              <a:gd name="T127" fmla="*/ 0 h 378"/>
              <a:gd name="T128" fmla="*/ 590 w 590"/>
              <a:gd name="T129" fmla="*/ 378 h 3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90" h="378">
                <a:moveTo>
                  <a:pt x="585" y="378"/>
                </a:moveTo>
                <a:lnTo>
                  <a:pt x="587" y="367"/>
                </a:lnTo>
                <a:lnTo>
                  <a:pt x="580" y="364"/>
                </a:lnTo>
                <a:lnTo>
                  <a:pt x="564" y="352"/>
                </a:lnTo>
                <a:lnTo>
                  <a:pt x="535" y="334"/>
                </a:lnTo>
                <a:lnTo>
                  <a:pt x="499" y="312"/>
                </a:lnTo>
                <a:lnTo>
                  <a:pt x="455" y="284"/>
                </a:lnTo>
                <a:lnTo>
                  <a:pt x="408" y="255"/>
                </a:lnTo>
                <a:lnTo>
                  <a:pt x="356" y="221"/>
                </a:lnTo>
                <a:lnTo>
                  <a:pt x="302" y="188"/>
                </a:lnTo>
                <a:lnTo>
                  <a:pt x="249" y="154"/>
                </a:lnTo>
                <a:lnTo>
                  <a:pt x="196" y="121"/>
                </a:lnTo>
                <a:lnTo>
                  <a:pt x="148" y="90"/>
                </a:lnTo>
                <a:lnTo>
                  <a:pt x="103" y="62"/>
                </a:lnTo>
                <a:lnTo>
                  <a:pt x="65" y="38"/>
                </a:lnTo>
                <a:lnTo>
                  <a:pt x="35" y="20"/>
                </a:lnTo>
                <a:lnTo>
                  <a:pt x="16" y="6"/>
                </a:lnTo>
                <a:lnTo>
                  <a:pt x="7" y="0"/>
                </a:lnTo>
                <a:lnTo>
                  <a:pt x="0" y="9"/>
                </a:lnTo>
                <a:lnTo>
                  <a:pt x="9" y="15"/>
                </a:lnTo>
                <a:lnTo>
                  <a:pt x="30" y="29"/>
                </a:lnTo>
                <a:lnTo>
                  <a:pt x="60" y="47"/>
                </a:lnTo>
                <a:lnTo>
                  <a:pt x="98" y="71"/>
                </a:lnTo>
                <a:lnTo>
                  <a:pt x="143" y="99"/>
                </a:lnTo>
                <a:lnTo>
                  <a:pt x="191" y="130"/>
                </a:lnTo>
                <a:lnTo>
                  <a:pt x="244" y="164"/>
                </a:lnTo>
                <a:lnTo>
                  <a:pt x="297" y="197"/>
                </a:lnTo>
                <a:lnTo>
                  <a:pt x="351" y="230"/>
                </a:lnTo>
                <a:lnTo>
                  <a:pt x="403" y="264"/>
                </a:lnTo>
                <a:lnTo>
                  <a:pt x="450" y="294"/>
                </a:lnTo>
                <a:lnTo>
                  <a:pt x="494" y="321"/>
                </a:lnTo>
                <a:lnTo>
                  <a:pt x="531" y="343"/>
                </a:lnTo>
                <a:lnTo>
                  <a:pt x="557" y="362"/>
                </a:lnTo>
                <a:lnTo>
                  <a:pt x="576" y="373"/>
                </a:lnTo>
                <a:lnTo>
                  <a:pt x="583" y="377"/>
                </a:lnTo>
                <a:lnTo>
                  <a:pt x="585" y="366"/>
                </a:lnTo>
                <a:lnTo>
                  <a:pt x="583" y="377"/>
                </a:lnTo>
                <a:lnTo>
                  <a:pt x="586" y="377"/>
                </a:lnTo>
                <a:lnTo>
                  <a:pt x="590" y="373"/>
                </a:lnTo>
                <a:lnTo>
                  <a:pt x="590" y="370"/>
                </a:lnTo>
                <a:lnTo>
                  <a:pt x="587" y="367"/>
                </a:lnTo>
                <a:lnTo>
                  <a:pt x="585" y="378"/>
                </a:lnTo>
                <a:close/>
              </a:path>
            </a:pathLst>
          </a:custGeom>
          <a:solidFill>
            <a:srgbClr val="000000"/>
          </a:solidFill>
          <a:ln w="9525">
            <a:noFill/>
            <a:round/>
            <a:headEnd/>
            <a:tailEnd/>
          </a:ln>
        </p:spPr>
        <p:txBody>
          <a:bodyPr>
            <a:prstTxWarp prst="textNoShape">
              <a:avLst/>
            </a:prstTxWarp>
          </a:bodyPr>
          <a:lstStyle/>
          <a:p>
            <a:endParaRPr lang="es-ES_tradnl" dirty="0"/>
          </a:p>
        </p:txBody>
      </p:sp>
      <p:sp>
        <p:nvSpPr>
          <p:cNvPr id="97345" name="Line 105"/>
          <p:cNvSpPr>
            <a:spLocks noChangeShapeType="1"/>
          </p:cNvSpPr>
          <p:nvPr>
            <p:custDataLst>
              <p:tags r:id="rId61"/>
            </p:custDataLst>
          </p:nvPr>
        </p:nvSpPr>
        <p:spPr bwMode="auto">
          <a:xfrm flipV="1">
            <a:off x="1370013" y="5608638"/>
            <a:ext cx="52387" cy="449262"/>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46" name="Line 106"/>
          <p:cNvSpPr>
            <a:spLocks noChangeShapeType="1"/>
          </p:cNvSpPr>
          <p:nvPr>
            <p:custDataLst>
              <p:tags r:id="rId62"/>
            </p:custDataLst>
          </p:nvPr>
        </p:nvSpPr>
        <p:spPr bwMode="auto">
          <a:xfrm flipH="1">
            <a:off x="2211388" y="5783263"/>
            <a:ext cx="53975" cy="449262"/>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47" name="Line 107"/>
          <p:cNvSpPr>
            <a:spLocks noChangeShapeType="1"/>
          </p:cNvSpPr>
          <p:nvPr>
            <p:custDataLst>
              <p:tags r:id="rId63"/>
            </p:custDataLst>
          </p:nvPr>
        </p:nvSpPr>
        <p:spPr bwMode="auto">
          <a:xfrm>
            <a:off x="1373188" y="6059488"/>
            <a:ext cx="841375" cy="173037"/>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48" name="Line 108"/>
          <p:cNvSpPr>
            <a:spLocks noChangeShapeType="1"/>
          </p:cNvSpPr>
          <p:nvPr>
            <p:custDataLst>
              <p:tags r:id="rId64"/>
            </p:custDataLst>
          </p:nvPr>
        </p:nvSpPr>
        <p:spPr bwMode="auto">
          <a:xfrm flipV="1">
            <a:off x="1422400" y="5600700"/>
            <a:ext cx="30163" cy="9525"/>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49" name="Line 109"/>
          <p:cNvSpPr>
            <a:spLocks noChangeShapeType="1"/>
          </p:cNvSpPr>
          <p:nvPr>
            <p:custDataLst>
              <p:tags r:id="rId65"/>
            </p:custDataLst>
          </p:nvPr>
        </p:nvSpPr>
        <p:spPr bwMode="auto">
          <a:xfrm flipH="1" flipV="1">
            <a:off x="2243138" y="5765800"/>
            <a:ext cx="23812" cy="17463"/>
          </a:xfrm>
          <a:prstGeom prst="line">
            <a:avLst/>
          </a:prstGeom>
          <a:noFill/>
          <a:ln w="12700">
            <a:solidFill>
              <a:schemeClr val="tx1"/>
            </a:solidFill>
            <a:round/>
            <a:headEnd/>
            <a:tailEnd/>
          </a:ln>
        </p:spPr>
        <p:txBody>
          <a:bodyPr wrap="none" anchor="ctr">
            <a:prstTxWarp prst="textNoShape">
              <a:avLst/>
            </a:prstTxWarp>
          </a:bodyPr>
          <a:lstStyle/>
          <a:p>
            <a:endParaRPr lang="es-ES_tradnl" dirty="0"/>
          </a:p>
        </p:txBody>
      </p:sp>
      <p:sp>
        <p:nvSpPr>
          <p:cNvPr id="97350" name="Rectangle 110"/>
          <p:cNvSpPr>
            <a:spLocks noChangeArrowheads="1"/>
          </p:cNvSpPr>
          <p:nvPr>
            <p:custDataLst>
              <p:tags r:id="rId66"/>
            </p:custDataLst>
          </p:nvPr>
        </p:nvSpPr>
        <p:spPr bwMode="auto">
          <a:xfrm>
            <a:off x="4843463" y="3492500"/>
            <a:ext cx="3605212" cy="1435100"/>
          </a:xfrm>
          <a:prstGeom prst="rect">
            <a:avLst/>
          </a:prstGeom>
          <a:solidFill>
            <a:srgbClr val="DDDDDD"/>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sp>
        <p:nvSpPr>
          <p:cNvPr id="97351" name="Freeform 111"/>
          <p:cNvSpPr>
            <a:spLocks/>
          </p:cNvSpPr>
          <p:nvPr>
            <p:custDataLst>
              <p:tags r:id="rId67"/>
            </p:custDataLst>
          </p:nvPr>
        </p:nvSpPr>
        <p:spPr bwMode="auto">
          <a:xfrm>
            <a:off x="5046663" y="4148138"/>
            <a:ext cx="1597025" cy="542925"/>
          </a:xfrm>
          <a:custGeom>
            <a:avLst/>
            <a:gdLst>
              <a:gd name="T0" fmla="*/ 2147483647 w 552"/>
              <a:gd name="T1" fmla="*/ 2147483647 h 160"/>
              <a:gd name="T2" fmla="*/ 0 w 552"/>
              <a:gd name="T3" fmla="*/ 2147483647 h 160"/>
              <a:gd name="T4" fmla="*/ 2147483647 w 552"/>
              <a:gd name="T5" fmla="*/ 2147483647 h 160"/>
              <a:gd name="T6" fmla="*/ 2147483647 w 552"/>
              <a:gd name="T7" fmla="*/ 2147483647 h 160"/>
              <a:gd name="T8" fmla="*/ 2147483647 w 552"/>
              <a:gd name="T9" fmla="*/ 2147483647 h 160"/>
              <a:gd name="T10" fmla="*/ 2147483647 w 552"/>
              <a:gd name="T11" fmla="*/ 2147483647 h 160"/>
              <a:gd name="T12" fmla="*/ 2147483647 w 552"/>
              <a:gd name="T13" fmla="*/ 2147483647 h 160"/>
              <a:gd name="T14" fmla="*/ 2147483647 w 552"/>
              <a:gd name="T15" fmla="*/ 2147483647 h 160"/>
              <a:gd name="T16" fmla="*/ 2147483647 w 552"/>
              <a:gd name="T17" fmla="*/ 2147483647 h 160"/>
              <a:gd name="T18" fmla="*/ 2147483647 w 552"/>
              <a:gd name="T19" fmla="*/ 2147483647 h 160"/>
              <a:gd name="T20" fmla="*/ 2147483647 w 552"/>
              <a:gd name="T21" fmla="*/ 2147483647 h 160"/>
              <a:gd name="T22" fmla="*/ 2147483647 w 552"/>
              <a:gd name="T23" fmla="*/ 2147483647 h 160"/>
              <a:gd name="T24" fmla="*/ 2147483647 w 552"/>
              <a:gd name="T25" fmla="*/ 2147483647 h 160"/>
              <a:gd name="T26" fmla="*/ 2147483647 w 552"/>
              <a:gd name="T27" fmla="*/ 2147483647 h 160"/>
              <a:gd name="T28" fmla="*/ 2147483647 w 552"/>
              <a:gd name="T29" fmla="*/ 2147483647 h 160"/>
              <a:gd name="T30" fmla="*/ 2147483647 w 552"/>
              <a:gd name="T31" fmla="*/ 2147483647 h 160"/>
              <a:gd name="T32" fmla="*/ 2147483647 w 552"/>
              <a:gd name="T33" fmla="*/ 2147483647 h 160"/>
              <a:gd name="T34" fmla="*/ 2147483647 w 552"/>
              <a:gd name="T35" fmla="*/ 2147483647 h 160"/>
              <a:gd name="T36" fmla="*/ 2147483647 w 552"/>
              <a:gd name="T37" fmla="*/ 2147483647 h 160"/>
              <a:gd name="T38" fmla="*/ 2147483647 w 552"/>
              <a:gd name="T39" fmla="*/ 2147483647 h 160"/>
              <a:gd name="T40" fmla="*/ 2147483647 w 552"/>
              <a:gd name="T41" fmla="*/ 2147483647 h 160"/>
              <a:gd name="T42" fmla="*/ 2147483647 w 552"/>
              <a:gd name="T43" fmla="*/ 2147483647 h 160"/>
              <a:gd name="T44" fmla="*/ 2147483647 w 552"/>
              <a:gd name="T45" fmla="*/ 2147483647 h 160"/>
              <a:gd name="T46" fmla="*/ 2147483647 w 552"/>
              <a:gd name="T47" fmla="*/ 0 h 160"/>
              <a:gd name="T48" fmla="*/ 2147483647 w 552"/>
              <a:gd name="T49" fmla="*/ 2147483647 h 160"/>
              <a:gd name="T50" fmla="*/ 2147483647 w 552"/>
              <a:gd name="T51" fmla="*/ 2147483647 h 160"/>
              <a:gd name="T52" fmla="*/ 2147483647 w 552"/>
              <a:gd name="T53" fmla="*/ 2147483647 h 160"/>
              <a:gd name="T54" fmla="*/ 2147483647 w 552"/>
              <a:gd name="T55" fmla="*/ 2147483647 h 1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52"/>
              <a:gd name="T85" fmla="*/ 0 h 160"/>
              <a:gd name="T86" fmla="*/ 552 w 552"/>
              <a:gd name="T87" fmla="*/ 160 h 1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52" h="160">
                <a:moveTo>
                  <a:pt x="36" y="72"/>
                </a:moveTo>
                <a:lnTo>
                  <a:pt x="0" y="79"/>
                </a:lnTo>
                <a:lnTo>
                  <a:pt x="32" y="90"/>
                </a:lnTo>
                <a:lnTo>
                  <a:pt x="65" y="98"/>
                </a:lnTo>
                <a:lnTo>
                  <a:pt x="93" y="103"/>
                </a:lnTo>
                <a:lnTo>
                  <a:pt x="111" y="112"/>
                </a:lnTo>
                <a:lnTo>
                  <a:pt x="137" y="126"/>
                </a:lnTo>
                <a:lnTo>
                  <a:pt x="159" y="146"/>
                </a:lnTo>
                <a:lnTo>
                  <a:pt x="183" y="156"/>
                </a:lnTo>
                <a:lnTo>
                  <a:pt x="199" y="159"/>
                </a:lnTo>
                <a:lnTo>
                  <a:pt x="220" y="144"/>
                </a:lnTo>
                <a:lnTo>
                  <a:pt x="241" y="130"/>
                </a:lnTo>
                <a:lnTo>
                  <a:pt x="283" y="112"/>
                </a:lnTo>
                <a:lnTo>
                  <a:pt x="318" y="100"/>
                </a:lnTo>
                <a:lnTo>
                  <a:pt x="375" y="79"/>
                </a:lnTo>
                <a:lnTo>
                  <a:pt x="462" y="52"/>
                </a:lnTo>
                <a:lnTo>
                  <a:pt x="490" y="44"/>
                </a:lnTo>
                <a:lnTo>
                  <a:pt x="519" y="41"/>
                </a:lnTo>
                <a:lnTo>
                  <a:pt x="551" y="44"/>
                </a:lnTo>
                <a:lnTo>
                  <a:pt x="488" y="31"/>
                </a:lnTo>
                <a:lnTo>
                  <a:pt x="443" y="33"/>
                </a:lnTo>
                <a:lnTo>
                  <a:pt x="379" y="23"/>
                </a:lnTo>
                <a:lnTo>
                  <a:pt x="332" y="8"/>
                </a:lnTo>
                <a:lnTo>
                  <a:pt x="297" y="0"/>
                </a:lnTo>
                <a:lnTo>
                  <a:pt x="255" y="23"/>
                </a:lnTo>
                <a:lnTo>
                  <a:pt x="178" y="49"/>
                </a:lnTo>
                <a:lnTo>
                  <a:pt x="106" y="65"/>
                </a:lnTo>
                <a:lnTo>
                  <a:pt x="36" y="72"/>
                </a:lnTo>
              </a:path>
            </a:pathLst>
          </a:custGeom>
          <a:solidFill>
            <a:srgbClr val="000000"/>
          </a:solidFill>
          <a:ln w="12700" cap="rnd">
            <a:noFill/>
            <a:round/>
            <a:headEnd/>
            <a:tailEnd/>
          </a:ln>
        </p:spPr>
        <p:txBody>
          <a:bodyPr>
            <a:prstTxWarp prst="textNoShape">
              <a:avLst/>
            </a:prstTxWarp>
          </a:bodyPr>
          <a:lstStyle/>
          <a:p>
            <a:endParaRPr lang="es-ES_tradnl" dirty="0"/>
          </a:p>
        </p:txBody>
      </p:sp>
      <p:sp>
        <p:nvSpPr>
          <p:cNvPr id="97352" name="Freeform 112"/>
          <p:cNvSpPr>
            <a:spLocks/>
          </p:cNvSpPr>
          <p:nvPr>
            <p:custDataLst>
              <p:tags r:id="rId68"/>
            </p:custDataLst>
          </p:nvPr>
        </p:nvSpPr>
        <p:spPr bwMode="auto">
          <a:xfrm>
            <a:off x="5038725" y="4103688"/>
            <a:ext cx="1524000" cy="527050"/>
          </a:xfrm>
          <a:custGeom>
            <a:avLst/>
            <a:gdLst>
              <a:gd name="T0" fmla="*/ 0 w 526"/>
              <a:gd name="T1" fmla="*/ 2147483647 h 155"/>
              <a:gd name="T2" fmla="*/ 2147483647 w 526"/>
              <a:gd name="T3" fmla="*/ 2147483647 h 155"/>
              <a:gd name="T4" fmla="*/ 2147483647 w 526"/>
              <a:gd name="T5" fmla="*/ 2147483647 h 155"/>
              <a:gd name="T6" fmla="*/ 2147483647 w 526"/>
              <a:gd name="T7" fmla="*/ 2147483647 h 155"/>
              <a:gd name="T8" fmla="*/ 2147483647 w 526"/>
              <a:gd name="T9" fmla="*/ 2147483647 h 155"/>
              <a:gd name="T10" fmla="*/ 2147483647 w 526"/>
              <a:gd name="T11" fmla="*/ 2147483647 h 155"/>
              <a:gd name="T12" fmla="*/ 2147483647 w 526"/>
              <a:gd name="T13" fmla="*/ 2147483647 h 155"/>
              <a:gd name="T14" fmla="*/ 2147483647 w 526"/>
              <a:gd name="T15" fmla="*/ 2147483647 h 155"/>
              <a:gd name="T16" fmla="*/ 2147483647 w 526"/>
              <a:gd name="T17" fmla="*/ 0 h 155"/>
              <a:gd name="T18" fmla="*/ 2147483647 w 526"/>
              <a:gd name="T19" fmla="*/ 2147483647 h 155"/>
              <a:gd name="T20" fmla="*/ 2147483647 w 526"/>
              <a:gd name="T21" fmla="*/ 2147483647 h 155"/>
              <a:gd name="T22" fmla="*/ 2147483647 w 526"/>
              <a:gd name="T23" fmla="*/ 2147483647 h 155"/>
              <a:gd name="T24" fmla="*/ 2147483647 w 526"/>
              <a:gd name="T25" fmla="*/ 2147483647 h 155"/>
              <a:gd name="T26" fmla="*/ 2147483647 w 526"/>
              <a:gd name="T27" fmla="*/ 2147483647 h 155"/>
              <a:gd name="T28" fmla="*/ 2147483647 w 526"/>
              <a:gd name="T29" fmla="*/ 2147483647 h 155"/>
              <a:gd name="T30" fmla="*/ 2147483647 w 526"/>
              <a:gd name="T31" fmla="*/ 2147483647 h 155"/>
              <a:gd name="T32" fmla="*/ 2147483647 w 526"/>
              <a:gd name="T33" fmla="*/ 2147483647 h 155"/>
              <a:gd name="T34" fmla="*/ 2147483647 w 526"/>
              <a:gd name="T35" fmla="*/ 2147483647 h 155"/>
              <a:gd name="T36" fmla="*/ 2147483647 w 526"/>
              <a:gd name="T37" fmla="*/ 2147483647 h 155"/>
              <a:gd name="T38" fmla="*/ 2147483647 w 526"/>
              <a:gd name="T39" fmla="*/ 2147483647 h 155"/>
              <a:gd name="T40" fmla="*/ 2147483647 w 526"/>
              <a:gd name="T41" fmla="*/ 2147483647 h 155"/>
              <a:gd name="T42" fmla="*/ 2147483647 w 526"/>
              <a:gd name="T43" fmla="*/ 2147483647 h 155"/>
              <a:gd name="T44" fmla="*/ 2147483647 w 526"/>
              <a:gd name="T45" fmla="*/ 2147483647 h 155"/>
              <a:gd name="T46" fmla="*/ 2147483647 w 526"/>
              <a:gd name="T47" fmla="*/ 2147483647 h 155"/>
              <a:gd name="T48" fmla="*/ 2147483647 w 526"/>
              <a:gd name="T49" fmla="*/ 2147483647 h 155"/>
              <a:gd name="T50" fmla="*/ 2147483647 w 526"/>
              <a:gd name="T51" fmla="*/ 2147483647 h 155"/>
              <a:gd name="T52" fmla="*/ 2147483647 w 526"/>
              <a:gd name="T53" fmla="*/ 2147483647 h 155"/>
              <a:gd name="T54" fmla="*/ 2147483647 w 526"/>
              <a:gd name="T55" fmla="*/ 2147483647 h 155"/>
              <a:gd name="T56" fmla="*/ 0 w 526"/>
              <a:gd name="T57" fmla="*/ 2147483647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6"/>
              <a:gd name="T88" fmla="*/ 0 h 155"/>
              <a:gd name="T89" fmla="*/ 526 w 526"/>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6" h="155">
                <a:moveTo>
                  <a:pt x="0" y="72"/>
                </a:moveTo>
                <a:lnTo>
                  <a:pt x="49" y="72"/>
                </a:lnTo>
                <a:lnTo>
                  <a:pt x="90" y="69"/>
                </a:lnTo>
                <a:lnTo>
                  <a:pt x="123" y="64"/>
                </a:lnTo>
                <a:lnTo>
                  <a:pt x="172" y="51"/>
                </a:lnTo>
                <a:lnTo>
                  <a:pt x="219" y="34"/>
                </a:lnTo>
                <a:lnTo>
                  <a:pt x="254" y="23"/>
                </a:lnTo>
                <a:lnTo>
                  <a:pt x="275" y="13"/>
                </a:lnTo>
                <a:lnTo>
                  <a:pt x="289" y="0"/>
                </a:lnTo>
                <a:lnTo>
                  <a:pt x="319" y="11"/>
                </a:lnTo>
                <a:lnTo>
                  <a:pt x="351" y="16"/>
                </a:lnTo>
                <a:lnTo>
                  <a:pt x="401" y="29"/>
                </a:lnTo>
                <a:lnTo>
                  <a:pt x="450" y="34"/>
                </a:lnTo>
                <a:lnTo>
                  <a:pt x="493" y="29"/>
                </a:lnTo>
                <a:lnTo>
                  <a:pt x="525" y="26"/>
                </a:lnTo>
                <a:lnTo>
                  <a:pt x="491" y="44"/>
                </a:lnTo>
                <a:lnTo>
                  <a:pt x="466" y="52"/>
                </a:lnTo>
                <a:lnTo>
                  <a:pt x="436" y="66"/>
                </a:lnTo>
                <a:lnTo>
                  <a:pt x="371" y="82"/>
                </a:lnTo>
                <a:lnTo>
                  <a:pt x="320" y="95"/>
                </a:lnTo>
                <a:lnTo>
                  <a:pt x="279" y="115"/>
                </a:lnTo>
                <a:lnTo>
                  <a:pt x="237" y="129"/>
                </a:lnTo>
                <a:lnTo>
                  <a:pt x="192" y="146"/>
                </a:lnTo>
                <a:lnTo>
                  <a:pt x="179" y="154"/>
                </a:lnTo>
                <a:lnTo>
                  <a:pt x="152" y="134"/>
                </a:lnTo>
                <a:lnTo>
                  <a:pt x="117" y="111"/>
                </a:lnTo>
                <a:lnTo>
                  <a:pt x="87" y="103"/>
                </a:lnTo>
                <a:lnTo>
                  <a:pt x="51" y="96"/>
                </a:lnTo>
                <a:lnTo>
                  <a:pt x="0" y="72"/>
                </a:lnTo>
              </a:path>
            </a:pathLst>
          </a:custGeom>
          <a:solidFill>
            <a:srgbClr val="008000"/>
          </a:solidFill>
          <a:ln w="12700" cap="rnd">
            <a:noFill/>
            <a:round/>
            <a:headEnd/>
            <a:tailEnd/>
          </a:ln>
        </p:spPr>
        <p:txBody>
          <a:bodyPr>
            <a:prstTxWarp prst="textNoShape">
              <a:avLst/>
            </a:prstTxWarp>
          </a:bodyPr>
          <a:lstStyle/>
          <a:p>
            <a:endParaRPr lang="es-ES_tradnl" dirty="0"/>
          </a:p>
        </p:txBody>
      </p:sp>
      <p:sp>
        <p:nvSpPr>
          <p:cNvPr id="97353" name="Freeform 113"/>
          <p:cNvSpPr>
            <a:spLocks/>
          </p:cNvSpPr>
          <p:nvPr>
            <p:custDataLst>
              <p:tags r:id="rId69"/>
            </p:custDataLst>
          </p:nvPr>
        </p:nvSpPr>
        <p:spPr bwMode="auto">
          <a:xfrm>
            <a:off x="5046663" y="4057650"/>
            <a:ext cx="1520825" cy="530225"/>
          </a:xfrm>
          <a:custGeom>
            <a:avLst/>
            <a:gdLst>
              <a:gd name="T0" fmla="*/ 0 w 526"/>
              <a:gd name="T1" fmla="*/ 2147483647 h 156"/>
              <a:gd name="T2" fmla="*/ 2147483647 w 526"/>
              <a:gd name="T3" fmla="*/ 2147483647 h 156"/>
              <a:gd name="T4" fmla="*/ 2147483647 w 526"/>
              <a:gd name="T5" fmla="*/ 2147483647 h 156"/>
              <a:gd name="T6" fmla="*/ 2147483647 w 526"/>
              <a:gd name="T7" fmla="*/ 2147483647 h 156"/>
              <a:gd name="T8" fmla="*/ 2147483647 w 526"/>
              <a:gd name="T9" fmla="*/ 2147483647 h 156"/>
              <a:gd name="T10" fmla="*/ 2147483647 w 526"/>
              <a:gd name="T11" fmla="*/ 2147483647 h 156"/>
              <a:gd name="T12" fmla="*/ 2147483647 w 526"/>
              <a:gd name="T13" fmla="*/ 2147483647 h 156"/>
              <a:gd name="T14" fmla="*/ 2147483647 w 526"/>
              <a:gd name="T15" fmla="*/ 2147483647 h 156"/>
              <a:gd name="T16" fmla="*/ 2147483647 w 526"/>
              <a:gd name="T17" fmla="*/ 0 h 156"/>
              <a:gd name="T18" fmla="*/ 2147483647 w 526"/>
              <a:gd name="T19" fmla="*/ 2147483647 h 156"/>
              <a:gd name="T20" fmla="*/ 2147483647 w 526"/>
              <a:gd name="T21" fmla="*/ 2147483647 h 156"/>
              <a:gd name="T22" fmla="*/ 2147483647 w 526"/>
              <a:gd name="T23" fmla="*/ 2147483647 h 156"/>
              <a:gd name="T24" fmla="*/ 2147483647 w 526"/>
              <a:gd name="T25" fmla="*/ 2147483647 h 156"/>
              <a:gd name="T26" fmla="*/ 2147483647 w 526"/>
              <a:gd name="T27" fmla="*/ 2147483647 h 156"/>
              <a:gd name="T28" fmla="*/ 2147483647 w 526"/>
              <a:gd name="T29" fmla="*/ 2147483647 h 156"/>
              <a:gd name="T30" fmla="*/ 2147483647 w 526"/>
              <a:gd name="T31" fmla="*/ 2147483647 h 156"/>
              <a:gd name="T32" fmla="*/ 2147483647 w 526"/>
              <a:gd name="T33" fmla="*/ 2147483647 h 156"/>
              <a:gd name="T34" fmla="*/ 2147483647 w 526"/>
              <a:gd name="T35" fmla="*/ 2147483647 h 156"/>
              <a:gd name="T36" fmla="*/ 2147483647 w 526"/>
              <a:gd name="T37" fmla="*/ 2147483647 h 156"/>
              <a:gd name="T38" fmla="*/ 2147483647 w 526"/>
              <a:gd name="T39" fmla="*/ 2147483647 h 156"/>
              <a:gd name="T40" fmla="*/ 2147483647 w 526"/>
              <a:gd name="T41" fmla="*/ 2147483647 h 156"/>
              <a:gd name="T42" fmla="*/ 2147483647 w 526"/>
              <a:gd name="T43" fmla="*/ 2147483647 h 156"/>
              <a:gd name="T44" fmla="*/ 2147483647 w 526"/>
              <a:gd name="T45" fmla="*/ 2147483647 h 156"/>
              <a:gd name="T46" fmla="*/ 2147483647 w 526"/>
              <a:gd name="T47" fmla="*/ 2147483647 h 156"/>
              <a:gd name="T48" fmla="*/ 2147483647 w 526"/>
              <a:gd name="T49" fmla="*/ 2147483647 h 156"/>
              <a:gd name="T50" fmla="*/ 2147483647 w 526"/>
              <a:gd name="T51" fmla="*/ 2147483647 h 156"/>
              <a:gd name="T52" fmla="*/ 2147483647 w 526"/>
              <a:gd name="T53" fmla="*/ 2147483647 h 156"/>
              <a:gd name="T54" fmla="*/ 2147483647 w 526"/>
              <a:gd name="T55" fmla="*/ 2147483647 h 156"/>
              <a:gd name="T56" fmla="*/ 0 w 526"/>
              <a:gd name="T57" fmla="*/ 2147483647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6"/>
              <a:gd name="T88" fmla="*/ 0 h 156"/>
              <a:gd name="T89" fmla="*/ 526 w 52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6" h="156">
                <a:moveTo>
                  <a:pt x="0" y="72"/>
                </a:moveTo>
                <a:lnTo>
                  <a:pt x="50" y="72"/>
                </a:lnTo>
                <a:lnTo>
                  <a:pt x="90" y="69"/>
                </a:lnTo>
                <a:lnTo>
                  <a:pt x="123" y="65"/>
                </a:lnTo>
                <a:lnTo>
                  <a:pt x="172" y="51"/>
                </a:lnTo>
                <a:lnTo>
                  <a:pt x="219" y="35"/>
                </a:lnTo>
                <a:lnTo>
                  <a:pt x="254" y="23"/>
                </a:lnTo>
                <a:lnTo>
                  <a:pt x="275" y="13"/>
                </a:lnTo>
                <a:lnTo>
                  <a:pt x="289" y="0"/>
                </a:lnTo>
                <a:lnTo>
                  <a:pt x="319" y="12"/>
                </a:lnTo>
                <a:lnTo>
                  <a:pt x="351" y="17"/>
                </a:lnTo>
                <a:lnTo>
                  <a:pt x="401" y="30"/>
                </a:lnTo>
                <a:lnTo>
                  <a:pt x="450" y="35"/>
                </a:lnTo>
                <a:lnTo>
                  <a:pt x="493" y="30"/>
                </a:lnTo>
                <a:lnTo>
                  <a:pt x="525" y="26"/>
                </a:lnTo>
                <a:lnTo>
                  <a:pt x="491" y="45"/>
                </a:lnTo>
                <a:lnTo>
                  <a:pt x="466" y="53"/>
                </a:lnTo>
                <a:lnTo>
                  <a:pt x="436" y="66"/>
                </a:lnTo>
                <a:lnTo>
                  <a:pt x="371" y="82"/>
                </a:lnTo>
                <a:lnTo>
                  <a:pt x="320" y="96"/>
                </a:lnTo>
                <a:lnTo>
                  <a:pt x="279" y="115"/>
                </a:lnTo>
                <a:lnTo>
                  <a:pt x="237" y="130"/>
                </a:lnTo>
                <a:lnTo>
                  <a:pt x="192" y="147"/>
                </a:lnTo>
                <a:lnTo>
                  <a:pt x="179" y="155"/>
                </a:lnTo>
                <a:lnTo>
                  <a:pt x="153" y="135"/>
                </a:lnTo>
                <a:lnTo>
                  <a:pt x="117" y="112"/>
                </a:lnTo>
                <a:lnTo>
                  <a:pt x="88" y="104"/>
                </a:lnTo>
                <a:lnTo>
                  <a:pt x="51" y="97"/>
                </a:lnTo>
                <a:lnTo>
                  <a:pt x="0" y="72"/>
                </a:lnTo>
              </a:path>
            </a:pathLst>
          </a:custGeom>
          <a:solidFill>
            <a:srgbClr val="CCFFCC"/>
          </a:solidFill>
          <a:ln w="12700" cap="rnd">
            <a:noFill/>
            <a:round/>
            <a:headEnd/>
            <a:tailEnd/>
          </a:ln>
        </p:spPr>
        <p:txBody>
          <a:bodyPr>
            <a:prstTxWarp prst="textNoShape">
              <a:avLst/>
            </a:prstTxWarp>
          </a:bodyPr>
          <a:lstStyle/>
          <a:p>
            <a:endParaRPr lang="es-ES_tradnl" dirty="0"/>
          </a:p>
        </p:txBody>
      </p:sp>
      <p:sp>
        <p:nvSpPr>
          <p:cNvPr id="97354" name="Freeform 114"/>
          <p:cNvSpPr>
            <a:spLocks/>
          </p:cNvSpPr>
          <p:nvPr>
            <p:custDataLst>
              <p:tags r:id="rId70"/>
            </p:custDataLst>
          </p:nvPr>
        </p:nvSpPr>
        <p:spPr bwMode="auto">
          <a:xfrm>
            <a:off x="5019675" y="4014788"/>
            <a:ext cx="1597025" cy="544512"/>
          </a:xfrm>
          <a:custGeom>
            <a:avLst/>
            <a:gdLst>
              <a:gd name="T0" fmla="*/ 2147483647 w 552"/>
              <a:gd name="T1" fmla="*/ 2147483647 h 161"/>
              <a:gd name="T2" fmla="*/ 0 w 552"/>
              <a:gd name="T3" fmla="*/ 2147483647 h 161"/>
              <a:gd name="T4" fmla="*/ 2147483647 w 552"/>
              <a:gd name="T5" fmla="*/ 2147483647 h 161"/>
              <a:gd name="T6" fmla="*/ 2147483647 w 552"/>
              <a:gd name="T7" fmla="*/ 2147483647 h 161"/>
              <a:gd name="T8" fmla="*/ 2147483647 w 552"/>
              <a:gd name="T9" fmla="*/ 2147483647 h 161"/>
              <a:gd name="T10" fmla="*/ 2147483647 w 552"/>
              <a:gd name="T11" fmla="*/ 2147483647 h 161"/>
              <a:gd name="T12" fmla="*/ 2147483647 w 552"/>
              <a:gd name="T13" fmla="*/ 2147483647 h 161"/>
              <a:gd name="T14" fmla="*/ 2147483647 w 552"/>
              <a:gd name="T15" fmla="*/ 2147483647 h 161"/>
              <a:gd name="T16" fmla="*/ 2147483647 w 552"/>
              <a:gd name="T17" fmla="*/ 2147483647 h 161"/>
              <a:gd name="T18" fmla="*/ 2147483647 w 552"/>
              <a:gd name="T19" fmla="*/ 2147483647 h 161"/>
              <a:gd name="T20" fmla="*/ 2147483647 w 552"/>
              <a:gd name="T21" fmla="*/ 2147483647 h 161"/>
              <a:gd name="T22" fmla="*/ 2147483647 w 552"/>
              <a:gd name="T23" fmla="*/ 2147483647 h 161"/>
              <a:gd name="T24" fmla="*/ 2147483647 w 552"/>
              <a:gd name="T25" fmla="*/ 2147483647 h 161"/>
              <a:gd name="T26" fmla="*/ 2147483647 w 552"/>
              <a:gd name="T27" fmla="*/ 2147483647 h 161"/>
              <a:gd name="T28" fmla="*/ 2147483647 w 552"/>
              <a:gd name="T29" fmla="*/ 2147483647 h 161"/>
              <a:gd name="T30" fmla="*/ 2147483647 w 552"/>
              <a:gd name="T31" fmla="*/ 2147483647 h 161"/>
              <a:gd name="T32" fmla="*/ 2147483647 w 552"/>
              <a:gd name="T33" fmla="*/ 2147483647 h 161"/>
              <a:gd name="T34" fmla="*/ 2147483647 w 552"/>
              <a:gd name="T35" fmla="*/ 2147483647 h 161"/>
              <a:gd name="T36" fmla="*/ 2147483647 w 552"/>
              <a:gd name="T37" fmla="*/ 2147483647 h 161"/>
              <a:gd name="T38" fmla="*/ 2147483647 w 552"/>
              <a:gd name="T39" fmla="*/ 2147483647 h 161"/>
              <a:gd name="T40" fmla="*/ 2147483647 w 552"/>
              <a:gd name="T41" fmla="*/ 2147483647 h 161"/>
              <a:gd name="T42" fmla="*/ 2147483647 w 552"/>
              <a:gd name="T43" fmla="*/ 2147483647 h 161"/>
              <a:gd name="T44" fmla="*/ 2147483647 w 552"/>
              <a:gd name="T45" fmla="*/ 2147483647 h 161"/>
              <a:gd name="T46" fmla="*/ 2147483647 w 552"/>
              <a:gd name="T47" fmla="*/ 0 h 161"/>
              <a:gd name="T48" fmla="*/ 2147483647 w 552"/>
              <a:gd name="T49" fmla="*/ 2147483647 h 161"/>
              <a:gd name="T50" fmla="*/ 2147483647 w 552"/>
              <a:gd name="T51" fmla="*/ 2147483647 h 161"/>
              <a:gd name="T52" fmla="*/ 2147483647 w 552"/>
              <a:gd name="T53" fmla="*/ 2147483647 h 161"/>
              <a:gd name="T54" fmla="*/ 2147483647 w 552"/>
              <a:gd name="T55" fmla="*/ 2147483647 h 1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52"/>
              <a:gd name="T85" fmla="*/ 0 h 161"/>
              <a:gd name="T86" fmla="*/ 552 w 552"/>
              <a:gd name="T87" fmla="*/ 161 h 1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52" h="161">
                <a:moveTo>
                  <a:pt x="36" y="73"/>
                </a:moveTo>
                <a:lnTo>
                  <a:pt x="0" y="79"/>
                </a:lnTo>
                <a:lnTo>
                  <a:pt x="32" y="91"/>
                </a:lnTo>
                <a:lnTo>
                  <a:pt x="65" y="99"/>
                </a:lnTo>
                <a:lnTo>
                  <a:pt x="93" y="104"/>
                </a:lnTo>
                <a:lnTo>
                  <a:pt x="111" y="112"/>
                </a:lnTo>
                <a:lnTo>
                  <a:pt x="137" y="127"/>
                </a:lnTo>
                <a:lnTo>
                  <a:pt x="159" y="147"/>
                </a:lnTo>
                <a:lnTo>
                  <a:pt x="183" y="156"/>
                </a:lnTo>
                <a:lnTo>
                  <a:pt x="199" y="160"/>
                </a:lnTo>
                <a:lnTo>
                  <a:pt x="220" y="145"/>
                </a:lnTo>
                <a:lnTo>
                  <a:pt x="241" y="130"/>
                </a:lnTo>
                <a:lnTo>
                  <a:pt x="283" y="112"/>
                </a:lnTo>
                <a:lnTo>
                  <a:pt x="318" y="100"/>
                </a:lnTo>
                <a:lnTo>
                  <a:pt x="375" y="79"/>
                </a:lnTo>
                <a:lnTo>
                  <a:pt x="462" y="53"/>
                </a:lnTo>
                <a:lnTo>
                  <a:pt x="491" y="45"/>
                </a:lnTo>
                <a:lnTo>
                  <a:pt x="519" y="41"/>
                </a:lnTo>
                <a:lnTo>
                  <a:pt x="551" y="45"/>
                </a:lnTo>
                <a:lnTo>
                  <a:pt x="488" y="32"/>
                </a:lnTo>
                <a:lnTo>
                  <a:pt x="443" y="33"/>
                </a:lnTo>
                <a:lnTo>
                  <a:pt x="379" y="23"/>
                </a:lnTo>
                <a:lnTo>
                  <a:pt x="332" y="8"/>
                </a:lnTo>
                <a:lnTo>
                  <a:pt x="297" y="0"/>
                </a:lnTo>
                <a:lnTo>
                  <a:pt x="255" y="23"/>
                </a:lnTo>
                <a:lnTo>
                  <a:pt x="178" y="50"/>
                </a:lnTo>
                <a:lnTo>
                  <a:pt x="106" y="66"/>
                </a:lnTo>
                <a:lnTo>
                  <a:pt x="36" y="73"/>
                </a:lnTo>
              </a:path>
            </a:pathLst>
          </a:custGeom>
          <a:solidFill>
            <a:srgbClr val="008000"/>
          </a:solidFill>
          <a:ln w="12700" cap="rnd">
            <a:noFill/>
            <a:round/>
            <a:headEnd/>
            <a:tailEnd/>
          </a:ln>
        </p:spPr>
        <p:txBody>
          <a:bodyPr>
            <a:prstTxWarp prst="textNoShape">
              <a:avLst/>
            </a:prstTxWarp>
          </a:bodyPr>
          <a:lstStyle/>
          <a:p>
            <a:endParaRPr lang="es-ES_tradnl" dirty="0"/>
          </a:p>
        </p:txBody>
      </p:sp>
      <p:sp>
        <p:nvSpPr>
          <p:cNvPr id="97355" name="Freeform 115"/>
          <p:cNvSpPr>
            <a:spLocks/>
          </p:cNvSpPr>
          <p:nvPr>
            <p:custDataLst>
              <p:tags r:id="rId71"/>
            </p:custDataLst>
          </p:nvPr>
        </p:nvSpPr>
        <p:spPr bwMode="auto">
          <a:xfrm>
            <a:off x="5030788" y="3973513"/>
            <a:ext cx="1522412" cy="531812"/>
          </a:xfrm>
          <a:custGeom>
            <a:avLst/>
            <a:gdLst>
              <a:gd name="T0" fmla="*/ 0 w 526"/>
              <a:gd name="T1" fmla="*/ 2147483647 h 157"/>
              <a:gd name="T2" fmla="*/ 2147483647 w 526"/>
              <a:gd name="T3" fmla="*/ 2147483647 h 157"/>
              <a:gd name="T4" fmla="*/ 2147483647 w 526"/>
              <a:gd name="T5" fmla="*/ 2147483647 h 157"/>
              <a:gd name="T6" fmla="*/ 2147483647 w 526"/>
              <a:gd name="T7" fmla="*/ 2147483647 h 157"/>
              <a:gd name="T8" fmla="*/ 2147483647 w 526"/>
              <a:gd name="T9" fmla="*/ 2147483647 h 157"/>
              <a:gd name="T10" fmla="*/ 2147483647 w 526"/>
              <a:gd name="T11" fmla="*/ 2147483647 h 157"/>
              <a:gd name="T12" fmla="*/ 2147483647 w 526"/>
              <a:gd name="T13" fmla="*/ 2147483647 h 157"/>
              <a:gd name="T14" fmla="*/ 2147483647 w 526"/>
              <a:gd name="T15" fmla="*/ 2147483647 h 157"/>
              <a:gd name="T16" fmla="*/ 2147483647 w 526"/>
              <a:gd name="T17" fmla="*/ 0 h 157"/>
              <a:gd name="T18" fmla="*/ 2147483647 w 526"/>
              <a:gd name="T19" fmla="*/ 2147483647 h 157"/>
              <a:gd name="T20" fmla="*/ 2147483647 w 526"/>
              <a:gd name="T21" fmla="*/ 2147483647 h 157"/>
              <a:gd name="T22" fmla="*/ 2147483647 w 526"/>
              <a:gd name="T23" fmla="*/ 2147483647 h 157"/>
              <a:gd name="T24" fmla="*/ 2147483647 w 526"/>
              <a:gd name="T25" fmla="*/ 2147483647 h 157"/>
              <a:gd name="T26" fmla="*/ 2147483647 w 526"/>
              <a:gd name="T27" fmla="*/ 2147483647 h 157"/>
              <a:gd name="T28" fmla="*/ 2147483647 w 526"/>
              <a:gd name="T29" fmla="*/ 2147483647 h 157"/>
              <a:gd name="T30" fmla="*/ 2147483647 w 526"/>
              <a:gd name="T31" fmla="*/ 2147483647 h 157"/>
              <a:gd name="T32" fmla="*/ 2147483647 w 526"/>
              <a:gd name="T33" fmla="*/ 2147483647 h 157"/>
              <a:gd name="T34" fmla="*/ 2147483647 w 526"/>
              <a:gd name="T35" fmla="*/ 2147483647 h 157"/>
              <a:gd name="T36" fmla="*/ 2147483647 w 526"/>
              <a:gd name="T37" fmla="*/ 2147483647 h 157"/>
              <a:gd name="T38" fmla="*/ 2147483647 w 526"/>
              <a:gd name="T39" fmla="*/ 2147483647 h 157"/>
              <a:gd name="T40" fmla="*/ 2147483647 w 526"/>
              <a:gd name="T41" fmla="*/ 2147483647 h 157"/>
              <a:gd name="T42" fmla="*/ 2147483647 w 526"/>
              <a:gd name="T43" fmla="*/ 2147483647 h 157"/>
              <a:gd name="T44" fmla="*/ 2147483647 w 526"/>
              <a:gd name="T45" fmla="*/ 2147483647 h 157"/>
              <a:gd name="T46" fmla="*/ 2147483647 w 526"/>
              <a:gd name="T47" fmla="*/ 2147483647 h 157"/>
              <a:gd name="T48" fmla="*/ 2147483647 w 526"/>
              <a:gd name="T49" fmla="*/ 2147483647 h 157"/>
              <a:gd name="T50" fmla="*/ 2147483647 w 526"/>
              <a:gd name="T51" fmla="*/ 2147483647 h 157"/>
              <a:gd name="T52" fmla="*/ 2147483647 w 526"/>
              <a:gd name="T53" fmla="*/ 2147483647 h 157"/>
              <a:gd name="T54" fmla="*/ 2147483647 w 526"/>
              <a:gd name="T55" fmla="*/ 2147483647 h 157"/>
              <a:gd name="T56" fmla="*/ 0 w 526"/>
              <a:gd name="T57" fmla="*/ 2147483647 h 1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6"/>
              <a:gd name="T88" fmla="*/ 0 h 157"/>
              <a:gd name="T89" fmla="*/ 526 w 526"/>
              <a:gd name="T90" fmla="*/ 157 h 1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6" h="157">
                <a:moveTo>
                  <a:pt x="0" y="73"/>
                </a:moveTo>
                <a:lnTo>
                  <a:pt x="49" y="73"/>
                </a:lnTo>
                <a:lnTo>
                  <a:pt x="90" y="70"/>
                </a:lnTo>
                <a:lnTo>
                  <a:pt x="123" y="65"/>
                </a:lnTo>
                <a:lnTo>
                  <a:pt x="172" y="51"/>
                </a:lnTo>
                <a:lnTo>
                  <a:pt x="219" y="35"/>
                </a:lnTo>
                <a:lnTo>
                  <a:pt x="254" y="23"/>
                </a:lnTo>
                <a:lnTo>
                  <a:pt x="275" y="13"/>
                </a:lnTo>
                <a:lnTo>
                  <a:pt x="289" y="0"/>
                </a:lnTo>
                <a:lnTo>
                  <a:pt x="319" y="11"/>
                </a:lnTo>
                <a:lnTo>
                  <a:pt x="351" y="16"/>
                </a:lnTo>
                <a:lnTo>
                  <a:pt x="401" y="30"/>
                </a:lnTo>
                <a:lnTo>
                  <a:pt x="450" y="35"/>
                </a:lnTo>
                <a:lnTo>
                  <a:pt x="493" y="30"/>
                </a:lnTo>
                <a:lnTo>
                  <a:pt x="525" y="26"/>
                </a:lnTo>
                <a:lnTo>
                  <a:pt x="491" y="45"/>
                </a:lnTo>
                <a:lnTo>
                  <a:pt x="466" y="53"/>
                </a:lnTo>
                <a:lnTo>
                  <a:pt x="436" y="67"/>
                </a:lnTo>
                <a:lnTo>
                  <a:pt x="371" y="83"/>
                </a:lnTo>
                <a:lnTo>
                  <a:pt x="320" y="96"/>
                </a:lnTo>
                <a:lnTo>
                  <a:pt x="279" y="116"/>
                </a:lnTo>
                <a:lnTo>
                  <a:pt x="237" y="131"/>
                </a:lnTo>
                <a:lnTo>
                  <a:pt x="192" y="148"/>
                </a:lnTo>
                <a:lnTo>
                  <a:pt x="179" y="156"/>
                </a:lnTo>
                <a:lnTo>
                  <a:pt x="153" y="136"/>
                </a:lnTo>
                <a:lnTo>
                  <a:pt x="117" y="113"/>
                </a:lnTo>
                <a:lnTo>
                  <a:pt x="87" y="105"/>
                </a:lnTo>
                <a:lnTo>
                  <a:pt x="51" y="98"/>
                </a:lnTo>
                <a:lnTo>
                  <a:pt x="0" y="73"/>
                </a:lnTo>
              </a:path>
            </a:pathLst>
          </a:custGeom>
          <a:solidFill>
            <a:srgbClr val="CCFFCC"/>
          </a:solidFill>
          <a:ln w="12700" cap="rnd">
            <a:noFill/>
            <a:round/>
            <a:headEnd/>
            <a:tailEnd/>
          </a:ln>
        </p:spPr>
        <p:txBody>
          <a:bodyPr>
            <a:prstTxWarp prst="textNoShape">
              <a:avLst/>
            </a:prstTxWarp>
          </a:bodyPr>
          <a:lstStyle/>
          <a:p>
            <a:endParaRPr lang="es-ES_tradnl" dirty="0"/>
          </a:p>
        </p:txBody>
      </p:sp>
      <p:sp>
        <p:nvSpPr>
          <p:cNvPr id="97356" name="Freeform 116"/>
          <p:cNvSpPr>
            <a:spLocks/>
          </p:cNvSpPr>
          <p:nvPr>
            <p:custDataLst>
              <p:tags r:id="rId72"/>
            </p:custDataLst>
          </p:nvPr>
        </p:nvSpPr>
        <p:spPr bwMode="auto">
          <a:xfrm>
            <a:off x="5057775" y="3905250"/>
            <a:ext cx="1597025" cy="546100"/>
          </a:xfrm>
          <a:custGeom>
            <a:avLst/>
            <a:gdLst>
              <a:gd name="T0" fmla="*/ 2147483647 w 552"/>
              <a:gd name="T1" fmla="*/ 2147483647 h 161"/>
              <a:gd name="T2" fmla="*/ 0 w 552"/>
              <a:gd name="T3" fmla="*/ 2147483647 h 161"/>
              <a:gd name="T4" fmla="*/ 2147483647 w 552"/>
              <a:gd name="T5" fmla="*/ 2147483647 h 161"/>
              <a:gd name="T6" fmla="*/ 2147483647 w 552"/>
              <a:gd name="T7" fmla="*/ 2147483647 h 161"/>
              <a:gd name="T8" fmla="*/ 2147483647 w 552"/>
              <a:gd name="T9" fmla="*/ 2147483647 h 161"/>
              <a:gd name="T10" fmla="*/ 2147483647 w 552"/>
              <a:gd name="T11" fmla="*/ 2147483647 h 161"/>
              <a:gd name="T12" fmla="*/ 2147483647 w 552"/>
              <a:gd name="T13" fmla="*/ 2147483647 h 161"/>
              <a:gd name="T14" fmla="*/ 2147483647 w 552"/>
              <a:gd name="T15" fmla="*/ 2147483647 h 161"/>
              <a:gd name="T16" fmla="*/ 2147483647 w 552"/>
              <a:gd name="T17" fmla="*/ 2147483647 h 161"/>
              <a:gd name="T18" fmla="*/ 2147483647 w 552"/>
              <a:gd name="T19" fmla="*/ 2147483647 h 161"/>
              <a:gd name="T20" fmla="*/ 2147483647 w 552"/>
              <a:gd name="T21" fmla="*/ 2147483647 h 161"/>
              <a:gd name="T22" fmla="*/ 2147483647 w 552"/>
              <a:gd name="T23" fmla="*/ 2147483647 h 161"/>
              <a:gd name="T24" fmla="*/ 2147483647 w 552"/>
              <a:gd name="T25" fmla="*/ 2147483647 h 161"/>
              <a:gd name="T26" fmla="*/ 2147483647 w 552"/>
              <a:gd name="T27" fmla="*/ 2147483647 h 161"/>
              <a:gd name="T28" fmla="*/ 2147483647 w 552"/>
              <a:gd name="T29" fmla="*/ 2147483647 h 161"/>
              <a:gd name="T30" fmla="*/ 2147483647 w 552"/>
              <a:gd name="T31" fmla="*/ 2147483647 h 161"/>
              <a:gd name="T32" fmla="*/ 2147483647 w 552"/>
              <a:gd name="T33" fmla="*/ 2147483647 h 161"/>
              <a:gd name="T34" fmla="*/ 2147483647 w 552"/>
              <a:gd name="T35" fmla="*/ 2147483647 h 161"/>
              <a:gd name="T36" fmla="*/ 2147483647 w 552"/>
              <a:gd name="T37" fmla="*/ 2147483647 h 161"/>
              <a:gd name="T38" fmla="*/ 2147483647 w 552"/>
              <a:gd name="T39" fmla="*/ 2147483647 h 161"/>
              <a:gd name="T40" fmla="*/ 2147483647 w 552"/>
              <a:gd name="T41" fmla="*/ 2147483647 h 161"/>
              <a:gd name="T42" fmla="*/ 2147483647 w 552"/>
              <a:gd name="T43" fmla="*/ 2147483647 h 161"/>
              <a:gd name="T44" fmla="*/ 2147483647 w 552"/>
              <a:gd name="T45" fmla="*/ 2147483647 h 161"/>
              <a:gd name="T46" fmla="*/ 2147483647 w 552"/>
              <a:gd name="T47" fmla="*/ 0 h 161"/>
              <a:gd name="T48" fmla="*/ 2147483647 w 552"/>
              <a:gd name="T49" fmla="*/ 2147483647 h 161"/>
              <a:gd name="T50" fmla="*/ 2147483647 w 552"/>
              <a:gd name="T51" fmla="*/ 2147483647 h 161"/>
              <a:gd name="T52" fmla="*/ 2147483647 w 552"/>
              <a:gd name="T53" fmla="*/ 2147483647 h 161"/>
              <a:gd name="T54" fmla="*/ 2147483647 w 552"/>
              <a:gd name="T55" fmla="*/ 2147483647 h 1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52"/>
              <a:gd name="T85" fmla="*/ 0 h 161"/>
              <a:gd name="T86" fmla="*/ 552 w 552"/>
              <a:gd name="T87" fmla="*/ 161 h 1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52" h="161">
                <a:moveTo>
                  <a:pt x="36" y="73"/>
                </a:moveTo>
                <a:lnTo>
                  <a:pt x="0" y="79"/>
                </a:lnTo>
                <a:lnTo>
                  <a:pt x="32" y="91"/>
                </a:lnTo>
                <a:lnTo>
                  <a:pt x="65" y="99"/>
                </a:lnTo>
                <a:lnTo>
                  <a:pt x="93" y="104"/>
                </a:lnTo>
                <a:lnTo>
                  <a:pt x="111" y="112"/>
                </a:lnTo>
                <a:lnTo>
                  <a:pt x="137" y="127"/>
                </a:lnTo>
                <a:lnTo>
                  <a:pt x="159" y="147"/>
                </a:lnTo>
                <a:lnTo>
                  <a:pt x="183" y="157"/>
                </a:lnTo>
                <a:lnTo>
                  <a:pt x="199" y="160"/>
                </a:lnTo>
                <a:lnTo>
                  <a:pt x="220" y="145"/>
                </a:lnTo>
                <a:lnTo>
                  <a:pt x="241" y="130"/>
                </a:lnTo>
                <a:lnTo>
                  <a:pt x="283" y="112"/>
                </a:lnTo>
                <a:lnTo>
                  <a:pt x="318" y="101"/>
                </a:lnTo>
                <a:lnTo>
                  <a:pt x="375" y="79"/>
                </a:lnTo>
                <a:lnTo>
                  <a:pt x="462" y="53"/>
                </a:lnTo>
                <a:lnTo>
                  <a:pt x="491" y="45"/>
                </a:lnTo>
                <a:lnTo>
                  <a:pt x="519" y="41"/>
                </a:lnTo>
                <a:lnTo>
                  <a:pt x="551" y="45"/>
                </a:lnTo>
                <a:lnTo>
                  <a:pt x="488" y="31"/>
                </a:lnTo>
                <a:lnTo>
                  <a:pt x="443" y="33"/>
                </a:lnTo>
                <a:lnTo>
                  <a:pt x="379" y="23"/>
                </a:lnTo>
                <a:lnTo>
                  <a:pt x="332" y="8"/>
                </a:lnTo>
                <a:lnTo>
                  <a:pt x="297" y="0"/>
                </a:lnTo>
                <a:lnTo>
                  <a:pt x="255" y="23"/>
                </a:lnTo>
                <a:lnTo>
                  <a:pt x="178" y="50"/>
                </a:lnTo>
                <a:lnTo>
                  <a:pt x="106" y="66"/>
                </a:lnTo>
                <a:lnTo>
                  <a:pt x="36" y="73"/>
                </a:lnTo>
              </a:path>
            </a:pathLst>
          </a:custGeom>
          <a:solidFill>
            <a:srgbClr val="008000"/>
          </a:solidFill>
          <a:ln w="12700" cap="rnd">
            <a:noFill/>
            <a:round/>
            <a:headEnd/>
            <a:tailEnd/>
          </a:ln>
        </p:spPr>
        <p:txBody>
          <a:bodyPr>
            <a:prstTxWarp prst="textNoShape">
              <a:avLst/>
            </a:prstTxWarp>
          </a:bodyPr>
          <a:lstStyle/>
          <a:p>
            <a:endParaRPr lang="es-ES_tradnl" dirty="0"/>
          </a:p>
        </p:txBody>
      </p:sp>
      <p:sp>
        <p:nvSpPr>
          <p:cNvPr id="97357" name="Freeform 117"/>
          <p:cNvSpPr>
            <a:spLocks/>
          </p:cNvSpPr>
          <p:nvPr>
            <p:custDataLst>
              <p:tags r:id="rId73"/>
            </p:custDataLst>
          </p:nvPr>
        </p:nvSpPr>
        <p:spPr bwMode="auto">
          <a:xfrm>
            <a:off x="5083175" y="3875088"/>
            <a:ext cx="1519238" cy="523875"/>
          </a:xfrm>
          <a:custGeom>
            <a:avLst/>
            <a:gdLst>
              <a:gd name="T0" fmla="*/ 0 w 525"/>
              <a:gd name="T1" fmla="*/ 2147483647 h 155"/>
              <a:gd name="T2" fmla="*/ 2147483647 w 525"/>
              <a:gd name="T3" fmla="*/ 2147483647 h 155"/>
              <a:gd name="T4" fmla="*/ 2147483647 w 525"/>
              <a:gd name="T5" fmla="*/ 2147483647 h 155"/>
              <a:gd name="T6" fmla="*/ 2147483647 w 525"/>
              <a:gd name="T7" fmla="*/ 2147483647 h 155"/>
              <a:gd name="T8" fmla="*/ 2147483647 w 525"/>
              <a:gd name="T9" fmla="*/ 2147483647 h 155"/>
              <a:gd name="T10" fmla="*/ 2147483647 w 525"/>
              <a:gd name="T11" fmla="*/ 2147483647 h 155"/>
              <a:gd name="T12" fmla="*/ 2147483647 w 525"/>
              <a:gd name="T13" fmla="*/ 2147483647 h 155"/>
              <a:gd name="T14" fmla="*/ 2147483647 w 525"/>
              <a:gd name="T15" fmla="*/ 2147483647 h 155"/>
              <a:gd name="T16" fmla="*/ 2147483647 w 525"/>
              <a:gd name="T17" fmla="*/ 0 h 155"/>
              <a:gd name="T18" fmla="*/ 2147483647 w 525"/>
              <a:gd name="T19" fmla="*/ 2147483647 h 155"/>
              <a:gd name="T20" fmla="*/ 2147483647 w 525"/>
              <a:gd name="T21" fmla="*/ 2147483647 h 155"/>
              <a:gd name="T22" fmla="*/ 2147483647 w 525"/>
              <a:gd name="T23" fmla="*/ 2147483647 h 155"/>
              <a:gd name="T24" fmla="*/ 2147483647 w 525"/>
              <a:gd name="T25" fmla="*/ 2147483647 h 155"/>
              <a:gd name="T26" fmla="*/ 2147483647 w 525"/>
              <a:gd name="T27" fmla="*/ 2147483647 h 155"/>
              <a:gd name="T28" fmla="*/ 2147483647 w 525"/>
              <a:gd name="T29" fmla="*/ 2147483647 h 155"/>
              <a:gd name="T30" fmla="*/ 2147483647 w 525"/>
              <a:gd name="T31" fmla="*/ 2147483647 h 155"/>
              <a:gd name="T32" fmla="*/ 2147483647 w 525"/>
              <a:gd name="T33" fmla="*/ 2147483647 h 155"/>
              <a:gd name="T34" fmla="*/ 2147483647 w 525"/>
              <a:gd name="T35" fmla="*/ 2147483647 h 155"/>
              <a:gd name="T36" fmla="*/ 2147483647 w 525"/>
              <a:gd name="T37" fmla="*/ 2147483647 h 155"/>
              <a:gd name="T38" fmla="*/ 2147483647 w 525"/>
              <a:gd name="T39" fmla="*/ 2147483647 h 155"/>
              <a:gd name="T40" fmla="*/ 2147483647 w 525"/>
              <a:gd name="T41" fmla="*/ 2147483647 h 155"/>
              <a:gd name="T42" fmla="*/ 2147483647 w 525"/>
              <a:gd name="T43" fmla="*/ 2147483647 h 155"/>
              <a:gd name="T44" fmla="*/ 2147483647 w 525"/>
              <a:gd name="T45" fmla="*/ 2147483647 h 155"/>
              <a:gd name="T46" fmla="*/ 2147483647 w 525"/>
              <a:gd name="T47" fmla="*/ 2147483647 h 155"/>
              <a:gd name="T48" fmla="*/ 2147483647 w 525"/>
              <a:gd name="T49" fmla="*/ 2147483647 h 155"/>
              <a:gd name="T50" fmla="*/ 2147483647 w 525"/>
              <a:gd name="T51" fmla="*/ 2147483647 h 155"/>
              <a:gd name="T52" fmla="*/ 2147483647 w 525"/>
              <a:gd name="T53" fmla="*/ 2147483647 h 155"/>
              <a:gd name="T54" fmla="*/ 2147483647 w 525"/>
              <a:gd name="T55" fmla="*/ 2147483647 h 155"/>
              <a:gd name="T56" fmla="*/ 0 w 525"/>
              <a:gd name="T57" fmla="*/ 2147483647 h 1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155"/>
              <a:gd name="T89" fmla="*/ 525 w 525"/>
              <a:gd name="T90" fmla="*/ 155 h 1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155">
                <a:moveTo>
                  <a:pt x="0" y="72"/>
                </a:moveTo>
                <a:lnTo>
                  <a:pt x="49" y="72"/>
                </a:lnTo>
                <a:lnTo>
                  <a:pt x="90" y="69"/>
                </a:lnTo>
                <a:lnTo>
                  <a:pt x="123" y="64"/>
                </a:lnTo>
                <a:lnTo>
                  <a:pt x="172" y="51"/>
                </a:lnTo>
                <a:lnTo>
                  <a:pt x="218" y="34"/>
                </a:lnTo>
                <a:lnTo>
                  <a:pt x="254" y="23"/>
                </a:lnTo>
                <a:lnTo>
                  <a:pt x="275" y="13"/>
                </a:lnTo>
                <a:lnTo>
                  <a:pt x="288" y="0"/>
                </a:lnTo>
                <a:lnTo>
                  <a:pt x="318" y="11"/>
                </a:lnTo>
                <a:lnTo>
                  <a:pt x="351" y="16"/>
                </a:lnTo>
                <a:lnTo>
                  <a:pt x="400" y="29"/>
                </a:lnTo>
                <a:lnTo>
                  <a:pt x="449" y="34"/>
                </a:lnTo>
                <a:lnTo>
                  <a:pt x="492" y="29"/>
                </a:lnTo>
                <a:lnTo>
                  <a:pt x="524" y="26"/>
                </a:lnTo>
                <a:lnTo>
                  <a:pt x="490" y="44"/>
                </a:lnTo>
                <a:lnTo>
                  <a:pt x="465" y="52"/>
                </a:lnTo>
                <a:lnTo>
                  <a:pt x="435" y="66"/>
                </a:lnTo>
                <a:lnTo>
                  <a:pt x="370" y="82"/>
                </a:lnTo>
                <a:lnTo>
                  <a:pt x="319" y="95"/>
                </a:lnTo>
                <a:lnTo>
                  <a:pt x="279" y="115"/>
                </a:lnTo>
                <a:lnTo>
                  <a:pt x="237" y="129"/>
                </a:lnTo>
                <a:lnTo>
                  <a:pt x="191" y="146"/>
                </a:lnTo>
                <a:lnTo>
                  <a:pt x="179" y="154"/>
                </a:lnTo>
                <a:lnTo>
                  <a:pt x="152" y="134"/>
                </a:lnTo>
                <a:lnTo>
                  <a:pt x="117" y="111"/>
                </a:lnTo>
                <a:lnTo>
                  <a:pt x="87" y="103"/>
                </a:lnTo>
                <a:lnTo>
                  <a:pt x="51" y="97"/>
                </a:lnTo>
                <a:lnTo>
                  <a:pt x="0" y="72"/>
                </a:lnTo>
              </a:path>
            </a:pathLst>
          </a:custGeom>
          <a:solidFill>
            <a:srgbClr val="CCFFCC"/>
          </a:solidFill>
          <a:ln w="3175" cap="rnd">
            <a:solidFill>
              <a:schemeClr val="bg2"/>
            </a:solidFill>
            <a:round/>
            <a:headEnd/>
            <a:tailEnd/>
          </a:ln>
        </p:spPr>
        <p:txBody>
          <a:bodyPr>
            <a:prstTxWarp prst="textNoShape">
              <a:avLst/>
            </a:prstTxWarp>
          </a:bodyPr>
          <a:lstStyle/>
          <a:p>
            <a:endParaRPr lang="es-ES_tradnl" dirty="0"/>
          </a:p>
        </p:txBody>
      </p:sp>
      <p:sp>
        <p:nvSpPr>
          <p:cNvPr id="97358" name="Freeform 118"/>
          <p:cNvSpPr>
            <a:spLocks/>
          </p:cNvSpPr>
          <p:nvPr>
            <p:custDataLst>
              <p:tags r:id="rId74"/>
            </p:custDataLst>
          </p:nvPr>
        </p:nvSpPr>
        <p:spPr bwMode="auto">
          <a:xfrm>
            <a:off x="5570538" y="3989388"/>
            <a:ext cx="504825" cy="246062"/>
          </a:xfrm>
          <a:custGeom>
            <a:avLst/>
            <a:gdLst>
              <a:gd name="T0" fmla="*/ 0 w 174"/>
              <a:gd name="T1" fmla="*/ 2147483647 h 72"/>
              <a:gd name="T2" fmla="*/ 2147483647 w 174"/>
              <a:gd name="T3" fmla="*/ 2147483647 h 72"/>
              <a:gd name="T4" fmla="*/ 2147483647 w 174"/>
              <a:gd name="T5" fmla="*/ 2147483647 h 72"/>
              <a:gd name="T6" fmla="*/ 2147483647 w 174"/>
              <a:gd name="T7" fmla="*/ 0 h 72"/>
              <a:gd name="T8" fmla="*/ 0 w 174"/>
              <a:gd name="T9" fmla="*/ 2147483647 h 72"/>
              <a:gd name="T10" fmla="*/ 0 60000 65536"/>
              <a:gd name="T11" fmla="*/ 0 60000 65536"/>
              <a:gd name="T12" fmla="*/ 0 60000 65536"/>
              <a:gd name="T13" fmla="*/ 0 60000 65536"/>
              <a:gd name="T14" fmla="*/ 0 60000 65536"/>
              <a:gd name="T15" fmla="*/ 0 w 174"/>
              <a:gd name="T16" fmla="*/ 0 h 72"/>
              <a:gd name="T17" fmla="*/ 174 w 174"/>
              <a:gd name="T18" fmla="*/ 72 h 72"/>
            </a:gdLst>
            <a:ahLst/>
            <a:cxnLst>
              <a:cxn ang="T10">
                <a:pos x="T0" y="T1"/>
              </a:cxn>
              <a:cxn ang="T11">
                <a:pos x="T2" y="T3"/>
              </a:cxn>
              <a:cxn ang="T12">
                <a:pos x="T4" y="T5"/>
              </a:cxn>
              <a:cxn ang="T13">
                <a:pos x="T6" y="T7"/>
              </a:cxn>
              <a:cxn ang="T14">
                <a:pos x="T8" y="T9"/>
              </a:cxn>
            </a:cxnLst>
            <a:rect l="T15" t="T16" r="T17" b="T18"/>
            <a:pathLst>
              <a:path w="174" h="72">
                <a:moveTo>
                  <a:pt x="0" y="17"/>
                </a:moveTo>
                <a:lnTo>
                  <a:pt x="132" y="71"/>
                </a:lnTo>
                <a:lnTo>
                  <a:pt x="173" y="56"/>
                </a:lnTo>
                <a:lnTo>
                  <a:pt x="41" y="0"/>
                </a:lnTo>
                <a:lnTo>
                  <a:pt x="0" y="17"/>
                </a:lnTo>
              </a:path>
            </a:pathLst>
          </a:custGeom>
          <a:solidFill>
            <a:srgbClr val="FFBF5F"/>
          </a:solidFill>
          <a:ln w="12700" cap="rnd">
            <a:noFill/>
            <a:round/>
            <a:headEnd/>
            <a:tailEnd/>
          </a:ln>
        </p:spPr>
        <p:txBody>
          <a:bodyPr>
            <a:prstTxWarp prst="textNoShape">
              <a:avLst/>
            </a:prstTxWarp>
          </a:bodyPr>
          <a:lstStyle/>
          <a:p>
            <a:endParaRPr lang="es-ES_tradnl" dirty="0"/>
          </a:p>
        </p:txBody>
      </p:sp>
      <p:sp>
        <p:nvSpPr>
          <p:cNvPr id="97359" name="Freeform 119"/>
          <p:cNvSpPr>
            <a:spLocks/>
          </p:cNvSpPr>
          <p:nvPr>
            <p:custDataLst>
              <p:tags r:id="rId75"/>
            </p:custDataLst>
          </p:nvPr>
        </p:nvSpPr>
        <p:spPr bwMode="auto">
          <a:xfrm>
            <a:off x="5956300" y="4175125"/>
            <a:ext cx="128588" cy="268288"/>
          </a:xfrm>
          <a:custGeom>
            <a:avLst/>
            <a:gdLst>
              <a:gd name="T0" fmla="*/ 0 w 44"/>
              <a:gd name="T1" fmla="*/ 2147483647 h 79"/>
              <a:gd name="T2" fmla="*/ 2147483647 w 44"/>
              <a:gd name="T3" fmla="*/ 0 h 79"/>
              <a:gd name="T4" fmla="*/ 2147483647 w 44"/>
              <a:gd name="T5" fmla="*/ 2147483647 h 79"/>
              <a:gd name="T6" fmla="*/ 0 w 44"/>
              <a:gd name="T7" fmla="*/ 2147483647 h 79"/>
              <a:gd name="T8" fmla="*/ 0 w 44"/>
              <a:gd name="T9" fmla="*/ 2147483647 h 79"/>
              <a:gd name="T10" fmla="*/ 0 60000 65536"/>
              <a:gd name="T11" fmla="*/ 0 60000 65536"/>
              <a:gd name="T12" fmla="*/ 0 60000 65536"/>
              <a:gd name="T13" fmla="*/ 0 60000 65536"/>
              <a:gd name="T14" fmla="*/ 0 60000 65536"/>
              <a:gd name="T15" fmla="*/ 0 w 44"/>
              <a:gd name="T16" fmla="*/ 0 h 79"/>
              <a:gd name="T17" fmla="*/ 44 w 44"/>
              <a:gd name="T18" fmla="*/ 79 h 79"/>
            </a:gdLst>
            <a:ahLst/>
            <a:cxnLst>
              <a:cxn ang="T10">
                <a:pos x="T0" y="T1"/>
              </a:cxn>
              <a:cxn ang="T11">
                <a:pos x="T2" y="T3"/>
              </a:cxn>
              <a:cxn ang="T12">
                <a:pos x="T4" y="T5"/>
              </a:cxn>
              <a:cxn ang="T13">
                <a:pos x="T6" y="T7"/>
              </a:cxn>
              <a:cxn ang="T14">
                <a:pos x="T8" y="T9"/>
              </a:cxn>
            </a:cxnLst>
            <a:rect l="T15" t="T16" r="T17" b="T18"/>
            <a:pathLst>
              <a:path w="44" h="79">
                <a:moveTo>
                  <a:pt x="0" y="16"/>
                </a:moveTo>
                <a:lnTo>
                  <a:pt x="42" y="0"/>
                </a:lnTo>
                <a:lnTo>
                  <a:pt x="43" y="62"/>
                </a:lnTo>
                <a:lnTo>
                  <a:pt x="0" y="78"/>
                </a:lnTo>
                <a:lnTo>
                  <a:pt x="0" y="16"/>
                </a:lnTo>
              </a:path>
            </a:pathLst>
          </a:custGeom>
          <a:solidFill>
            <a:srgbClr val="7F3F00"/>
          </a:solidFill>
          <a:ln w="12700" cap="rnd">
            <a:noFill/>
            <a:round/>
            <a:headEnd/>
            <a:tailEnd/>
          </a:ln>
        </p:spPr>
        <p:txBody>
          <a:bodyPr>
            <a:prstTxWarp prst="textNoShape">
              <a:avLst/>
            </a:prstTxWarp>
          </a:bodyPr>
          <a:lstStyle/>
          <a:p>
            <a:endParaRPr lang="es-ES_tradnl" dirty="0"/>
          </a:p>
        </p:txBody>
      </p:sp>
      <p:sp>
        <p:nvSpPr>
          <p:cNvPr id="97360" name="Text Box 120"/>
          <p:cNvSpPr txBox="1">
            <a:spLocks noChangeArrowheads="1"/>
          </p:cNvSpPr>
          <p:nvPr>
            <p:custDataLst>
              <p:tags r:id="rId76"/>
            </p:custDataLst>
          </p:nvPr>
        </p:nvSpPr>
        <p:spPr bwMode="auto">
          <a:xfrm>
            <a:off x="6602413" y="3614738"/>
            <a:ext cx="2000250" cy="1190625"/>
          </a:xfrm>
          <a:prstGeom prst="rect">
            <a:avLst/>
          </a:prstGeom>
          <a:noFill/>
          <a:ln w="12700">
            <a:noFill/>
            <a:miter lim="800000"/>
            <a:headEnd/>
            <a:tailEnd/>
          </a:ln>
        </p:spPr>
        <p:txBody>
          <a:bodyPr lIns="90000" tIns="46800" rIns="90000" bIns="46800">
            <a:prstTxWarp prst="textNoShape">
              <a:avLst/>
            </a:prstTxWarp>
            <a:spAutoFit/>
          </a:bodyPr>
          <a:lstStyle/>
          <a:p>
            <a:r>
              <a:rPr lang="es-ES" b="1" dirty="0">
                <a:solidFill>
                  <a:srgbClr val="000000"/>
                </a:solidFill>
              </a:rPr>
              <a:t>Comisiones </a:t>
            </a:r>
            <a:br>
              <a:rPr lang="es-ES" b="1" dirty="0">
                <a:solidFill>
                  <a:srgbClr val="000000"/>
                </a:solidFill>
              </a:rPr>
            </a:br>
            <a:r>
              <a:rPr lang="es-ES" b="1" dirty="0">
                <a:solidFill>
                  <a:srgbClr val="000000"/>
                </a:solidFill>
              </a:rPr>
              <a:t>de reclamación e interés de reclamación</a:t>
            </a:r>
            <a:endParaRPr lang="de-DE" b="1" dirty="0">
              <a:solidFill>
                <a:srgbClr val="000000"/>
              </a:solidFill>
            </a:endParaRPr>
          </a:p>
        </p:txBody>
      </p:sp>
      <p:sp>
        <p:nvSpPr>
          <p:cNvPr id="97361" name="Rectangle 121"/>
          <p:cNvSpPr>
            <a:spLocks noChangeArrowheads="1"/>
          </p:cNvSpPr>
          <p:nvPr>
            <p:custDataLst>
              <p:tags r:id="rId77"/>
            </p:custDataLst>
          </p:nvPr>
        </p:nvSpPr>
        <p:spPr bwMode="auto">
          <a:xfrm>
            <a:off x="4843463" y="5229225"/>
            <a:ext cx="3605212" cy="1435100"/>
          </a:xfrm>
          <a:prstGeom prst="rect">
            <a:avLst/>
          </a:prstGeom>
          <a:solidFill>
            <a:srgbClr val="DDDDDD"/>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sp>
        <p:nvSpPr>
          <p:cNvPr id="97362" name="Freeform 122"/>
          <p:cNvSpPr>
            <a:spLocks/>
          </p:cNvSpPr>
          <p:nvPr>
            <p:custDataLst>
              <p:tags r:id="rId78"/>
            </p:custDataLst>
          </p:nvPr>
        </p:nvSpPr>
        <p:spPr bwMode="auto">
          <a:xfrm>
            <a:off x="5133975" y="5395913"/>
            <a:ext cx="1163638" cy="728662"/>
          </a:xfrm>
          <a:custGeom>
            <a:avLst/>
            <a:gdLst>
              <a:gd name="T0" fmla="*/ 2147483647 w 433"/>
              <a:gd name="T1" fmla="*/ 0 h 271"/>
              <a:gd name="T2" fmla="*/ 0 w 433"/>
              <a:gd name="T3" fmla="*/ 2147483647 h 271"/>
              <a:gd name="T4" fmla="*/ 2147483647 w 433"/>
              <a:gd name="T5" fmla="*/ 2147483647 h 271"/>
              <a:gd name="T6" fmla="*/ 2147483647 w 433"/>
              <a:gd name="T7" fmla="*/ 2147483647 h 271"/>
              <a:gd name="T8" fmla="*/ 2147483647 w 433"/>
              <a:gd name="T9" fmla="*/ 0 h 271"/>
              <a:gd name="T10" fmla="*/ 0 60000 65536"/>
              <a:gd name="T11" fmla="*/ 0 60000 65536"/>
              <a:gd name="T12" fmla="*/ 0 60000 65536"/>
              <a:gd name="T13" fmla="*/ 0 60000 65536"/>
              <a:gd name="T14" fmla="*/ 0 60000 65536"/>
              <a:gd name="T15" fmla="*/ 0 w 433"/>
              <a:gd name="T16" fmla="*/ 0 h 271"/>
              <a:gd name="T17" fmla="*/ 433 w 433"/>
              <a:gd name="T18" fmla="*/ 271 h 271"/>
            </a:gdLst>
            <a:ahLst/>
            <a:cxnLst>
              <a:cxn ang="T10">
                <a:pos x="T0" y="T1"/>
              </a:cxn>
              <a:cxn ang="T11">
                <a:pos x="T2" y="T3"/>
              </a:cxn>
              <a:cxn ang="T12">
                <a:pos x="T4" y="T5"/>
              </a:cxn>
              <a:cxn ang="T13">
                <a:pos x="T6" y="T7"/>
              </a:cxn>
              <a:cxn ang="T14">
                <a:pos x="T8" y="T9"/>
              </a:cxn>
            </a:cxnLst>
            <a:rect l="T15" t="T16" r="T17" b="T18"/>
            <a:pathLst>
              <a:path w="433" h="271">
                <a:moveTo>
                  <a:pt x="21" y="0"/>
                </a:moveTo>
                <a:lnTo>
                  <a:pt x="0" y="237"/>
                </a:lnTo>
                <a:lnTo>
                  <a:pt x="414" y="270"/>
                </a:lnTo>
                <a:lnTo>
                  <a:pt x="432" y="33"/>
                </a:lnTo>
                <a:lnTo>
                  <a:pt x="21" y="0"/>
                </a:lnTo>
              </a:path>
            </a:pathLst>
          </a:custGeom>
          <a:solidFill>
            <a:srgbClr val="FFFFD8"/>
          </a:solidFill>
          <a:ln w="12700" cap="rnd">
            <a:solidFill>
              <a:schemeClr val="accent1"/>
            </a:solidFill>
            <a:round/>
            <a:headEnd/>
            <a:tailEnd/>
          </a:ln>
        </p:spPr>
        <p:txBody>
          <a:bodyPr>
            <a:prstTxWarp prst="textNoShape">
              <a:avLst/>
            </a:prstTxWarp>
          </a:bodyPr>
          <a:lstStyle/>
          <a:p>
            <a:endParaRPr lang="es-ES_tradnl" dirty="0"/>
          </a:p>
        </p:txBody>
      </p:sp>
      <p:sp>
        <p:nvSpPr>
          <p:cNvPr id="97363" name="Freeform 123"/>
          <p:cNvSpPr>
            <a:spLocks/>
          </p:cNvSpPr>
          <p:nvPr>
            <p:custDataLst>
              <p:tags r:id="rId79"/>
            </p:custDataLst>
          </p:nvPr>
        </p:nvSpPr>
        <p:spPr bwMode="auto">
          <a:xfrm>
            <a:off x="5133975" y="5726113"/>
            <a:ext cx="1106488" cy="390525"/>
          </a:xfrm>
          <a:custGeom>
            <a:avLst/>
            <a:gdLst>
              <a:gd name="T0" fmla="*/ 0 w 412"/>
              <a:gd name="T1" fmla="*/ 2147483647 h 145"/>
              <a:gd name="T2" fmla="*/ 2147483647 w 412"/>
              <a:gd name="T3" fmla="*/ 0 h 145"/>
              <a:gd name="T4" fmla="*/ 2147483647 w 412"/>
              <a:gd name="T5" fmla="*/ 2147483647 h 145"/>
              <a:gd name="T6" fmla="*/ 2147483647 w 412"/>
              <a:gd name="T7" fmla="*/ 2147483647 h 145"/>
              <a:gd name="T8" fmla="*/ 0 60000 65536"/>
              <a:gd name="T9" fmla="*/ 0 60000 65536"/>
              <a:gd name="T10" fmla="*/ 0 60000 65536"/>
              <a:gd name="T11" fmla="*/ 0 60000 65536"/>
              <a:gd name="T12" fmla="*/ 0 w 412"/>
              <a:gd name="T13" fmla="*/ 0 h 145"/>
              <a:gd name="T14" fmla="*/ 412 w 412"/>
              <a:gd name="T15" fmla="*/ 145 h 145"/>
            </a:gdLst>
            <a:ahLst/>
            <a:cxnLst>
              <a:cxn ang="T8">
                <a:pos x="T0" y="T1"/>
              </a:cxn>
              <a:cxn ang="T9">
                <a:pos x="T2" y="T3"/>
              </a:cxn>
              <a:cxn ang="T10">
                <a:pos x="T4" y="T5"/>
              </a:cxn>
              <a:cxn ang="T11">
                <a:pos x="T6" y="T7"/>
              </a:cxn>
            </a:cxnLst>
            <a:rect l="T12" t="T13" r="T14" b="T15"/>
            <a:pathLst>
              <a:path w="412" h="145">
                <a:moveTo>
                  <a:pt x="0" y="117"/>
                </a:moveTo>
                <a:lnTo>
                  <a:pt x="180" y="0"/>
                </a:lnTo>
                <a:lnTo>
                  <a:pt x="243" y="6"/>
                </a:lnTo>
                <a:lnTo>
                  <a:pt x="411" y="144"/>
                </a:lnTo>
              </a:path>
            </a:pathLst>
          </a:custGeom>
          <a:noFill/>
          <a:ln w="12700" cap="rnd">
            <a:solidFill>
              <a:schemeClr val="accent1"/>
            </a:solidFill>
            <a:round/>
            <a:headEnd/>
            <a:tailEnd/>
          </a:ln>
        </p:spPr>
        <p:txBody>
          <a:bodyPr>
            <a:prstTxWarp prst="textNoShape">
              <a:avLst/>
            </a:prstTxWarp>
          </a:bodyPr>
          <a:lstStyle/>
          <a:p>
            <a:endParaRPr lang="es-ES_tradnl" dirty="0"/>
          </a:p>
        </p:txBody>
      </p:sp>
      <p:sp>
        <p:nvSpPr>
          <p:cNvPr id="97364" name="Freeform 124"/>
          <p:cNvSpPr>
            <a:spLocks/>
          </p:cNvSpPr>
          <p:nvPr>
            <p:custDataLst>
              <p:tags r:id="rId80"/>
            </p:custDataLst>
          </p:nvPr>
        </p:nvSpPr>
        <p:spPr bwMode="auto">
          <a:xfrm>
            <a:off x="5191125" y="5395913"/>
            <a:ext cx="1106488" cy="454025"/>
          </a:xfrm>
          <a:custGeom>
            <a:avLst/>
            <a:gdLst>
              <a:gd name="T0" fmla="*/ 2147483647 w 412"/>
              <a:gd name="T1" fmla="*/ 0 h 169"/>
              <a:gd name="T2" fmla="*/ 2147483647 w 412"/>
              <a:gd name="T3" fmla="*/ 2147483647 h 169"/>
              <a:gd name="T4" fmla="*/ 2147483647 w 412"/>
              <a:gd name="T5" fmla="*/ 2147483647 h 169"/>
              <a:gd name="T6" fmla="*/ 0 w 412"/>
              <a:gd name="T7" fmla="*/ 0 h 169"/>
              <a:gd name="T8" fmla="*/ 0 60000 65536"/>
              <a:gd name="T9" fmla="*/ 0 60000 65536"/>
              <a:gd name="T10" fmla="*/ 0 60000 65536"/>
              <a:gd name="T11" fmla="*/ 0 60000 65536"/>
              <a:gd name="T12" fmla="*/ 0 w 412"/>
              <a:gd name="T13" fmla="*/ 0 h 169"/>
              <a:gd name="T14" fmla="*/ 412 w 412"/>
              <a:gd name="T15" fmla="*/ 169 h 169"/>
            </a:gdLst>
            <a:ahLst/>
            <a:cxnLst>
              <a:cxn ang="T8">
                <a:pos x="T0" y="T1"/>
              </a:cxn>
              <a:cxn ang="T9">
                <a:pos x="T2" y="T3"/>
              </a:cxn>
              <a:cxn ang="T10">
                <a:pos x="T4" y="T5"/>
              </a:cxn>
              <a:cxn ang="T11">
                <a:pos x="T6" y="T7"/>
              </a:cxn>
            </a:cxnLst>
            <a:rect l="T12" t="T13" r="T14" b="T15"/>
            <a:pathLst>
              <a:path w="412" h="169">
                <a:moveTo>
                  <a:pt x="3" y="0"/>
                </a:moveTo>
                <a:lnTo>
                  <a:pt x="195" y="168"/>
                </a:lnTo>
                <a:lnTo>
                  <a:pt x="411" y="33"/>
                </a:lnTo>
                <a:lnTo>
                  <a:pt x="0" y="0"/>
                </a:lnTo>
              </a:path>
            </a:pathLst>
          </a:custGeom>
          <a:solidFill>
            <a:srgbClr val="FFFFD8"/>
          </a:solidFill>
          <a:ln w="12700" cap="rnd">
            <a:solidFill>
              <a:schemeClr val="accent1"/>
            </a:solidFill>
            <a:round/>
            <a:headEnd/>
            <a:tailEnd/>
          </a:ln>
        </p:spPr>
        <p:txBody>
          <a:bodyPr>
            <a:prstTxWarp prst="textNoShape">
              <a:avLst/>
            </a:prstTxWarp>
          </a:bodyPr>
          <a:lstStyle/>
          <a:p>
            <a:endParaRPr lang="es-ES_tradnl" dirty="0"/>
          </a:p>
        </p:txBody>
      </p:sp>
      <p:sp>
        <p:nvSpPr>
          <p:cNvPr id="97365" name="Text Box 125"/>
          <p:cNvSpPr txBox="1">
            <a:spLocks noChangeArrowheads="1"/>
          </p:cNvSpPr>
          <p:nvPr>
            <p:custDataLst>
              <p:tags r:id="rId81"/>
            </p:custDataLst>
          </p:nvPr>
        </p:nvSpPr>
        <p:spPr bwMode="auto">
          <a:xfrm>
            <a:off x="611188" y="6100763"/>
            <a:ext cx="2060575" cy="641350"/>
          </a:xfrm>
          <a:prstGeom prst="rect">
            <a:avLst/>
          </a:prstGeom>
          <a:noFill/>
          <a:ln w="12700">
            <a:noFill/>
            <a:miter lim="800000"/>
            <a:headEnd/>
            <a:tailEnd/>
          </a:ln>
        </p:spPr>
        <p:txBody>
          <a:bodyPr lIns="90000" tIns="46800" rIns="90000" bIns="46800">
            <a:prstTxWarp prst="textNoShape">
              <a:avLst/>
            </a:prstTxWarp>
            <a:spAutoFit/>
          </a:bodyPr>
          <a:lstStyle/>
          <a:p>
            <a:pPr>
              <a:lnSpc>
                <a:spcPct val="90000"/>
              </a:lnSpc>
            </a:pPr>
            <a:r>
              <a:rPr lang="es-ES" sz="2000" b="1" dirty="0">
                <a:solidFill>
                  <a:srgbClr val="000000"/>
                </a:solidFill>
              </a:rPr>
              <a:t>Condición </a:t>
            </a:r>
            <a:br>
              <a:rPr lang="es-ES" sz="2000" b="1" dirty="0">
                <a:solidFill>
                  <a:srgbClr val="000000"/>
                </a:solidFill>
              </a:rPr>
            </a:br>
            <a:r>
              <a:rPr lang="es-ES" sz="2000" b="1" dirty="0">
                <a:solidFill>
                  <a:srgbClr val="000000"/>
                </a:solidFill>
              </a:rPr>
              <a:t>de reclamación</a:t>
            </a:r>
            <a:endParaRPr lang="en-US" sz="2000" b="1" dirty="0">
              <a:solidFill>
                <a:srgbClr val="000000"/>
              </a:solidFill>
            </a:endParaRPr>
          </a:p>
        </p:txBody>
      </p:sp>
      <p:sp>
        <p:nvSpPr>
          <p:cNvPr id="97366" name="Freeform 126"/>
          <p:cNvSpPr>
            <a:spLocks/>
          </p:cNvSpPr>
          <p:nvPr>
            <p:custDataLst>
              <p:tags r:id="rId82"/>
            </p:custDataLst>
          </p:nvPr>
        </p:nvSpPr>
        <p:spPr bwMode="auto">
          <a:xfrm>
            <a:off x="5254625" y="5573713"/>
            <a:ext cx="1163638" cy="727075"/>
          </a:xfrm>
          <a:custGeom>
            <a:avLst/>
            <a:gdLst>
              <a:gd name="T0" fmla="*/ 2147483647 w 433"/>
              <a:gd name="T1" fmla="*/ 0 h 271"/>
              <a:gd name="T2" fmla="*/ 0 w 433"/>
              <a:gd name="T3" fmla="*/ 2147483647 h 271"/>
              <a:gd name="T4" fmla="*/ 2147483647 w 433"/>
              <a:gd name="T5" fmla="*/ 2147483647 h 271"/>
              <a:gd name="T6" fmla="*/ 2147483647 w 433"/>
              <a:gd name="T7" fmla="*/ 2147483647 h 271"/>
              <a:gd name="T8" fmla="*/ 2147483647 w 433"/>
              <a:gd name="T9" fmla="*/ 0 h 271"/>
              <a:gd name="T10" fmla="*/ 0 60000 65536"/>
              <a:gd name="T11" fmla="*/ 0 60000 65536"/>
              <a:gd name="T12" fmla="*/ 0 60000 65536"/>
              <a:gd name="T13" fmla="*/ 0 60000 65536"/>
              <a:gd name="T14" fmla="*/ 0 60000 65536"/>
              <a:gd name="T15" fmla="*/ 0 w 433"/>
              <a:gd name="T16" fmla="*/ 0 h 271"/>
              <a:gd name="T17" fmla="*/ 433 w 433"/>
              <a:gd name="T18" fmla="*/ 271 h 271"/>
            </a:gdLst>
            <a:ahLst/>
            <a:cxnLst>
              <a:cxn ang="T10">
                <a:pos x="T0" y="T1"/>
              </a:cxn>
              <a:cxn ang="T11">
                <a:pos x="T2" y="T3"/>
              </a:cxn>
              <a:cxn ang="T12">
                <a:pos x="T4" y="T5"/>
              </a:cxn>
              <a:cxn ang="T13">
                <a:pos x="T6" y="T7"/>
              </a:cxn>
              <a:cxn ang="T14">
                <a:pos x="T8" y="T9"/>
              </a:cxn>
            </a:cxnLst>
            <a:rect l="T15" t="T16" r="T17" b="T18"/>
            <a:pathLst>
              <a:path w="433" h="271">
                <a:moveTo>
                  <a:pt x="21" y="0"/>
                </a:moveTo>
                <a:lnTo>
                  <a:pt x="0" y="237"/>
                </a:lnTo>
                <a:lnTo>
                  <a:pt x="414" y="270"/>
                </a:lnTo>
                <a:lnTo>
                  <a:pt x="432" y="33"/>
                </a:lnTo>
                <a:lnTo>
                  <a:pt x="21" y="0"/>
                </a:lnTo>
              </a:path>
            </a:pathLst>
          </a:custGeom>
          <a:solidFill>
            <a:srgbClr val="FFFFD8"/>
          </a:solidFill>
          <a:ln w="12700" cap="rnd">
            <a:solidFill>
              <a:schemeClr val="accent1"/>
            </a:solidFill>
            <a:round/>
            <a:headEnd/>
            <a:tailEnd/>
          </a:ln>
        </p:spPr>
        <p:txBody>
          <a:bodyPr>
            <a:prstTxWarp prst="textNoShape">
              <a:avLst/>
            </a:prstTxWarp>
          </a:bodyPr>
          <a:lstStyle/>
          <a:p>
            <a:endParaRPr lang="es-ES_tradnl" dirty="0"/>
          </a:p>
        </p:txBody>
      </p:sp>
      <p:sp>
        <p:nvSpPr>
          <p:cNvPr id="97367" name="Freeform 127"/>
          <p:cNvSpPr>
            <a:spLocks/>
          </p:cNvSpPr>
          <p:nvPr>
            <p:custDataLst>
              <p:tags r:id="rId83"/>
            </p:custDataLst>
          </p:nvPr>
        </p:nvSpPr>
        <p:spPr bwMode="auto">
          <a:xfrm>
            <a:off x="5254625" y="5903913"/>
            <a:ext cx="1106488" cy="388937"/>
          </a:xfrm>
          <a:custGeom>
            <a:avLst/>
            <a:gdLst>
              <a:gd name="T0" fmla="*/ 0 w 412"/>
              <a:gd name="T1" fmla="*/ 2147483647 h 145"/>
              <a:gd name="T2" fmla="*/ 2147483647 w 412"/>
              <a:gd name="T3" fmla="*/ 0 h 145"/>
              <a:gd name="T4" fmla="*/ 2147483647 w 412"/>
              <a:gd name="T5" fmla="*/ 2147483647 h 145"/>
              <a:gd name="T6" fmla="*/ 2147483647 w 412"/>
              <a:gd name="T7" fmla="*/ 2147483647 h 145"/>
              <a:gd name="T8" fmla="*/ 0 60000 65536"/>
              <a:gd name="T9" fmla="*/ 0 60000 65536"/>
              <a:gd name="T10" fmla="*/ 0 60000 65536"/>
              <a:gd name="T11" fmla="*/ 0 60000 65536"/>
              <a:gd name="T12" fmla="*/ 0 w 412"/>
              <a:gd name="T13" fmla="*/ 0 h 145"/>
              <a:gd name="T14" fmla="*/ 412 w 412"/>
              <a:gd name="T15" fmla="*/ 145 h 145"/>
            </a:gdLst>
            <a:ahLst/>
            <a:cxnLst>
              <a:cxn ang="T8">
                <a:pos x="T0" y="T1"/>
              </a:cxn>
              <a:cxn ang="T9">
                <a:pos x="T2" y="T3"/>
              </a:cxn>
              <a:cxn ang="T10">
                <a:pos x="T4" y="T5"/>
              </a:cxn>
              <a:cxn ang="T11">
                <a:pos x="T6" y="T7"/>
              </a:cxn>
            </a:cxnLst>
            <a:rect l="T12" t="T13" r="T14" b="T15"/>
            <a:pathLst>
              <a:path w="412" h="145">
                <a:moveTo>
                  <a:pt x="0" y="117"/>
                </a:moveTo>
                <a:lnTo>
                  <a:pt x="180" y="0"/>
                </a:lnTo>
                <a:lnTo>
                  <a:pt x="243" y="6"/>
                </a:lnTo>
                <a:lnTo>
                  <a:pt x="411" y="144"/>
                </a:lnTo>
              </a:path>
            </a:pathLst>
          </a:custGeom>
          <a:noFill/>
          <a:ln w="12700" cap="rnd">
            <a:solidFill>
              <a:schemeClr val="accent1"/>
            </a:solidFill>
            <a:round/>
            <a:headEnd/>
            <a:tailEnd/>
          </a:ln>
        </p:spPr>
        <p:txBody>
          <a:bodyPr>
            <a:prstTxWarp prst="textNoShape">
              <a:avLst/>
            </a:prstTxWarp>
          </a:bodyPr>
          <a:lstStyle/>
          <a:p>
            <a:endParaRPr lang="es-ES_tradnl" dirty="0"/>
          </a:p>
        </p:txBody>
      </p:sp>
      <p:sp>
        <p:nvSpPr>
          <p:cNvPr id="97368" name="Freeform 128"/>
          <p:cNvSpPr>
            <a:spLocks/>
          </p:cNvSpPr>
          <p:nvPr>
            <p:custDataLst>
              <p:tags r:id="rId84"/>
            </p:custDataLst>
          </p:nvPr>
        </p:nvSpPr>
        <p:spPr bwMode="auto">
          <a:xfrm>
            <a:off x="5311775" y="5573713"/>
            <a:ext cx="1106488" cy="454025"/>
          </a:xfrm>
          <a:custGeom>
            <a:avLst/>
            <a:gdLst>
              <a:gd name="T0" fmla="*/ 2147483647 w 412"/>
              <a:gd name="T1" fmla="*/ 0 h 169"/>
              <a:gd name="T2" fmla="*/ 2147483647 w 412"/>
              <a:gd name="T3" fmla="*/ 2147483647 h 169"/>
              <a:gd name="T4" fmla="*/ 2147483647 w 412"/>
              <a:gd name="T5" fmla="*/ 2147483647 h 169"/>
              <a:gd name="T6" fmla="*/ 0 w 412"/>
              <a:gd name="T7" fmla="*/ 0 h 169"/>
              <a:gd name="T8" fmla="*/ 0 60000 65536"/>
              <a:gd name="T9" fmla="*/ 0 60000 65536"/>
              <a:gd name="T10" fmla="*/ 0 60000 65536"/>
              <a:gd name="T11" fmla="*/ 0 60000 65536"/>
              <a:gd name="T12" fmla="*/ 0 w 412"/>
              <a:gd name="T13" fmla="*/ 0 h 169"/>
              <a:gd name="T14" fmla="*/ 412 w 412"/>
              <a:gd name="T15" fmla="*/ 169 h 169"/>
            </a:gdLst>
            <a:ahLst/>
            <a:cxnLst>
              <a:cxn ang="T8">
                <a:pos x="T0" y="T1"/>
              </a:cxn>
              <a:cxn ang="T9">
                <a:pos x="T2" y="T3"/>
              </a:cxn>
              <a:cxn ang="T10">
                <a:pos x="T4" y="T5"/>
              </a:cxn>
              <a:cxn ang="T11">
                <a:pos x="T6" y="T7"/>
              </a:cxn>
            </a:cxnLst>
            <a:rect l="T12" t="T13" r="T14" b="T15"/>
            <a:pathLst>
              <a:path w="412" h="169">
                <a:moveTo>
                  <a:pt x="3" y="0"/>
                </a:moveTo>
                <a:lnTo>
                  <a:pt x="195" y="168"/>
                </a:lnTo>
                <a:lnTo>
                  <a:pt x="411" y="33"/>
                </a:lnTo>
                <a:lnTo>
                  <a:pt x="0" y="0"/>
                </a:lnTo>
              </a:path>
            </a:pathLst>
          </a:custGeom>
          <a:solidFill>
            <a:srgbClr val="FFFFD8"/>
          </a:solidFill>
          <a:ln w="12700" cap="rnd">
            <a:solidFill>
              <a:schemeClr val="accent1"/>
            </a:solidFill>
            <a:round/>
            <a:headEnd/>
            <a:tailEnd/>
          </a:ln>
        </p:spPr>
        <p:txBody>
          <a:bodyPr>
            <a:prstTxWarp prst="textNoShape">
              <a:avLst/>
            </a:prstTxWarp>
          </a:bodyPr>
          <a:lstStyle/>
          <a:p>
            <a:endParaRPr lang="es-ES_tradnl" dirty="0"/>
          </a:p>
        </p:txBody>
      </p:sp>
      <p:sp>
        <p:nvSpPr>
          <p:cNvPr id="97369" name="Freeform 129"/>
          <p:cNvSpPr>
            <a:spLocks/>
          </p:cNvSpPr>
          <p:nvPr>
            <p:custDataLst>
              <p:tags r:id="rId85"/>
            </p:custDataLst>
          </p:nvPr>
        </p:nvSpPr>
        <p:spPr bwMode="auto">
          <a:xfrm>
            <a:off x="5375275" y="5749925"/>
            <a:ext cx="1163638" cy="728663"/>
          </a:xfrm>
          <a:custGeom>
            <a:avLst/>
            <a:gdLst>
              <a:gd name="T0" fmla="*/ 2147483647 w 433"/>
              <a:gd name="T1" fmla="*/ 0 h 271"/>
              <a:gd name="T2" fmla="*/ 0 w 433"/>
              <a:gd name="T3" fmla="*/ 2147483647 h 271"/>
              <a:gd name="T4" fmla="*/ 2147483647 w 433"/>
              <a:gd name="T5" fmla="*/ 2147483647 h 271"/>
              <a:gd name="T6" fmla="*/ 2147483647 w 433"/>
              <a:gd name="T7" fmla="*/ 2147483647 h 271"/>
              <a:gd name="T8" fmla="*/ 2147483647 w 433"/>
              <a:gd name="T9" fmla="*/ 0 h 271"/>
              <a:gd name="T10" fmla="*/ 0 60000 65536"/>
              <a:gd name="T11" fmla="*/ 0 60000 65536"/>
              <a:gd name="T12" fmla="*/ 0 60000 65536"/>
              <a:gd name="T13" fmla="*/ 0 60000 65536"/>
              <a:gd name="T14" fmla="*/ 0 60000 65536"/>
              <a:gd name="T15" fmla="*/ 0 w 433"/>
              <a:gd name="T16" fmla="*/ 0 h 271"/>
              <a:gd name="T17" fmla="*/ 433 w 433"/>
              <a:gd name="T18" fmla="*/ 271 h 271"/>
            </a:gdLst>
            <a:ahLst/>
            <a:cxnLst>
              <a:cxn ang="T10">
                <a:pos x="T0" y="T1"/>
              </a:cxn>
              <a:cxn ang="T11">
                <a:pos x="T2" y="T3"/>
              </a:cxn>
              <a:cxn ang="T12">
                <a:pos x="T4" y="T5"/>
              </a:cxn>
              <a:cxn ang="T13">
                <a:pos x="T6" y="T7"/>
              </a:cxn>
              <a:cxn ang="T14">
                <a:pos x="T8" y="T9"/>
              </a:cxn>
            </a:cxnLst>
            <a:rect l="T15" t="T16" r="T17" b="T18"/>
            <a:pathLst>
              <a:path w="433" h="271">
                <a:moveTo>
                  <a:pt x="21" y="0"/>
                </a:moveTo>
                <a:lnTo>
                  <a:pt x="0" y="237"/>
                </a:lnTo>
                <a:lnTo>
                  <a:pt x="414" y="270"/>
                </a:lnTo>
                <a:lnTo>
                  <a:pt x="432" y="33"/>
                </a:lnTo>
                <a:lnTo>
                  <a:pt x="21" y="0"/>
                </a:lnTo>
              </a:path>
            </a:pathLst>
          </a:custGeom>
          <a:solidFill>
            <a:srgbClr val="FFFFD8"/>
          </a:solidFill>
          <a:ln w="12700" cap="rnd">
            <a:solidFill>
              <a:schemeClr val="accent1"/>
            </a:solidFill>
            <a:round/>
            <a:headEnd/>
            <a:tailEnd/>
          </a:ln>
        </p:spPr>
        <p:txBody>
          <a:bodyPr>
            <a:prstTxWarp prst="textNoShape">
              <a:avLst/>
            </a:prstTxWarp>
          </a:bodyPr>
          <a:lstStyle/>
          <a:p>
            <a:endParaRPr lang="es-ES_tradnl" dirty="0"/>
          </a:p>
        </p:txBody>
      </p:sp>
      <p:sp>
        <p:nvSpPr>
          <p:cNvPr id="97370" name="Freeform 130"/>
          <p:cNvSpPr>
            <a:spLocks/>
          </p:cNvSpPr>
          <p:nvPr>
            <p:custDataLst>
              <p:tags r:id="rId86"/>
            </p:custDataLst>
          </p:nvPr>
        </p:nvSpPr>
        <p:spPr bwMode="auto">
          <a:xfrm>
            <a:off x="5375275" y="6080125"/>
            <a:ext cx="1106488" cy="390525"/>
          </a:xfrm>
          <a:custGeom>
            <a:avLst/>
            <a:gdLst>
              <a:gd name="T0" fmla="*/ 0 w 412"/>
              <a:gd name="T1" fmla="*/ 2147483647 h 145"/>
              <a:gd name="T2" fmla="*/ 2147483647 w 412"/>
              <a:gd name="T3" fmla="*/ 0 h 145"/>
              <a:gd name="T4" fmla="*/ 2147483647 w 412"/>
              <a:gd name="T5" fmla="*/ 2147483647 h 145"/>
              <a:gd name="T6" fmla="*/ 2147483647 w 412"/>
              <a:gd name="T7" fmla="*/ 2147483647 h 145"/>
              <a:gd name="T8" fmla="*/ 0 60000 65536"/>
              <a:gd name="T9" fmla="*/ 0 60000 65536"/>
              <a:gd name="T10" fmla="*/ 0 60000 65536"/>
              <a:gd name="T11" fmla="*/ 0 60000 65536"/>
              <a:gd name="T12" fmla="*/ 0 w 412"/>
              <a:gd name="T13" fmla="*/ 0 h 145"/>
              <a:gd name="T14" fmla="*/ 412 w 412"/>
              <a:gd name="T15" fmla="*/ 145 h 145"/>
            </a:gdLst>
            <a:ahLst/>
            <a:cxnLst>
              <a:cxn ang="T8">
                <a:pos x="T0" y="T1"/>
              </a:cxn>
              <a:cxn ang="T9">
                <a:pos x="T2" y="T3"/>
              </a:cxn>
              <a:cxn ang="T10">
                <a:pos x="T4" y="T5"/>
              </a:cxn>
              <a:cxn ang="T11">
                <a:pos x="T6" y="T7"/>
              </a:cxn>
            </a:cxnLst>
            <a:rect l="T12" t="T13" r="T14" b="T15"/>
            <a:pathLst>
              <a:path w="412" h="145">
                <a:moveTo>
                  <a:pt x="0" y="117"/>
                </a:moveTo>
                <a:lnTo>
                  <a:pt x="180" y="0"/>
                </a:lnTo>
                <a:lnTo>
                  <a:pt x="243" y="6"/>
                </a:lnTo>
                <a:lnTo>
                  <a:pt x="411" y="144"/>
                </a:lnTo>
              </a:path>
            </a:pathLst>
          </a:custGeom>
          <a:noFill/>
          <a:ln w="12700" cap="rnd">
            <a:solidFill>
              <a:schemeClr val="accent1"/>
            </a:solidFill>
            <a:round/>
            <a:headEnd/>
            <a:tailEnd/>
          </a:ln>
        </p:spPr>
        <p:txBody>
          <a:bodyPr>
            <a:prstTxWarp prst="textNoShape">
              <a:avLst/>
            </a:prstTxWarp>
          </a:bodyPr>
          <a:lstStyle/>
          <a:p>
            <a:endParaRPr lang="es-ES_tradnl" dirty="0"/>
          </a:p>
        </p:txBody>
      </p:sp>
      <p:sp>
        <p:nvSpPr>
          <p:cNvPr id="97371" name="Freeform 131"/>
          <p:cNvSpPr>
            <a:spLocks/>
          </p:cNvSpPr>
          <p:nvPr>
            <p:custDataLst>
              <p:tags r:id="rId87"/>
            </p:custDataLst>
          </p:nvPr>
        </p:nvSpPr>
        <p:spPr bwMode="auto">
          <a:xfrm>
            <a:off x="5432425" y="5749925"/>
            <a:ext cx="1106488" cy="454025"/>
          </a:xfrm>
          <a:custGeom>
            <a:avLst/>
            <a:gdLst>
              <a:gd name="T0" fmla="*/ 2147483647 w 412"/>
              <a:gd name="T1" fmla="*/ 0 h 169"/>
              <a:gd name="T2" fmla="*/ 2147483647 w 412"/>
              <a:gd name="T3" fmla="*/ 2147483647 h 169"/>
              <a:gd name="T4" fmla="*/ 2147483647 w 412"/>
              <a:gd name="T5" fmla="*/ 2147483647 h 169"/>
              <a:gd name="T6" fmla="*/ 0 w 412"/>
              <a:gd name="T7" fmla="*/ 0 h 169"/>
              <a:gd name="T8" fmla="*/ 0 60000 65536"/>
              <a:gd name="T9" fmla="*/ 0 60000 65536"/>
              <a:gd name="T10" fmla="*/ 0 60000 65536"/>
              <a:gd name="T11" fmla="*/ 0 60000 65536"/>
              <a:gd name="T12" fmla="*/ 0 w 412"/>
              <a:gd name="T13" fmla="*/ 0 h 169"/>
              <a:gd name="T14" fmla="*/ 412 w 412"/>
              <a:gd name="T15" fmla="*/ 169 h 169"/>
            </a:gdLst>
            <a:ahLst/>
            <a:cxnLst>
              <a:cxn ang="T8">
                <a:pos x="T0" y="T1"/>
              </a:cxn>
              <a:cxn ang="T9">
                <a:pos x="T2" y="T3"/>
              </a:cxn>
              <a:cxn ang="T10">
                <a:pos x="T4" y="T5"/>
              </a:cxn>
              <a:cxn ang="T11">
                <a:pos x="T6" y="T7"/>
              </a:cxn>
            </a:cxnLst>
            <a:rect l="T12" t="T13" r="T14" b="T15"/>
            <a:pathLst>
              <a:path w="412" h="169">
                <a:moveTo>
                  <a:pt x="3" y="0"/>
                </a:moveTo>
                <a:lnTo>
                  <a:pt x="195" y="168"/>
                </a:lnTo>
                <a:lnTo>
                  <a:pt x="411" y="33"/>
                </a:lnTo>
                <a:lnTo>
                  <a:pt x="0" y="0"/>
                </a:lnTo>
              </a:path>
            </a:pathLst>
          </a:custGeom>
          <a:solidFill>
            <a:srgbClr val="FFFFD8"/>
          </a:solidFill>
          <a:ln w="12700" cap="rnd">
            <a:solidFill>
              <a:schemeClr val="accent1"/>
            </a:solidFill>
            <a:round/>
            <a:headEnd/>
            <a:tailEnd/>
          </a:ln>
        </p:spPr>
        <p:txBody>
          <a:bodyPr>
            <a:prstTxWarp prst="textNoShape">
              <a:avLst/>
            </a:prstTxWarp>
          </a:bodyPr>
          <a:lstStyle/>
          <a:p>
            <a:endParaRPr lang="es-ES_tradnl" dirty="0"/>
          </a:p>
        </p:txBody>
      </p:sp>
      <p:sp>
        <p:nvSpPr>
          <p:cNvPr id="97372" name="Text Box 132"/>
          <p:cNvSpPr txBox="1">
            <a:spLocks noChangeArrowheads="1"/>
          </p:cNvSpPr>
          <p:nvPr>
            <p:custDataLst>
              <p:tags r:id="rId88"/>
            </p:custDataLst>
          </p:nvPr>
        </p:nvSpPr>
        <p:spPr bwMode="auto">
          <a:xfrm>
            <a:off x="6726238" y="5688013"/>
            <a:ext cx="1627187" cy="641350"/>
          </a:xfrm>
          <a:prstGeom prst="rect">
            <a:avLst/>
          </a:prstGeom>
          <a:noFill/>
          <a:ln w="12700">
            <a:noFill/>
            <a:miter lim="800000"/>
            <a:headEnd/>
            <a:tailEnd/>
          </a:ln>
        </p:spPr>
        <p:txBody>
          <a:bodyPr lIns="90000" tIns="46800" rIns="90000" bIns="46800">
            <a:prstTxWarp prst="textNoShape">
              <a:avLst/>
            </a:prstTxWarp>
            <a:spAutoFit/>
          </a:bodyPr>
          <a:lstStyle/>
          <a:p>
            <a:r>
              <a:rPr lang="es-ES" b="1" dirty="0">
                <a:solidFill>
                  <a:srgbClr val="000000"/>
                </a:solidFill>
              </a:rPr>
              <a:t>Método de reclamación</a:t>
            </a:r>
            <a:endParaRPr lang="de-DE" b="1" dirty="0">
              <a:solidFill>
                <a:srgbClr val="000000"/>
              </a:solidFill>
            </a:endParaRPr>
          </a:p>
        </p:txBody>
      </p:sp>
      <p:sp>
        <p:nvSpPr>
          <p:cNvPr id="97373" name="Rectangle 133"/>
          <p:cNvSpPr>
            <a:spLocks noChangeArrowheads="1"/>
          </p:cNvSpPr>
          <p:nvPr>
            <p:custDataLst>
              <p:tags r:id="rId89"/>
            </p:custDataLst>
          </p:nvPr>
        </p:nvSpPr>
        <p:spPr bwMode="auto">
          <a:xfrm>
            <a:off x="4843463" y="1757363"/>
            <a:ext cx="3605212" cy="1435100"/>
          </a:xfrm>
          <a:prstGeom prst="rect">
            <a:avLst/>
          </a:prstGeom>
          <a:solidFill>
            <a:srgbClr val="DDDDDD"/>
          </a:solidFill>
          <a:ln w="12700">
            <a:solidFill>
              <a:schemeClr val="tx1"/>
            </a:solidFill>
            <a:miter lim="800000"/>
            <a:headEnd/>
            <a:tailEnd/>
          </a:ln>
        </p:spPr>
        <p:txBody>
          <a:bodyPr lIns="90000" tIns="46800" rIns="90000" bIns="46800" anchor="ctr">
            <a:prstTxWarp prst="textNoShape">
              <a:avLst/>
            </a:prstTxWarp>
            <a:spAutoFit/>
          </a:bodyPr>
          <a:lstStyle/>
          <a:p>
            <a:endParaRPr lang="es-ES_tradnl" dirty="0"/>
          </a:p>
        </p:txBody>
      </p:sp>
      <p:sp>
        <p:nvSpPr>
          <p:cNvPr id="97374" name="Text Box 134"/>
          <p:cNvSpPr txBox="1">
            <a:spLocks noChangeArrowheads="1"/>
          </p:cNvSpPr>
          <p:nvPr>
            <p:custDataLst>
              <p:tags r:id="rId90"/>
            </p:custDataLst>
          </p:nvPr>
        </p:nvSpPr>
        <p:spPr bwMode="auto">
          <a:xfrm>
            <a:off x="6726238" y="2139950"/>
            <a:ext cx="1598612" cy="641350"/>
          </a:xfrm>
          <a:prstGeom prst="rect">
            <a:avLst/>
          </a:prstGeom>
          <a:noFill/>
          <a:ln w="12700">
            <a:noFill/>
            <a:miter lim="800000"/>
            <a:headEnd/>
            <a:tailEnd/>
          </a:ln>
        </p:spPr>
        <p:txBody>
          <a:bodyPr lIns="90000" tIns="46800" rIns="90000" bIns="46800">
            <a:prstTxWarp prst="textNoShape">
              <a:avLst/>
            </a:prstTxWarp>
            <a:spAutoFit/>
          </a:bodyPr>
          <a:lstStyle/>
          <a:p>
            <a:r>
              <a:rPr lang="es-ES" b="1" dirty="0">
                <a:solidFill>
                  <a:srgbClr val="000000"/>
                </a:solidFill>
              </a:rPr>
              <a:t>Niveles de reclamación</a:t>
            </a:r>
            <a:endParaRPr lang="de-DE" b="1" dirty="0">
              <a:solidFill>
                <a:srgbClr val="000000"/>
              </a:solidFill>
            </a:endParaRPr>
          </a:p>
        </p:txBody>
      </p:sp>
      <p:sp>
        <p:nvSpPr>
          <p:cNvPr id="97375" name="AutoShape 135"/>
          <p:cNvSpPr>
            <a:spLocks noChangeArrowheads="1"/>
          </p:cNvSpPr>
          <p:nvPr>
            <p:custDataLst>
              <p:tags r:id="rId91"/>
            </p:custDataLst>
          </p:nvPr>
        </p:nvSpPr>
        <p:spPr bwMode="auto">
          <a:xfrm>
            <a:off x="4978400" y="2662238"/>
            <a:ext cx="414338" cy="241300"/>
          </a:xfrm>
          <a:prstGeom prst="cube">
            <a:avLst>
              <a:gd name="adj" fmla="val 25000"/>
            </a:avLst>
          </a:prstGeom>
          <a:solidFill>
            <a:srgbClr val="FF9999"/>
          </a:solidFill>
          <a:ln w="9525">
            <a:solidFill>
              <a:srgbClr val="000000"/>
            </a:solidFill>
            <a:miter lim="800000"/>
            <a:headEnd/>
            <a:tailEnd/>
          </a:ln>
        </p:spPr>
        <p:txBody>
          <a:bodyPr wrap="none" anchor="ctr">
            <a:prstTxWarp prst="textNoShape">
              <a:avLst/>
            </a:prstTxWarp>
          </a:bodyPr>
          <a:lstStyle/>
          <a:p>
            <a:pPr eaLnBrk="0" hangingPunct="0"/>
            <a:endParaRPr lang="de-DE" b="1" dirty="0"/>
          </a:p>
        </p:txBody>
      </p:sp>
      <p:sp>
        <p:nvSpPr>
          <p:cNvPr id="97376" name="AutoShape 136"/>
          <p:cNvSpPr>
            <a:spLocks noChangeArrowheads="1"/>
          </p:cNvSpPr>
          <p:nvPr>
            <p:custDataLst>
              <p:tags r:id="rId92"/>
            </p:custDataLst>
          </p:nvPr>
        </p:nvSpPr>
        <p:spPr bwMode="auto">
          <a:xfrm>
            <a:off x="5321300" y="2460625"/>
            <a:ext cx="414338" cy="444500"/>
          </a:xfrm>
          <a:prstGeom prst="cube">
            <a:avLst>
              <a:gd name="adj" fmla="val 25000"/>
            </a:avLst>
          </a:prstGeom>
          <a:solidFill>
            <a:srgbClr val="FF7C80"/>
          </a:solidFill>
          <a:ln w="9525">
            <a:solidFill>
              <a:srgbClr val="000000"/>
            </a:solidFill>
            <a:miter lim="800000"/>
            <a:headEnd/>
            <a:tailEnd/>
          </a:ln>
        </p:spPr>
        <p:txBody>
          <a:bodyPr wrap="none" anchor="ctr">
            <a:prstTxWarp prst="textNoShape">
              <a:avLst/>
            </a:prstTxWarp>
          </a:bodyPr>
          <a:lstStyle/>
          <a:p>
            <a:endParaRPr lang="es-ES_tradnl" dirty="0"/>
          </a:p>
        </p:txBody>
      </p:sp>
      <p:sp>
        <p:nvSpPr>
          <p:cNvPr id="97377" name="AutoShape 137"/>
          <p:cNvSpPr>
            <a:spLocks noChangeArrowheads="1"/>
          </p:cNvSpPr>
          <p:nvPr>
            <p:custDataLst>
              <p:tags r:id="rId93"/>
            </p:custDataLst>
          </p:nvPr>
        </p:nvSpPr>
        <p:spPr bwMode="auto">
          <a:xfrm>
            <a:off x="5632450" y="2276475"/>
            <a:ext cx="412750" cy="628650"/>
          </a:xfrm>
          <a:prstGeom prst="cube">
            <a:avLst>
              <a:gd name="adj" fmla="val 25000"/>
            </a:avLst>
          </a:prstGeom>
          <a:solidFill>
            <a:srgbClr val="FF5050"/>
          </a:solidFill>
          <a:ln w="9525">
            <a:solidFill>
              <a:srgbClr val="000000"/>
            </a:solidFill>
            <a:miter lim="800000"/>
            <a:headEnd/>
            <a:tailEnd/>
          </a:ln>
        </p:spPr>
        <p:txBody>
          <a:bodyPr wrap="none" anchor="ctr">
            <a:prstTxWarp prst="textNoShape">
              <a:avLst/>
            </a:prstTxWarp>
          </a:bodyPr>
          <a:lstStyle/>
          <a:p>
            <a:endParaRPr lang="es-ES_tradnl" dirty="0"/>
          </a:p>
        </p:txBody>
      </p:sp>
      <p:sp>
        <p:nvSpPr>
          <p:cNvPr id="97378" name="AutoShape 138"/>
          <p:cNvSpPr>
            <a:spLocks noChangeArrowheads="1"/>
          </p:cNvSpPr>
          <p:nvPr>
            <p:custDataLst>
              <p:tags r:id="rId94"/>
            </p:custDataLst>
          </p:nvPr>
        </p:nvSpPr>
        <p:spPr bwMode="auto">
          <a:xfrm>
            <a:off x="5942013" y="2085975"/>
            <a:ext cx="412750" cy="814388"/>
          </a:xfrm>
          <a:prstGeom prst="cube">
            <a:avLst>
              <a:gd name="adj" fmla="val 25000"/>
            </a:avLst>
          </a:prstGeom>
          <a:solidFill>
            <a:srgbClr val="FF0000"/>
          </a:solidFill>
          <a:ln w="9525">
            <a:solidFill>
              <a:srgbClr val="000000"/>
            </a:solidFill>
            <a:miter lim="800000"/>
            <a:headEnd/>
            <a:tailEnd/>
          </a:ln>
        </p:spPr>
        <p:txBody>
          <a:bodyPr wrap="none" anchor="ctr">
            <a:prstTxWarp prst="textNoShape">
              <a:avLst/>
            </a:prstTxWarp>
          </a:bodyPr>
          <a:lstStyle/>
          <a:p>
            <a:endParaRPr lang="es-ES_tradnl" dirty="0"/>
          </a:p>
        </p:txBody>
      </p:sp>
      <p:sp>
        <p:nvSpPr>
          <p:cNvPr id="97379" name="Text Box 139"/>
          <p:cNvSpPr txBox="1">
            <a:spLocks noChangeArrowheads="1"/>
          </p:cNvSpPr>
          <p:nvPr>
            <p:custDataLst>
              <p:tags r:id="rId95"/>
            </p:custDataLst>
          </p:nvPr>
        </p:nvSpPr>
        <p:spPr bwMode="auto">
          <a:xfrm>
            <a:off x="4968875" y="2305050"/>
            <a:ext cx="312738" cy="366713"/>
          </a:xfrm>
          <a:prstGeom prst="rect">
            <a:avLst/>
          </a:prstGeom>
          <a:noFill/>
          <a:ln w="9525">
            <a:noFill/>
            <a:miter lim="800000"/>
            <a:headEnd/>
            <a:tailEnd/>
          </a:ln>
        </p:spPr>
        <p:txBody>
          <a:bodyPr wrap="none">
            <a:prstTxWarp prst="textNoShape">
              <a:avLst/>
            </a:prstTxWarp>
            <a:spAutoFit/>
          </a:bodyPr>
          <a:lstStyle/>
          <a:p>
            <a:pPr eaLnBrk="0" hangingPunct="0"/>
            <a:r>
              <a:rPr lang="en-US" b="1" dirty="0"/>
              <a:t>1</a:t>
            </a:r>
          </a:p>
        </p:txBody>
      </p:sp>
      <p:sp>
        <p:nvSpPr>
          <p:cNvPr id="97380" name="Text Box 140"/>
          <p:cNvSpPr txBox="1">
            <a:spLocks noChangeArrowheads="1"/>
          </p:cNvSpPr>
          <p:nvPr>
            <p:custDataLst>
              <p:tags r:id="rId96"/>
            </p:custDataLst>
          </p:nvPr>
        </p:nvSpPr>
        <p:spPr bwMode="auto">
          <a:xfrm>
            <a:off x="5299075" y="2125663"/>
            <a:ext cx="309563" cy="366712"/>
          </a:xfrm>
          <a:prstGeom prst="rect">
            <a:avLst/>
          </a:prstGeom>
          <a:noFill/>
          <a:ln w="9525">
            <a:noFill/>
            <a:miter lim="800000"/>
            <a:headEnd/>
            <a:tailEnd/>
          </a:ln>
        </p:spPr>
        <p:txBody>
          <a:bodyPr wrap="none">
            <a:prstTxWarp prst="textNoShape">
              <a:avLst/>
            </a:prstTxWarp>
            <a:spAutoFit/>
          </a:bodyPr>
          <a:lstStyle/>
          <a:p>
            <a:pPr eaLnBrk="0" hangingPunct="0"/>
            <a:r>
              <a:rPr lang="en-US" b="1" dirty="0"/>
              <a:t>2</a:t>
            </a:r>
          </a:p>
        </p:txBody>
      </p:sp>
      <p:sp>
        <p:nvSpPr>
          <p:cNvPr id="97381" name="Text Box 141"/>
          <p:cNvSpPr txBox="1">
            <a:spLocks noChangeArrowheads="1"/>
          </p:cNvSpPr>
          <p:nvPr>
            <p:custDataLst>
              <p:tags r:id="rId97"/>
            </p:custDataLst>
          </p:nvPr>
        </p:nvSpPr>
        <p:spPr bwMode="auto">
          <a:xfrm>
            <a:off x="5605463" y="1943100"/>
            <a:ext cx="311150" cy="366713"/>
          </a:xfrm>
          <a:prstGeom prst="rect">
            <a:avLst/>
          </a:prstGeom>
          <a:noFill/>
          <a:ln w="9525">
            <a:noFill/>
            <a:miter lim="800000"/>
            <a:headEnd/>
            <a:tailEnd/>
          </a:ln>
        </p:spPr>
        <p:txBody>
          <a:bodyPr wrap="none">
            <a:prstTxWarp prst="textNoShape">
              <a:avLst/>
            </a:prstTxWarp>
            <a:spAutoFit/>
          </a:bodyPr>
          <a:lstStyle/>
          <a:p>
            <a:pPr eaLnBrk="0" hangingPunct="0"/>
            <a:r>
              <a:rPr lang="en-US" b="1" dirty="0"/>
              <a:t>3</a:t>
            </a:r>
          </a:p>
        </p:txBody>
      </p:sp>
      <p:sp>
        <p:nvSpPr>
          <p:cNvPr id="97382" name="Text Box 142"/>
          <p:cNvSpPr txBox="1">
            <a:spLocks noChangeArrowheads="1"/>
          </p:cNvSpPr>
          <p:nvPr>
            <p:custDataLst>
              <p:tags r:id="rId98"/>
            </p:custDataLst>
          </p:nvPr>
        </p:nvSpPr>
        <p:spPr bwMode="auto">
          <a:xfrm>
            <a:off x="5916613" y="1757363"/>
            <a:ext cx="309562" cy="368300"/>
          </a:xfrm>
          <a:prstGeom prst="rect">
            <a:avLst/>
          </a:prstGeom>
          <a:noFill/>
          <a:ln w="9525">
            <a:noFill/>
            <a:miter lim="800000"/>
            <a:headEnd/>
            <a:tailEnd/>
          </a:ln>
        </p:spPr>
        <p:txBody>
          <a:bodyPr wrap="none">
            <a:prstTxWarp prst="textNoShape">
              <a:avLst/>
            </a:prstTxWarp>
            <a:spAutoFit/>
          </a:bodyPr>
          <a:lstStyle/>
          <a:p>
            <a:pPr eaLnBrk="0" hangingPunct="0"/>
            <a:r>
              <a:rPr lang="en-US" b="1" dirty="0"/>
              <a:t>4</a:t>
            </a:r>
          </a:p>
        </p:txBody>
      </p:sp>
      <p:sp>
        <p:nvSpPr>
          <p:cNvPr id="97383" name="Line 143"/>
          <p:cNvSpPr>
            <a:spLocks noChangeShapeType="1"/>
          </p:cNvSpPr>
          <p:nvPr>
            <p:custDataLst>
              <p:tags r:id="rId99"/>
            </p:custDataLst>
          </p:nvPr>
        </p:nvSpPr>
        <p:spPr bwMode="auto">
          <a:xfrm>
            <a:off x="4978400" y="2900363"/>
            <a:ext cx="1611313" cy="0"/>
          </a:xfrm>
          <a:prstGeom prst="line">
            <a:avLst/>
          </a:prstGeom>
          <a:noFill/>
          <a:ln w="12700">
            <a:solidFill>
              <a:srgbClr val="009900"/>
            </a:solidFill>
            <a:round/>
            <a:headEnd/>
            <a:tailEnd type="triangle" w="med" len="med"/>
          </a:ln>
        </p:spPr>
        <p:txBody>
          <a:bodyPr wrap="none" lIns="90000" tIns="46800" rIns="90000" bIns="46800">
            <a:prstTxWarp prst="textNoShape">
              <a:avLst/>
            </a:prstTxWarp>
            <a:spAutoFit/>
          </a:bodyPr>
          <a:lstStyle/>
          <a:p>
            <a:endParaRPr lang="es-ES_tradnl" dirty="0"/>
          </a:p>
        </p:txBody>
      </p:sp>
      <p:sp>
        <p:nvSpPr>
          <p:cNvPr id="97384" name="Text Box 144"/>
          <p:cNvSpPr txBox="1">
            <a:spLocks noChangeArrowheads="1"/>
          </p:cNvSpPr>
          <p:nvPr>
            <p:custDataLst>
              <p:tags r:id="rId100"/>
            </p:custDataLst>
          </p:nvPr>
        </p:nvSpPr>
        <p:spPr bwMode="auto">
          <a:xfrm>
            <a:off x="6042025" y="2855913"/>
            <a:ext cx="609600" cy="336550"/>
          </a:xfrm>
          <a:prstGeom prst="rect">
            <a:avLst/>
          </a:prstGeom>
          <a:noFill/>
          <a:ln w="12700">
            <a:noFill/>
            <a:miter lim="800000"/>
            <a:headEnd/>
            <a:tailEnd/>
          </a:ln>
        </p:spPr>
        <p:txBody>
          <a:bodyPr wrap="none" lIns="90000" tIns="46800" rIns="90000" bIns="46800">
            <a:prstTxWarp prst="textNoShape">
              <a:avLst/>
            </a:prstTxWarp>
            <a:spAutoFit/>
          </a:bodyPr>
          <a:lstStyle/>
          <a:p>
            <a:r>
              <a:rPr lang="es-ES" sz="1600" b="1" dirty="0">
                <a:solidFill>
                  <a:srgbClr val="000000"/>
                </a:solidFill>
              </a:rPr>
              <a:t>Días</a:t>
            </a:r>
            <a:endParaRPr lang="de-DE" sz="1600" b="1" dirty="0">
              <a:solidFill>
                <a:srgbClr val="000000"/>
              </a:solidFill>
            </a:endParaRPr>
          </a:p>
        </p:txBody>
      </p:sp>
      <p:cxnSp>
        <p:nvCxnSpPr>
          <p:cNvPr id="97385" name="AutoShape 145"/>
          <p:cNvCxnSpPr>
            <a:cxnSpLocks noChangeShapeType="1"/>
            <a:stCxn id="97373" idx="1"/>
            <a:endCxn id="97284" idx="3"/>
          </p:cNvCxnSpPr>
          <p:nvPr/>
        </p:nvCxnSpPr>
        <p:spPr bwMode="auto">
          <a:xfrm rot="10800000" flipV="1">
            <a:off x="3049588" y="2474913"/>
            <a:ext cx="1793875" cy="3475037"/>
          </a:xfrm>
          <a:prstGeom prst="bentConnector3">
            <a:avLst>
              <a:gd name="adj1" fmla="val 50000"/>
            </a:avLst>
          </a:prstGeom>
          <a:noFill/>
          <a:ln w="38100">
            <a:solidFill>
              <a:srgbClr val="003366"/>
            </a:solidFill>
            <a:miter lim="800000"/>
            <a:headEnd/>
            <a:tailEnd type="triangle" w="med" len="med"/>
          </a:ln>
        </p:spPr>
      </p:cxnSp>
      <p:cxnSp>
        <p:nvCxnSpPr>
          <p:cNvPr id="97386" name="AutoShape 146"/>
          <p:cNvCxnSpPr>
            <a:cxnSpLocks noChangeShapeType="1"/>
            <a:stCxn id="97350" idx="1"/>
            <a:endCxn id="97284" idx="3"/>
          </p:cNvCxnSpPr>
          <p:nvPr/>
        </p:nvCxnSpPr>
        <p:spPr bwMode="auto">
          <a:xfrm rot="10800000" flipV="1">
            <a:off x="3049588" y="4210050"/>
            <a:ext cx="1793875" cy="1739900"/>
          </a:xfrm>
          <a:prstGeom prst="bentConnector3">
            <a:avLst>
              <a:gd name="adj1" fmla="val 50000"/>
            </a:avLst>
          </a:prstGeom>
          <a:noFill/>
          <a:ln w="38100">
            <a:solidFill>
              <a:srgbClr val="003366"/>
            </a:solidFill>
            <a:miter lim="800000"/>
            <a:headEnd/>
            <a:tailEnd type="triangle" w="med" len="med"/>
          </a:ln>
        </p:spPr>
      </p:cxnSp>
      <p:cxnSp>
        <p:nvCxnSpPr>
          <p:cNvPr id="97387" name="AutoShape 147"/>
          <p:cNvCxnSpPr>
            <a:cxnSpLocks noChangeShapeType="1"/>
            <a:stCxn id="97361" idx="1"/>
            <a:endCxn id="97284" idx="3"/>
          </p:cNvCxnSpPr>
          <p:nvPr/>
        </p:nvCxnSpPr>
        <p:spPr bwMode="auto">
          <a:xfrm rot="10800000" flipV="1">
            <a:off x="3049588" y="5946775"/>
            <a:ext cx="1793875" cy="3175"/>
          </a:xfrm>
          <a:prstGeom prst="bentConnector3">
            <a:avLst>
              <a:gd name="adj1" fmla="val 50000"/>
            </a:avLst>
          </a:prstGeom>
          <a:noFill/>
          <a:ln w="38100">
            <a:solidFill>
              <a:srgbClr val="003366"/>
            </a:solidFill>
            <a:miter lim="800000"/>
            <a:headEnd/>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txBox="1">
            <a:spLocks/>
          </p:cNvSpPr>
          <p:nvPr/>
        </p:nvSpPr>
        <p:spPr bwMode="auto">
          <a:xfrm>
            <a:off x="935038" y="1714500"/>
            <a:ext cx="7566025" cy="4608513"/>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n-US" sz="2600" dirty="0" err="1">
                <a:solidFill>
                  <a:srgbClr val="000000"/>
                </a:solidFill>
                <a:latin typeface="Tahoma" pitchFamily="8" charset="0"/>
              </a:rPr>
              <a:t>Basá</a:t>
            </a:r>
            <a:r>
              <a:rPr lang="es-ES" sz="2600" dirty="0" err="1">
                <a:solidFill>
                  <a:srgbClr val="000000"/>
                </a:solidFill>
                <a:latin typeface="Tahoma" pitchFamily="8" charset="0"/>
              </a:rPr>
              <a:t>ndose</a:t>
            </a:r>
            <a:r>
              <a:rPr lang="es-ES" sz="2600">
                <a:solidFill>
                  <a:srgbClr val="000000"/>
                </a:solidFill>
                <a:latin typeface="Tahoma" pitchFamily="8" charset="0"/>
              </a:rPr>
              <a:t> en estos criterios, el sistema crea un informe de recomendación que es una lista de reclamaciones propuestas.</a:t>
            </a:r>
            <a:r>
              <a:rPr lang="en-US" sz="2600" dirty="0">
                <a:solidFill>
                  <a:srgbClr val="333333"/>
                </a:solidFill>
                <a:latin typeface="Tahoma" pitchFamily="8" charset="0"/>
              </a:rPr>
              <a:t> </a:t>
            </a:r>
          </a:p>
          <a:p>
            <a:pPr marL="342900" indent="-342900" defTabSz="-13873163">
              <a:buClr>
                <a:schemeClr val="accent1"/>
              </a:buClr>
              <a:buSzPct val="75000"/>
              <a:buFont typeface="Wingdings 3" pitchFamily="8" charset="2"/>
              <a:buNone/>
            </a:pPr>
            <a:endParaRPr lang="en-US" sz="2600" dirty="0">
              <a:solidFill>
                <a:srgbClr val="333333"/>
              </a:solidFill>
              <a:latin typeface="Tahoma" pitchFamily="8" charset="0"/>
            </a:endParaRPr>
          </a:p>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Puede aceptar o rechazar estas recomendaciones.</a:t>
            </a:r>
            <a:r>
              <a:rPr lang="en-US" sz="2600" dirty="0">
                <a:solidFill>
                  <a:srgbClr val="333333"/>
                </a:solidFill>
                <a:latin typeface="Tahoma" pitchFamily="8" charset="0"/>
              </a:rPr>
              <a:t> </a:t>
            </a:r>
          </a:p>
          <a:p>
            <a:pPr marL="342900" indent="-342900" defTabSz="-13873163">
              <a:buClr>
                <a:schemeClr val="accent1"/>
              </a:buClr>
              <a:buSzPct val="75000"/>
              <a:buFont typeface="Wingdings 3" pitchFamily="8" charset="2"/>
              <a:buNone/>
            </a:pPr>
            <a:endParaRPr lang="en-US" sz="2600" dirty="0">
              <a:solidFill>
                <a:srgbClr val="333333"/>
              </a:solidFill>
              <a:latin typeface="Tahoma" pitchFamily="8" charset="0"/>
            </a:endParaRPr>
          </a:p>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Puede grabar las recomendaciones y continuar en una fecha posterior o bien imprimir las reclamaciones.</a:t>
            </a:r>
            <a:r>
              <a:rPr lang="en-US" sz="3000" dirty="0">
                <a:solidFill>
                  <a:srgbClr val="333333"/>
                </a:solidFill>
                <a:latin typeface="Tahoma" pitchFamily="8" charset="0"/>
              </a:rPr>
              <a:t> </a:t>
            </a:r>
          </a:p>
          <a:p>
            <a:pPr marL="742950" lvl="1" indent="-285750" defTabSz="-13873163">
              <a:spcBef>
                <a:spcPct val="20000"/>
              </a:spcBef>
              <a:buClr>
                <a:schemeClr val="accent1"/>
              </a:buClr>
              <a:buFont typeface="Verdana" pitchFamily="8" charset="0"/>
              <a:buChar char="◦"/>
            </a:pPr>
            <a:endParaRPr lang="en-US" altLang="ja-JP" sz="2500" dirty="0">
              <a:solidFill>
                <a:srgbClr val="000000"/>
              </a:solidFill>
              <a:latin typeface="Tahoma" pitchFamily="8" charset="0"/>
              <a:ea typeface="MS PGothic" pitchFamily="34" charset="-128"/>
              <a:cs typeface="MS PGothic" pitchFamily="34" charset="-128"/>
            </a:endParaRPr>
          </a:p>
        </p:txBody>
      </p:sp>
      <p:sp>
        <p:nvSpPr>
          <p:cNvPr id="4" name="Rectangle 4"/>
          <p:cNvSpPr>
            <a:spLocks noGrp="1" noChangeArrowheads="1"/>
          </p:cNvSpPr>
          <p:nvPr>
            <p:ph type="title"/>
            <p:custDataLst>
              <p:tags r:id="rId1"/>
            </p:custDataLst>
          </p:nvPr>
        </p:nvSpPr>
        <p:spPr bwMode="gray">
          <a:xfrm>
            <a:off x="785813" y="904875"/>
            <a:ext cx="7038975" cy="381000"/>
          </a:xfrm>
        </p:spPr>
        <p:txBody>
          <a:bodyPr lIns="180000" tIns="0" rIns="0" bIns="0">
            <a:normAutofit fontScale="90000"/>
          </a:bodyPr>
          <a:lstStyle/>
          <a:p>
            <a:pPr algn="ctr" eaLnBrk="1" hangingPunct="1">
              <a:defRPr/>
            </a:pPr>
            <a:r>
              <a:rPr lang="es-ES" sz="4300" dirty="0">
                <a:effectLst>
                  <a:outerShdw blurRad="38100" dist="38100" dir="2700000" algn="tl">
                    <a:srgbClr val="DDDDDD"/>
                  </a:outerShdw>
                </a:effectLst>
                <a:ea typeface="+mj-ea"/>
                <a:cs typeface="+mj-cs"/>
              </a:rPr>
              <a:t>Asistente de reclamación</a:t>
            </a:r>
            <a:endParaRPr lang="en-US" sz="4300" dirty="0">
              <a:effectLst>
                <a:outerShdw blurRad="38100" dist="38100" dir="2700000" algn="tl">
                  <a:srgbClr val="DDDDDD"/>
                </a:outerShdw>
              </a:effectLs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txBox="1">
            <a:spLocks/>
          </p:cNvSpPr>
          <p:nvPr/>
        </p:nvSpPr>
        <p:spPr bwMode="auto">
          <a:xfrm>
            <a:off x="857250" y="1928813"/>
            <a:ext cx="7566025" cy="3743325"/>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Al optar por imprimir las reclamaciones, el sistema imprime las cartas y, al mismo tiempo, almacena el nivel de reclamación y la fecha de la ejecución de la reclamación en la factura de clientes.</a:t>
            </a:r>
          </a:p>
          <a:p>
            <a:pPr marL="342900" indent="-342900" defTabSz="-13873163">
              <a:buClr>
                <a:schemeClr val="accent1"/>
              </a:buClr>
              <a:buSzPct val="75000"/>
              <a:buFont typeface="Wingdings 3" pitchFamily="8" charset="2"/>
              <a:buNone/>
            </a:pPr>
            <a:endParaRPr lang="es-ES" sz="2600" dirty="0">
              <a:solidFill>
                <a:srgbClr val="000000"/>
              </a:solidFill>
              <a:latin typeface="Tahoma" pitchFamily="8" charset="0"/>
            </a:endParaRPr>
          </a:p>
          <a:p>
            <a:pPr marL="342900" indent="-342900" defTabSz="-13873163">
              <a:buClr>
                <a:schemeClr val="accent1"/>
              </a:buClr>
              <a:buSzPct val="75000"/>
              <a:buFont typeface="Wingdings 3" pitchFamily="8" charset="2"/>
              <a:buChar char=""/>
            </a:pPr>
            <a:r>
              <a:rPr lang="en-US" sz="2600" dirty="0" err="1">
                <a:solidFill>
                  <a:srgbClr val="000000"/>
                </a:solidFill>
                <a:latin typeface="Tahoma" pitchFamily="8" charset="0"/>
              </a:rPr>
              <a:t>Tambié</a:t>
            </a:r>
            <a:r>
              <a:rPr lang="es-ES" sz="2600" dirty="0">
                <a:solidFill>
                  <a:srgbClr val="000000"/>
                </a:solidFill>
                <a:latin typeface="Tahoma" pitchFamily="8" charset="0"/>
              </a:rPr>
              <a:t>n almacena el nivel de reclamación más elevado de las facturas en el registro maestro de cliente.</a:t>
            </a:r>
            <a:endParaRPr lang="en-US" sz="2600" dirty="0">
              <a:solidFill>
                <a:srgbClr val="333333"/>
              </a:solidFill>
              <a:latin typeface="Tahoma" pitchFamily="8" charset="0"/>
            </a:endParaRPr>
          </a:p>
          <a:p>
            <a:pPr marL="742950" lvl="1" indent="-285750" defTabSz="-13873163">
              <a:spcBef>
                <a:spcPct val="20000"/>
              </a:spcBef>
              <a:buClr>
                <a:schemeClr val="accent1"/>
              </a:buClr>
              <a:buFont typeface="Verdana" pitchFamily="8" charset="0"/>
              <a:buNone/>
            </a:pPr>
            <a:endParaRPr lang="en-US" altLang="ja-JP" sz="2500" dirty="0">
              <a:solidFill>
                <a:srgbClr val="000000"/>
              </a:solidFill>
              <a:latin typeface="Tahoma" pitchFamily="8" charset="0"/>
              <a:ea typeface="MS PGothic" pitchFamily="34" charset="-128"/>
              <a:cs typeface="MS PGothic" pitchFamily="34" charset="-128"/>
            </a:endParaRPr>
          </a:p>
        </p:txBody>
      </p:sp>
      <p:sp>
        <p:nvSpPr>
          <p:cNvPr id="4" name="Rectangle 4"/>
          <p:cNvSpPr>
            <a:spLocks noGrp="1" noChangeArrowheads="1"/>
          </p:cNvSpPr>
          <p:nvPr>
            <p:ph type="title"/>
            <p:custDataLst>
              <p:tags r:id="rId1"/>
            </p:custDataLst>
          </p:nvPr>
        </p:nvSpPr>
        <p:spPr bwMode="gray">
          <a:xfrm>
            <a:off x="714375" y="808038"/>
            <a:ext cx="7038975" cy="381000"/>
          </a:xfrm>
        </p:spPr>
        <p:txBody>
          <a:bodyPr lIns="180000" tIns="0" rIns="0" bIns="0">
            <a:normAutofit fontScale="90000"/>
          </a:bodyPr>
          <a:lstStyle/>
          <a:p>
            <a:pPr algn="ctr" eaLnBrk="1" hangingPunct="1">
              <a:defRPr/>
            </a:pPr>
            <a:r>
              <a:rPr lang="es-ES" sz="4300" dirty="0">
                <a:effectLst>
                  <a:outerShdw blurRad="38100" dist="38100" dir="2700000" algn="tl">
                    <a:srgbClr val="DDDDDD"/>
                  </a:outerShdw>
                </a:effectLst>
                <a:ea typeface="+mj-ea"/>
                <a:cs typeface="+mj-cs"/>
              </a:rPr>
              <a:t>Asistente de reclamación</a:t>
            </a:r>
            <a:endParaRPr lang="en-US" sz="4300" dirty="0">
              <a:effectLst>
                <a:outerShdw blurRad="38100" dist="38100" dir="2700000" algn="tl">
                  <a:srgbClr val="DDDDDD"/>
                </a:outerShdw>
              </a:effectLst>
              <a:ea typeface="+mj-ea"/>
              <a:cs typeface="+mj-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000125" y="928688"/>
            <a:ext cx="7313613" cy="588962"/>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EFECTOS IMPAGADOS</a:t>
            </a:r>
          </a:p>
        </p:txBody>
      </p:sp>
      <p:sp>
        <p:nvSpPr>
          <p:cNvPr id="103427" name="Rectangle 3"/>
          <p:cNvSpPr txBox="1">
            <a:spLocks/>
          </p:cNvSpPr>
          <p:nvPr/>
        </p:nvSpPr>
        <p:spPr bwMode="auto">
          <a:xfrm>
            <a:off x="1143000" y="1857375"/>
            <a:ext cx="7313613" cy="4248150"/>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Los efectos se descuentan en una entidad financiera. (nos adelantan el dinero)</a:t>
            </a:r>
          </a:p>
          <a:p>
            <a:pPr marL="342900" indent="-342900" defTabSz="-13873163">
              <a:buClr>
                <a:schemeClr val="accent1"/>
              </a:buClr>
              <a:buSzPct val="75000"/>
              <a:buFont typeface="Wingdings 3" pitchFamily="8" charset="2"/>
              <a:buNone/>
            </a:pPr>
            <a:endParaRPr lang="es-ES" sz="2600" dirty="0">
              <a:solidFill>
                <a:srgbClr val="000000"/>
              </a:solidFill>
              <a:latin typeface="Tahoma" pitchFamily="8" charset="0"/>
            </a:endParaRPr>
          </a:p>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Llegado el vencimiento del efecto, el cliente no atiende el efecto y se produce el impagado.</a:t>
            </a:r>
          </a:p>
          <a:p>
            <a:pPr marL="342900" indent="-342900" defTabSz="-13873163">
              <a:buClr>
                <a:schemeClr val="accent1"/>
              </a:buClr>
              <a:buSzPct val="75000"/>
              <a:buFont typeface="Wingdings 3" pitchFamily="8" charset="2"/>
              <a:buNone/>
            </a:pPr>
            <a:endParaRPr lang="es-ES" sz="2600" dirty="0">
              <a:solidFill>
                <a:srgbClr val="000000"/>
              </a:solidFill>
              <a:latin typeface="Tahoma" pitchFamily="8" charset="0"/>
            </a:endParaRPr>
          </a:p>
          <a:p>
            <a:pPr marL="342900" indent="-342900" defTabSz="-13873163">
              <a:buClr>
                <a:schemeClr val="accent1"/>
              </a:buClr>
              <a:buSzPct val="75000"/>
              <a:buFont typeface="Wingdings 3" pitchFamily="8" charset="2"/>
              <a:buChar char=""/>
            </a:pPr>
            <a:r>
              <a:rPr lang="es-ES" sz="2600" dirty="0">
                <a:solidFill>
                  <a:srgbClr val="000000"/>
                </a:solidFill>
                <a:latin typeface="Tahoma" pitchFamily="8" charset="0"/>
              </a:rPr>
              <a:t>La entidad financiera carga el importe del efecto y los gastos originados en nuestra cuenta bancaria.</a:t>
            </a:r>
          </a:p>
          <a:p>
            <a:pPr marL="742950" lvl="1" indent="-285750" defTabSz="-13873163">
              <a:spcBef>
                <a:spcPct val="20000"/>
              </a:spcBef>
              <a:buClr>
                <a:schemeClr val="accent1"/>
              </a:buClr>
              <a:buFont typeface="Verdana" pitchFamily="8" charset="0"/>
              <a:buNone/>
            </a:pPr>
            <a:endParaRPr lang="es-ES" sz="2200" dirty="0">
              <a:solidFill>
                <a:srgbClr val="333333"/>
              </a:solidFill>
              <a:latin typeface="Tahoma" pitchFamily="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928688" y="500063"/>
            <a:ext cx="7786687" cy="1201737"/>
          </a:xfrm>
        </p:spPr>
        <p:txBody>
          <a:bodyPr>
            <a:normAutofit fontScale="90000"/>
          </a:bodyPr>
          <a:lstStyle/>
          <a:p>
            <a:pPr algn="ctr" eaLnBrk="1" hangingPunct="1">
              <a:defRPr/>
            </a:pPr>
            <a:r>
              <a:rPr lang="es-ES" sz="4000" dirty="0">
                <a:effectLst>
                  <a:outerShdw blurRad="38100" dist="38100" dir="2700000" algn="tl">
                    <a:srgbClr val="DDDDDD"/>
                  </a:outerShdw>
                </a:effectLst>
                <a:ea typeface="+mj-ea"/>
                <a:cs typeface="+mj-cs"/>
              </a:rPr>
              <a:t>   EFECTOS IMPAGADOS: Renegociación</a:t>
            </a:r>
          </a:p>
        </p:txBody>
      </p:sp>
      <p:sp>
        <p:nvSpPr>
          <p:cNvPr id="105475" name="Rectangle 3"/>
          <p:cNvSpPr txBox="1">
            <a:spLocks/>
          </p:cNvSpPr>
          <p:nvPr/>
        </p:nvSpPr>
        <p:spPr bwMode="auto">
          <a:xfrm>
            <a:off x="1214438" y="1963738"/>
            <a:ext cx="7313612" cy="4608512"/>
          </a:xfrm>
          <a:prstGeom prst="rect">
            <a:avLst/>
          </a:prstGeom>
          <a:noFill/>
          <a:ln w="9525">
            <a:noFill/>
            <a:miter lim="800000"/>
            <a:headEnd/>
            <a:tailEnd/>
          </a:ln>
        </p:spPr>
        <p:txBody>
          <a:bodyPr>
            <a:prstTxWarp prst="textNoShape">
              <a:avLst/>
            </a:prstTxWarp>
          </a:bodyPr>
          <a:lstStyle/>
          <a:p>
            <a:pPr marL="342900" indent="-342900" defTabSz="-13873163">
              <a:lnSpc>
                <a:spcPct val="90000"/>
              </a:lnSpc>
              <a:buClr>
                <a:schemeClr val="accent1"/>
              </a:buClr>
              <a:buSzPct val="75000"/>
              <a:buFont typeface="Wingdings 3" pitchFamily="8" charset="2"/>
              <a:buChar char=""/>
            </a:pPr>
            <a:r>
              <a:rPr lang="es-ES" sz="2200" dirty="0">
                <a:solidFill>
                  <a:srgbClr val="000000"/>
                </a:solidFill>
                <a:latin typeface="Tahoma" pitchFamily="8" charset="0"/>
              </a:rPr>
              <a:t>Gestión telefónica con el cliente para renegociar el efecto impagado.</a:t>
            </a:r>
          </a:p>
          <a:p>
            <a:pPr marL="342900" indent="-342900" defTabSz="-13873163">
              <a:lnSpc>
                <a:spcPct val="90000"/>
              </a:lnSpc>
              <a:buClr>
                <a:schemeClr val="accent1"/>
              </a:buClr>
              <a:buSzPct val="75000"/>
              <a:buFont typeface="Wingdings 3" pitchFamily="8" charset="2"/>
              <a:buChar char=""/>
            </a:pPr>
            <a:r>
              <a:rPr lang="es-ES" sz="2200" dirty="0">
                <a:solidFill>
                  <a:srgbClr val="000000"/>
                </a:solidFill>
                <a:latin typeface="Tahoma" pitchFamily="8" charset="0"/>
              </a:rPr>
              <a:t>El acuerdo obtenido puede traducirse en:</a:t>
            </a:r>
          </a:p>
          <a:p>
            <a:pPr marL="742950" lvl="1" indent="-285750" defTabSz="-13873163">
              <a:lnSpc>
                <a:spcPct val="90000"/>
              </a:lnSpc>
              <a:spcBef>
                <a:spcPct val="20000"/>
              </a:spcBef>
              <a:buClr>
                <a:schemeClr val="accent1"/>
              </a:buClr>
              <a:buFont typeface="Verdana" pitchFamily="8" charset="0"/>
              <a:buChar char="◦"/>
            </a:pPr>
            <a:r>
              <a:rPr lang="es-ES" sz="2000" dirty="0">
                <a:solidFill>
                  <a:srgbClr val="000000"/>
                </a:solidFill>
                <a:latin typeface="Tahoma" pitchFamily="8" charset="0"/>
              </a:rPr>
              <a:t>El envío por parte del cliente de un cheque por el importe del efecto más los gastos originados. (se recupera todo)</a:t>
            </a:r>
          </a:p>
          <a:p>
            <a:pPr marL="742950" lvl="1" indent="-285750" defTabSz="-13873163">
              <a:lnSpc>
                <a:spcPct val="90000"/>
              </a:lnSpc>
              <a:spcBef>
                <a:spcPct val="20000"/>
              </a:spcBef>
              <a:buClr>
                <a:schemeClr val="accent1"/>
              </a:buClr>
              <a:buFont typeface="Verdana" pitchFamily="8" charset="0"/>
              <a:buChar char="◦"/>
            </a:pPr>
            <a:r>
              <a:rPr lang="es-ES" sz="2000" dirty="0">
                <a:solidFill>
                  <a:srgbClr val="000000"/>
                </a:solidFill>
                <a:latin typeface="Tahoma" pitchFamily="8" charset="0"/>
              </a:rPr>
              <a:t>El envío por parte del cliente de un cheque por el importe del efecto. (no se recuperan los gastos del impagado) </a:t>
            </a:r>
          </a:p>
          <a:p>
            <a:pPr marL="742950" lvl="1" indent="-285750" defTabSz="-13873163">
              <a:lnSpc>
                <a:spcPct val="90000"/>
              </a:lnSpc>
              <a:spcBef>
                <a:spcPct val="20000"/>
              </a:spcBef>
              <a:buClr>
                <a:schemeClr val="accent1"/>
              </a:buClr>
              <a:buFont typeface="Verdana" pitchFamily="8" charset="0"/>
              <a:buChar char="◦"/>
            </a:pPr>
            <a:r>
              <a:rPr lang="es-ES" sz="2000" dirty="0">
                <a:solidFill>
                  <a:srgbClr val="000000"/>
                </a:solidFill>
                <a:latin typeface="Tahoma" pitchFamily="8" charset="0"/>
              </a:rPr>
              <a:t>El libramiento de un nuevo efecto que incorpora un plazo de tiempo adicional en el vencimiento. El efecto renegociado suele incluir los gastos habidos por el impagado y cierta suma representativa de los intereses que cargamos al cliente por el aplazamiento convenido.</a:t>
            </a:r>
          </a:p>
          <a:p>
            <a:pPr marL="742950" lvl="1" indent="-285750" defTabSz="-13873163">
              <a:lnSpc>
                <a:spcPct val="90000"/>
              </a:lnSpc>
              <a:spcBef>
                <a:spcPct val="20000"/>
              </a:spcBef>
              <a:buClr>
                <a:schemeClr val="accent1"/>
              </a:buClr>
              <a:buFont typeface="Verdana" pitchFamily="8" charset="0"/>
              <a:buNone/>
            </a:pPr>
            <a:endParaRPr lang="es-ES" sz="2000" dirty="0">
              <a:solidFill>
                <a:srgbClr val="000000"/>
              </a:solidFill>
              <a:latin typeface="Tahoma" pitchFamily="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785813" y="642938"/>
            <a:ext cx="7313612" cy="987425"/>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   EFECTOS IMPAGADOS: Definitivo</a:t>
            </a:r>
          </a:p>
        </p:txBody>
      </p:sp>
      <p:sp>
        <p:nvSpPr>
          <p:cNvPr id="107523" name="Rectangle 3"/>
          <p:cNvSpPr txBox="1">
            <a:spLocks/>
          </p:cNvSpPr>
          <p:nvPr/>
        </p:nvSpPr>
        <p:spPr bwMode="auto">
          <a:xfrm>
            <a:off x="1214438" y="1928813"/>
            <a:ext cx="7313612" cy="4608512"/>
          </a:xfrm>
          <a:prstGeom prst="rect">
            <a:avLst/>
          </a:prstGeom>
          <a:noFill/>
          <a:ln w="9525">
            <a:noFill/>
            <a:miter lim="800000"/>
            <a:headEnd/>
            <a:tailEnd/>
          </a:ln>
        </p:spPr>
        <p:txBody>
          <a:bodyPr>
            <a:prstTxWarp prst="textNoShape">
              <a:avLst/>
            </a:prstTxWarp>
          </a:bodyPr>
          <a:lstStyle/>
          <a:p>
            <a:pPr marL="342900" indent="-342900" defTabSz="-13873163">
              <a:lnSpc>
                <a:spcPct val="90000"/>
              </a:lnSpc>
              <a:buClr>
                <a:schemeClr val="accent1"/>
              </a:buClr>
              <a:buSzPct val="75000"/>
              <a:buFont typeface="Wingdings 3" pitchFamily="8" charset="2"/>
              <a:buChar char=""/>
            </a:pPr>
            <a:r>
              <a:rPr lang="es-ES" sz="3100" dirty="0">
                <a:solidFill>
                  <a:srgbClr val="000000"/>
                </a:solidFill>
                <a:latin typeface="Tahoma" pitchFamily="8" charset="0"/>
              </a:rPr>
              <a:t>Si el acuerdo no llega a un buen fin:</a:t>
            </a:r>
          </a:p>
          <a:p>
            <a:pPr marL="742950" lvl="1" indent="-285750" defTabSz="-13873163">
              <a:lnSpc>
                <a:spcPct val="90000"/>
              </a:lnSpc>
              <a:spcBef>
                <a:spcPct val="20000"/>
              </a:spcBef>
              <a:buClr>
                <a:schemeClr val="accent1"/>
              </a:buClr>
              <a:buFont typeface="Verdana" pitchFamily="8" charset="0"/>
              <a:buChar char="◦"/>
            </a:pPr>
            <a:r>
              <a:rPr lang="es-ES" sz="2600" dirty="0">
                <a:solidFill>
                  <a:srgbClr val="000000"/>
                </a:solidFill>
                <a:latin typeface="Tahoma" pitchFamily="8" charset="0"/>
              </a:rPr>
              <a:t>El impago del efecto es definitivo, sin posibilidad de recuperación del importe.</a:t>
            </a:r>
          </a:p>
          <a:p>
            <a:pPr marL="742950" lvl="1" indent="-285750" defTabSz="-13873163">
              <a:lnSpc>
                <a:spcPct val="90000"/>
              </a:lnSpc>
              <a:spcBef>
                <a:spcPct val="20000"/>
              </a:spcBef>
              <a:buClr>
                <a:schemeClr val="accent1"/>
              </a:buClr>
              <a:buFont typeface="Verdana" pitchFamily="8" charset="0"/>
              <a:buChar char="◦"/>
            </a:pPr>
            <a:r>
              <a:rPr lang="es-ES" sz="2600" dirty="0">
                <a:solidFill>
                  <a:srgbClr val="000000"/>
                </a:solidFill>
                <a:latin typeface="Tahoma" pitchFamily="8" charset="0"/>
              </a:rPr>
              <a:t>Recuperar la mercancía vendida.</a:t>
            </a:r>
          </a:p>
          <a:p>
            <a:pPr marL="742950" lvl="1" indent="-285750" defTabSz="-13873163">
              <a:lnSpc>
                <a:spcPct val="90000"/>
              </a:lnSpc>
              <a:spcBef>
                <a:spcPct val="20000"/>
              </a:spcBef>
              <a:buClr>
                <a:schemeClr val="accent1"/>
              </a:buClr>
              <a:buFont typeface="Verdana" pitchFamily="8" charset="0"/>
              <a:buChar char="◦"/>
            </a:pPr>
            <a:r>
              <a:rPr lang="es-ES" sz="2600" dirty="0">
                <a:solidFill>
                  <a:srgbClr val="000000"/>
                </a:solidFill>
                <a:latin typeface="Tahoma" pitchFamily="8" charset="0"/>
              </a:rPr>
              <a:t>Si la venta estaba asegurada con una compañía (por ejemplo: Crédito y Caución), deberemos crear un expediente con dicha compañía para cobrar el % que tengamos acordado para estos casos. (suele ser el 80% del importe del efecto impagado)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814388" y="642938"/>
            <a:ext cx="8115300" cy="661987"/>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Días de vencimiento Fijos</a:t>
            </a:r>
          </a:p>
        </p:txBody>
      </p:sp>
      <p:sp>
        <p:nvSpPr>
          <p:cNvPr id="24580" name="Rectangle 5"/>
          <p:cNvSpPr>
            <a:spLocks noChangeArrowheads="1"/>
          </p:cNvSpPr>
          <p:nvPr/>
        </p:nvSpPr>
        <p:spPr bwMode="auto">
          <a:xfrm>
            <a:off x="1214438" y="1981200"/>
            <a:ext cx="7643812" cy="4525963"/>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3600" dirty="0">
                <a:latin typeface="+mn-lt"/>
              </a:rPr>
              <a:t>Son los días en los que el cliente desea agrupar sus pagos, por ejemplo:</a:t>
            </a:r>
          </a:p>
          <a:p>
            <a:pPr marL="800100" lvl="1" indent="-342900" defTabSz="-13873163">
              <a:lnSpc>
                <a:spcPct val="80000"/>
              </a:lnSpc>
              <a:buClr>
                <a:schemeClr val="accent1"/>
              </a:buClr>
              <a:buSzPct val="75000"/>
              <a:buFont typeface="Wingdings 3" pitchFamily="8" charset="2"/>
              <a:buChar char=""/>
            </a:pPr>
            <a:r>
              <a:rPr lang="es-ES" sz="3600" dirty="0">
                <a:latin typeface="+mn-lt"/>
              </a:rPr>
              <a:t>10</a:t>
            </a:r>
          </a:p>
          <a:p>
            <a:pPr marL="800100" lvl="1" indent="-342900" defTabSz="-13873163">
              <a:lnSpc>
                <a:spcPct val="80000"/>
              </a:lnSpc>
              <a:buClr>
                <a:schemeClr val="accent1"/>
              </a:buClr>
              <a:buSzPct val="75000"/>
              <a:buFont typeface="Wingdings 3" pitchFamily="8" charset="2"/>
              <a:buChar char=""/>
            </a:pPr>
            <a:r>
              <a:rPr lang="es-ES" sz="3600" dirty="0">
                <a:latin typeface="+mn-lt"/>
              </a:rPr>
              <a:t>25</a:t>
            </a:r>
          </a:p>
          <a:p>
            <a:pPr defTabSz="-13873163">
              <a:lnSpc>
                <a:spcPct val="80000"/>
              </a:lnSpc>
              <a:buClr>
                <a:schemeClr val="accent1"/>
              </a:buClr>
              <a:buSzPct val="75000"/>
            </a:pPr>
            <a:endParaRPr lang="es-ES" sz="21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43"/>
          <p:cNvSpPr>
            <a:spLocks noChangeArrowheads="1"/>
          </p:cNvSpPr>
          <p:nvPr/>
        </p:nvSpPr>
        <p:spPr bwMode="auto">
          <a:xfrm>
            <a:off x="571500" y="133340"/>
            <a:ext cx="8243888" cy="954107"/>
          </a:xfrm>
          <a:prstGeom prst="rect">
            <a:avLst/>
          </a:prstGeom>
          <a:noFill/>
          <a:ln w="9525">
            <a:noFill/>
            <a:miter lim="800000"/>
            <a:headEnd/>
            <a:tailEnd/>
          </a:ln>
        </p:spPr>
        <p:txBody>
          <a:bodyPr anchor="ctr">
            <a:prstTxWarp prst="textNoShape">
              <a:avLst/>
            </a:prstTxWarp>
            <a:spAutoFit/>
          </a:bodyPr>
          <a:lstStyle/>
          <a:p>
            <a:pPr indent="449263" algn="ctr">
              <a:defRPr/>
            </a:pPr>
            <a:r>
              <a:rPr lang="es-ES" sz="2800" b="1" dirty="0">
                <a:solidFill>
                  <a:schemeClr val="tx2"/>
                </a:solidFill>
                <a:effectLst>
                  <a:outerShdw blurRad="38100" dist="38100" dir="2700000" algn="tl">
                    <a:srgbClr val="DDDDDD"/>
                  </a:outerShdw>
                </a:effectLst>
                <a:latin typeface="Eras Medium ITC" pitchFamily="34" charset="0"/>
              </a:rPr>
              <a:t>CIRCUITO CARTERA DE PAGOS:</a:t>
            </a:r>
          </a:p>
          <a:p>
            <a:pPr indent="449263" algn="ctr">
              <a:defRPr/>
            </a:pPr>
            <a:r>
              <a:rPr lang="es-ES" sz="2800" b="1" dirty="0">
                <a:solidFill>
                  <a:schemeClr val="tx2"/>
                </a:solidFill>
                <a:effectLst>
                  <a:outerShdw blurRad="38100" dist="38100" dir="2700000" algn="tl">
                    <a:srgbClr val="DDDDDD"/>
                  </a:outerShdw>
                </a:effectLst>
                <a:latin typeface="Eras Medium ITC" pitchFamily="34" charset="0"/>
              </a:rPr>
              <a:t>PROCESO DE GENERACIÓN DE INFORMES</a:t>
            </a:r>
          </a:p>
        </p:txBody>
      </p:sp>
      <p:grpSp>
        <p:nvGrpSpPr>
          <p:cNvPr id="109571" name="Group 4"/>
          <p:cNvGrpSpPr>
            <a:grpSpLocks noChangeAspect="1"/>
          </p:cNvGrpSpPr>
          <p:nvPr/>
        </p:nvGrpSpPr>
        <p:grpSpPr bwMode="auto">
          <a:xfrm>
            <a:off x="-762000" y="1385888"/>
            <a:ext cx="10363200" cy="5472112"/>
            <a:chOff x="1418" y="2061"/>
            <a:chExt cx="13860" cy="8280"/>
          </a:xfrm>
        </p:grpSpPr>
        <p:sp>
          <p:nvSpPr>
            <p:cNvPr id="109574" name="AutoShape 42"/>
            <p:cNvSpPr>
              <a:spLocks noChangeAspect="1" noChangeArrowheads="1" noTextEdit="1"/>
            </p:cNvSpPr>
            <p:nvPr/>
          </p:nvSpPr>
          <p:spPr bwMode="auto">
            <a:xfrm>
              <a:off x="1418" y="2061"/>
              <a:ext cx="13860" cy="8280"/>
            </a:xfrm>
            <a:prstGeom prst="rect">
              <a:avLst/>
            </a:prstGeom>
            <a:noFill/>
            <a:ln w="9525">
              <a:noFill/>
              <a:miter lim="800000"/>
              <a:headEnd/>
              <a:tailEnd/>
            </a:ln>
          </p:spPr>
          <p:txBody>
            <a:bodyPr>
              <a:prstTxWarp prst="textNoShape">
                <a:avLst/>
              </a:prstTxWarp>
            </a:bodyPr>
            <a:lstStyle/>
            <a:p>
              <a:endParaRPr lang="es-ES_tradnl" dirty="0"/>
            </a:p>
          </p:txBody>
        </p:sp>
        <p:sp>
          <p:nvSpPr>
            <p:cNvPr id="109575" name="Rectangle 41"/>
            <p:cNvSpPr>
              <a:spLocks noChangeArrowheads="1"/>
            </p:cNvSpPr>
            <p:nvPr/>
          </p:nvSpPr>
          <p:spPr bwMode="auto">
            <a:xfrm>
              <a:off x="8870" y="4521"/>
              <a:ext cx="1980" cy="108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Proceso manual (proveedor a proveedor)</a:t>
              </a:r>
              <a:endParaRPr lang="es-ES" sz="900" dirty="0">
                <a:latin typeface="Times New Roman" pitchFamily="8" charset="0"/>
              </a:endParaRPr>
            </a:p>
            <a:p>
              <a:pPr eaLnBrk="0" hangingPunct="0"/>
              <a:r>
                <a:rPr lang="es-ES" sz="800" dirty="0">
                  <a:latin typeface="Times New Roman" pitchFamily="8" charset="0"/>
                  <a:ea typeface="Times New Roman" pitchFamily="8" charset="0"/>
                  <a:cs typeface="Times New Roman" pitchFamily="8" charset="0"/>
                </a:rPr>
                <a:t>-Proceso automático (generación masiva)</a:t>
              </a:r>
              <a:endParaRPr lang="es-ES" sz="900" dirty="0">
                <a:latin typeface="Times New Roman" pitchFamily="8" charset="0"/>
              </a:endParaRPr>
            </a:p>
            <a:p>
              <a:pPr eaLnBrk="0" hangingPunct="0"/>
              <a:endParaRPr lang="es-ES" sz="2400" dirty="0">
                <a:latin typeface="Times New Roman" pitchFamily="8" charset="0"/>
              </a:endParaRPr>
            </a:p>
          </p:txBody>
        </p:sp>
        <p:sp>
          <p:nvSpPr>
            <p:cNvPr id="109576" name="Line 40"/>
            <p:cNvSpPr>
              <a:spLocks noChangeShapeType="1"/>
            </p:cNvSpPr>
            <p:nvPr/>
          </p:nvSpPr>
          <p:spPr bwMode="auto">
            <a:xfrm>
              <a:off x="5342" y="3501"/>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09577" name="Line 39"/>
            <p:cNvSpPr>
              <a:spLocks noChangeShapeType="1"/>
            </p:cNvSpPr>
            <p:nvPr/>
          </p:nvSpPr>
          <p:spPr bwMode="auto">
            <a:xfrm>
              <a:off x="8401" y="3501"/>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09578" name="Rectangle 38"/>
            <p:cNvSpPr>
              <a:spLocks noChangeArrowheads="1"/>
            </p:cNvSpPr>
            <p:nvPr/>
          </p:nvSpPr>
          <p:spPr bwMode="auto">
            <a:xfrm>
              <a:off x="8150" y="794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pPr algn="ctr"/>
              <a:r>
                <a:rPr lang="es-ES" sz="1000" dirty="0">
                  <a:latin typeface="Times New Roman" pitchFamily="8" charset="0"/>
                  <a:ea typeface="Times New Roman" pitchFamily="8" charset="0"/>
                  <a:cs typeface="Times New Roman" pitchFamily="8" charset="0"/>
                </a:rPr>
                <a:t>Informes de Situación</a:t>
              </a:r>
              <a:endParaRPr lang="es-ES" sz="2400" dirty="0">
                <a:latin typeface="Times New Roman" pitchFamily="8" charset="0"/>
              </a:endParaRPr>
            </a:p>
          </p:txBody>
        </p:sp>
        <p:sp>
          <p:nvSpPr>
            <p:cNvPr id="109579" name="AutoShape 37"/>
            <p:cNvSpPr>
              <a:spLocks noChangeArrowheads="1"/>
            </p:cNvSpPr>
            <p:nvPr/>
          </p:nvSpPr>
          <p:spPr bwMode="auto">
            <a:xfrm>
              <a:off x="8510" y="614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Cartera de Pagos</a:t>
              </a:r>
              <a:endParaRPr lang="es-ES" sz="2400" dirty="0">
                <a:latin typeface="Times New Roman" pitchFamily="8" charset="0"/>
              </a:endParaRPr>
            </a:p>
          </p:txBody>
        </p:sp>
        <p:sp>
          <p:nvSpPr>
            <p:cNvPr id="109580" name="Line 36"/>
            <p:cNvSpPr>
              <a:spLocks noChangeShapeType="1"/>
            </p:cNvSpPr>
            <p:nvPr/>
          </p:nvSpPr>
          <p:spPr bwMode="auto">
            <a:xfrm>
              <a:off x="9050" y="7401"/>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81" name="Line 35"/>
            <p:cNvSpPr>
              <a:spLocks noChangeShapeType="1"/>
            </p:cNvSpPr>
            <p:nvPr/>
          </p:nvSpPr>
          <p:spPr bwMode="auto">
            <a:xfrm flipH="1">
              <a:off x="9590" y="6860"/>
              <a:ext cx="720" cy="1"/>
            </a:xfrm>
            <a:prstGeom prst="line">
              <a:avLst/>
            </a:prstGeom>
            <a:noFill/>
            <a:ln w="9525">
              <a:solidFill>
                <a:srgbClr val="000000"/>
              </a:solidFill>
              <a:round/>
              <a:headEnd type="triangle" w="med" len="med"/>
              <a:tailEnd type="triangle" w="med" len="med"/>
            </a:ln>
          </p:spPr>
          <p:txBody>
            <a:bodyPr>
              <a:prstTxWarp prst="textNoShape">
                <a:avLst/>
              </a:prstTxWarp>
            </a:bodyPr>
            <a:lstStyle/>
            <a:p>
              <a:endParaRPr lang="es-ES_tradnl" dirty="0"/>
            </a:p>
          </p:txBody>
        </p:sp>
        <p:sp>
          <p:nvSpPr>
            <p:cNvPr id="109582" name="Rectangle 34"/>
            <p:cNvSpPr>
              <a:spLocks noChangeArrowheads="1"/>
            </p:cNvSpPr>
            <p:nvPr/>
          </p:nvSpPr>
          <p:spPr bwMode="auto">
            <a:xfrm>
              <a:off x="10310" y="650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pPr algn="ctr"/>
              <a:r>
                <a:rPr lang="es-ES" sz="1000" dirty="0">
                  <a:latin typeface="Times New Roman" pitchFamily="8" charset="0"/>
                  <a:ea typeface="Times New Roman" pitchFamily="8" charset="0"/>
                  <a:cs typeface="Times New Roman" pitchFamily="8" charset="0"/>
                </a:rPr>
                <a:t>Mantenimiento   cartera de pagos</a:t>
              </a:r>
              <a:endParaRPr lang="es-ES" sz="2400" dirty="0">
                <a:latin typeface="Times New Roman" pitchFamily="8" charset="0"/>
              </a:endParaRPr>
            </a:p>
          </p:txBody>
        </p:sp>
        <p:sp>
          <p:nvSpPr>
            <p:cNvPr id="109583" name="AutoShape 33"/>
            <p:cNvSpPr>
              <a:spLocks noChangeArrowheads="1"/>
            </p:cNvSpPr>
            <p:nvPr/>
          </p:nvSpPr>
          <p:spPr bwMode="auto">
            <a:xfrm>
              <a:off x="5630" y="614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Historial Cartera de Pagos</a:t>
              </a:r>
              <a:endParaRPr lang="es-ES" sz="2400" dirty="0">
                <a:latin typeface="Times New Roman" pitchFamily="8" charset="0"/>
              </a:endParaRPr>
            </a:p>
          </p:txBody>
        </p:sp>
        <p:sp>
          <p:nvSpPr>
            <p:cNvPr id="109584" name="Line 32"/>
            <p:cNvSpPr>
              <a:spLocks noChangeShapeType="1"/>
            </p:cNvSpPr>
            <p:nvPr/>
          </p:nvSpPr>
          <p:spPr bwMode="auto">
            <a:xfrm>
              <a:off x="7609" y="4041"/>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85" name="Rectangle 31"/>
            <p:cNvSpPr>
              <a:spLocks noChangeArrowheads="1"/>
            </p:cNvSpPr>
            <p:nvPr/>
          </p:nvSpPr>
          <p:spPr bwMode="auto">
            <a:xfrm>
              <a:off x="6710" y="458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pPr algn="ctr"/>
              <a:r>
                <a:rPr lang="es-ES" sz="900" dirty="0">
                  <a:latin typeface="Times New Roman" pitchFamily="8" charset="0"/>
                  <a:ea typeface="Times New Roman" pitchFamily="8" charset="0"/>
                  <a:cs typeface="Times New Roman" pitchFamily="8" charset="0"/>
                </a:rPr>
                <a:t>Proceso Generación de Cartera</a:t>
              </a:r>
              <a:endParaRPr lang="es-ES" sz="2400" dirty="0">
                <a:latin typeface="Times New Roman" pitchFamily="8" charset="0"/>
              </a:endParaRPr>
            </a:p>
          </p:txBody>
        </p:sp>
        <p:sp>
          <p:nvSpPr>
            <p:cNvPr id="109586" name="Rectangle 30"/>
            <p:cNvSpPr>
              <a:spLocks noChangeArrowheads="1"/>
            </p:cNvSpPr>
            <p:nvPr/>
          </p:nvSpPr>
          <p:spPr bwMode="auto">
            <a:xfrm>
              <a:off x="10310" y="7401"/>
              <a:ext cx="1980" cy="90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Modificar datos (Vto., cuenta Bco. prevista).</a:t>
              </a:r>
              <a:endParaRPr lang="es-ES" sz="900" dirty="0">
                <a:latin typeface="Times New Roman" pitchFamily="8" charset="0"/>
              </a:endParaRPr>
            </a:p>
            <a:p>
              <a:pPr eaLnBrk="0" hangingPunct="0"/>
              <a:r>
                <a:rPr lang="es-ES" sz="800" dirty="0">
                  <a:latin typeface="Times New Roman" pitchFamily="8" charset="0"/>
                  <a:ea typeface="Times New Roman" pitchFamily="8" charset="0"/>
                  <a:cs typeface="Times New Roman" pitchFamily="8" charset="0"/>
                </a:rPr>
                <a:t>- Añadir manualmente.</a:t>
              </a:r>
              <a:endParaRPr lang="es-ES" sz="900" dirty="0">
                <a:latin typeface="Times New Roman" pitchFamily="8" charset="0"/>
              </a:endParaRPr>
            </a:p>
            <a:p>
              <a:pPr eaLnBrk="0" hangingPunct="0"/>
              <a:r>
                <a:rPr lang="es-ES" sz="800" dirty="0">
                  <a:latin typeface="Times New Roman" pitchFamily="8" charset="0"/>
                  <a:ea typeface="Times New Roman" pitchFamily="8" charset="0"/>
                  <a:cs typeface="Times New Roman" pitchFamily="8" charset="0"/>
                </a:rPr>
                <a:t>- Eliminar.</a:t>
              </a:r>
              <a:endParaRPr lang="es-ES" sz="2400" dirty="0">
                <a:latin typeface="Times New Roman" pitchFamily="8" charset="0"/>
              </a:endParaRPr>
            </a:p>
          </p:txBody>
        </p:sp>
        <p:sp>
          <p:nvSpPr>
            <p:cNvPr id="109587" name="Rectangle 29"/>
            <p:cNvSpPr>
              <a:spLocks noChangeArrowheads="1"/>
            </p:cNvSpPr>
            <p:nvPr/>
          </p:nvSpPr>
          <p:spPr bwMode="auto">
            <a:xfrm>
              <a:off x="9590" y="5841"/>
              <a:ext cx="1260" cy="36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Status = ‘G’</a:t>
              </a:r>
              <a:endParaRPr lang="es-ES" sz="900" dirty="0">
                <a:latin typeface="Times New Roman" pitchFamily="8" charset="0"/>
              </a:endParaRPr>
            </a:p>
            <a:p>
              <a:pPr eaLnBrk="0" hangingPunct="0"/>
              <a:endParaRPr lang="es-ES" sz="2400" dirty="0">
                <a:latin typeface="Times New Roman" pitchFamily="8" charset="0"/>
              </a:endParaRPr>
            </a:p>
          </p:txBody>
        </p:sp>
        <p:sp>
          <p:nvSpPr>
            <p:cNvPr id="109588" name="Line 28"/>
            <p:cNvSpPr>
              <a:spLocks noChangeShapeType="1"/>
            </p:cNvSpPr>
            <p:nvPr/>
          </p:nvSpPr>
          <p:spPr bwMode="auto">
            <a:xfrm>
              <a:off x="9050" y="8661"/>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89" name="Line 27"/>
            <p:cNvSpPr>
              <a:spLocks noChangeShapeType="1"/>
            </p:cNvSpPr>
            <p:nvPr/>
          </p:nvSpPr>
          <p:spPr bwMode="auto">
            <a:xfrm>
              <a:off x="9050" y="8661"/>
              <a:ext cx="1440"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90" name="Line 26"/>
            <p:cNvSpPr>
              <a:spLocks noChangeShapeType="1"/>
            </p:cNvSpPr>
            <p:nvPr/>
          </p:nvSpPr>
          <p:spPr bwMode="auto">
            <a:xfrm flipH="1">
              <a:off x="7430" y="8661"/>
              <a:ext cx="1620"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91" name="Line 25"/>
            <p:cNvSpPr>
              <a:spLocks noChangeShapeType="1"/>
            </p:cNvSpPr>
            <p:nvPr/>
          </p:nvSpPr>
          <p:spPr bwMode="auto">
            <a:xfrm>
              <a:off x="7610" y="5301"/>
              <a:ext cx="1260"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92" name="Line 24"/>
            <p:cNvSpPr>
              <a:spLocks noChangeShapeType="1"/>
            </p:cNvSpPr>
            <p:nvPr/>
          </p:nvSpPr>
          <p:spPr bwMode="auto">
            <a:xfrm flipH="1">
              <a:off x="6350" y="5301"/>
              <a:ext cx="1260"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93" name="Rectangle 23"/>
            <p:cNvSpPr>
              <a:spLocks noChangeArrowheads="1"/>
            </p:cNvSpPr>
            <p:nvPr/>
          </p:nvSpPr>
          <p:spPr bwMode="auto">
            <a:xfrm>
              <a:off x="3470" y="6321"/>
              <a:ext cx="1980" cy="90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Disponer de una trazabilidad de los diferentes status por los que pasa un pago.</a:t>
              </a:r>
              <a:endParaRPr lang="es-ES" sz="900" dirty="0">
                <a:latin typeface="Times New Roman" pitchFamily="8" charset="0"/>
              </a:endParaRPr>
            </a:p>
            <a:p>
              <a:pPr eaLnBrk="0" hangingPunct="0"/>
              <a:endParaRPr lang="es-ES" sz="2400" dirty="0">
                <a:latin typeface="Times New Roman" pitchFamily="8" charset="0"/>
              </a:endParaRPr>
            </a:p>
          </p:txBody>
        </p:sp>
        <p:sp>
          <p:nvSpPr>
            <p:cNvPr id="109594" name="AutoShape 22"/>
            <p:cNvSpPr>
              <a:spLocks noChangeArrowheads="1"/>
            </p:cNvSpPr>
            <p:nvPr/>
          </p:nvSpPr>
          <p:spPr bwMode="auto">
            <a:xfrm>
              <a:off x="6710" y="920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100" dirty="0">
                  <a:latin typeface="Times New Roman" pitchFamily="8" charset="0"/>
                  <a:ea typeface="Times New Roman" pitchFamily="8" charset="0"/>
                  <a:cs typeface="Times New Roman" pitchFamily="8" charset="0"/>
                </a:rPr>
                <a:t>Por Proveedor</a:t>
              </a:r>
              <a:endParaRPr lang="es-ES" sz="2400" dirty="0">
                <a:latin typeface="Times New Roman" pitchFamily="8" charset="0"/>
              </a:endParaRPr>
            </a:p>
          </p:txBody>
        </p:sp>
        <p:sp>
          <p:nvSpPr>
            <p:cNvPr id="109595" name="AutoShape 21"/>
            <p:cNvSpPr>
              <a:spLocks noChangeArrowheads="1"/>
            </p:cNvSpPr>
            <p:nvPr/>
          </p:nvSpPr>
          <p:spPr bwMode="auto">
            <a:xfrm>
              <a:off x="8330" y="920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100" dirty="0">
                  <a:latin typeface="Times New Roman" pitchFamily="8" charset="0"/>
                  <a:ea typeface="Times New Roman" pitchFamily="8" charset="0"/>
                  <a:cs typeface="Times New Roman" pitchFamily="8" charset="0"/>
                </a:rPr>
                <a:t>Por fecha Vencimiento</a:t>
              </a:r>
              <a:endParaRPr lang="es-ES" sz="2400" dirty="0">
                <a:latin typeface="Times New Roman" pitchFamily="8" charset="0"/>
              </a:endParaRPr>
            </a:p>
          </p:txBody>
        </p:sp>
        <p:sp>
          <p:nvSpPr>
            <p:cNvPr id="109596" name="AutoShape 20"/>
            <p:cNvSpPr>
              <a:spLocks noChangeArrowheads="1"/>
            </p:cNvSpPr>
            <p:nvPr/>
          </p:nvSpPr>
          <p:spPr bwMode="auto">
            <a:xfrm>
              <a:off x="9950" y="920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Por </a:t>
              </a:r>
              <a:r>
                <a:rPr lang="es-ES" sz="1000" dirty="0" err="1">
                  <a:latin typeface="Times New Roman" pitchFamily="8" charset="0"/>
                  <a:ea typeface="Times New Roman" pitchFamily="8" charset="0"/>
                  <a:cs typeface="Times New Roman" pitchFamily="8" charset="0"/>
                </a:rPr>
                <a:t>Cta</a:t>
              </a:r>
              <a:r>
                <a:rPr lang="es-ES" sz="1000" dirty="0">
                  <a:latin typeface="Times New Roman" pitchFamily="8" charset="0"/>
                  <a:ea typeface="Times New Roman" pitchFamily="8" charset="0"/>
                  <a:cs typeface="Times New Roman" pitchFamily="8" charset="0"/>
                </a:rPr>
                <a:t>, Bco. prevista</a:t>
              </a:r>
              <a:endParaRPr lang="es-ES" sz="2400" dirty="0">
                <a:latin typeface="Times New Roman" pitchFamily="8" charset="0"/>
              </a:endParaRPr>
            </a:p>
          </p:txBody>
        </p:sp>
        <p:sp>
          <p:nvSpPr>
            <p:cNvPr id="109597" name="AutoShape 19"/>
            <p:cNvSpPr>
              <a:spLocks noChangeArrowheads="1"/>
            </p:cNvSpPr>
            <p:nvPr/>
          </p:nvSpPr>
          <p:spPr bwMode="auto">
            <a:xfrm>
              <a:off x="12830" y="6322"/>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proveedor</a:t>
              </a:r>
              <a:endParaRPr lang="es-ES" sz="2400" dirty="0">
                <a:latin typeface="Times New Roman" pitchFamily="8" charset="0"/>
              </a:endParaRPr>
            </a:p>
          </p:txBody>
        </p:sp>
        <p:sp>
          <p:nvSpPr>
            <p:cNvPr id="109598" name="Line 18"/>
            <p:cNvSpPr>
              <a:spLocks noChangeShapeType="1"/>
            </p:cNvSpPr>
            <p:nvPr/>
          </p:nvSpPr>
          <p:spPr bwMode="auto">
            <a:xfrm flipH="1">
              <a:off x="12110" y="6861"/>
              <a:ext cx="720" cy="1"/>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599" name="AutoShape 17"/>
            <p:cNvSpPr>
              <a:spLocks noChangeArrowheads="1"/>
            </p:cNvSpPr>
            <p:nvPr/>
          </p:nvSpPr>
          <p:spPr bwMode="auto">
            <a:xfrm>
              <a:off x="4730" y="2184"/>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100" dirty="0">
                  <a:latin typeface="Times New Roman" pitchFamily="8" charset="0"/>
                  <a:ea typeface="Times New Roman" pitchFamily="8" charset="0"/>
                  <a:cs typeface="Times New Roman" pitchFamily="8" charset="0"/>
                </a:rPr>
                <a:t>Facturas</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Compras</a:t>
              </a:r>
              <a:endParaRPr lang="es-ES" sz="2400" dirty="0">
                <a:latin typeface="Times New Roman" pitchFamily="8" charset="0"/>
              </a:endParaRPr>
            </a:p>
          </p:txBody>
        </p:sp>
        <p:sp>
          <p:nvSpPr>
            <p:cNvPr id="109600" name="AutoShape 16"/>
            <p:cNvSpPr>
              <a:spLocks noChangeArrowheads="1"/>
            </p:cNvSpPr>
            <p:nvPr/>
          </p:nvSpPr>
          <p:spPr bwMode="auto">
            <a:xfrm>
              <a:off x="6242" y="224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Maestro</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Vías de Pago</a:t>
              </a:r>
              <a:endParaRPr lang="es-ES" sz="2400" dirty="0">
                <a:latin typeface="Times New Roman" pitchFamily="8" charset="0"/>
              </a:endParaRPr>
            </a:p>
          </p:txBody>
        </p:sp>
        <p:sp>
          <p:nvSpPr>
            <p:cNvPr id="109601" name="AutoShape 15"/>
            <p:cNvSpPr>
              <a:spLocks noChangeArrowheads="1"/>
            </p:cNvSpPr>
            <p:nvPr/>
          </p:nvSpPr>
          <p:spPr bwMode="auto">
            <a:xfrm>
              <a:off x="7790" y="224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Condiciones de Pago</a:t>
              </a:r>
              <a:endParaRPr lang="es-ES" sz="2400" dirty="0">
                <a:latin typeface="Times New Roman" pitchFamily="8" charset="0"/>
              </a:endParaRPr>
            </a:p>
          </p:txBody>
        </p:sp>
        <p:sp>
          <p:nvSpPr>
            <p:cNvPr id="109602" name="AutoShape 14"/>
            <p:cNvSpPr>
              <a:spLocks noChangeArrowheads="1"/>
            </p:cNvSpPr>
            <p:nvPr/>
          </p:nvSpPr>
          <p:spPr bwMode="auto">
            <a:xfrm>
              <a:off x="9302" y="2183"/>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Maestro</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Proveed.</a:t>
              </a:r>
              <a:endParaRPr lang="es-ES" sz="2400" dirty="0">
                <a:latin typeface="Times New Roman" pitchFamily="8" charset="0"/>
              </a:endParaRPr>
            </a:p>
          </p:txBody>
        </p:sp>
        <p:sp>
          <p:nvSpPr>
            <p:cNvPr id="109603" name="Line 13"/>
            <p:cNvSpPr>
              <a:spLocks noChangeShapeType="1"/>
            </p:cNvSpPr>
            <p:nvPr/>
          </p:nvSpPr>
          <p:spPr bwMode="auto">
            <a:xfrm>
              <a:off x="5342" y="4041"/>
              <a:ext cx="4500" cy="1"/>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09604" name="Line 12"/>
            <p:cNvSpPr>
              <a:spLocks noChangeShapeType="1"/>
            </p:cNvSpPr>
            <p:nvPr/>
          </p:nvSpPr>
          <p:spPr bwMode="auto">
            <a:xfrm>
              <a:off x="6782" y="3501"/>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09605" name="Line 11"/>
            <p:cNvSpPr>
              <a:spLocks noChangeShapeType="1"/>
            </p:cNvSpPr>
            <p:nvPr/>
          </p:nvSpPr>
          <p:spPr bwMode="auto">
            <a:xfrm>
              <a:off x="9841" y="3501"/>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09606" name="AutoShape 10"/>
            <p:cNvSpPr>
              <a:spLocks noChangeArrowheads="1"/>
            </p:cNvSpPr>
            <p:nvPr/>
          </p:nvSpPr>
          <p:spPr bwMode="auto">
            <a:xfrm>
              <a:off x="4550" y="4401"/>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datos</a:t>
              </a:r>
              <a:endParaRPr lang="es-ES" sz="2400" dirty="0">
                <a:latin typeface="Times New Roman" pitchFamily="8" charset="0"/>
              </a:endParaRPr>
            </a:p>
          </p:txBody>
        </p:sp>
        <p:sp>
          <p:nvSpPr>
            <p:cNvPr id="109607" name="Line 9"/>
            <p:cNvSpPr>
              <a:spLocks noChangeShapeType="1"/>
            </p:cNvSpPr>
            <p:nvPr/>
          </p:nvSpPr>
          <p:spPr bwMode="auto">
            <a:xfrm>
              <a:off x="5990" y="4941"/>
              <a:ext cx="720" cy="1"/>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608" name="AutoShape 8"/>
            <p:cNvSpPr>
              <a:spLocks noChangeArrowheads="1"/>
            </p:cNvSpPr>
            <p:nvPr/>
          </p:nvSpPr>
          <p:spPr bwMode="auto">
            <a:xfrm>
              <a:off x="7070" y="620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Asiento</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Contable</a:t>
              </a:r>
              <a:endParaRPr lang="es-ES" sz="2400" dirty="0">
                <a:latin typeface="Times New Roman" pitchFamily="8" charset="0"/>
              </a:endParaRPr>
            </a:p>
          </p:txBody>
        </p:sp>
        <p:sp>
          <p:nvSpPr>
            <p:cNvPr id="109609" name="Line 7"/>
            <p:cNvSpPr>
              <a:spLocks noChangeShapeType="1"/>
            </p:cNvSpPr>
            <p:nvPr/>
          </p:nvSpPr>
          <p:spPr bwMode="auto">
            <a:xfrm>
              <a:off x="7610" y="5301"/>
              <a:ext cx="0"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09610" name="AutoShape 6"/>
            <p:cNvSpPr>
              <a:spLocks noChangeArrowheads="1"/>
            </p:cNvSpPr>
            <p:nvPr/>
          </p:nvSpPr>
          <p:spPr bwMode="auto">
            <a:xfrm>
              <a:off x="5990" y="7822"/>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datos</a:t>
              </a:r>
              <a:endParaRPr lang="es-ES" sz="2400" dirty="0">
                <a:latin typeface="Times New Roman" pitchFamily="8" charset="0"/>
              </a:endParaRPr>
            </a:p>
          </p:txBody>
        </p:sp>
        <p:sp>
          <p:nvSpPr>
            <p:cNvPr id="109611" name="Line 5"/>
            <p:cNvSpPr>
              <a:spLocks noChangeShapeType="1"/>
            </p:cNvSpPr>
            <p:nvPr/>
          </p:nvSpPr>
          <p:spPr bwMode="auto">
            <a:xfrm>
              <a:off x="7430" y="8361"/>
              <a:ext cx="720" cy="1"/>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grpSp>
      <p:sp>
        <p:nvSpPr>
          <p:cNvPr id="109572" name="Rectangle 64"/>
          <p:cNvSpPr>
            <a:spLocks noChangeArrowheads="1"/>
          </p:cNvSpPr>
          <p:nvPr/>
        </p:nvSpPr>
        <p:spPr bwMode="auto">
          <a:xfrm>
            <a:off x="0" y="6392863"/>
            <a:ext cx="9144000" cy="0"/>
          </a:xfrm>
          <a:prstGeom prst="rect">
            <a:avLst/>
          </a:prstGeom>
          <a:noFill/>
          <a:ln w="9525">
            <a:noFill/>
            <a:miter lim="800000"/>
            <a:headEnd/>
            <a:tailEnd/>
          </a:ln>
        </p:spPr>
        <p:txBody>
          <a:bodyPr wrap="none" anchor="ctr">
            <a:prstTxWarp prst="textNoShape">
              <a:avLst/>
            </a:prstTxWarp>
            <a:spAutoFit/>
          </a:bodyPr>
          <a:lstStyle/>
          <a:p>
            <a:endParaRPr lang="es-ES_tradnl" sz="2400" dirty="0">
              <a:latin typeface="Times New Roman" pitchFamily="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ctangle 27"/>
          <p:cNvSpPr>
            <a:spLocks noChangeArrowheads="1"/>
          </p:cNvSpPr>
          <p:nvPr/>
        </p:nvSpPr>
        <p:spPr bwMode="auto">
          <a:xfrm>
            <a:off x="0" y="142875"/>
            <a:ext cx="9144000" cy="1077913"/>
          </a:xfrm>
          <a:prstGeom prst="rect">
            <a:avLst/>
          </a:prstGeom>
          <a:noFill/>
          <a:ln w="9525">
            <a:noFill/>
            <a:miter lim="800000"/>
            <a:headEnd/>
            <a:tailEnd/>
          </a:ln>
        </p:spPr>
        <p:txBody>
          <a:bodyPr wrap="square" anchor="ctr">
            <a:prstTxWarp prst="textNoShape">
              <a:avLst/>
            </a:prstTxWarp>
            <a:spAutoFit/>
          </a:bodyPr>
          <a:lstStyle/>
          <a:p>
            <a:pPr indent="449263" algn="ctr">
              <a:defRPr/>
            </a:pPr>
            <a:r>
              <a:rPr lang="es-ES" sz="3200" b="1" dirty="0">
                <a:solidFill>
                  <a:schemeClr val="tx2"/>
                </a:solidFill>
                <a:effectLst>
                  <a:outerShdw blurRad="38100" dist="38100" dir="2700000" algn="tl">
                    <a:srgbClr val="DDDDDD"/>
                  </a:outerShdw>
                </a:effectLst>
                <a:latin typeface="Eras Medium ITC" pitchFamily="34" charset="0"/>
              </a:rPr>
              <a:t>CIRCUITO CARTERA DE PAGOS: </a:t>
            </a:r>
          </a:p>
          <a:p>
            <a:pPr indent="449263" algn="ctr">
              <a:defRPr/>
            </a:pPr>
            <a:r>
              <a:rPr lang="es-ES" sz="3200" b="1" dirty="0">
                <a:solidFill>
                  <a:schemeClr val="tx2"/>
                </a:solidFill>
                <a:effectLst>
                  <a:outerShdw blurRad="38100" dist="38100" dir="2700000" algn="tl">
                    <a:srgbClr val="DDDDDD"/>
                  </a:outerShdw>
                </a:effectLst>
                <a:latin typeface="Eras Medium ITC" pitchFamily="34" charset="0"/>
              </a:rPr>
              <a:t>PROCESO PAGOS A PROVEEDORES</a:t>
            </a:r>
          </a:p>
        </p:txBody>
      </p:sp>
      <p:sp>
        <p:nvSpPr>
          <p:cNvPr id="111619" name="Rectangle 41"/>
          <p:cNvSpPr>
            <a:spLocks noChangeArrowheads="1"/>
          </p:cNvSpPr>
          <p:nvPr/>
        </p:nvSpPr>
        <p:spPr bwMode="auto">
          <a:xfrm>
            <a:off x="-957263" y="6162675"/>
            <a:ext cx="10925176" cy="460375"/>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grpSp>
        <p:nvGrpSpPr>
          <p:cNvPr id="111621" name="Group 64"/>
          <p:cNvGrpSpPr>
            <a:grpSpLocks noChangeAspect="1"/>
          </p:cNvGrpSpPr>
          <p:nvPr/>
        </p:nvGrpSpPr>
        <p:grpSpPr bwMode="auto">
          <a:xfrm>
            <a:off x="-2438400" y="1066800"/>
            <a:ext cx="12877800" cy="6324600"/>
            <a:chOff x="1418" y="2061"/>
            <a:chExt cx="14110" cy="8280"/>
          </a:xfrm>
        </p:grpSpPr>
        <p:sp>
          <p:nvSpPr>
            <p:cNvPr id="111623" name="AutoShape 86"/>
            <p:cNvSpPr>
              <a:spLocks noChangeAspect="1" noChangeArrowheads="1" noTextEdit="1"/>
            </p:cNvSpPr>
            <p:nvPr/>
          </p:nvSpPr>
          <p:spPr bwMode="auto">
            <a:xfrm>
              <a:off x="1418" y="2061"/>
              <a:ext cx="14110" cy="8280"/>
            </a:xfrm>
            <a:prstGeom prst="rect">
              <a:avLst/>
            </a:prstGeom>
            <a:noFill/>
            <a:ln w="9525">
              <a:noFill/>
              <a:miter lim="800000"/>
              <a:headEnd/>
              <a:tailEnd/>
            </a:ln>
          </p:spPr>
          <p:txBody>
            <a:bodyPr>
              <a:prstTxWarp prst="textNoShape">
                <a:avLst/>
              </a:prstTxWarp>
            </a:bodyPr>
            <a:lstStyle/>
            <a:p>
              <a:endParaRPr lang="es-ES_tradnl" dirty="0"/>
            </a:p>
          </p:txBody>
        </p:sp>
        <p:sp>
          <p:nvSpPr>
            <p:cNvPr id="111624" name="AutoShape 85"/>
            <p:cNvSpPr>
              <a:spLocks noChangeArrowheads="1"/>
            </p:cNvSpPr>
            <p:nvPr/>
          </p:nvSpPr>
          <p:spPr bwMode="auto">
            <a:xfrm>
              <a:off x="5090" y="674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Historial Cartera de Pagos</a:t>
              </a:r>
              <a:endParaRPr lang="es-ES" sz="2400" dirty="0">
                <a:latin typeface="Times New Roman" pitchFamily="8" charset="0"/>
              </a:endParaRPr>
            </a:p>
          </p:txBody>
        </p:sp>
        <p:sp>
          <p:nvSpPr>
            <p:cNvPr id="111625" name="Rectangle 84"/>
            <p:cNvSpPr>
              <a:spLocks noChangeArrowheads="1"/>
            </p:cNvSpPr>
            <p:nvPr/>
          </p:nvSpPr>
          <p:spPr bwMode="auto">
            <a:xfrm>
              <a:off x="4370" y="8181"/>
              <a:ext cx="1980" cy="90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Disponer de una trazabilidad de los diferentes status por los que pasa un pago.</a:t>
              </a:r>
              <a:endParaRPr lang="es-ES" sz="900" dirty="0">
                <a:latin typeface="Times New Roman" pitchFamily="8" charset="0"/>
              </a:endParaRPr>
            </a:p>
            <a:p>
              <a:pPr eaLnBrk="0" hangingPunct="0"/>
              <a:endParaRPr lang="es-ES" sz="2400" dirty="0">
                <a:latin typeface="Times New Roman" pitchFamily="8" charset="0"/>
              </a:endParaRPr>
            </a:p>
          </p:txBody>
        </p:sp>
        <p:sp>
          <p:nvSpPr>
            <p:cNvPr id="111626" name="AutoShape 83"/>
            <p:cNvSpPr>
              <a:spLocks noChangeArrowheads="1"/>
            </p:cNvSpPr>
            <p:nvPr/>
          </p:nvSpPr>
          <p:spPr bwMode="auto">
            <a:xfrm>
              <a:off x="9590" y="692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Emisión de Cheques</a:t>
              </a:r>
              <a:endParaRPr lang="es-ES" sz="2400" dirty="0">
                <a:latin typeface="Times New Roman" pitchFamily="8" charset="0"/>
              </a:endParaRPr>
            </a:p>
          </p:txBody>
        </p:sp>
        <p:sp>
          <p:nvSpPr>
            <p:cNvPr id="111627" name="AutoShape 82"/>
            <p:cNvSpPr>
              <a:spLocks noChangeArrowheads="1"/>
            </p:cNvSpPr>
            <p:nvPr/>
          </p:nvSpPr>
          <p:spPr bwMode="auto">
            <a:xfrm>
              <a:off x="6530" y="674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Norma-34</a:t>
              </a:r>
              <a:endParaRPr lang="es-ES" sz="2400" dirty="0">
                <a:latin typeface="Times New Roman" pitchFamily="8" charset="0"/>
              </a:endParaRPr>
            </a:p>
          </p:txBody>
        </p:sp>
        <p:sp>
          <p:nvSpPr>
            <p:cNvPr id="111628" name="AutoShape 81"/>
            <p:cNvSpPr>
              <a:spLocks noChangeArrowheads="1"/>
            </p:cNvSpPr>
            <p:nvPr/>
          </p:nvSpPr>
          <p:spPr bwMode="auto">
            <a:xfrm>
              <a:off x="7970" y="692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Emisión de pagarés</a:t>
              </a:r>
              <a:endParaRPr lang="es-ES" sz="2400" dirty="0">
                <a:latin typeface="Times New Roman" pitchFamily="8" charset="0"/>
              </a:endParaRPr>
            </a:p>
          </p:txBody>
        </p:sp>
        <p:sp>
          <p:nvSpPr>
            <p:cNvPr id="111629" name="Rectangle 80"/>
            <p:cNvSpPr>
              <a:spLocks noChangeArrowheads="1"/>
            </p:cNvSpPr>
            <p:nvPr/>
          </p:nvSpPr>
          <p:spPr bwMode="auto">
            <a:xfrm>
              <a:off x="6710" y="8181"/>
              <a:ext cx="1980" cy="72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Ordenes de transferencias para pagos en fichero </a:t>
              </a:r>
              <a:r>
                <a:rPr lang="es-ES" sz="800" dirty="0" err="1">
                  <a:latin typeface="Times New Roman" pitchFamily="8" charset="0"/>
                  <a:ea typeface="Times New Roman" pitchFamily="8" charset="0"/>
                  <a:cs typeface="Times New Roman" pitchFamily="8" charset="0"/>
                </a:rPr>
                <a:t>txt</a:t>
              </a:r>
              <a:r>
                <a:rPr lang="es-ES" sz="800" dirty="0">
                  <a:latin typeface="Times New Roman" pitchFamily="8" charset="0"/>
                  <a:ea typeface="Times New Roman" pitchFamily="8" charset="0"/>
                  <a:cs typeface="Times New Roman" pitchFamily="8" charset="0"/>
                </a:rPr>
                <a:t>.</a:t>
              </a:r>
              <a:endParaRPr lang="es-ES" sz="900" dirty="0">
                <a:latin typeface="Times New Roman" pitchFamily="8" charset="0"/>
              </a:endParaRPr>
            </a:p>
            <a:p>
              <a:pPr eaLnBrk="0" hangingPunct="0"/>
              <a:endParaRPr lang="es-ES" sz="2400" dirty="0">
                <a:latin typeface="Times New Roman" pitchFamily="8" charset="0"/>
              </a:endParaRPr>
            </a:p>
          </p:txBody>
        </p:sp>
        <p:sp>
          <p:nvSpPr>
            <p:cNvPr id="111630" name="Line 79"/>
            <p:cNvSpPr>
              <a:spLocks noChangeShapeType="1"/>
            </p:cNvSpPr>
            <p:nvPr/>
          </p:nvSpPr>
          <p:spPr bwMode="auto">
            <a:xfrm>
              <a:off x="8690" y="4401"/>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1631" name="AutoShape 78"/>
            <p:cNvSpPr>
              <a:spLocks noChangeArrowheads="1"/>
            </p:cNvSpPr>
            <p:nvPr/>
          </p:nvSpPr>
          <p:spPr bwMode="auto">
            <a:xfrm>
              <a:off x="7970" y="3501"/>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datos</a:t>
              </a:r>
              <a:endParaRPr lang="es-ES" sz="2400" dirty="0">
                <a:latin typeface="Times New Roman" pitchFamily="8" charset="0"/>
              </a:endParaRPr>
            </a:p>
          </p:txBody>
        </p:sp>
        <p:sp>
          <p:nvSpPr>
            <p:cNvPr id="111632" name="Rectangle 77"/>
            <p:cNvSpPr>
              <a:spLocks noChangeArrowheads="1"/>
            </p:cNvSpPr>
            <p:nvPr/>
          </p:nvSpPr>
          <p:spPr bwMode="auto">
            <a:xfrm>
              <a:off x="7790" y="494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Proceso de Pagos a Proveedores</a:t>
              </a:r>
              <a:endParaRPr lang="es-ES" sz="900" dirty="0">
                <a:latin typeface="Times New Roman" pitchFamily="8" charset="0"/>
              </a:endParaRPr>
            </a:p>
            <a:p>
              <a:pPr eaLnBrk="0" hangingPunct="0"/>
              <a:endParaRPr lang="es-ES" sz="2400" dirty="0">
                <a:latin typeface="Times New Roman" pitchFamily="8" charset="0"/>
              </a:endParaRPr>
            </a:p>
          </p:txBody>
        </p:sp>
        <p:sp>
          <p:nvSpPr>
            <p:cNvPr id="111633" name="Rectangle 76"/>
            <p:cNvSpPr>
              <a:spLocks noChangeArrowheads="1"/>
            </p:cNvSpPr>
            <p:nvPr/>
          </p:nvSpPr>
          <p:spPr bwMode="auto">
            <a:xfrm>
              <a:off x="5630" y="4041"/>
              <a:ext cx="1260" cy="36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Status = ‘P’</a:t>
              </a:r>
              <a:endParaRPr lang="es-ES" sz="2400" dirty="0">
                <a:latin typeface="Times New Roman" pitchFamily="8" charset="0"/>
              </a:endParaRPr>
            </a:p>
          </p:txBody>
        </p:sp>
        <p:sp>
          <p:nvSpPr>
            <p:cNvPr id="111634" name="AutoShape 75"/>
            <p:cNvSpPr>
              <a:spLocks noChangeArrowheads="1"/>
            </p:cNvSpPr>
            <p:nvPr/>
          </p:nvSpPr>
          <p:spPr bwMode="auto">
            <a:xfrm>
              <a:off x="10670" y="458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Asiento contable de pago</a:t>
              </a:r>
              <a:endParaRPr lang="es-ES" sz="2400" dirty="0">
                <a:latin typeface="Times New Roman" pitchFamily="8" charset="0"/>
              </a:endParaRPr>
            </a:p>
          </p:txBody>
        </p:sp>
        <p:sp>
          <p:nvSpPr>
            <p:cNvPr id="111635" name="Line 74"/>
            <p:cNvSpPr>
              <a:spLocks noChangeShapeType="1"/>
            </p:cNvSpPr>
            <p:nvPr/>
          </p:nvSpPr>
          <p:spPr bwMode="auto">
            <a:xfrm flipH="1">
              <a:off x="7250" y="5661"/>
              <a:ext cx="1440" cy="108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1636" name="Line 73"/>
            <p:cNvSpPr>
              <a:spLocks noChangeShapeType="1"/>
            </p:cNvSpPr>
            <p:nvPr/>
          </p:nvSpPr>
          <p:spPr bwMode="auto">
            <a:xfrm>
              <a:off x="8690" y="5661"/>
              <a:ext cx="1440" cy="126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1637" name="AutoShape 72"/>
            <p:cNvSpPr>
              <a:spLocks noChangeArrowheads="1"/>
            </p:cNvSpPr>
            <p:nvPr/>
          </p:nvSpPr>
          <p:spPr bwMode="auto">
            <a:xfrm>
              <a:off x="5630" y="458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Cartera de Pagos</a:t>
              </a:r>
              <a:endParaRPr lang="es-ES" sz="2400" dirty="0">
                <a:latin typeface="Times New Roman" pitchFamily="8" charset="0"/>
              </a:endParaRPr>
            </a:p>
          </p:txBody>
        </p:sp>
        <p:sp>
          <p:nvSpPr>
            <p:cNvPr id="111638" name="Rectangle 71"/>
            <p:cNvSpPr>
              <a:spLocks noChangeArrowheads="1"/>
            </p:cNvSpPr>
            <p:nvPr/>
          </p:nvSpPr>
          <p:spPr bwMode="auto">
            <a:xfrm>
              <a:off x="9950" y="2601"/>
              <a:ext cx="1980" cy="162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 Banco nuestro para pago.</a:t>
              </a:r>
              <a:endParaRPr lang="es-ES" sz="900" dirty="0">
                <a:latin typeface="Times New Roman" pitchFamily="8" charset="0"/>
              </a:endParaRPr>
            </a:p>
            <a:p>
              <a:pPr eaLnBrk="0" hangingPunct="0"/>
              <a:r>
                <a:rPr lang="es-ES" sz="900" dirty="0">
                  <a:latin typeface="Times New Roman" pitchFamily="8" charset="0"/>
                  <a:ea typeface="Times New Roman" pitchFamily="8" charset="0"/>
                  <a:cs typeface="Times New Roman" pitchFamily="8" charset="0"/>
                </a:rPr>
                <a:t>- Hasta vto. a pagar.</a:t>
              </a:r>
              <a:endParaRPr lang="es-ES" sz="900" dirty="0">
                <a:latin typeface="Times New Roman" pitchFamily="8" charset="0"/>
              </a:endParaRPr>
            </a:p>
            <a:p>
              <a:pPr eaLnBrk="0" hangingPunct="0"/>
              <a:r>
                <a:rPr lang="es-ES" sz="900" dirty="0">
                  <a:latin typeface="Times New Roman" pitchFamily="8" charset="0"/>
                  <a:ea typeface="Times New Roman" pitchFamily="8" charset="0"/>
                  <a:cs typeface="Times New Roman" pitchFamily="8" charset="0"/>
                </a:rPr>
                <a:t>- Fecha contable.</a:t>
              </a:r>
              <a:endParaRPr lang="es-ES" sz="900" dirty="0">
                <a:latin typeface="Times New Roman" pitchFamily="8" charset="0"/>
              </a:endParaRPr>
            </a:p>
            <a:p>
              <a:pPr eaLnBrk="0" hangingPunct="0"/>
              <a:r>
                <a:rPr lang="es-ES" sz="900" dirty="0">
                  <a:latin typeface="Times New Roman" pitchFamily="8" charset="0"/>
                  <a:ea typeface="Times New Roman" pitchFamily="8" charset="0"/>
                  <a:cs typeface="Times New Roman" pitchFamily="8" charset="0"/>
                </a:rPr>
                <a:t>- Seleccionar medio de pago (Cheque, Pagaré, Norma-34).</a:t>
              </a:r>
              <a:endParaRPr lang="es-ES" sz="2400" dirty="0">
                <a:latin typeface="Times New Roman" pitchFamily="8" charset="0"/>
              </a:endParaRPr>
            </a:p>
          </p:txBody>
        </p:sp>
        <p:sp>
          <p:nvSpPr>
            <p:cNvPr id="111639" name="Line 70"/>
            <p:cNvSpPr>
              <a:spLocks noChangeShapeType="1"/>
            </p:cNvSpPr>
            <p:nvPr/>
          </p:nvSpPr>
          <p:spPr bwMode="auto">
            <a:xfrm>
              <a:off x="6710" y="5301"/>
              <a:ext cx="1080" cy="0"/>
            </a:xfrm>
            <a:prstGeom prst="line">
              <a:avLst/>
            </a:prstGeom>
            <a:noFill/>
            <a:ln w="9525">
              <a:solidFill>
                <a:srgbClr val="000000"/>
              </a:solidFill>
              <a:round/>
              <a:headEnd type="triangle" w="med" len="med"/>
              <a:tailEnd type="triangle" w="med" len="med"/>
            </a:ln>
          </p:spPr>
          <p:txBody>
            <a:bodyPr>
              <a:prstTxWarp prst="textNoShape">
                <a:avLst/>
              </a:prstTxWarp>
            </a:bodyPr>
            <a:lstStyle/>
            <a:p>
              <a:endParaRPr lang="es-ES_tradnl" dirty="0"/>
            </a:p>
          </p:txBody>
        </p:sp>
        <p:sp>
          <p:nvSpPr>
            <p:cNvPr id="111640" name="Line 69"/>
            <p:cNvSpPr>
              <a:spLocks noChangeShapeType="1"/>
            </p:cNvSpPr>
            <p:nvPr/>
          </p:nvSpPr>
          <p:spPr bwMode="auto">
            <a:xfrm>
              <a:off x="9590" y="5301"/>
              <a:ext cx="1080" cy="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1641" name="AutoShape 68"/>
            <p:cNvSpPr>
              <a:spLocks noChangeArrowheads="1"/>
            </p:cNvSpPr>
            <p:nvPr/>
          </p:nvSpPr>
          <p:spPr bwMode="auto">
            <a:xfrm>
              <a:off x="11210" y="6880"/>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Emisión cartas a</a:t>
              </a:r>
              <a:r>
                <a:rPr lang="es-ES" sz="1000" dirty="0">
                  <a:latin typeface="Times New Roman" pitchFamily="8" charset="0"/>
                  <a:ea typeface="Times New Roman" pitchFamily="8" charset="0"/>
                  <a:cs typeface="Times New Roman" pitchFamily="8" charset="0"/>
                </a:rPr>
                <a:t> proveedores</a:t>
              </a:r>
              <a:endParaRPr lang="es-ES" sz="2400" dirty="0">
                <a:latin typeface="Times New Roman" pitchFamily="8" charset="0"/>
              </a:endParaRPr>
            </a:p>
          </p:txBody>
        </p:sp>
        <p:sp>
          <p:nvSpPr>
            <p:cNvPr id="111642" name="Line 67"/>
            <p:cNvSpPr>
              <a:spLocks noChangeShapeType="1"/>
            </p:cNvSpPr>
            <p:nvPr/>
          </p:nvSpPr>
          <p:spPr bwMode="auto">
            <a:xfrm>
              <a:off x="8690" y="5661"/>
              <a:ext cx="3060" cy="108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1643" name="Line 66"/>
            <p:cNvSpPr>
              <a:spLocks noChangeShapeType="1"/>
            </p:cNvSpPr>
            <p:nvPr/>
          </p:nvSpPr>
          <p:spPr bwMode="auto">
            <a:xfrm>
              <a:off x="8690" y="5661"/>
              <a:ext cx="1" cy="126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1644" name="Line 65"/>
            <p:cNvSpPr>
              <a:spLocks noChangeShapeType="1"/>
            </p:cNvSpPr>
            <p:nvPr/>
          </p:nvSpPr>
          <p:spPr bwMode="auto">
            <a:xfrm flipH="1">
              <a:off x="5630" y="5661"/>
              <a:ext cx="3060" cy="126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grpSp>
      <p:sp>
        <p:nvSpPr>
          <p:cNvPr id="111622" name="Rectangle 101"/>
          <p:cNvSpPr>
            <a:spLocks noChangeArrowheads="1"/>
          </p:cNvSpPr>
          <p:nvPr/>
        </p:nvSpPr>
        <p:spPr bwMode="auto">
          <a:xfrm>
            <a:off x="-957263" y="6162675"/>
            <a:ext cx="10925176" cy="460375"/>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69"/>
          <p:cNvSpPr>
            <a:spLocks noChangeArrowheads="1"/>
          </p:cNvSpPr>
          <p:nvPr/>
        </p:nvSpPr>
        <p:spPr bwMode="auto">
          <a:xfrm>
            <a:off x="-1035050" y="6432550"/>
            <a:ext cx="10766425" cy="461963"/>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sp>
        <p:nvSpPr>
          <p:cNvPr id="113667" name="Rectangle 133"/>
          <p:cNvSpPr>
            <a:spLocks noChangeArrowheads="1"/>
          </p:cNvSpPr>
          <p:nvPr/>
        </p:nvSpPr>
        <p:spPr bwMode="auto">
          <a:xfrm>
            <a:off x="-1035050" y="6432550"/>
            <a:ext cx="10766425" cy="461963"/>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sp>
        <p:nvSpPr>
          <p:cNvPr id="113668" name="Rectangle 196"/>
          <p:cNvSpPr>
            <a:spLocks noChangeArrowheads="1"/>
          </p:cNvSpPr>
          <p:nvPr/>
        </p:nvSpPr>
        <p:spPr bwMode="auto">
          <a:xfrm>
            <a:off x="-1035050" y="6432550"/>
            <a:ext cx="10766425" cy="461963"/>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sp>
        <p:nvSpPr>
          <p:cNvPr id="32" name="Rectangle 237"/>
          <p:cNvSpPr>
            <a:spLocks noChangeArrowheads="1"/>
          </p:cNvSpPr>
          <p:nvPr/>
        </p:nvSpPr>
        <p:spPr bwMode="auto">
          <a:xfrm>
            <a:off x="1" y="152400"/>
            <a:ext cx="9144000" cy="1077913"/>
          </a:xfrm>
          <a:prstGeom prst="rect">
            <a:avLst/>
          </a:prstGeom>
          <a:noFill/>
          <a:ln w="9525">
            <a:noFill/>
            <a:miter lim="800000"/>
            <a:headEnd/>
            <a:tailEnd/>
          </a:ln>
        </p:spPr>
        <p:txBody>
          <a:bodyPr wrap="square" anchor="ctr">
            <a:prstTxWarp prst="textNoShape">
              <a:avLst/>
            </a:prstTxWarp>
            <a:spAutoFit/>
          </a:bodyPr>
          <a:lstStyle/>
          <a:p>
            <a:pPr indent="449263" algn="ctr">
              <a:defRPr/>
            </a:pPr>
            <a:r>
              <a:rPr lang="es-ES" sz="3200" b="1" dirty="0">
                <a:solidFill>
                  <a:schemeClr val="tx2"/>
                </a:solidFill>
                <a:effectLst>
                  <a:outerShdw blurRad="38100" dist="38100" dir="2700000" algn="tl">
                    <a:srgbClr val="DDDDDD"/>
                  </a:outerShdw>
                </a:effectLst>
                <a:latin typeface="Eras Medium ITC" pitchFamily="34" charset="0"/>
              </a:rPr>
              <a:t>CIRCUITO CARTERA DE COBROS:</a:t>
            </a:r>
          </a:p>
          <a:p>
            <a:pPr indent="449263">
              <a:defRPr/>
            </a:pPr>
            <a:r>
              <a:rPr lang="es-ES" sz="3200" b="1" dirty="0">
                <a:solidFill>
                  <a:schemeClr val="tx2"/>
                </a:solidFill>
                <a:effectLst>
                  <a:outerShdw blurRad="38100" dist="38100" dir="2700000" algn="tl">
                    <a:srgbClr val="DDDDDD"/>
                  </a:outerShdw>
                </a:effectLst>
                <a:latin typeface="Eras Medium ITC" pitchFamily="34" charset="0"/>
              </a:rPr>
              <a:t>PROCESO DE GENERACIÓN DE INFORMES</a:t>
            </a:r>
          </a:p>
        </p:txBody>
      </p:sp>
      <p:grpSp>
        <p:nvGrpSpPr>
          <p:cNvPr id="113670" name="Group 197"/>
          <p:cNvGrpSpPr>
            <a:grpSpLocks noChangeAspect="1"/>
          </p:cNvGrpSpPr>
          <p:nvPr/>
        </p:nvGrpSpPr>
        <p:grpSpPr bwMode="auto">
          <a:xfrm>
            <a:off x="-762000" y="1639888"/>
            <a:ext cx="10363200" cy="5218112"/>
            <a:chOff x="1418" y="2061"/>
            <a:chExt cx="13860" cy="8280"/>
          </a:xfrm>
        </p:grpSpPr>
        <p:sp>
          <p:nvSpPr>
            <p:cNvPr id="113673" name="AutoShape 236"/>
            <p:cNvSpPr>
              <a:spLocks noChangeAspect="1" noChangeArrowheads="1" noTextEdit="1"/>
            </p:cNvSpPr>
            <p:nvPr/>
          </p:nvSpPr>
          <p:spPr bwMode="auto">
            <a:xfrm>
              <a:off x="1418" y="2061"/>
              <a:ext cx="13860" cy="8280"/>
            </a:xfrm>
            <a:prstGeom prst="rect">
              <a:avLst/>
            </a:prstGeom>
            <a:noFill/>
            <a:ln w="9525">
              <a:noFill/>
              <a:miter lim="800000"/>
              <a:headEnd/>
              <a:tailEnd/>
            </a:ln>
          </p:spPr>
          <p:txBody>
            <a:bodyPr>
              <a:prstTxWarp prst="textNoShape">
                <a:avLst/>
              </a:prstTxWarp>
            </a:bodyPr>
            <a:lstStyle/>
            <a:p>
              <a:endParaRPr lang="es-ES_tradnl" dirty="0"/>
            </a:p>
          </p:txBody>
        </p:sp>
        <p:sp>
          <p:nvSpPr>
            <p:cNvPr id="113674" name="Rectangle 235"/>
            <p:cNvSpPr>
              <a:spLocks noChangeArrowheads="1"/>
            </p:cNvSpPr>
            <p:nvPr/>
          </p:nvSpPr>
          <p:spPr bwMode="auto">
            <a:xfrm>
              <a:off x="8690" y="4401"/>
              <a:ext cx="1980" cy="108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Proceso manual</a:t>
              </a:r>
              <a:endParaRPr lang="es-ES" sz="900" dirty="0">
                <a:latin typeface="Times New Roman" pitchFamily="8" charset="0"/>
              </a:endParaRPr>
            </a:p>
            <a:p>
              <a:pPr eaLnBrk="0" hangingPunct="0"/>
              <a:r>
                <a:rPr lang="es-ES" sz="800" dirty="0">
                  <a:latin typeface="Times New Roman" pitchFamily="8" charset="0"/>
                  <a:ea typeface="Times New Roman" pitchFamily="8" charset="0"/>
                  <a:cs typeface="Times New Roman" pitchFamily="8" charset="0"/>
                </a:rPr>
                <a:t>(cliente a cliente)</a:t>
              </a:r>
              <a:endParaRPr lang="es-ES" sz="900" dirty="0">
                <a:latin typeface="Times New Roman" pitchFamily="8" charset="0"/>
              </a:endParaRPr>
            </a:p>
            <a:p>
              <a:pPr eaLnBrk="0" hangingPunct="0"/>
              <a:r>
                <a:rPr lang="es-ES" sz="800" dirty="0">
                  <a:latin typeface="Times New Roman" pitchFamily="8" charset="0"/>
                  <a:ea typeface="Times New Roman" pitchFamily="8" charset="0"/>
                  <a:cs typeface="Times New Roman" pitchFamily="8" charset="0"/>
                </a:rPr>
                <a:t>-Proceso automático (generación masiva)</a:t>
              </a:r>
              <a:endParaRPr lang="es-ES" sz="900" dirty="0">
                <a:latin typeface="Times New Roman" pitchFamily="8" charset="0"/>
              </a:endParaRPr>
            </a:p>
            <a:p>
              <a:pPr eaLnBrk="0" hangingPunct="0"/>
              <a:endParaRPr lang="es-ES" sz="2400" dirty="0">
                <a:latin typeface="Times New Roman" pitchFamily="8" charset="0"/>
              </a:endParaRPr>
            </a:p>
          </p:txBody>
        </p:sp>
        <p:sp>
          <p:nvSpPr>
            <p:cNvPr id="113675" name="Rectangle 234"/>
            <p:cNvSpPr>
              <a:spLocks noChangeArrowheads="1"/>
            </p:cNvSpPr>
            <p:nvPr/>
          </p:nvSpPr>
          <p:spPr bwMode="auto">
            <a:xfrm>
              <a:off x="7970" y="800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pPr algn="ctr"/>
              <a:r>
                <a:rPr lang="es-ES" sz="1000" dirty="0">
                  <a:latin typeface="Times New Roman" pitchFamily="8" charset="0"/>
                  <a:ea typeface="Times New Roman" pitchFamily="8" charset="0"/>
                  <a:cs typeface="Times New Roman" pitchFamily="8" charset="0"/>
                </a:rPr>
                <a:t>Informes de Situación</a:t>
              </a:r>
              <a:endParaRPr lang="es-ES" sz="2400" dirty="0">
                <a:latin typeface="Times New Roman" pitchFamily="8" charset="0"/>
              </a:endParaRPr>
            </a:p>
          </p:txBody>
        </p:sp>
        <p:sp>
          <p:nvSpPr>
            <p:cNvPr id="113676" name="Line 233"/>
            <p:cNvSpPr>
              <a:spLocks noChangeShapeType="1"/>
            </p:cNvSpPr>
            <p:nvPr/>
          </p:nvSpPr>
          <p:spPr bwMode="auto">
            <a:xfrm>
              <a:off x="8869" y="7461"/>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77" name="Rectangle 232"/>
            <p:cNvSpPr>
              <a:spLocks noChangeArrowheads="1"/>
            </p:cNvSpPr>
            <p:nvPr/>
          </p:nvSpPr>
          <p:spPr bwMode="auto">
            <a:xfrm>
              <a:off x="10130" y="7281"/>
              <a:ext cx="1800" cy="108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Modificar datos (Vto., cuenta Bco. cliente).</a:t>
              </a:r>
              <a:endParaRPr lang="es-ES" sz="900" dirty="0">
                <a:latin typeface="Times New Roman" pitchFamily="8" charset="0"/>
              </a:endParaRPr>
            </a:p>
            <a:p>
              <a:pPr eaLnBrk="0" hangingPunct="0"/>
              <a:r>
                <a:rPr lang="es-ES" sz="800" dirty="0">
                  <a:latin typeface="Times New Roman" pitchFamily="8" charset="0"/>
                  <a:ea typeface="Times New Roman" pitchFamily="8" charset="0"/>
                  <a:cs typeface="Times New Roman" pitchFamily="8" charset="0"/>
                </a:rPr>
                <a:t>- Añadir manualmente.</a:t>
              </a:r>
              <a:endParaRPr lang="es-ES" sz="900" dirty="0">
                <a:latin typeface="Times New Roman" pitchFamily="8" charset="0"/>
              </a:endParaRPr>
            </a:p>
            <a:p>
              <a:pPr eaLnBrk="0" hangingPunct="0"/>
              <a:r>
                <a:rPr lang="es-ES" sz="800" dirty="0">
                  <a:latin typeface="Times New Roman" pitchFamily="8" charset="0"/>
                  <a:ea typeface="Times New Roman" pitchFamily="8" charset="0"/>
                  <a:cs typeface="Times New Roman" pitchFamily="8" charset="0"/>
                </a:rPr>
                <a:t>- Eliminar.</a:t>
              </a:r>
              <a:endParaRPr lang="es-ES" sz="2400" dirty="0">
                <a:latin typeface="Times New Roman" pitchFamily="8" charset="0"/>
              </a:endParaRPr>
            </a:p>
          </p:txBody>
        </p:sp>
        <p:sp>
          <p:nvSpPr>
            <p:cNvPr id="113678" name="Line 231"/>
            <p:cNvSpPr>
              <a:spLocks noChangeShapeType="1"/>
            </p:cNvSpPr>
            <p:nvPr/>
          </p:nvSpPr>
          <p:spPr bwMode="auto">
            <a:xfrm>
              <a:off x="8870" y="8721"/>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79" name="Line 230"/>
            <p:cNvSpPr>
              <a:spLocks noChangeShapeType="1"/>
            </p:cNvSpPr>
            <p:nvPr/>
          </p:nvSpPr>
          <p:spPr bwMode="auto">
            <a:xfrm>
              <a:off x="8870" y="8721"/>
              <a:ext cx="1440"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80" name="Line 229"/>
            <p:cNvSpPr>
              <a:spLocks noChangeShapeType="1"/>
            </p:cNvSpPr>
            <p:nvPr/>
          </p:nvSpPr>
          <p:spPr bwMode="auto">
            <a:xfrm flipH="1">
              <a:off x="7250" y="8721"/>
              <a:ext cx="1620"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81" name="Rectangle 228"/>
            <p:cNvSpPr>
              <a:spLocks noChangeArrowheads="1"/>
            </p:cNvSpPr>
            <p:nvPr/>
          </p:nvSpPr>
          <p:spPr bwMode="auto">
            <a:xfrm>
              <a:off x="11390" y="9441"/>
              <a:ext cx="1980" cy="72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1200" dirty="0">
                  <a:latin typeface="Times New Roman" pitchFamily="8" charset="0"/>
                  <a:ea typeface="Times New Roman" pitchFamily="8" charset="0"/>
                  <a:cs typeface="Times New Roman" pitchFamily="8" charset="0"/>
                </a:rPr>
                <a:t>(Cheque, Pagaré, Recibo, etc.)</a:t>
              </a:r>
              <a:endParaRPr lang="es-ES" sz="2400" dirty="0">
                <a:latin typeface="Times New Roman" pitchFamily="8" charset="0"/>
              </a:endParaRPr>
            </a:p>
          </p:txBody>
        </p:sp>
        <p:sp>
          <p:nvSpPr>
            <p:cNvPr id="113682" name="AutoShape 227"/>
            <p:cNvSpPr>
              <a:spLocks noChangeArrowheads="1"/>
            </p:cNvSpPr>
            <p:nvPr/>
          </p:nvSpPr>
          <p:spPr bwMode="auto">
            <a:xfrm>
              <a:off x="8330" y="614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Cartera de Cobros</a:t>
              </a:r>
              <a:endParaRPr lang="es-ES" sz="2400" dirty="0">
                <a:latin typeface="Times New Roman" pitchFamily="8" charset="0"/>
              </a:endParaRPr>
            </a:p>
          </p:txBody>
        </p:sp>
        <p:sp>
          <p:nvSpPr>
            <p:cNvPr id="113683" name="AutoShape 226"/>
            <p:cNvSpPr>
              <a:spLocks noChangeArrowheads="1"/>
            </p:cNvSpPr>
            <p:nvPr/>
          </p:nvSpPr>
          <p:spPr bwMode="auto">
            <a:xfrm>
              <a:off x="5450" y="614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Historial Cartera de Cobro</a:t>
              </a:r>
              <a:endParaRPr lang="es-ES" sz="2400" dirty="0">
                <a:latin typeface="Times New Roman" pitchFamily="8" charset="0"/>
              </a:endParaRPr>
            </a:p>
          </p:txBody>
        </p:sp>
        <p:sp>
          <p:nvSpPr>
            <p:cNvPr id="113684" name="Rectangle 225"/>
            <p:cNvSpPr>
              <a:spLocks noChangeArrowheads="1"/>
            </p:cNvSpPr>
            <p:nvPr/>
          </p:nvSpPr>
          <p:spPr bwMode="auto">
            <a:xfrm>
              <a:off x="6530" y="458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pPr algn="ctr"/>
              <a:r>
                <a:rPr lang="es-ES" sz="900" dirty="0">
                  <a:latin typeface="Times New Roman" pitchFamily="8" charset="0"/>
                  <a:ea typeface="Times New Roman" pitchFamily="8" charset="0"/>
                  <a:cs typeface="Times New Roman" pitchFamily="8" charset="0"/>
                </a:rPr>
                <a:t>Proceso Generación de Cartera</a:t>
              </a:r>
              <a:endParaRPr lang="es-ES" sz="2400" dirty="0">
                <a:latin typeface="Times New Roman" pitchFamily="8" charset="0"/>
              </a:endParaRPr>
            </a:p>
          </p:txBody>
        </p:sp>
        <p:sp>
          <p:nvSpPr>
            <p:cNvPr id="113685" name="Rectangle 224"/>
            <p:cNvSpPr>
              <a:spLocks noChangeArrowheads="1"/>
            </p:cNvSpPr>
            <p:nvPr/>
          </p:nvSpPr>
          <p:spPr bwMode="auto">
            <a:xfrm>
              <a:off x="9050" y="5661"/>
              <a:ext cx="1260" cy="36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Status = ‘G’</a:t>
              </a:r>
              <a:endParaRPr lang="es-ES" sz="900" dirty="0">
                <a:latin typeface="Times New Roman" pitchFamily="8" charset="0"/>
              </a:endParaRPr>
            </a:p>
            <a:p>
              <a:pPr eaLnBrk="0" hangingPunct="0"/>
              <a:endParaRPr lang="es-ES" sz="2400" dirty="0">
                <a:latin typeface="Times New Roman" pitchFamily="8" charset="0"/>
              </a:endParaRPr>
            </a:p>
          </p:txBody>
        </p:sp>
        <p:sp>
          <p:nvSpPr>
            <p:cNvPr id="113686" name="Line 223"/>
            <p:cNvSpPr>
              <a:spLocks noChangeShapeType="1"/>
            </p:cNvSpPr>
            <p:nvPr/>
          </p:nvSpPr>
          <p:spPr bwMode="auto">
            <a:xfrm>
              <a:off x="7430" y="5301"/>
              <a:ext cx="1260"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87" name="Line 222"/>
            <p:cNvSpPr>
              <a:spLocks noChangeShapeType="1"/>
            </p:cNvSpPr>
            <p:nvPr/>
          </p:nvSpPr>
          <p:spPr bwMode="auto">
            <a:xfrm flipH="1">
              <a:off x="6170" y="5301"/>
              <a:ext cx="1260"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88" name="AutoShape 221"/>
            <p:cNvSpPr>
              <a:spLocks noChangeArrowheads="1"/>
            </p:cNvSpPr>
            <p:nvPr/>
          </p:nvSpPr>
          <p:spPr bwMode="auto">
            <a:xfrm>
              <a:off x="4370" y="4401"/>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datos</a:t>
              </a:r>
              <a:endParaRPr lang="es-ES" sz="2400" dirty="0">
                <a:latin typeface="Times New Roman" pitchFamily="8" charset="0"/>
              </a:endParaRPr>
            </a:p>
          </p:txBody>
        </p:sp>
        <p:sp>
          <p:nvSpPr>
            <p:cNvPr id="113689" name="Line 220"/>
            <p:cNvSpPr>
              <a:spLocks noChangeShapeType="1"/>
            </p:cNvSpPr>
            <p:nvPr/>
          </p:nvSpPr>
          <p:spPr bwMode="auto">
            <a:xfrm>
              <a:off x="5810" y="4941"/>
              <a:ext cx="720" cy="1"/>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90" name="AutoShape 219"/>
            <p:cNvSpPr>
              <a:spLocks noChangeArrowheads="1"/>
            </p:cNvSpPr>
            <p:nvPr/>
          </p:nvSpPr>
          <p:spPr bwMode="auto">
            <a:xfrm>
              <a:off x="6890" y="620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Asiento</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Contable</a:t>
              </a:r>
              <a:endParaRPr lang="es-ES" sz="2400" dirty="0">
                <a:latin typeface="Times New Roman" pitchFamily="8" charset="0"/>
              </a:endParaRPr>
            </a:p>
          </p:txBody>
        </p:sp>
        <p:sp>
          <p:nvSpPr>
            <p:cNvPr id="113691" name="Line 218"/>
            <p:cNvSpPr>
              <a:spLocks noChangeShapeType="1"/>
            </p:cNvSpPr>
            <p:nvPr/>
          </p:nvSpPr>
          <p:spPr bwMode="auto">
            <a:xfrm>
              <a:off x="7430" y="5301"/>
              <a:ext cx="1"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92" name="AutoShape 217"/>
            <p:cNvSpPr>
              <a:spLocks noChangeArrowheads="1"/>
            </p:cNvSpPr>
            <p:nvPr/>
          </p:nvSpPr>
          <p:spPr bwMode="auto">
            <a:xfrm>
              <a:off x="4550" y="2203"/>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100" dirty="0">
                  <a:latin typeface="Times New Roman" pitchFamily="8" charset="0"/>
                  <a:ea typeface="Times New Roman" pitchFamily="8" charset="0"/>
                  <a:cs typeface="Times New Roman" pitchFamily="8" charset="0"/>
                </a:rPr>
                <a:t>Facturas</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Ventas</a:t>
              </a:r>
              <a:endParaRPr lang="es-ES" sz="2400" dirty="0">
                <a:latin typeface="Times New Roman" pitchFamily="8" charset="0"/>
              </a:endParaRPr>
            </a:p>
          </p:txBody>
        </p:sp>
        <p:sp>
          <p:nvSpPr>
            <p:cNvPr id="113693" name="AutoShape 216"/>
            <p:cNvSpPr>
              <a:spLocks noChangeArrowheads="1"/>
            </p:cNvSpPr>
            <p:nvPr/>
          </p:nvSpPr>
          <p:spPr bwMode="auto">
            <a:xfrm>
              <a:off x="6062" y="226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Maestro</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Vías de Pago</a:t>
              </a:r>
              <a:endParaRPr lang="es-ES" sz="2400" dirty="0">
                <a:latin typeface="Times New Roman" pitchFamily="8" charset="0"/>
              </a:endParaRPr>
            </a:p>
          </p:txBody>
        </p:sp>
        <p:sp>
          <p:nvSpPr>
            <p:cNvPr id="113694" name="AutoShape 215"/>
            <p:cNvSpPr>
              <a:spLocks noChangeArrowheads="1"/>
            </p:cNvSpPr>
            <p:nvPr/>
          </p:nvSpPr>
          <p:spPr bwMode="auto">
            <a:xfrm>
              <a:off x="7610" y="226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Condiciones de Pago</a:t>
              </a:r>
              <a:endParaRPr lang="es-ES" sz="2400" dirty="0">
                <a:latin typeface="Times New Roman" pitchFamily="8" charset="0"/>
              </a:endParaRPr>
            </a:p>
          </p:txBody>
        </p:sp>
        <p:sp>
          <p:nvSpPr>
            <p:cNvPr id="113695" name="AutoShape 214"/>
            <p:cNvSpPr>
              <a:spLocks noChangeArrowheads="1"/>
            </p:cNvSpPr>
            <p:nvPr/>
          </p:nvSpPr>
          <p:spPr bwMode="auto">
            <a:xfrm>
              <a:off x="9122" y="220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Maestro</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Clientes</a:t>
              </a:r>
              <a:endParaRPr lang="es-ES" sz="2400" dirty="0">
                <a:latin typeface="Times New Roman" pitchFamily="8" charset="0"/>
              </a:endParaRPr>
            </a:p>
          </p:txBody>
        </p:sp>
        <p:sp>
          <p:nvSpPr>
            <p:cNvPr id="113696" name="Line 213"/>
            <p:cNvSpPr>
              <a:spLocks noChangeShapeType="1"/>
            </p:cNvSpPr>
            <p:nvPr/>
          </p:nvSpPr>
          <p:spPr bwMode="auto">
            <a:xfrm>
              <a:off x="5162" y="4060"/>
              <a:ext cx="4500" cy="1"/>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13697" name="Line 212"/>
            <p:cNvSpPr>
              <a:spLocks noChangeShapeType="1"/>
            </p:cNvSpPr>
            <p:nvPr/>
          </p:nvSpPr>
          <p:spPr bwMode="auto">
            <a:xfrm>
              <a:off x="7429" y="4060"/>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698" name="Line 211"/>
            <p:cNvSpPr>
              <a:spLocks noChangeShapeType="1"/>
            </p:cNvSpPr>
            <p:nvPr/>
          </p:nvSpPr>
          <p:spPr bwMode="auto">
            <a:xfrm>
              <a:off x="8221" y="3520"/>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13699" name="Line 210"/>
            <p:cNvSpPr>
              <a:spLocks noChangeShapeType="1"/>
            </p:cNvSpPr>
            <p:nvPr/>
          </p:nvSpPr>
          <p:spPr bwMode="auto">
            <a:xfrm>
              <a:off x="9661" y="3520"/>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13700" name="Line 209"/>
            <p:cNvSpPr>
              <a:spLocks noChangeShapeType="1"/>
            </p:cNvSpPr>
            <p:nvPr/>
          </p:nvSpPr>
          <p:spPr bwMode="auto">
            <a:xfrm>
              <a:off x="6602" y="3520"/>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13701" name="Line 208"/>
            <p:cNvSpPr>
              <a:spLocks noChangeShapeType="1"/>
            </p:cNvSpPr>
            <p:nvPr/>
          </p:nvSpPr>
          <p:spPr bwMode="auto">
            <a:xfrm>
              <a:off x="5162" y="3520"/>
              <a:ext cx="1" cy="540"/>
            </a:xfrm>
            <a:prstGeom prst="line">
              <a:avLst/>
            </a:prstGeom>
            <a:noFill/>
            <a:ln w="9525">
              <a:solidFill>
                <a:srgbClr val="000000"/>
              </a:solidFill>
              <a:round/>
              <a:headEnd/>
              <a:tailEnd/>
            </a:ln>
          </p:spPr>
          <p:txBody>
            <a:bodyPr>
              <a:prstTxWarp prst="textNoShape">
                <a:avLst/>
              </a:prstTxWarp>
            </a:bodyPr>
            <a:lstStyle/>
            <a:p>
              <a:endParaRPr lang="es-ES_tradnl" dirty="0"/>
            </a:p>
          </p:txBody>
        </p:sp>
        <p:sp>
          <p:nvSpPr>
            <p:cNvPr id="113702" name="Line 207"/>
            <p:cNvSpPr>
              <a:spLocks noChangeShapeType="1"/>
            </p:cNvSpPr>
            <p:nvPr/>
          </p:nvSpPr>
          <p:spPr bwMode="auto">
            <a:xfrm flipH="1">
              <a:off x="9410" y="6740"/>
              <a:ext cx="720" cy="1"/>
            </a:xfrm>
            <a:prstGeom prst="line">
              <a:avLst/>
            </a:prstGeom>
            <a:noFill/>
            <a:ln w="9525">
              <a:solidFill>
                <a:srgbClr val="000000"/>
              </a:solidFill>
              <a:round/>
              <a:headEnd type="triangle" w="med" len="med"/>
              <a:tailEnd type="triangle" w="med" len="med"/>
            </a:ln>
          </p:spPr>
          <p:txBody>
            <a:bodyPr>
              <a:prstTxWarp prst="textNoShape">
                <a:avLst/>
              </a:prstTxWarp>
            </a:bodyPr>
            <a:lstStyle/>
            <a:p>
              <a:endParaRPr lang="es-ES_tradnl" dirty="0"/>
            </a:p>
          </p:txBody>
        </p:sp>
        <p:sp>
          <p:nvSpPr>
            <p:cNvPr id="113703" name="Rectangle 206"/>
            <p:cNvSpPr>
              <a:spLocks noChangeArrowheads="1"/>
            </p:cNvSpPr>
            <p:nvPr/>
          </p:nvSpPr>
          <p:spPr bwMode="auto">
            <a:xfrm>
              <a:off x="10130" y="638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Mantenimiento  cartera de Cobros</a:t>
              </a:r>
              <a:endParaRPr lang="es-ES" sz="2400" dirty="0">
                <a:latin typeface="Times New Roman" pitchFamily="8" charset="0"/>
              </a:endParaRPr>
            </a:p>
          </p:txBody>
        </p:sp>
        <p:sp>
          <p:nvSpPr>
            <p:cNvPr id="113704" name="AutoShape 205"/>
            <p:cNvSpPr>
              <a:spLocks noChangeArrowheads="1"/>
            </p:cNvSpPr>
            <p:nvPr/>
          </p:nvSpPr>
          <p:spPr bwMode="auto">
            <a:xfrm>
              <a:off x="12650" y="6202"/>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Cliente</a:t>
              </a:r>
              <a:endParaRPr lang="es-ES" sz="2400" dirty="0">
                <a:latin typeface="Times New Roman" pitchFamily="8" charset="0"/>
              </a:endParaRPr>
            </a:p>
          </p:txBody>
        </p:sp>
        <p:sp>
          <p:nvSpPr>
            <p:cNvPr id="113705" name="Line 204"/>
            <p:cNvSpPr>
              <a:spLocks noChangeShapeType="1"/>
            </p:cNvSpPr>
            <p:nvPr/>
          </p:nvSpPr>
          <p:spPr bwMode="auto">
            <a:xfrm flipH="1">
              <a:off x="11930" y="6741"/>
              <a:ext cx="720" cy="1"/>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706" name="AutoShape 203"/>
            <p:cNvSpPr>
              <a:spLocks noChangeArrowheads="1"/>
            </p:cNvSpPr>
            <p:nvPr/>
          </p:nvSpPr>
          <p:spPr bwMode="auto">
            <a:xfrm>
              <a:off x="6530" y="938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100" dirty="0">
                  <a:latin typeface="Times New Roman" pitchFamily="8" charset="0"/>
                  <a:ea typeface="Times New Roman" pitchFamily="8" charset="0"/>
                  <a:cs typeface="Times New Roman" pitchFamily="8" charset="0"/>
                </a:rPr>
                <a:t>Por </a:t>
              </a:r>
              <a:endParaRPr lang="es-ES" sz="900" dirty="0">
                <a:latin typeface="Times New Roman" pitchFamily="8" charset="0"/>
              </a:endParaRPr>
            </a:p>
            <a:p>
              <a:pPr eaLnBrk="0" hangingPunct="0"/>
              <a:r>
                <a:rPr lang="es-ES" sz="1100" dirty="0">
                  <a:latin typeface="Times New Roman" pitchFamily="8" charset="0"/>
                  <a:ea typeface="Times New Roman" pitchFamily="8" charset="0"/>
                  <a:cs typeface="Times New Roman" pitchFamily="8" charset="0"/>
                </a:rPr>
                <a:t>Cliente</a:t>
              </a:r>
              <a:endParaRPr lang="es-ES" sz="2400" dirty="0">
                <a:latin typeface="Times New Roman" pitchFamily="8" charset="0"/>
              </a:endParaRPr>
            </a:p>
          </p:txBody>
        </p:sp>
        <p:sp>
          <p:nvSpPr>
            <p:cNvPr id="113707" name="AutoShape 202"/>
            <p:cNvSpPr>
              <a:spLocks noChangeArrowheads="1"/>
            </p:cNvSpPr>
            <p:nvPr/>
          </p:nvSpPr>
          <p:spPr bwMode="auto">
            <a:xfrm>
              <a:off x="8150" y="938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100" dirty="0">
                  <a:latin typeface="Times New Roman" pitchFamily="8" charset="0"/>
                  <a:ea typeface="Times New Roman" pitchFamily="8" charset="0"/>
                  <a:cs typeface="Times New Roman" pitchFamily="8" charset="0"/>
                </a:rPr>
                <a:t>Por fecha Vencimiento</a:t>
              </a:r>
              <a:endParaRPr lang="es-ES" sz="2400" dirty="0">
                <a:latin typeface="Times New Roman" pitchFamily="8" charset="0"/>
              </a:endParaRPr>
            </a:p>
          </p:txBody>
        </p:sp>
        <p:sp>
          <p:nvSpPr>
            <p:cNvPr id="113708" name="AutoShape 201"/>
            <p:cNvSpPr>
              <a:spLocks noChangeArrowheads="1"/>
            </p:cNvSpPr>
            <p:nvPr/>
          </p:nvSpPr>
          <p:spPr bwMode="auto">
            <a:xfrm>
              <a:off x="9770" y="9381"/>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1100" dirty="0">
                  <a:latin typeface="Times New Roman" pitchFamily="8" charset="0"/>
                  <a:ea typeface="Times New Roman" pitchFamily="8" charset="0"/>
                  <a:cs typeface="Times New Roman" pitchFamily="8" charset="0"/>
                </a:rPr>
                <a:t>Por Tipo de Cartera </a:t>
              </a:r>
              <a:endParaRPr lang="es-ES" sz="2400" dirty="0">
                <a:latin typeface="Times New Roman" pitchFamily="8" charset="0"/>
              </a:endParaRPr>
            </a:p>
          </p:txBody>
        </p:sp>
        <p:sp>
          <p:nvSpPr>
            <p:cNvPr id="113709" name="AutoShape 200"/>
            <p:cNvSpPr>
              <a:spLocks noChangeArrowheads="1"/>
            </p:cNvSpPr>
            <p:nvPr/>
          </p:nvSpPr>
          <p:spPr bwMode="auto">
            <a:xfrm>
              <a:off x="5810" y="7822"/>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datos</a:t>
              </a:r>
              <a:endParaRPr lang="es-ES" sz="2400" dirty="0">
                <a:latin typeface="Times New Roman" pitchFamily="8" charset="0"/>
              </a:endParaRPr>
            </a:p>
          </p:txBody>
        </p:sp>
        <p:sp>
          <p:nvSpPr>
            <p:cNvPr id="113710" name="Line 199"/>
            <p:cNvSpPr>
              <a:spLocks noChangeShapeType="1"/>
            </p:cNvSpPr>
            <p:nvPr/>
          </p:nvSpPr>
          <p:spPr bwMode="auto">
            <a:xfrm>
              <a:off x="7250" y="8361"/>
              <a:ext cx="720" cy="1"/>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3711" name="Rectangle 198"/>
            <p:cNvSpPr>
              <a:spLocks noChangeArrowheads="1"/>
            </p:cNvSpPr>
            <p:nvPr/>
          </p:nvSpPr>
          <p:spPr bwMode="auto">
            <a:xfrm>
              <a:off x="3290" y="6381"/>
              <a:ext cx="1980" cy="90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Disponer de una trazabilidad de los diferentes status por los que pasa un cobro.</a:t>
              </a:r>
              <a:endParaRPr lang="es-ES" sz="900" dirty="0">
                <a:latin typeface="Times New Roman" pitchFamily="8" charset="0"/>
              </a:endParaRPr>
            </a:p>
            <a:p>
              <a:pPr eaLnBrk="0" hangingPunct="0"/>
              <a:endParaRPr lang="es-ES" sz="2400" dirty="0">
                <a:latin typeface="Times New Roman" pitchFamily="8" charset="0"/>
              </a:endParaRPr>
            </a:p>
          </p:txBody>
        </p:sp>
      </p:grpSp>
      <p:sp>
        <p:nvSpPr>
          <p:cNvPr id="113671" name="Rectangle 259"/>
          <p:cNvSpPr>
            <a:spLocks noChangeArrowheads="1"/>
          </p:cNvSpPr>
          <p:nvPr/>
        </p:nvSpPr>
        <p:spPr bwMode="auto">
          <a:xfrm>
            <a:off x="-1035050" y="6432550"/>
            <a:ext cx="10766425" cy="461963"/>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54"/>
          <p:cNvSpPr>
            <a:spLocks noChangeArrowheads="1"/>
          </p:cNvSpPr>
          <p:nvPr/>
        </p:nvSpPr>
        <p:spPr bwMode="auto">
          <a:xfrm>
            <a:off x="-222250" y="6392863"/>
            <a:ext cx="9896475" cy="461962"/>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grpSp>
        <p:nvGrpSpPr>
          <p:cNvPr id="115715" name="Group 55"/>
          <p:cNvGrpSpPr>
            <a:grpSpLocks noChangeAspect="1"/>
          </p:cNvGrpSpPr>
          <p:nvPr/>
        </p:nvGrpSpPr>
        <p:grpSpPr bwMode="auto">
          <a:xfrm>
            <a:off x="0" y="1219200"/>
            <a:ext cx="9525000" cy="5943600"/>
            <a:chOff x="1418" y="2061"/>
            <a:chExt cx="13860" cy="8280"/>
          </a:xfrm>
        </p:grpSpPr>
        <p:sp>
          <p:nvSpPr>
            <p:cNvPr id="115719" name="AutoShape 85"/>
            <p:cNvSpPr>
              <a:spLocks noChangeAspect="1" noChangeArrowheads="1" noTextEdit="1"/>
            </p:cNvSpPr>
            <p:nvPr/>
          </p:nvSpPr>
          <p:spPr bwMode="auto">
            <a:xfrm>
              <a:off x="1418" y="2061"/>
              <a:ext cx="13860" cy="8280"/>
            </a:xfrm>
            <a:prstGeom prst="rect">
              <a:avLst/>
            </a:prstGeom>
            <a:noFill/>
            <a:ln w="9525">
              <a:noFill/>
              <a:miter lim="800000"/>
              <a:headEnd/>
              <a:tailEnd/>
            </a:ln>
          </p:spPr>
          <p:txBody>
            <a:bodyPr>
              <a:prstTxWarp prst="textNoShape">
                <a:avLst/>
              </a:prstTxWarp>
            </a:bodyPr>
            <a:lstStyle/>
            <a:p>
              <a:endParaRPr lang="es-ES_tradnl" dirty="0"/>
            </a:p>
          </p:txBody>
        </p:sp>
        <p:sp>
          <p:nvSpPr>
            <p:cNvPr id="115720" name="AutoShape 84"/>
            <p:cNvSpPr>
              <a:spLocks noChangeArrowheads="1"/>
            </p:cNvSpPr>
            <p:nvPr/>
          </p:nvSpPr>
          <p:spPr bwMode="auto">
            <a:xfrm>
              <a:off x="7070" y="674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Historial Cartera de Cobro</a:t>
              </a:r>
              <a:endParaRPr lang="es-ES" sz="2400" dirty="0">
                <a:latin typeface="Times New Roman" pitchFamily="8" charset="0"/>
              </a:endParaRPr>
            </a:p>
          </p:txBody>
        </p:sp>
        <p:sp>
          <p:nvSpPr>
            <p:cNvPr id="115721" name="Rectangle 83"/>
            <p:cNvSpPr>
              <a:spLocks noChangeArrowheads="1"/>
            </p:cNvSpPr>
            <p:nvPr/>
          </p:nvSpPr>
          <p:spPr bwMode="auto">
            <a:xfrm>
              <a:off x="6350" y="8181"/>
              <a:ext cx="1980" cy="90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Disponer de una trazabilidad de los diferentes status por los que pasa un cobro.</a:t>
              </a:r>
              <a:endParaRPr lang="es-ES" sz="900" dirty="0">
                <a:latin typeface="Times New Roman" pitchFamily="8" charset="0"/>
              </a:endParaRPr>
            </a:p>
            <a:p>
              <a:pPr eaLnBrk="0" hangingPunct="0"/>
              <a:endParaRPr lang="es-ES" sz="2400" dirty="0">
                <a:latin typeface="Times New Roman" pitchFamily="8" charset="0"/>
              </a:endParaRPr>
            </a:p>
          </p:txBody>
        </p:sp>
        <p:sp>
          <p:nvSpPr>
            <p:cNvPr id="115722" name="AutoShape 82"/>
            <p:cNvSpPr>
              <a:spLocks noChangeArrowheads="1"/>
            </p:cNvSpPr>
            <p:nvPr/>
          </p:nvSpPr>
          <p:spPr bwMode="auto">
            <a:xfrm>
              <a:off x="8870" y="674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Norma-58</a:t>
              </a:r>
              <a:endParaRPr lang="es-ES" sz="2400" dirty="0">
                <a:latin typeface="Times New Roman" pitchFamily="8" charset="0"/>
              </a:endParaRPr>
            </a:p>
          </p:txBody>
        </p:sp>
        <p:sp>
          <p:nvSpPr>
            <p:cNvPr id="115723" name="Rectangle 81"/>
            <p:cNvSpPr>
              <a:spLocks noChangeArrowheads="1"/>
            </p:cNvSpPr>
            <p:nvPr/>
          </p:nvSpPr>
          <p:spPr bwMode="auto">
            <a:xfrm>
              <a:off x="8510" y="8181"/>
              <a:ext cx="1980" cy="72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Anticipo de crédito  en fichero </a:t>
              </a:r>
              <a:r>
                <a:rPr lang="es-ES" sz="800" dirty="0" err="1">
                  <a:latin typeface="Times New Roman" pitchFamily="8" charset="0"/>
                  <a:ea typeface="Times New Roman" pitchFamily="8" charset="0"/>
                  <a:cs typeface="Times New Roman" pitchFamily="8" charset="0"/>
                </a:rPr>
                <a:t>txt</a:t>
              </a:r>
              <a:endParaRPr lang="es-ES" sz="2400" dirty="0">
                <a:latin typeface="Times New Roman" pitchFamily="8" charset="0"/>
              </a:endParaRPr>
            </a:p>
          </p:txBody>
        </p:sp>
        <p:sp>
          <p:nvSpPr>
            <p:cNvPr id="115724" name="Line 80"/>
            <p:cNvSpPr>
              <a:spLocks noChangeShapeType="1"/>
            </p:cNvSpPr>
            <p:nvPr/>
          </p:nvSpPr>
          <p:spPr bwMode="auto">
            <a:xfrm>
              <a:off x="9410" y="4401"/>
              <a:ext cx="1" cy="54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25" name="AutoShape 79"/>
            <p:cNvSpPr>
              <a:spLocks noChangeArrowheads="1"/>
            </p:cNvSpPr>
            <p:nvPr/>
          </p:nvSpPr>
          <p:spPr bwMode="auto">
            <a:xfrm>
              <a:off x="8690" y="3501"/>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datos</a:t>
              </a:r>
              <a:endParaRPr lang="es-ES" sz="2400" dirty="0">
                <a:latin typeface="Times New Roman" pitchFamily="8" charset="0"/>
              </a:endParaRPr>
            </a:p>
          </p:txBody>
        </p:sp>
        <p:sp>
          <p:nvSpPr>
            <p:cNvPr id="115726" name="Rectangle 78"/>
            <p:cNvSpPr>
              <a:spLocks noChangeArrowheads="1"/>
            </p:cNvSpPr>
            <p:nvPr/>
          </p:nvSpPr>
          <p:spPr bwMode="auto">
            <a:xfrm>
              <a:off x="8510" y="494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Proceso Remesa de Cobros a Clientes</a:t>
              </a:r>
              <a:endParaRPr lang="es-ES" sz="900" dirty="0">
                <a:latin typeface="Times New Roman" pitchFamily="8" charset="0"/>
              </a:endParaRPr>
            </a:p>
            <a:p>
              <a:pPr eaLnBrk="0" hangingPunct="0"/>
              <a:endParaRPr lang="es-ES" sz="2400" dirty="0">
                <a:latin typeface="Times New Roman" pitchFamily="8" charset="0"/>
              </a:endParaRPr>
            </a:p>
          </p:txBody>
        </p:sp>
        <p:sp>
          <p:nvSpPr>
            <p:cNvPr id="115727" name="Rectangle 77"/>
            <p:cNvSpPr>
              <a:spLocks noChangeArrowheads="1"/>
            </p:cNvSpPr>
            <p:nvPr/>
          </p:nvSpPr>
          <p:spPr bwMode="auto">
            <a:xfrm>
              <a:off x="6530" y="4041"/>
              <a:ext cx="1260" cy="36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Status = ‘R’</a:t>
              </a:r>
              <a:endParaRPr lang="es-ES" sz="900" dirty="0">
                <a:latin typeface="Times New Roman" pitchFamily="8" charset="0"/>
              </a:endParaRPr>
            </a:p>
            <a:p>
              <a:pPr eaLnBrk="0" hangingPunct="0"/>
              <a:endParaRPr lang="es-ES" sz="2400" dirty="0">
                <a:latin typeface="Times New Roman" pitchFamily="8" charset="0"/>
              </a:endParaRPr>
            </a:p>
          </p:txBody>
        </p:sp>
        <p:sp>
          <p:nvSpPr>
            <p:cNvPr id="115728" name="AutoShape 76"/>
            <p:cNvSpPr>
              <a:spLocks noChangeArrowheads="1"/>
            </p:cNvSpPr>
            <p:nvPr/>
          </p:nvSpPr>
          <p:spPr bwMode="auto">
            <a:xfrm>
              <a:off x="11390" y="3861"/>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Asiento contable </a:t>
              </a:r>
              <a:endParaRPr lang="es-ES" sz="900" dirty="0">
                <a:latin typeface="Times New Roman" pitchFamily="8" charset="0"/>
              </a:endParaRPr>
            </a:p>
            <a:p>
              <a:pPr eaLnBrk="0" hangingPunct="0"/>
              <a:r>
                <a:rPr lang="es-ES" sz="1000" dirty="0">
                  <a:latin typeface="Times New Roman" pitchFamily="8" charset="0"/>
                  <a:ea typeface="Times New Roman" pitchFamily="8" charset="0"/>
                  <a:cs typeface="Times New Roman" pitchFamily="8" charset="0"/>
                </a:rPr>
                <a:t>Remesa</a:t>
              </a:r>
              <a:endParaRPr lang="es-ES" sz="2400" dirty="0">
                <a:latin typeface="Times New Roman" pitchFamily="8" charset="0"/>
              </a:endParaRPr>
            </a:p>
          </p:txBody>
        </p:sp>
        <p:sp>
          <p:nvSpPr>
            <p:cNvPr id="115729" name="AutoShape 75"/>
            <p:cNvSpPr>
              <a:spLocks noChangeArrowheads="1"/>
            </p:cNvSpPr>
            <p:nvPr/>
          </p:nvSpPr>
          <p:spPr bwMode="auto">
            <a:xfrm>
              <a:off x="6350" y="4582"/>
              <a:ext cx="1080" cy="1259"/>
            </a:xfrm>
            <a:prstGeom prst="can">
              <a:avLst>
                <a:gd name="adj" fmla="val 29144"/>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Cartera de Cobros</a:t>
              </a:r>
              <a:endParaRPr lang="es-ES" sz="2400" dirty="0">
                <a:latin typeface="Times New Roman" pitchFamily="8" charset="0"/>
              </a:endParaRPr>
            </a:p>
          </p:txBody>
        </p:sp>
        <p:sp>
          <p:nvSpPr>
            <p:cNvPr id="115730" name="Line 74"/>
            <p:cNvSpPr>
              <a:spLocks noChangeShapeType="1"/>
            </p:cNvSpPr>
            <p:nvPr/>
          </p:nvSpPr>
          <p:spPr bwMode="auto">
            <a:xfrm>
              <a:off x="7430" y="5301"/>
              <a:ext cx="1080" cy="1"/>
            </a:xfrm>
            <a:prstGeom prst="line">
              <a:avLst/>
            </a:prstGeom>
            <a:noFill/>
            <a:ln w="9525">
              <a:solidFill>
                <a:srgbClr val="000000"/>
              </a:solidFill>
              <a:round/>
              <a:headEnd type="triangle" w="med" len="med"/>
              <a:tailEnd type="triangle" w="med" len="med"/>
            </a:ln>
          </p:spPr>
          <p:txBody>
            <a:bodyPr>
              <a:prstTxWarp prst="textNoShape">
                <a:avLst/>
              </a:prstTxWarp>
            </a:bodyPr>
            <a:lstStyle/>
            <a:p>
              <a:endParaRPr lang="es-ES_tradnl" dirty="0"/>
            </a:p>
          </p:txBody>
        </p:sp>
        <p:sp>
          <p:nvSpPr>
            <p:cNvPr id="115731" name="AutoShape 73"/>
            <p:cNvSpPr>
              <a:spLocks noChangeArrowheads="1"/>
            </p:cNvSpPr>
            <p:nvPr/>
          </p:nvSpPr>
          <p:spPr bwMode="auto">
            <a:xfrm>
              <a:off x="10670" y="6880"/>
              <a:ext cx="1440" cy="780"/>
            </a:xfrm>
            <a:prstGeom prst="flowChartDocument">
              <a:avLst/>
            </a:prstGeom>
            <a:solidFill>
              <a:srgbClr val="FFFFFF"/>
            </a:solidFill>
            <a:ln w="9525">
              <a:solidFill>
                <a:srgbClr val="000000"/>
              </a:solidFill>
              <a:miter lim="800000"/>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Emisión carta para el Banco</a:t>
              </a:r>
              <a:endParaRPr lang="es-ES" sz="2400" dirty="0">
                <a:latin typeface="Times New Roman" pitchFamily="8" charset="0"/>
              </a:endParaRPr>
            </a:p>
          </p:txBody>
        </p:sp>
        <p:sp>
          <p:nvSpPr>
            <p:cNvPr id="115732" name="Rectangle 72"/>
            <p:cNvSpPr>
              <a:spLocks noChangeArrowheads="1"/>
            </p:cNvSpPr>
            <p:nvPr/>
          </p:nvSpPr>
          <p:spPr bwMode="auto">
            <a:xfrm>
              <a:off x="10490" y="2241"/>
              <a:ext cx="2880" cy="144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900" dirty="0">
                  <a:latin typeface="Times New Roman" pitchFamily="8" charset="0"/>
                  <a:ea typeface="Times New Roman" pitchFamily="8" charset="0"/>
                  <a:cs typeface="Times New Roman" pitchFamily="8" charset="0"/>
                </a:rPr>
                <a:t>- Banco nuestro para cobro.</a:t>
              </a:r>
              <a:endParaRPr lang="es-ES" sz="900" dirty="0">
                <a:latin typeface="Times New Roman" pitchFamily="8" charset="0"/>
              </a:endParaRPr>
            </a:p>
            <a:p>
              <a:pPr eaLnBrk="0" hangingPunct="0"/>
              <a:r>
                <a:rPr lang="es-ES" sz="900" dirty="0">
                  <a:latin typeface="Times New Roman" pitchFamily="8" charset="0"/>
                  <a:ea typeface="Times New Roman" pitchFamily="8" charset="0"/>
                  <a:cs typeface="Times New Roman" pitchFamily="8" charset="0"/>
                </a:rPr>
                <a:t>- Seleccionar cobros</a:t>
              </a:r>
              <a:endParaRPr lang="es-ES" sz="900" dirty="0">
                <a:latin typeface="Times New Roman" pitchFamily="8" charset="0"/>
              </a:endParaRPr>
            </a:p>
            <a:p>
              <a:pPr eaLnBrk="0" hangingPunct="0"/>
              <a:r>
                <a:rPr lang="es-ES" sz="900" dirty="0">
                  <a:latin typeface="Times New Roman" pitchFamily="8" charset="0"/>
                  <a:ea typeface="Times New Roman" pitchFamily="8" charset="0"/>
                  <a:cs typeface="Times New Roman" pitchFamily="8" charset="0"/>
                </a:rPr>
                <a:t>- Fecha contable.</a:t>
              </a:r>
              <a:endParaRPr lang="es-ES" sz="900" dirty="0">
                <a:latin typeface="Times New Roman" pitchFamily="8" charset="0"/>
              </a:endParaRPr>
            </a:p>
            <a:p>
              <a:pPr eaLnBrk="0" hangingPunct="0"/>
              <a:r>
                <a:rPr lang="es-ES" sz="900" dirty="0">
                  <a:latin typeface="Times New Roman" pitchFamily="8" charset="0"/>
                  <a:ea typeface="Times New Roman" pitchFamily="8" charset="0"/>
                  <a:cs typeface="Times New Roman" pitchFamily="8" charset="0"/>
                </a:rPr>
                <a:t>- Seleccionar medio de cobro (Cheque, Pagaré, Norma-58).</a:t>
              </a:r>
              <a:endParaRPr lang="es-ES" sz="900" dirty="0">
                <a:latin typeface="Times New Roman" pitchFamily="8" charset="0"/>
              </a:endParaRPr>
            </a:p>
            <a:p>
              <a:pPr eaLnBrk="0" hangingPunct="0"/>
              <a:r>
                <a:rPr lang="es-ES" sz="900" dirty="0">
                  <a:latin typeface="Times New Roman" pitchFamily="8" charset="0"/>
                  <a:ea typeface="Times New Roman" pitchFamily="8" charset="0"/>
                  <a:cs typeface="Times New Roman" pitchFamily="8" charset="0"/>
                </a:rPr>
                <a:t>- Seleccionar: Cobro / Descuento</a:t>
              </a:r>
              <a:endParaRPr lang="es-ES" sz="2400" dirty="0">
                <a:latin typeface="Times New Roman" pitchFamily="8" charset="0"/>
              </a:endParaRPr>
            </a:p>
          </p:txBody>
        </p:sp>
        <p:sp>
          <p:nvSpPr>
            <p:cNvPr id="115733" name="Line 71"/>
            <p:cNvSpPr>
              <a:spLocks noChangeShapeType="1"/>
            </p:cNvSpPr>
            <p:nvPr/>
          </p:nvSpPr>
          <p:spPr bwMode="auto">
            <a:xfrm>
              <a:off x="9410" y="5661"/>
              <a:ext cx="1" cy="108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34" name="Line 70"/>
            <p:cNvSpPr>
              <a:spLocks noChangeShapeType="1"/>
            </p:cNvSpPr>
            <p:nvPr/>
          </p:nvSpPr>
          <p:spPr bwMode="auto">
            <a:xfrm flipH="1">
              <a:off x="7610" y="5661"/>
              <a:ext cx="1800" cy="126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35" name="Line 69"/>
            <p:cNvSpPr>
              <a:spLocks noChangeShapeType="1"/>
            </p:cNvSpPr>
            <p:nvPr/>
          </p:nvSpPr>
          <p:spPr bwMode="auto">
            <a:xfrm>
              <a:off x="9410" y="5661"/>
              <a:ext cx="1980" cy="126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36" name="Rectangle 68"/>
            <p:cNvSpPr>
              <a:spLocks noChangeArrowheads="1"/>
            </p:cNvSpPr>
            <p:nvPr/>
          </p:nvSpPr>
          <p:spPr bwMode="auto">
            <a:xfrm>
              <a:off x="12290" y="6921"/>
              <a:ext cx="2160" cy="72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Acompañamos los documentos físicos (cheques, Pagarés, Letras)</a:t>
              </a:r>
              <a:endParaRPr lang="es-ES" sz="900" dirty="0">
                <a:latin typeface="Times New Roman" pitchFamily="8" charset="0"/>
              </a:endParaRPr>
            </a:p>
            <a:p>
              <a:pPr eaLnBrk="0" hangingPunct="0"/>
              <a:endParaRPr lang="es-ES" sz="2400" dirty="0">
                <a:latin typeface="Times New Roman" pitchFamily="8" charset="0"/>
              </a:endParaRPr>
            </a:p>
          </p:txBody>
        </p:sp>
        <p:sp>
          <p:nvSpPr>
            <p:cNvPr id="115737" name="AutoShape 67"/>
            <p:cNvSpPr>
              <a:spLocks noChangeArrowheads="1"/>
            </p:cNvSpPr>
            <p:nvPr/>
          </p:nvSpPr>
          <p:spPr bwMode="auto">
            <a:xfrm>
              <a:off x="1670" y="4761"/>
              <a:ext cx="1440" cy="899"/>
            </a:xfrm>
            <a:prstGeom prst="flowChartManualInput">
              <a:avLst/>
            </a:prstGeom>
            <a:solidFill>
              <a:srgbClr val="FFFFFF"/>
            </a:solidFill>
            <a:ln w="9525">
              <a:solidFill>
                <a:srgbClr val="000000"/>
              </a:solidFill>
              <a:miter lim="800000"/>
              <a:headEnd/>
              <a:tailEnd/>
            </a:ln>
          </p:spPr>
          <p:txBody>
            <a:bodyPr>
              <a:prstTxWarp prst="textNoShape">
                <a:avLst/>
              </a:prstTxWarp>
            </a:bodyPr>
            <a:lstStyle/>
            <a:p>
              <a:pPr algn="ctr"/>
              <a:r>
                <a:rPr lang="es-ES" sz="1200" dirty="0">
                  <a:latin typeface="Times New Roman" pitchFamily="8" charset="0"/>
                  <a:ea typeface="Times New Roman" pitchFamily="8" charset="0"/>
                  <a:cs typeface="Times New Roman" pitchFamily="8" charset="0"/>
                </a:rPr>
                <a:t>Solicitar datos</a:t>
              </a:r>
              <a:endParaRPr lang="es-ES" sz="2400" dirty="0">
                <a:latin typeface="Times New Roman" pitchFamily="8" charset="0"/>
              </a:endParaRPr>
            </a:p>
          </p:txBody>
        </p:sp>
        <p:sp>
          <p:nvSpPr>
            <p:cNvPr id="115738" name="Rectangle 66"/>
            <p:cNvSpPr>
              <a:spLocks noChangeArrowheads="1"/>
            </p:cNvSpPr>
            <p:nvPr/>
          </p:nvSpPr>
          <p:spPr bwMode="auto">
            <a:xfrm>
              <a:off x="3830" y="4941"/>
              <a:ext cx="1800" cy="720"/>
            </a:xfrm>
            <a:prstGeom prst="rect">
              <a:avLst/>
            </a:prstGeom>
            <a:solidFill>
              <a:srgbClr val="FFFFFF"/>
            </a:solidFill>
            <a:ln w="9525">
              <a:solidFill>
                <a:srgbClr val="000000"/>
              </a:solidFill>
              <a:miter lim="800000"/>
              <a:headEnd/>
              <a:tailEnd/>
            </a:ln>
          </p:spPr>
          <p:txBody>
            <a:bodyPr>
              <a:prstTxWarp prst="textNoShape">
                <a:avLst/>
              </a:prstTxWarp>
            </a:bodyPr>
            <a:lstStyle/>
            <a:p>
              <a:pPr algn="ctr"/>
              <a:r>
                <a:rPr lang="es-ES" sz="900" dirty="0">
                  <a:latin typeface="Times New Roman" pitchFamily="8" charset="0"/>
                  <a:ea typeface="Times New Roman" pitchFamily="8" charset="0"/>
                  <a:cs typeface="Times New Roman" pitchFamily="8" charset="0"/>
                </a:rPr>
                <a:t>Proceso vencimiento efectos</a:t>
              </a:r>
              <a:endParaRPr lang="es-ES" sz="2400" dirty="0">
                <a:latin typeface="Times New Roman" pitchFamily="8" charset="0"/>
              </a:endParaRPr>
            </a:p>
          </p:txBody>
        </p:sp>
        <p:sp>
          <p:nvSpPr>
            <p:cNvPr id="115739" name="Line 65"/>
            <p:cNvSpPr>
              <a:spLocks noChangeShapeType="1"/>
            </p:cNvSpPr>
            <p:nvPr/>
          </p:nvSpPr>
          <p:spPr bwMode="auto">
            <a:xfrm>
              <a:off x="5630" y="5301"/>
              <a:ext cx="720" cy="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40" name="Line 64"/>
            <p:cNvSpPr>
              <a:spLocks noChangeShapeType="1"/>
            </p:cNvSpPr>
            <p:nvPr/>
          </p:nvSpPr>
          <p:spPr bwMode="auto">
            <a:xfrm>
              <a:off x="3110" y="5301"/>
              <a:ext cx="720" cy="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41" name="Rectangle 63"/>
            <p:cNvSpPr>
              <a:spLocks noChangeArrowheads="1"/>
            </p:cNvSpPr>
            <p:nvPr/>
          </p:nvSpPr>
          <p:spPr bwMode="auto">
            <a:xfrm>
              <a:off x="6530" y="6021"/>
              <a:ext cx="1260" cy="36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800" dirty="0">
                  <a:latin typeface="Times New Roman" pitchFamily="8" charset="0"/>
                  <a:ea typeface="Times New Roman" pitchFamily="8" charset="0"/>
                  <a:cs typeface="Times New Roman" pitchFamily="8" charset="0"/>
                </a:rPr>
                <a:t> Status = ‘P’</a:t>
              </a:r>
              <a:endParaRPr lang="es-ES" sz="900" dirty="0">
                <a:latin typeface="Times New Roman" pitchFamily="8" charset="0"/>
              </a:endParaRPr>
            </a:p>
            <a:p>
              <a:pPr eaLnBrk="0" hangingPunct="0"/>
              <a:endParaRPr lang="es-ES" sz="2400" dirty="0">
                <a:latin typeface="Times New Roman" pitchFamily="8" charset="0"/>
              </a:endParaRPr>
            </a:p>
          </p:txBody>
        </p:sp>
        <p:sp>
          <p:nvSpPr>
            <p:cNvPr id="115742" name="Line 62"/>
            <p:cNvSpPr>
              <a:spLocks noChangeShapeType="1"/>
            </p:cNvSpPr>
            <p:nvPr/>
          </p:nvSpPr>
          <p:spPr bwMode="auto">
            <a:xfrm>
              <a:off x="4730" y="5661"/>
              <a:ext cx="2700" cy="126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43" name="Rectangle 61"/>
            <p:cNvSpPr>
              <a:spLocks noChangeArrowheads="1"/>
            </p:cNvSpPr>
            <p:nvPr/>
          </p:nvSpPr>
          <p:spPr bwMode="auto">
            <a:xfrm>
              <a:off x="3290" y="2601"/>
              <a:ext cx="2880" cy="2160"/>
            </a:xfrm>
            <a:prstGeom prst="rect">
              <a:avLst/>
            </a:prstGeom>
            <a:solidFill>
              <a:srgbClr val="C0C0C0"/>
            </a:solidFill>
            <a:ln w="9525">
              <a:solidFill>
                <a:srgbClr val="000000"/>
              </a:solidFill>
              <a:miter lim="800000"/>
              <a:headEnd/>
              <a:tailEnd/>
            </a:ln>
          </p:spPr>
          <p:txBody>
            <a:bodyPr>
              <a:prstTxWarp prst="textNoShape">
                <a:avLst/>
              </a:prstTxWarp>
            </a:bodyPr>
            <a:lstStyle/>
            <a:p>
              <a:r>
                <a:rPr lang="es-ES" sz="1200" dirty="0">
                  <a:latin typeface="Times New Roman" pitchFamily="8" charset="0"/>
                  <a:ea typeface="Times New Roman" pitchFamily="8" charset="0"/>
                  <a:cs typeface="Times New Roman" pitchFamily="8" charset="0"/>
                </a:rPr>
                <a:t>Al vencimiento de los efectos, se pasan a cobrados y el status = ‘P’</a:t>
              </a:r>
              <a:endParaRPr lang="es-ES" sz="900" dirty="0">
                <a:latin typeface="Times New Roman" pitchFamily="8" charset="0"/>
              </a:endParaRPr>
            </a:p>
            <a:p>
              <a:pPr eaLnBrk="0" hangingPunct="0"/>
              <a:r>
                <a:rPr lang="es-ES" sz="1200" dirty="0">
                  <a:latin typeface="Times New Roman" pitchFamily="8" charset="0"/>
                  <a:ea typeface="Times New Roman" pitchFamily="8" charset="0"/>
                  <a:cs typeface="Times New Roman" pitchFamily="8" charset="0"/>
                </a:rPr>
                <a:t>Si un cliente no atiende el efecto a su vencimiento se</a:t>
              </a:r>
              <a:endParaRPr lang="es-ES" sz="900" dirty="0">
                <a:latin typeface="Times New Roman" pitchFamily="8" charset="0"/>
              </a:endParaRPr>
            </a:p>
            <a:p>
              <a:pPr eaLnBrk="0" hangingPunct="0"/>
              <a:r>
                <a:rPr lang="es-ES" sz="1200" dirty="0">
                  <a:latin typeface="Times New Roman" pitchFamily="8" charset="0"/>
                  <a:ea typeface="Times New Roman" pitchFamily="8" charset="0"/>
                  <a:cs typeface="Times New Roman" pitchFamily="8" charset="0"/>
                </a:rPr>
                <a:t>produce el impagado y el status = ‘I’</a:t>
              </a:r>
              <a:endParaRPr lang="es-ES" sz="2400" dirty="0">
                <a:latin typeface="Times New Roman" pitchFamily="8" charset="0"/>
              </a:endParaRPr>
            </a:p>
          </p:txBody>
        </p:sp>
        <p:sp>
          <p:nvSpPr>
            <p:cNvPr id="115744" name="AutoShape 60"/>
            <p:cNvSpPr>
              <a:spLocks noChangeArrowheads="1"/>
            </p:cNvSpPr>
            <p:nvPr/>
          </p:nvSpPr>
          <p:spPr bwMode="auto">
            <a:xfrm>
              <a:off x="11390" y="5301"/>
              <a:ext cx="1080" cy="1440"/>
            </a:xfrm>
            <a:prstGeom prst="can">
              <a:avLst>
                <a:gd name="adj" fmla="val 33333"/>
              </a:avLst>
            </a:prstGeom>
            <a:solidFill>
              <a:srgbClr val="FFFFFF"/>
            </a:solidFill>
            <a:ln w="9525">
              <a:solidFill>
                <a:srgbClr val="000000"/>
              </a:solidFill>
              <a:round/>
              <a:headEnd/>
              <a:tailEnd/>
            </a:ln>
          </p:spPr>
          <p:txBody>
            <a:bodyPr>
              <a:prstTxWarp prst="textNoShape">
                <a:avLst/>
              </a:prstTxWarp>
            </a:bodyPr>
            <a:lstStyle/>
            <a:p>
              <a:r>
                <a:rPr lang="es-ES" sz="1100" dirty="0" err="1">
                  <a:latin typeface="Times New Roman" pitchFamily="8" charset="0"/>
                  <a:ea typeface="Times New Roman" pitchFamily="8" charset="0"/>
                  <a:cs typeface="Times New Roman" pitchFamily="8" charset="0"/>
                </a:rPr>
                <a:t>MaestroBancos</a:t>
              </a:r>
              <a:endParaRPr lang="es-ES" sz="900">
                <a:latin typeface="Times New Roman" pitchFamily="8" charset="0"/>
              </a:endParaRPr>
            </a:p>
            <a:p>
              <a:pPr eaLnBrk="0" hangingPunct="0"/>
              <a:r>
                <a:rPr lang="es-ES" sz="1100" dirty="0">
                  <a:latin typeface="Times New Roman" pitchFamily="8" charset="0"/>
                  <a:ea typeface="Times New Roman" pitchFamily="8" charset="0"/>
                  <a:cs typeface="Times New Roman" pitchFamily="8" charset="0"/>
                </a:rPr>
                <a:t>(Riesgo)</a:t>
              </a:r>
              <a:endParaRPr lang="es-ES" sz="2400" dirty="0">
                <a:latin typeface="Times New Roman" pitchFamily="8" charset="0"/>
              </a:endParaRPr>
            </a:p>
          </p:txBody>
        </p:sp>
        <p:sp>
          <p:nvSpPr>
            <p:cNvPr id="115745" name="Line 59"/>
            <p:cNvSpPr>
              <a:spLocks noChangeShapeType="1"/>
            </p:cNvSpPr>
            <p:nvPr/>
          </p:nvSpPr>
          <p:spPr bwMode="auto">
            <a:xfrm flipV="1">
              <a:off x="10310" y="4401"/>
              <a:ext cx="1080"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46" name="Line 58"/>
            <p:cNvSpPr>
              <a:spLocks noChangeShapeType="1"/>
            </p:cNvSpPr>
            <p:nvPr/>
          </p:nvSpPr>
          <p:spPr bwMode="auto">
            <a:xfrm>
              <a:off x="10310" y="5301"/>
              <a:ext cx="1080" cy="72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sp>
          <p:nvSpPr>
            <p:cNvPr id="115747" name="AutoShape 57"/>
            <p:cNvSpPr>
              <a:spLocks noChangeArrowheads="1"/>
            </p:cNvSpPr>
            <p:nvPr/>
          </p:nvSpPr>
          <p:spPr bwMode="auto">
            <a:xfrm>
              <a:off x="4010" y="6561"/>
              <a:ext cx="1440" cy="1620"/>
            </a:xfrm>
            <a:prstGeom prst="can">
              <a:avLst>
                <a:gd name="adj" fmla="val 28125"/>
              </a:avLst>
            </a:prstGeom>
            <a:solidFill>
              <a:srgbClr val="FFFFFF"/>
            </a:solidFill>
            <a:ln w="9525">
              <a:solidFill>
                <a:srgbClr val="000000"/>
              </a:solidFill>
              <a:round/>
              <a:headEnd/>
              <a:tailEnd/>
            </a:ln>
          </p:spPr>
          <p:txBody>
            <a:bodyPr>
              <a:prstTxWarp prst="textNoShape">
                <a:avLst/>
              </a:prstTxWarp>
            </a:bodyPr>
            <a:lstStyle/>
            <a:p>
              <a:r>
                <a:rPr lang="es-ES" sz="1000" dirty="0">
                  <a:latin typeface="Times New Roman" pitchFamily="8" charset="0"/>
                  <a:ea typeface="Times New Roman" pitchFamily="8" charset="0"/>
                  <a:cs typeface="Times New Roman" pitchFamily="8" charset="0"/>
                </a:rPr>
                <a:t>Asiento contable del cobro o impagado</a:t>
              </a:r>
              <a:endParaRPr lang="es-ES" sz="2400" dirty="0">
                <a:latin typeface="Times New Roman" pitchFamily="8" charset="0"/>
              </a:endParaRPr>
            </a:p>
          </p:txBody>
        </p:sp>
        <p:sp>
          <p:nvSpPr>
            <p:cNvPr id="115748" name="Line 56"/>
            <p:cNvSpPr>
              <a:spLocks noChangeShapeType="1"/>
            </p:cNvSpPr>
            <p:nvPr/>
          </p:nvSpPr>
          <p:spPr bwMode="auto">
            <a:xfrm>
              <a:off x="4730" y="5661"/>
              <a:ext cx="0" cy="900"/>
            </a:xfrm>
            <a:prstGeom prst="line">
              <a:avLst/>
            </a:prstGeom>
            <a:noFill/>
            <a:ln w="9525">
              <a:solidFill>
                <a:srgbClr val="000000"/>
              </a:solidFill>
              <a:round/>
              <a:headEnd/>
              <a:tailEnd type="triangle" w="med" len="med"/>
            </a:ln>
          </p:spPr>
          <p:txBody>
            <a:bodyPr>
              <a:prstTxWarp prst="textNoShape">
                <a:avLst/>
              </a:prstTxWarp>
            </a:bodyPr>
            <a:lstStyle/>
            <a:p>
              <a:endParaRPr lang="es-ES_tradnl" dirty="0"/>
            </a:p>
          </p:txBody>
        </p:sp>
      </p:grpSp>
      <p:sp>
        <p:nvSpPr>
          <p:cNvPr id="115716" name="Rectangle 105"/>
          <p:cNvSpPr>
            <a:spLocks noChangeArrowheads="1"/>
          </p:cNvSpPr>
          <p:nvPr/>
        </p:nvSpPr>
        <p:spPr bwMode="auto">
          <a:xfrm>
            <a:off x="-222250" y="6392863"/>
            <a:ext cx="9896475" cy="461962"/>
          </a:xfrm>
          <a:prstGeom prst="rect">
            <a:avLst/>
          </a:prstGeom>
          <a:noFill/>
          <a:ln w="9525">
            <a:noFill/>
            <a:miter lim="800000"/>
            <a:headEnd/>
            <a:tailEnd/>
          </a:ln>
        </p:spPr>
        <p:txBody>
          <a:bodyPr anchor="ctr">
            <a:prstTxWarp prst="textNoShape">
              <a:avLst/>
            </a:prstTxWarp>
            <a:spAutoFit/>
          </a:bodyPr>
          <a:lstStyle/>
          <a:p>
            <a:endParaRPr lang="es-ES_tradnl" sz="2400" dirty="0">
              <a:latin typeface="Times New Roman" pitchFamily="8" charset="0"/>
            </a:endParaRPr>
          </a:p>
        </p:txBody>
      </p:sp>
      <p:sp>
        <p:nvSpPr>
          <p:cNvPr id="35" name="Rectangle 106"/>
          <p:cNvSpPr>
            <a:spLocks noChangeArrowheads="1"/>
          </p:cNvSpPr>
          <p:nvPr/>
        </p:nvSpPr>
        <p:spPr bwMode="auto">
          <a:xfrm>
            <a:off x="1" y="52475"/>
            <a:ext cx="9144000" cy="1077912"/>
          </a:xfrm>
          <a:prstGeom prst="rect">
            <a:avLst/>
          </a:prstGeom>
          <a:noFill/>
          <a:ln w="9525">
            <a:noFill/>
            <a:miter lim="800000"/>
            <a:headEnd/>
            <a:tailEnd/>
          </a:ln>
        </p:spPr>
        <p:txBody>
          <a:bodyPr wrap="square" anchor="ctr">
            <a:prstTxWarp prst="textNoShape">
              <a:avLst/>
            </a:prstTxWarp>
            <a:spAutoFit/>
          </a:bodyPr>
          <a:lstStyle/>
          <a:p>
            <a:pPr indent="449263" algn="ctr">
              <a:defRPr/>
            </a:pPr>
            <a:r>
              <a:rPr lang="es-ES" sz="3200" b="1" dirty="0">
                <a:solidFill>
                  <a:schemeClr val="tx2"/>
                </a:solidFill>
                <a:effectLst>
                  <a:outerShdw blurRad="38100" dist="38100" dir="2700000" algn="tl">
                    <a:srgbClr val="DDDDDD"/>
                  </a:outerShdw>
                </a:effectLst>
                <a:latin typeface="Eras Medium ITC" pitchFamily="34" charset="0"/>
              </a:rPr>
              <a:t>CIRCUITO CARTERA DE COBROS: </a:t>
            </a:r>
          </a:p>
          <a:p>
            <a:pPr indent="449263" algn="ctr">
              <a:defRPr/>
            </a:pPr>
            <a:r>
              <a:rPr lang="es-ES" sz="3200" b="1" dirty="0">
                <a:solidFill>
                  <a:schemeClr val="tx2"/>
                </a:solidFill>
                <a:effectLst>
                  <a:outerShdw blurRad="38100" dist="38100" dir="2700000" algn="tl">
                    <a:srgbClr val="DDDDDD"/>
                  </a:outerShdw>
                </a:effectLst>
                <a:latin typeface="Eras Medium ITC" pitchFamily="34" charset="0"/>
              </a:rPr>
              <a:t>PROCESO REMESA COBROS A CLIENTES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p:cNvSpPr>
          <p:nvPr>
            <p:ph type="title"/>
          </p:nvPr>
        </p:nvSpPr>
        <p:spPr bwMode="auto">
          <a:xfrm>
            <a:off x="857250" y="214313"/>
            <a:ext cx="7358063" cy="1714500"/>
          </a:xfrm>
        </p:spPr>
        <p:txBody>
          <a:bodyPr>
            <a:normAutofit/>
          </a:bodyPr>
          <a:lstStyle/>
          <a:p>
            <a:pPr algn="ctr" eaLnBrk="1" hangingPunct="1">
              <a:defRPr/>
            </a:pPr>
            <a:r>
              <a:rPr lang="es-ES" sz="4400" dirty="0">
                <a:effectLst/>
                <a:ea typeface="+mj-ea"/>
                <a:cs typeface="+mj-cs"/>
              </a:rPr>
              <a:t>  Formas de pago más comunes en las empresas</a:t>
            </a:r>
          </a:p>
        </p:txBody>
      </p:sp>
      <p:sp>
        <p:nvSpPr>
          <p:cNvPr id="26627" name="Rectangle 3"/>
          <p:cNvSpPr txBox="1">
            <a:spLocks/>
          </p:cNvSpPr>
          <p:nvPr/>
        </p:nvSpPr>
        <p:spPr bwMode="auto">
          <a:xfrm>
            <a:off x="1243013" y="2420938"/>
            <a:ext cx="7615237" cy="3903662"/>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Cheque</a:t>
            </a:r>
          </a:p>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Pagaré</a:t>
            </a:r>
          </a:p>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Letra de cambio</a:t>
            </a:r>
          </a:p>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Recibo</a:t>
            </a:r>
          </a:p>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Transferencia Bancaria</a:t>
            </a:r>
          </a:p>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Domiciliación Bancaria </a:t>
            </a:r>
          </a:p>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Factoring</a:t>
            </a:r>
          </a:p>
          <a:p>
            <a:pPr marL="342900" indent="-342900" defTabSz="-13873163">
              <a:buClr>
                <a:schemeClr val="accent1"/>
              </a:buClr>
              <a:buSzPct val="75000"/>
              <a:buFont typeface="Wingdings 3" pitchFamily="8" charset="2"/>
              <a:buChar char=""/>
            </a:pPr>
            <a:r>
              <a:rPr lang="es-ES" sz="3100" dirty="0">
                <a:solidFill>
                  <a:srgbClr val="333333"/>
                </a:solidFill>
                <a:latin typeface="Tahoma" pitchFamily="8" charset="0"/>
              </a:rPr>
              <a:t>Confirming</a:t>
            </a:r>
          </a:p>
          <a:p>
            <a:pPr marL="342900" indent="-342900" defTabSz="-13873163">
              <a:buClr>
                <a:schemeClr val="accent1"/>
              </a:buClr>
              <a:buSzPct val="75000"/>
              <a:buFont typeface="Wingdings 3" pitchFamily="8" charset="2"/>
              <a:buChar char=""/>
            </a:pPr>
            <a:endParaRPr lang="es-ES" sz="3100" dirty="0">
              <a:solidFill>
                <a:srgbClr val="333333"/>
              </a:solidFill>
              <a:latin typeface="Tahoma" pitchFamily="8" charset="0"/>
            </a:endParaRPr>
          </a:p>
          <a:p>
            <a:pPr marL="342900" indent="-342900" defTabSz="-13873163">
              <a:buClr>
                <a:schemeClr val="accent1"/>
              </a:buClr>
              <a:buSzPct val="75000"/>
              <a:buFont typeface="Wingdings 3" pitchFamily="8" charset="2"/>
              <a:buChar char=""/>
            </a:pPr>
            <a:endParaRPr lang="es-ES" sz="3100" dirty="0">
              <a:solidFill>
                <a:srgbClr val="333333"/>
              </a:solidFill>
              <a:latin typeface="Tahoma" pitchFamily="8" charset="0"/>
            </a:endParaRPr>
          </a:p>
          <a:p>
            <a:pPr marL="342900" indent="-342900" defTabSz="-13873163">
              <a:buClr>
                <a:schemeClr val="accent1"/>
              </a:buClr>
              <a:buSzPct val="75000"/>
              <a:buFont typeface="Wingdings 3" pitchFamily="8" charset="2"/>
              <a:buNone/>
            </a:pPr>
            <a:r>
              <a:rPr lang="es-ES" sz="3100" dirty="0">
                <a:solidFill>
                  <a:srgbClr val="333333"/>
                </a:solidFill>
                <a:latin typeface="Tahoma" pitchFamily="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600200"/>
            <a:ext cx="8229600" cy="5105400"/>
          </a:xfrm>
        </p:spPr>
        <p:txBody>
          <a:bodyPr/>
          <a:lstStyle/>
          <a:p>
            <a:pPr marL="400050"/>
            <a:r>
              <a:rPr lang="es-ES" sz="3600" dirty="0">
                <a:latin typeface="Tahoma" pitchFamily="8" charset="0"/>
              </a:rPr>
              <a:t>Se entrega la totalidad de la cantidad</a:t>
            </a:r>
          </a:p>
          <a:p>
            <a:pPr marL="400050"/>
            <a:r>
              <a:rPr lang="es-ES" sz="3600" dirty="0">
                <a:latin typeface="Tahoma" pitchFamily="8" charset="0"/>
              </a:rPr>
              <a:t>Se pagan intereses desde el principio</a:t>
            </a:r>
          </a:p>
          <a:p>
            <a:pPr marL="400050"/>
            <a:r>
              <a:rPr lang="es-ES" sz="3600" dirty="0">
                <a:latin typeface="Tahoma" pitchFamily="8" charset="0"/>
              </a:rPr>
              <a:t>Se paga una comisión</a:t>
            </a:r>
          </a:p>
          <a:p>
            <a:pPr marL="400050"/>
            <a:r>
              <a:rPr lang="es-ES" sz="3600" dirty="0">
                <a:latin typeface="Tahoma" pitchFamily="8" charset="0"/>
              </a:rPr>
              <a:t>Se establecen garantías</a:t>
            </a:r>
          </a:p>
          <a:p>
            <a:pPr marL="800100" lvl="1"/>
            <a:r>
              <a:rPr lang="es-ES" sz="3200" dirty="0">
                <a:latin typeface="Tahoma" pitchFamily="8" charset="0"/>
              </a:rPr>
              <a:t>Hipotecarias: compra de inmuebles</a:t>
            </a:r>
          </a:p>
          <a:p>
            <a:pPr marL="800100" lvl="1"/>
            <a:r>
              <a:rPr lang="es-ES" sz="3200" dirty="0">
                <a:latin typeface="Tahoma" pitchFamily="8" charset="0"/>
              </a:rPr>
              <a:t>Leasing: compra de vehículos, maquinaria, mobiliario</a:t>
            </a:r>
          </a:p>
          <a:p>
            <a:pPr marL="800100" lvl="1"/>
            <a:r>
              <a:rPr lang="es-ES" sz="3200" dirty="0">
                <a:latin typeface="Tahoma" pitchFamily="8" charset="0"/>
              </a:rPr>
              <a:t>Avales: Un tercero pagará en caso de insolvencia.</a:t>
            </a:r>
          </a:p>
          <a:p>
            <a:pPr marL="400050"/>
            <a:endParaRPr lang="es-ES" sz="3600" dirty="0">
              <a:latin typeface="Tahoma" pitchFamily="8" charset="0"/>
            </a:endParaRPr>
          </a:p>
          <a:p>
            <a:endParaRPr lang="es-ES_tradnl" dirty="0"/>
          </a:p>
        </p:txBody>
      </p:sp>
      <p:sp>
        <p:nvSpPr>
          <p:cNvPr id="3" name="Título 2"/>
          <p:cNvSpPr>
            <a:spLocks noGrp="1"/>
          </p:cNvSpPr>
          <p:nvPr>
            <p:ph type="title"/>
          </p:nvPr>
        </p:nvSpPr>
        <p:spPr/>
        <p:txBody>
          <a:bodyPr>
            <a:normAutofit/>
          </a:bodyPr>
          <a:lstStyle/>
          <a:p>
            <a:pPr algn="ctr"/>
            <a:r>
              <a:rPr lang="es-ES" dirty="0"/>
              <a:t>Préstamo</a:t>
            </a:r>
            <a:endParaRPr lang="es-ES_tradnl" dirty="0"/>
          </a:p>
        </p:txBody>
      </p:sp>
    </p:spTree>
    <p:extLst>
      <p:ext uri="{BB962C8B-B14F-4D97-AF65-F5344CB8AC3E}">
        <p14:creationId xmlns:p14="http://schemas.microsoft.com/office/powerpoint/2010/main" val="207986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p:cNvSpPr>
          <p:nvPr>
            <p:ph type="title"/>
          </p:nvPr>
        </p:nvSpPr>
        <p:spPr bwMode="auto">
          <a:xfrm>
            <a:off x="857250" y="214313"/>
            <a:ext cx="7358063" cy="1714500"/>
          </a:xfrm>
        </p:spPr>
        <p:txBody>
          <a:bodyPr/>
          <a:lstStyle/>
          <a:p>
            <a:pPr marL="0" indent="0" algn="ctr">
              <a:buClr>
                <a:schemeClr val="accent1"/>
              </a:buClr>
              <a:buSzPct val="75000"/>
            </a:pPr>
            <a:r>
              <a:rPr lang="es-ES" sz="4400" dirty="0">
                <a:solidFill>
                  <a:srgbClr val="333333"/>
                </a:solidFill>
              </a:rPr>
              <a:t>Crédito</a:t>
            </a:r>
          </a:p>
        </p:txBody>
      </p:sp>
      <p:sp>
        <p:nvSpPr>
          <p:cNvPr id="28675" name="Rectangle 3"/>
          <p:cNvSpPr txBox="1">
            <a:spLocks/>
          </p:cNvSpPr>
          <p:nvPr/>
        </p:nvSpPr>
        <p:spPr bwMode="auto">
          <a:xfrm>
            <a:off x="1066800" y="1752600"/>
            <a:ext cx="7615237" cy="4724400"/>
          </a:xfrm>
          <a:prstGeom prst="rect">
            <a:avLst/>
          </a:prstGeom>
          <a:noFill/>
          <a:ln w="9525">
            <a:noFill/>
            <a:miter lim="800000"/>
            <a:headEnd/>
            <a:tailEnd/>
          </a:ln>
        </p:spPr>
        <p:txBody>
          <a:bodyPr>
            <a:prstTxWarp prst="textNoShape">
              <a:avLst/>
            </a:prstTxWarp>
          </a:bodyPr>
          <a:lstStyle/>
          <a:p>
            <a:pPr marL="342900" indent="-342900" defTabSz="-13873163">
              <a:buClr>
                <a:schemeClr val="accent1"/>
              </a:buClr>
              <a:buSzPct val="75000"/>
              <a:buFont typeface="Wingdings 3" pitchFamily="8" charset="2"/>
              <a:buChar char=""/>
            </a:pPr>
            <a:r>
              <a:rPr lang="es-ES" sz="3000" dirty="0">
                <a:solidFill>
                  <a:srgbClr val="333333"/>
                </a:solidFill>
                <a:latin typeface="Tahoma" pitchFamily="8" charset="0"/>
              </a:rPr>
              <a:t>Se establece una cantidad máxima disponible</a:t>
            </a:r>
          </a:p>
          <a:p>
            <a:pPr marL="342900" indent="-342900" defTabSz="-13873163">
              <a:buClr>
                <a:schemeClr val="accent1"/>
              </a:buClr>
              <a:buSzPct val="75000"/>
              <a:buFont typeface="Wingdings 3" pitchFamily="8" charset="2"/>
              <a:buChar char=""/>
            </a:pPr>
            <a:r>
              <a:rPr lang="es-ES" sz="3000" dirty="0">
                <a:solidFill>
                  <a:srgbClr val="333333"/>
                </a:solidFill>
                <a:latin typeface="Tahoma" pitchFamily="8" charset="0"/>
              </a:rPr>
              <a:t>Se realizan disposiciones parciales de esa cantidad, descuento.</a:t>
            </a:r>
          </a:p>
          <a:p>
            <a:pPr marL="342900" indent="-342900" defTabSz="-13873163">
              <a:buClr>
                <a:schemeClr val="accent1"/>
              </a:buClr>
              <a:buSzPct val="75000"/>
              <a:buFont typeface="Wingdings 3" pitchFamily="8" charset="2"/>
              <a:buChar char=""/>
            </a:pPr>
            <a:r>
              <a:rPr lang="es-ES" sz="3000" dirty="0">
                <a:solidFill>
                  <a:srgbClr val="333333"/>
                </a:solidFill>
                <a:latin typeface="Tahoma" pitchFamily="8" charset="0"/>
              </a:rPr>
              <a:t>Se pagan intereses sobre la cantidad dispuesta</a:t>
            </a:r>
          </a:p>
          <a:p>
            <a:pPr marL="342900" indent="-342900" defTabSz="-13873163">
              <a:buClr>
                <a:schemeClr val="accent1"/>
              </a:buClr>
              <a:buSzPct val="75000"/>
              <a:buFont typeface="Wingdings 3" pitchFamily="8" charset="2"/>
              <a:buChar char=""/>
            </a:pPr>
            <a:r>
              <a:rPr lang="es-ES" sz="3000" dirty="0">
                <a:solidFill>
                  <a:srgbClr val="333333"/>
                </a:solidFill>
                <a:latin typeface="Tahoma" pitchFamily="8" charset="0"/>
              </a:rPr>
              <a:t>Se paga una comisión sobre el total</a:t>
            </a:r>
          </a:p>
          <a:p>
            <a:pPr marL="342900" indent="-342900" defTabSz="-13873163">
              <a:buClr>
                <a:schemeClr val="accent1"/>
              </a:buClr>
              <a:buSzPct val="75000"/>
              <a:buFont typeface="Wingdings 3" pitchFamily="8" charset="2"/>
              <a:buChar char=""/>
            </a:pPr>
            <a:r>
              <a:rPr lang="es-ES" sz="3000" dirty="0">
                <a:solidFill>
                  <a:srgbClr val="333333"/>
                </a:solidFill>
                <a:latin typeface="Tahoma" pitchFamily="8" charset="0"/>
              </a:rPr>
              <a:t>Líneas de crédito:</a:t>
            </a:r>
          </a:p>
          <a:p>
            <a:pPr marL="800100" lvl="1" indent="-342900" defTabSz="-13873163">
              <a:buClr>
                <a:schemeClr val="accent1"/>
              </a:buClr>
              <a:buSzPct val="75000"/>
              <a:buFont typeface="Wingdings 3" pitchFamily="8" charset="2"/>
              <a:buChar char=""/>
            </a:pPr>
            <a:r>
              <a:rPr lang="es-ES" sz="3000" dirty="0">
                <a:solidFill>
                  <a:srgbClr val="333333"/>
                </a:solidFill>
                <a:latin typeface="Tahoma" pitchFamily="8" charset="0"/>
              </a:rPr>
              <a:t>Las entregas se realizan contra un documento de cobro (efecto comercial)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Grp="1"/>
          </p:cNvSpPr>
          <p:nvPr>
            <p:ph type="title"/>
          </p:nvPr>
        </p:nvSpPr>
        <p:spPr bwMode="auto">
          <a:xfrm>
            <a:off x="1243013" y="828675"/>
            <a:ext cx="7186612" cy="588963"/>
          </a:xfrm>
        </p:spPr>
        <p:txBody>
          <a:bodyPr>
            <a:normAutofit fontScale="90000"/>
          </a:bodyPr>
          <a:lstStyle/>
          <a:p>
            <a:pPr algn="ctr" eaLnBrk="1" hangingPunct="1">
              <a:defRPr/>
            </a:pPr>
            <a:r>
              <a:rPr lang="es-ES" sz="4300" dirty="0">
                <a:effectLst>
                  <a:outerShdw blurRad="38100" dist="38100" dir="2700000" algn="tl">
                    <a:srgbClr val="DDDDDD"/>
                  </a:outerShdw>
                </a:effectLst>
                <a:ea typeface="+mj-ea"/>
                <a:cs typeface="+mj-cs"/>
              </a:rPr>
              <a:t>CHEQUE</a:t>
            </a:r>
          </a:p>
        </p:txBody>
      </p:sp>
      <p:sp>
        <p:nvSpPr>
          <p:cNvPr id="33795" name="Rectangle 3"/>
          <p:cNvSpPr txBox="1">
            <a:spLocks/>
          </p:cNvSpPr>
          <p:nvPr/>
        </p:nvSpPr>
        <p:spPr bwMode="auto">
          <a:xfrm>
            <a:off x="1398588" y="1944688"/>
            <a:ext cx="7313612" cy="4652962"/>
          </a:xfrm>
          <a:prstGeom prst="rect">
            <a:avLst/>
          </a:prstGeom>
          <a:noFill/>
          <a:ln w="9525">
            <a:noFill/>
            <a:miter lim="800000"/>
            <a:headEnd/>
            <a:tailEnd/>
          </a:ln>
        </p:spPr>
        <p:txBody>
          <a:bodyPr>
            <a:prstTxWarp prst="textNoShape">
              <a:avLst/>
            </a:prstTxWarp>
          </a:bodyPr>
          <a:lstStyle/>
          <a:p>
            <a:pPr marL="342900" indent="-342900" defTabSz="-13873163">
              <a:lnSpc>
                <a:spcPct val="80000"/>
              </a:lnSpc>
              <a:buClr>
                <a:schemeClr val="accent1"/>
              </a:buClr>
              <a:buSzPct val="75000"/>
              <a:buFont typeface="Wingdings 3" pitchFamily="8" charset="2"/>
              <a:buChar char=""/>
            </a:pPr>
            <a:r>
              <a:rPr lang="es-ES" sz="2400" dirty="0">
                <a:solidFill>
                  <a:srgbClr val="000000"/>
                </a:solidFill>
                <a:latin typeface="Tahoma" pitchFamily="8" charset="0"/>
              </a:rPr>
              <a:t>La empresa envía mercancía al cliente.</a:t>
            </a:r>
          </a:p>
          <a:p>
            <a:pPr marL="342900" indent="-342900" defTabSz="-13873163">
              <a:lnSpc>
                <a:spcPct val="80000"/>
              </a:lnSpc>
              <a:buClr>
                <a:schemeClr val="accent1"/>
              </a:buClr>
              <a:buSzPct val="75000"/>
              <a:buFont typeface="Wingdings 3" pitchFamily="8" charset="2"/>
              <a:buNone/>
            </a:pPr>
            <a:endParaRPr lang="es-ES" sz="2400" dirty="0">
              <a:solidFill>
                <a:srgbClr val="000000"/>
              </a:solidFill>
              <a:latin typeface="Tahoma" pitchFamily="8" charset="0"/>
            </a:endParaRPr>
          </a:p>
          <a:p>
            <a:pPr marL="342900" indent="-342900" defTabSz="-13873163">
              <a:lnSpc>
                <a:spcPct val="80000"/>
              </a:lnSpc>
              <a:buClr>
                <a:schemeClr val="accent1"/>
              </a:buClr>
              <a:buSzPct val="75000"/>
              <a:buFont typeface="Wingdings 3" pitchFamily="8" charset="2"/>
              <a:buChar char=""/>
            </a:pPr>
            <a:r>
              <a:rPr lang="es-ES" sz="2400" dirty="0">
                <a:solidFill>
                  <a:srgbClr val="000000"/>
                </a:solidFill>
                <a:latin typeface="Tahoma" pitchFamily="8" charset="0"/>
              </a:rPr>
              <a:t>El cliente envía el cheque a la empresa.</a:t>
            </a:r>
          </a:p>
          <a:p>
            <a:pPr marL="342900" indent="-342900" defTabSz="-13873163">
              <a:lnSpc>
                <a:spcPct val="80000"/>
              </a:lnSpc>
              <a:buClr>
                <a:schemeClr val="accent1"/>
              </a:buClr>
              <a:buSzPct val="75000"/>
              <a:buFont typeface="Wingdings 3" pitchFamily="8" charset="2"/>
              <a:buNone/>
            </a:pPr>
            <a:endParaRPr lang="es-ES" sz="2400" dirty="0">
              <a:solidFill>
                <a:srgbClr val="000000"/>
              </a:solidFill>
              <a:latin typeface="Tahoma" pitchFamily="8" charset="0"/>
            </a:endParaRPr>
          </a:p>
          <a:p>
            <a:pPr marL="342900" indent="-342900" defTabSz="-13873163">
              <a:lnSpc>
                <a:spcPct val="80000"/>
              </a:lnSpc>
              <a:buClr>
                <a:schemeClr val="accent1"/>
              </a:buClr>
              <a:buSzPct val="75000"/>
              <a:buFont typeface="Wingdings 3" pitchFamily="8" charset="2"/>
              <a:buChar char=""/>
            </a:pPr>
            <a:r>
              <a:rPr lang="es-ES" sz="2400" dirty="0">
                <a:solidFill>
                  <a:srgbClr val="000000"/>
                </a:solidFill>
                <a:latin typeface="Tahoma" pitchFamily="8" charset="0"/>
              </a:rPr>
              <a:t>La empresa recibe el cheque y lo presenta para su cobro en una entidad financiera.</a:t>
            </a:r>
          </a:p>
          <a:p>
            <a:pPr marL="342900" indent="-342900" defTabSz="-13873163">
              <a:lnSpc>
                <a:spcPct val="80000"/>
              </a:lnSpc>
              <a:buClr>
                <a:schemeClr val="accent1"/>
              </a:buClr>
              <a:buSzPct val="75000"/>
              <a:buFont typeface="Wingdings 3" pitchFamily="8" charset="2"/>
              <a:buNone/>
            </a:pPr>
            <a:endParaRPr lang="es-ES" sz="2400" dirty="0">
              <a:solidFill>
                <a:srgbClr val="000000"/>
              </a:solidFill>
              <a:latin typeface="Tahoma" pitchFamily="8" charset="0"/>
            </a:endParaRPr>
          </a:p>
          <a:p>
            <a:pPr marL="342900" indent="-342900" defTabSz="-13873163">
              <a:lnSpc>
                <a:spcPct val="80000"/>
              </a:lnSpc>
              <a:buClr>
                <a:schemeClr val="accent1"/>
              </a:buClr>
              <a:buSzPct val="75000"/>
              <a:buFont typeface="Wingdings 3" pitchFamily="8" charset="2"/>
              <a:buChar char=""/>
            </a:pPr>
            <a:r>
              <a:rPr lang="es-ES" sz="2400" dirty="0">
                <a:solidFill>
                  <a:srgbClr val="000000"/>
                </a:solidFill>
                <a:latin typeface="Tahoma" pitchFamily="8" charset="0"/>
              </a:rPr>
              <a:t>La entidad financiera presenta el documento para su compensación en la Cámara de Compensación.</a:t>
            </a:r>
          </a:p>
          <a:p>
            <a:pPr marL="342900" indent="-342900" defTabSz="-13873163">
              <a:lnSpc>
                <a:spcPct val="80000"/>
              </a:lnSpc>
              <a:buClr>
                <a:schemeClr val="accent1"/>
              </a:buClr>
              <a:buSzPct val="75000"/>
              <a:buFont typeface="Wingdings 3" pitchFamily="8" charset="2"/>
              <a:buNone/>
            </a:pPr>
            <a:endParaRPr lang="es-ES" sz="2400" dirty="0">
              <a:solidFill>
                <a:srgbClr val="000000"/>
              </a:solidFill>
              <a:latin typeface="Tahoma" pitchFamily="8" charset="0"/>
            </a:endParaRPr>
          </a:p>
          <a:p>
            <a:pPr marL="342900" indent="-342900" defTabSz="-13873163">
              <a:lnSpc>
                <a:spcPct val="80000"/>
              </a:lnSpc>
              <a:buClr>
                <a:schemeClr val="accent1"/>
              </a:buClr>
              <a:buSzPct val="75000"/>
              <a:buFont typeface="Wingdings 3" pitchFamily="8" charset="2"/>
              <a:buChar char=""/>
            </a:pPr>
            <a:r>
              <a:rPr lang="es-ES" sz="2400" dirty="0">
                <a:solidFill>
                  <a:srgbClr val="000000"/>
                </a:solidFill>
                <a:latin typeface="Tahoma" pitchFamily="8" charset="0"/>
              </a:rPr>
              <a:t>La entidad financiera adeuda el importe del cheque al librador (cliente).</a:t>
            </a:r>
          </a:p>
          <a:p>
            <a:pPr marL="342900" indent="-342900" defTabSz="-13873163">
              <a:lnSpc>
                <a:spcPct val="80000"/>
              </a:lnSpc>
              <a:buClr>
                <a:schemeClr val="accent1"/>
              </a:buClr>
              <a:buSzPct val="75000"/>
              <a:buFont typeface="Wingdings 3" pitchFamily="8" charset="2"/>
              <a:buNone/>
            </a:pPr>
            <a:endParaRPr lang="es-ES" sz="2400" dirty="0">
              <a:solidFill>
                <a:srgbClr val="000000"/>
              </a:solidFill>
              <a:latin typeface="Tahoma" pitchFamily="8" charset="0"/>
            </a:endParaRPr>
          </a:p>
          <a:p>
            <a:pPr marL="342900" indent="-342900" defTabSz="-13873163">
              <a:lnSpc>
                <a:spcPct val="80000"/>
              </a:lnSpc>
              <a:buClr>
                <a:schemeClr val="accent1"/>
              </a:buClr>
              <a:buSzPct val="75000"/>
              <a:buFont typeface="Wingdings 3" pitchFamily="8" charset="2"/>
              <a:buChar char=""/>
            </a:pPr>
            <a:r>
              <a:rPr lang="es-ES" sz="2400" dirty="0">
                <a:solidFill>
                  <a:srgbClr val="000000"/>
                </a:solidFill>
                <a:latin typeface="Tahoma" pitchFamily="8" charset="0"/>
              </a:rPr>
              <a:t>Finalmente, la mencionada entidad financiera, abona la cantidad a la empresa.</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AGGERGROUP" val="1"/>
</p:tagLst>
</file>

<file path=ppt/tags/tag10.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colortbl\red0\green0\blue0;}{\f0\fs36\b\cf0 Posting Date\par}}"/>
  <p:tag name="PPWINSEGMENT1TARGETRTF" val="{\rtf1\ansi\deff1{\fonttbl{\f1\fcharset0 Arial;}}{\colortbl\red0\green0\blue0;}{\f1\fs36\b\cf0 Fecha de contabilizaci\'F3n\par}}"/>
  <p:tag name="PPWINLASTSAVEDTRANSLATION" val="Fecha de contabilización"/>
  <p:tag name="PPWINALREADYSEGMENTED" val="True"/>
  <p:tag name="PPWINTOTALSEGMENTS" val="1"/>
</p:tagLst>
</file>

<file path=ppt/tags/tag100.xml><?xml version="1.0" encoding="utf-8"?>
<p:tagLst xmlns:a="http://schemas.openxmlformats.org/drawingml/2006/main" xmlns:r="http://schemas.openxmlformats.org/officeDocument/2006/relationships" xmlns:p="http://schemas.openxmlformats.org/presentationml/2006/main">
  <p:tag name="PPTAGGERGROUP" val="1"/>
</p:tagLst>
</file>

<file path=ppt/tags/tag101.xml><?xml version="1.0" encoding="utf-8"?>
<p:tagLst xmlns:a="http://schemas.openxmlformats.org/drawingml/2006/main" xmlns:r="http://schemas.openxmlformats.org/officeDocument/2006/relationships" xmlns:p="http://schemas.openxmlformats.org/presentationml/2006/main">
  <p:tag name="PPTAGGERGROUP" val="1"/>
</p:tagLst>
</file>

<file path=ppt/tags/tag10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3.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104.xml><?xml version="1.0" encoding="utf-8"?>
<p:tagLst xmlns:a="http://schemas.openxmlformats.org/drawingml/2006/main" xmlns:r="http://schemas.openxmlformats.org/officeDocument/2006/relationships" xmlns:p="http://schemas.openxmlformats.org/presentationml/2006/main">
  <p:tag name="PPTAGGERGROUP" val="1"/>
</p:tagLst>
</file>

<file path=ppt/tags/tag105.xml><?xml version="1.0" encoding="utf-8"?>
<p:tagLst xmlns:a="http://schemas.openxmlformats.org/drawingml/2006/main" xmlns:r="http://schemas.openxmlformats.org/officeDocument/2006/relationships" xmlns:p="http://schemas.openxmlformats.org/presentationml/2006/main">
  <p:tag name="PPTAGGERGROUP" val="1"/>
</p:tagLst>
</file>

<file path=ppt/tags/tag106.xml><?xml version="1.0" encoding="utf-8"?>
<p:tagLst xmlns:a="http://schemas.openxmlformats.org/drawingml/2006/main" xmlns:r="http://schemas.openxmlformats.org/officeDocument/2006/relationships" xmlns:p="http://schemas.openxmlformats.org/presentationml/2006/main">
  <p:tag name="PPWINSEGMENT1START" val="1"/>
  <p:tag name="PPWINSEGMENT1LENGTH" val="25"/>
  <p:tag name="PPWINSEGMENT1SOURCERTF" val="{\rtf1\ansi\deff0{\fonttbl{\f0\fcharset0 Arial Black;}}{\colortbl\red0\green0\blue0;}{\f0\fs44\cf0 The Payment Wizard (1)\par}}"/>
  <p:tag name="PPWINSEGMENT1TARGETRTF" val="{\rtf1\ansi\deff1{\fonttbl{\f1\fcharset0 Arial;}{\f2\fcharset0 Arial Black;}}{\colortbl\red0\green0\blue0;}{\f2\fs44\cf0 El asistente de pagos (1)\par}}"/>
  <p:tag name="PPWINLASTSAVEDTRANSLATION" val="El asistente de pagos (1)"/>
  <p:tag name="PPWINALREADYSEGMENTED" val="True"/>
  <p:tag name="PPWINTOTALSEGMENTS" val="1"/>
</p:tagLst>
</file>

<file path=ppt/tags/tag107.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 Black;}}{\colortbl\red0\green0\blue0;}{\f0\fs44\cf0 Dunning Wizard\par}}"/>
  <p:tag name="PPWINSEGMENT1TARGETRTF" val="{\rtf1\ansi\deff1{\fonttbl{\f1\fcharset0 Arial;}{\f2\fcharset0 Arial Black;}}{\colortbl\red0\green0\blue0;}{\f2\fs44\cf0 Asistente de reclamaci\'F3n\par}}"/>
  <p:tag name="PPWINLASTSAVEDTRANSLATION" val="Asistente de reclamación"/>
  <p:tag name="PPWINALREADYSEGMENTED" val="True"/>
  <p:tag name="PPWINTOTALSEGMENTS" val="1"/>
</p:tagLst>
</file>

<file path=ppt/tags/tag108.xml><?xml version="1.0" encoding="utf-8"?>
<p:tagLst xmlns:a="http://schemas.openxmlformats.org/drawingml/2006/main" xmlns:r="http://schemas.openxmlformats.org/officeDocument/2006/relationships" xmlns:p="http://schemas.openxmlformats.org/presentationml/2006/main">
  <p:tag name="PPTAGGERGROUP" val="2"/>
</p:tagLst>
</file>

<file path=ppt/tags/tag109.xml><?xml version="1.0" encoding="utf-8"?>
<p:tagLst xmlns:a="http://schemas.openxmlformats.org/drawingml/2006/main" xmlns:r="http://schemas.openxmlformats.org/officeDocument/2006/relationships" xmlns:p="http://schemas.openxmlformats.org/presentationml/2006/main">
  <p:tag name="PPTAGGERGROUP" val="2"/>
</p:tagLst>
</file>

<file path=ppt/tags/tag11.xml><?xml version="1.0" encoding="utf-8"?>
<p:tagLst xmlns:a="http://schemas.openxmlformats.org/drawingml/2006/main" xmlns:r="http://schemas.openxmlformats.org/officeDocument/2006/relationships" xmlns:p="http://schemas.openxmlformats.org/presentationml/2006/main">
  <p:tag name="PPWINSEGMENT1START" val="1"/>
  <p:tag name="PPWINSEGMENT1LENGTH" val="18"/>
  <p:tag name="PPWINSEGMENT1SOURCERTF" val="{\rtf1\ansi\deff0{\fonttbl{\f0\fcharset0 Arial;}}{\colortbl\red0\green0\blue0;}{\f0\fs36\b\cf0 Tax Date\par}}"/>
  <p:tag name="PPWINSEGMENT1TARGETRTF" val="{\rtf1\ansi\deff1{\fonttbl{\f1\fcharset0 Arial;}}{\colortbl\red0\green0\blue0;}{\f1\fs36\b\cf0 Fecha del impuesto\par}}"/>
  <p:tag name="PPWINLASTSAVEDTRANSLATION" val="Fecha del impuesto"/>
  <p:tag name="PPWINALREADYSEGMENTED" val="True"/>
  <p:tag name="PPWINTOTALSEGMENTS" val="1"/>
</p:tagLst>
</file>

<file path=ppt/tags/tag110.xml><?xml version="1.0" encoding="utf-8"?>
<p:tagLst xmlns:a="http://schemas.openxmlformats.org/drawingml/2006/main" xmlns:r="http://schemas.openxmlformats.org/officeDocument/2006/relationships" xmlns:p="http://schemas.openxmlformats.org/presentationml/2006/main">
  <p:tag name="PPTAGGERGROUP" val="2"/>
</p:tagLst>
</file>

<file path=ppt/tags/tag111.xml><?xml version="1.0" encoding="utf-8"?>
<p:tagLst xmlns:a="http://schemas.openxmlformats.org/drawingml/2006/main" xmlns:r="http://schemas.openxmlformats.org/officeDocument/2006/relationships" xmlns:p="http://schemas.openxmlformats.org/presentationml/2006/main">
  <p:tag name="PPTAGGERGROUP" val="2"/>
</p:tagLst>
</file>

<file path=ppt/tags/tag112.xml><?xml version="1.0" encoding="utf-8"?>
<p:tagLst xmlns:a="http://schemas.openxmlformats.org/drawingml/2006/main" xmlns:r="http://schemas.openxmlformats.org/officeDocument/2006/relationships" xmlns:p="http://schemas.openxmlformats.org/presentationml/2006/main">
  <p:tag name="PPTAGGERGROUP" val="2"/>
</p:tagLst>
</file>

<file path=ppt/tags/tag113.xml><?xml version="1.0" encoding="utf-8"?>
<p:tagLst xmlns:a="http://schemas.openxmlformats.org/drawingml/2006/main" xmlns:r="http://schemas.openxmlformats.org/officeDocument/2006/relationships" xmlns:p="http://schemas.openxmlformats.org/presentationml/2006/main">
  <p:tag name="PPTAGGERGROUP" val="2"/>
</p:tagLst>
</file>

<file path=ppt/tags/tag114.xml><?xml version="1.0" encoding="utf-8"?>
<p:tagLst xmlns:a="http://schemas.openxmlformats.org/drawingml/2006/main" xmlns:r="http://schemas.openxmlformats.org/officeDocument/2006/relationships" xmlns:p="http://schemas.openxmlformats.org/presentationml/2006/main">
  <p:tag name="PPTAGGERGROUP" val="2"/>
</p:tagLst>
</file>

<file path=ppt/tags/tag115.xml><?xml version="1.0" encoding="utf-8"?>
<p:tagLst xmlns:a="http://schemas.openxmlformats.org/drawingml/2006/main" xmlns:r="http://schemas.openxmlformats.org/officeDocument/2006/relationships" xmlns:p="http://schemas.openxmlformats.org/presentationml/2006/main">
  <p:tag name="PPTAGGERGROUP" val="3"/>
</p:tagLst>
</file>

<file path=ppt/tags/tag116.xml><?xml version="1.0" encoding="utf-8"?>
<p:tagLst xmlns:a="http://schemas.openxmlformats.org/drawingml/2006/main" xmlns:r="http://schemas.openxmlformats.org/officeDocument/2006/relationships" xmlns:p="http://schemas.openxmlformats.org/presentationml/2006/main">
  <p:tag name="PPTAGGERGROUP" val="3"/>
</p:tagLst>
</file>

<file path=ppt/tags/tag117.xml><?xml version="1.0" encoding="utf-8"?>
<p:tagLst xmlns:a="http://schemas.openxmlformats.org/drawingml/2006/main" xmlns:r="http://schemas.openxmlformats.org/officeDocument/2006/relationships" xmlns:p="http://schemas.openxmlformats.org/presentationml/2006/main">
  <p:tag name="PPTAGGERGROUP" val="3"/>
</p:tagLst>
</file>

<file path=ppt/tags/tag118.xml><?xml version="1.0" encoding="utf-8"?>
<p:tagLst xmlns:a="http://schemas.openxmlformats.org/drawingml/2006/main" xmlns:r="http://schemas.openxmlformats.org/officeDocument/2006/relationships" xmlns:p="http://schemas.openxmlformats.org/presentationml/2006/main">
  <p:tag name="PPTAGGERGROUP" val="3"/>
</p:tagLst>
</file>

<file path=ppt/tags/tag119.xml><?xml version="1.0" encoding="utf-8"?>
<p:tagLst xmlns:a="http://schemas.openxmlformats.org/drawingml/2006/main" xmlns:r="http://schemas.openxmlformats.org/officeDocument/2006/relationships" xmlns:p="http://schemas.openxmlformats.org/presentationml/2006/main">
  <p:tag name="PPTAGGERGROUP" val="3"/>
</p:tagLst>
</file>

<file path=ppt/tags/tag12.xml><?xml version="1.0" encoding="utf-8"?>
<p:tagLst xmlns:a="http://schemas.openxmlformats.org/drawingml/2006/main" xmlns:r="http://schemas.openxmlformats.org/officeDocument/2006/relationships" xmlns:p="http://schemas.openxmlformats.org/presentationml/2006/main">
  <p:tag name="PPWINSEGMENT1START" val="1"/>
  <p:tag name="PPWINSEGMENT1LENGTH" val="10"/>
  <p:tag name="PPWINSEGMENT1SOURCERTF" val="{\rtf1\ansi\deff0{\fonttbl{\f0\fcharset0 Arial;}}{\colortbl\red0\green0\blue0;}{\f0\fs36\b\cf0 Reference\par}}"/>
  <p:tag name="PPWINSEGMENT1TARGETRTF" val="{\rtf1\ansi\deff1{\fonttbl{\f1\fcharset0 Arial;}}{\colortbl\red0\green0\blue0;}{\f1\fs36\b\cf0 Referencia\par}}"/>
  <p:tag name="PPWINLASTSAVEDTRANSLATION" val="Referencia"/>
  <p:tag name="PPWINALREADYSEGMENTED" val="True"/>
  <p:tag name="PPWINTOTALSEGMENTS" val="1"/>
</p:tagLst>
</file>

<file path=ppt/tags/tag120.xml><?xml version="1.0" encoding="utf-8"?>
<p:tagLst xmlns:a="http://schemas.openxmlformats.org/drawingml/2006/main" xmlns:r="http://schemas.openxmlformats.org/officeDocument/2006/relationships" xmlns:p="http://schemas.openxmlformats.org/presentationml/2006/main">
  <p:tag name="PPTAGGERGROUP" val="3"/>
</p:tagLst>
</file>

<file path=ppt/tags/tag121.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 Black;}}{\colortbl\red0\green0\blue0;}{\f0\fs44\cf0 Dunning Wizard\par}}"/>
  <p:tag name="PPWINSEGMENT1TARGETRTF" val="{\rtf1\ansi\deff1{\fonttbl{\f1\fcharset0 Arial;}{\f2\fcharset0 Arial Black;}}{\colortbl\red0\green0\blue0;}{\f2\fs44\cf0 Asistente de reclamaci\'F3n\par}}"/>
  <p:tag name="PPWINLASTSAVEDTRANSLATION" val="Asistente de reclamación"/>
  <p:tag name="PPWINALREADYSEGMENTED" val="True"/>
  <p:tag name="PPWINTOTALSEGMENTS" val="1"/>
</p:tagLst>
</file>

<file path=ppt/tags/tag122.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6\b\cf0 Selection Criteria\par}}"/>
  <p:tag name="PPWINSEGMENT1TARGETRTF" val="{\rtf1\ansi\deff1{\fonttbl{\f1\fcharset0 Arial;}}{\colortbl\red0\green0\blue0;}{\f1\fs36\b\cf0 Criterios de selecci\'F3n\par}}"/>
  <p:tag name="PPWINLASTSAVEDTRANSLATION" val="Criterios de selección"/>
  <p:tag name="PPWINALREADYSEGMENTED" val="True"/>
  <p:tag name="PPWINTOTALSEGMENTS" val="1"/>
</p:tagLst>
</file>

<file path=ppt/tags/tag123.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colortbl\red0\green0\blue0;}{\f0\fs36\b\cf0 Recommendation Report\par}}"/>
  <p:tag name="PPWINSEGMENT1TARGETRTF" val="{\rtf1\ansi\deff1{\fonttbl{\f1\fcharset0 Arial;}}{\colortbl\red0\green0\blue0;}{\f1\fs36\b\cf0 Informe de recomendaci\'F3n\par}}"/>
  <p:tag name="PPWINLASTSAVEDTRANSLATION" val="Informe de recomendación"/>
  <p:tag name="PPWINALREADYSEGMENTED" val="True"/>
  <p:tag name="PPWINTOTALSEGMENTS" val="1"/>
</p:tagLst>
</file>

<file path=ppt/tags/tag124.xml><?xml version="1.0" encoding="utf-8"?>
<p:tagLst xmlns:a="http://schemas.openxmlformats.org/drawingml/2006/main" xmlns:r="http://schemas.openxmlformats.org/officeDocument/2006/relationships" xmlns:p="http://schemas.openxmlformats.org/presentationml/2006/main">
  <p:tag name="PPWINSEGMENT1START" val="1"/>
  <p:tag name="PPWINSEGMENT1LENGTH" val="8"/>
  <p:tag name="PPWINSEGMENT1SOURCERTF" val="{\rtf1\ansi\deff0{\fonttbl{\f0\fcharset0 Arial;}}{\colortbl\red0\green0\blue0;}{\f0\fs36\b\cf0 Print\par}}"/>
  <p:tag name="PPWINSEGMENT1TARGETRTF" val="{\rtf1\ansi\deff1{\fonttbl{\f1\fcharset0 Arial;}}{\colortbl\red0\green0\blue0;}{\f1\fs36\b\cf0 Imprimir\par}}"/>
  <p:tag name="PPWINLASTSAVEDTRANSLATION" val="Imprimir"/>
  <p:tag name="PPWINALREADYSEGMENTED" val="True"/>
  <p:tag name="PPWINTOTALSEGMENTS" val="1"/>
</p:tagLst>
</file>

<file path=ppt/tags/tag125.xml><?xml version="1.0" encoding="utf-8"?>
<p:tagLst xmlns:a="http://schemas.openxmlformats.org/drawingml/2006/main" xmlns:r="http://schemas.openxmlformats.org/officeDocument/2006/relationships" xmlns:p="http://schemas.openxmlformats.org/presentationml/2006/main">
  <p:tag name="PPTAGGERGROUP" val="4"/>
</p:tagLst>
</file>

<file path=ppt/tags/tag126.xml><?xml version="1.0" encoding="utf-8"?>
<p:tagLst xmlns:a="http://schemas.openxmlformats.org/drawingml/2006/main" xmlns:r="http://schemas.openxmlformats.org/officeDocument/2006/relationships" xmlns:p="http://schemas.openxmlformats.org/presentationml/2006/main">
  <p:tag name="PPTAGGERGROUP" val="4"/>
  <p:tag name="PPWINSEGMENT1START" val="1"/>
  <p:tag name="PPWINSEGMENT1LENGTH" val="6"/>
  <p:tag name="PPWINSEGMENT1SOURCERTF" val="{\rtf1\ansi\deff0{\fonttbl{\f0\fcharset0 Arial;}}{\colortbl\red0\green0\blue0;}{\f0\fs36\b\cf0 Save\par}}"/>
  <p:tag name="PPWINSEGMENT1TARGETRTF" val="{\rtf1\ansi\deff1{\fonttbl{\f1\fcharset0 Arial;}}{\colortbl\red0\green0\blue0;}{\f1\fs36\b\cf0 Grabar\par}}"/>
  <p:tag name="PPWINLASTSAVEDTRANSLATION" val="Grabar"/>
  <p:tag name="PPWINALREADYSEGMENTED" val="True"/>
  <p:tag name="PPWINTOTALSEGMENTS" val="1"/>
</p:tagLst>
</file>

<file path=ppt/tags/tag127.xml><?xml version="1.0" encoding="utf-8"?>
<p:tagLst xmlns:a="http://schemas.openxmlformats.org/drawingml/2006/main" xmlns:r="http://schemas.openxmlformats.org/officeDocument/2006/relationships" xmlns:p="http://schemas.openxmlformats.org/presentationml/2006/main">
  <p:tag name="PPTAGGERGROUP" val="5"/>
</p:tagLst>
</file>

<file path=ppt/tags/tag128.xml><?xml version="1.0" encoding="utf-8"?>
<p:tagLst xmlns:a="http://schemas.openxmlformats.org/drawingml/2006/main" xmlns:r="http://schemas.openxmlformats.org/officeDocument/2006/relationships" xmlns:p="http://schemas.openxmlformats.org/presentationml/2006/main">
  <p:tag name="PPTAGGERGROUP" val="5"/>
  <p:tag name="PPWINSEGMENT1START" val="1"/>
  <p:tag name="PPWINSEGMENT1LENGTH" val="23"/>
  <p:tag name="PPWINSEGMENT1SOURCERTF" val="{\rtf1\ansi\deff0{\fonttbl{\f0\fcharset0 Arial;}}{\colortbl\red0\green0\blue0;}{\f0\fs36\b\cf0 Document Parameters\par}}"/>
  <p:tag name="PPWINSEGMENT1TARGETRTF" val="{\rtf1\ansi\deff1{\fonttbl{\f1\fcharset0 Arial;}}{\colortbl\red0\green0\blue0;}{\f1\fs36\b\cf0 Par\'E1metros de documento\par}}"/>
  <p:tag name="PPWINLASTSAVEDTRANSLATION" val="Parámetros de documento"/>
  <p:tag name="PPWINALREADYSEGMENTED" val="True"/>
  <p:tag name="PPWINTOTALSEGMENTS" val="1"/>
</p:tagLst>
</file>

<file path=ppt/tags/tag129.xml><?xml version="1.0" encoding="utf-8"?>
<p:tagLst xmlns:a="http://schemas.openxmlformats.org/drawingml/2006/main" xmlns:r="http://schemas.openxmlformats.org/officeDocument/2006/relationships" xmlns:p="http://schemas.openxmlformats.org/presentationml/2006/main">
  <p:tag name="PPTAGGERGROUP" val="6"/>
</p:tagLst>
</file>

<file path=ppt/tags/tag13.xml><?xml version="1.0" encoding="utf-8"?>
<p:tagLst xmlns:a="http://schemas.openxmlformats.org/drawingml/2006/main" xmlns:r="http://schemas.openxmlformats.org/officeDocument/2006/relationships" xmlns:p="http://schemas.openxmlformats.org/presentationml/2006/main">
  <p:tag name="PPWINSEGMENT1START" val="1"/>
  <p:tag name="PPWINSEGMENT1LENGTH" val="29"/>
  <p:tag name="PPWINSEGMENT1SOURCERTF" val="{\rtf1\ansi\deff0{\fonttbl{\f0\fcharset0 Arial;}}{\colortbl\red0\green0\blue0;}{\f0\fs36\b\cf0 Vendor master record\par}}"/>
  <p:tag name="PPWINSEGMENT1TARGETRTF" val="{\rtf1\ansi\deff1{\fonttbl{\f1\fcharset0 Arial;}}{\colortbl\red0\green0\blue0;}{\f1\fs36\b\cf0 Registro maestro de acreedor\line}{\f1\fs36\b\cf0 \par}}"/>
  <p:tag name="PPWINLASTSAVEDTRANSLATION" val="Registro maestro de acreedor"/>
  <p:tag name="PPWINALREADYSEGMENTED" val="True"/>
  <p:tag name="PPWINTOTALSEGMENTS" val="1"/>
</p:tagLst>
</file>

<file path=ppt/tags/tag130.xml><?xml version="1.0" encoding="utf-8"?>
<p:tagLst xmlns:a="http://schemas.openxmlformats.org/drawingml/2006/main" xmlns:r="http://schemas.openxmlformats.org/officeDocument/2006/relationships" xmlns:p="http://schemas.openxmlformats.org/presentationml/2006/main">
  <p:tag name="PPTAGGERGROUP" val="6"/>
  <p:tag name="PPWINSEGMENT1START" val="1"/>
  <p:tag name="PPWINSEGMENT1LENGTH" val="11"/>
  <p:tag name="PPWINSEGMENT1SOURCERTF" val="{\rtf1\ansi\deff0{\fonttbl{\f0\fcharset0 Arial;}}{\colortbl\red0\green0\blue0;}{\f0\fs36\b\cf0 Select \par}}"/>
  <p:tag name="PPWINSEGMENT1TARGETRTF" val="{\rtf1\ansi\deff1{\fonttbl{\f1\fcharset0 Arial;}}{\colortbl\red0\green0\blue0;}{\f1\fs36\b\cf0 Seleccionar\par}}"/>
  <p:tag name="PPWINSEGMENT2START" val="13"/>
  <p:tag name="PPWINSEGMENT2LENGTH" val="8"/>
  <p:tag name="PPWINSEGMENT2SOURCERTF" val="{\rtf1\ansi\deff0{\fonttbl{\f0\fcharset0 Arial;}}{\colortbl\red0\green0\blue0;}{\f0\fs36\b\cf0 Customers\par}}"/>
  <p:tag name="PPWINSEGMENT2TARGETRTF" val="{\rtf1\ansi\deff1{\fonttbl{\f1\fcharset0 Arial;}}{\colortbl\red0\green0\blue0;}{\f1\fs36\b\cf0 Deudores\par}}"/>
  <p:tag name="PPWINLASTSAVEDTRANSLATION" val="Seleccionar&#10;Deudores"/>
  <p:tag name="PPWINALREADYSEGMENTED" val="True"/>
  <p:tag name="PPWINTOTALSEGMENTS" val="2"/>
</p:tagLst>
</file>

<file path=ppt/tags/tag131.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6\b\cf0 Load\par}}"/>
  <p:tag name="PPWINSEGMENT1TARGETRTF" val="{\rtf1\ansi\deff1{\fonttbl{\f1\fcharset0 Arial;}}{\colortbl\red0\green0\blue0;}{\f1\fs36\b\cf0 Cargar\par}}"/>
  <p:tag name="PPWINLASTSAVEDTRANSLATION" val="Cargar"/>
  <p:tag name="PPWINALREADYSEGMENTED" val="True"/>
  <p:tag name="PPWINTOTALSEGMENTS" val="1"/>
</p:tagLst>
</file>

<file path=ppt/tags/tag132.xml><?xml version="1.0" encoding="utf-8"?>
<p:tagLst xmlns:a="http://schemas.openxmlformats.org/drawingml/2006/main" xmlns:r="http://schemas.openxmlformats.org/officeDocument/2006/relationships" xmlns:p="http://schemas.openxmlformats.org/presentationml/2006/main">
  <p:tag name="PPWINSEGMENT1START" val="1"/>
  <p:tag name="PPWINSEGMENT1LENGTH" val="33"/>
  <p:tag name="PPWINSEGMENT1SOURCERTF" val="{\rtf1\ansi\deff0{\fonttbl{\f0\fcharset0 Arial;}}{\colortbl\red0\green0\blue0;}{\f0\fs36\b\cf0 Saved Wizard Runs\par}}"/>
  <p:tag name="PPWINSEGMENT1TARGETRTF" val="{\rtf1\ansi\deff1{\fonttbl{\f1\fcharset0 Arial;}}{\colortbl\red0\green0\blue0;}{\f1\fs36\b\cf0 Ejecuciones de asistente grabadas\par}}"/>
  <p:tag name="PPWINLASTSAVEDTRANSLATION" val="Ejecuciones de asistente grabadas"/>
  <p:tag name="PPWINALREADYSEGMENTED" val="True"/>
  <p:tag name="PPWINTOTALSEGMENTS" val="1"/>
</p:tagLst>
</file>

<file path=ppt/tags/tag133.xml><?xml version="1.0" encoding="utf-8"?>
<p:tagLst xmlns:a="http://schemas.openxmlformats.org/drawingml/2006/main" xmlns:r="http://schemas.openxmlformats.org/officeDocument/2006/relationships" xmlns:p="http://schemas.openxmlformats.org/presentationml/2006/main">
  <p:tag name="PPWINSEGMENT1START" val="1"/>
  <p:tag name="PPWINSEGMENT1LENGTH" val="11"/>
  <p:tag name="PPWINSEGMENT1SOURCERTF" val="{\rtf1\ansi\deff0{\fonttbl{\f0\fcharset0 Arial;}}{\colortbl\red0\green0\blue0;}{\f0\fs36\b\cf0 Dunning Letter\par}}"/>
  <p:tag name="PPWINSEGMENT1TARGETRTF" val="{\rtf1\ansi\deff1{\fonttbl{\f1\fcharset0 Arial;}}{\colortbl\red0\green0\blue0;}{\f1\fs36\b\cf0 Reclamaci\'F3n\par}}"/>
  <p:tag name="PPWINLASTSAVEDTRANSLATION" val="Reclamación"/>
  <p:tag name="PPWINALREADYSEGMENTED" val="True"/>
  <p:tag name="PPWINTOTALSEGMENTS" val="1"/>
</p:tagLst>
</file>

<file path=ppt/tags/tag134.xml><?xml version="1.0" encoding="utf-8"?>
<p:tagLst xmlns:a="http://schemas.openxmlformats.org/drawingml/2006/main" xmlns:r="http://schemas.openxmlformats.org/officeDocument/2006/relationships" xmlns:p="http://schemas.openxmlformats.org/presentationml/2006/main">
  <p:tag name="PPWINSEGMENT1START" val="1"/>
  <p:tag name="PPWINSEGMENT1LENGTH" val="40"/>
  <p:tag name="PPWINSEGMENT1SOURCERTF" val="{\rtf1\ansi\deff0{\fonttbl{\f0\fcharset0 Arial;}}{\colortbl\red0\green0\blue0;}{\f0\fs36\b\cf0 Entry in the customer master record\par}}"/>
  <p:tag name="PPWINSEGMENT1TARGETRTF" val="{\rtf1\ansi\deff1{\fonttbl{\f1\fcharset0 Arial;}}{\colortbl\red0\green0\blue0;}{\f1\fs36\b\cf0 Entrada en el registro maestro de deudor\par}}"/>
  <p:tag name="PPWINLASTSAVEDTRANSLATION" val="Entrada en el registro maestro de deudor"/>
  <p:tag name="PPWINALREADYSEGMENTED" val="True"/>
  <p:tag name="PPWINTOTALSEGMENTS" val="1"/>
</p:tagLst>
</file>

<file path=ppt/tags/tag135.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6\b\cf0 Wizard Options\par}}"/>
  <p:tag name="PPWINSEGMENT1TARGETRTF" val="{\rtf1\ansi\deff1{\fonttbl{\f1\fcharset0 Arial;}}{\colortbl\red0\green0\blue0;}{\f1\fs36\b\cf0 Opciones del asistente\par}}"/>
  <p:tag name="PPWINLASTSAVEDTRANSLATION" val="Opciones del asistente"/>
  <p:tag name="PPWINALREADYSEGMENTED" val="True"/>
  <p:tag name="PPWINTOTALSEGMENTS" val="1"/>
</p:tagLst>
</file>

<file path=ppt/tags/tag136.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15"/>
  <p:tag name="PPWINSEGMENT1SOURCERTF" val="{\rtf1\ansi\deff0{\fonttbl{\f0\fcharset0 Arial;}}{\colortbl\red0\green0\blue0;}{\f0\fs36\b\cf0 Recommendations\par}}"/>
  <p:tag name="PPWINSEGMENT1TARGETRTF" val="{\rtf1\ansi\deff1{\fonttbl{\f1\fcharset0 Arial;}}{\colortbl\red0\green0\blue0;}{\f1\fs36\b\cf0 Recomendaciones\par}}"/>
  <p:tag name="PPWINLASTSAVEDTRANSLATION" val="Recomendaciones"/>
  <p:tag name="PPWINALREADYSEGMENTED" val="True"/>
  <p:tag name="PPWINTOTALSEGMENTS" val="1"/>
</p:tagLst>
</file>

<file path=ppt/tags/tag137.xml><?xml version="1.0" encoding="utf-8"?>
<p:tagLst xmlns:a="http://schemas.openxmlformats.org/drawingml/2006/main" xmlns:r="http://schemas.openxmlformats.org/officeDocument/2006/relationships" xmlns:p="http://schemas.openxmlformats.org/presentationml/2006/main">
  <p:tag name="PPTAGGERGROUP" val="1"/>
</p:tagLst>
</file>

<file path=ppt/tags/tag138.xml><?xml version="1.0" encoding="utf-8"?>
<p:tagLst xmlns:a="http://schemas.openxmlformats.org/drawingml/2006/main" xmlns:r="http://schemas.openxmlformats.org/officeDocument/2006/relationships" xmlns:p="http://schemas.openxmlformats.org/presentationml/2006/main">
  <p:tag name="PPTAGGERGROUP" val="1"/>
</p:tagLst>
</file>

<file path=ppt/tags/tag139.xml><?xml version="1.0" encoding="utf-8"?>
<p:tagLst xmlns:a="http://schemas.openxmlformats.org/drawingml/2006/main" xmlns:r="http://schemas.openxmlformats.org/officeDocument/2006/relationships" xmlns:p="http://schemas.openxmlformats.org/presentationml/2006/main">
  <p:tag name="PPTAGGERGROUP" val="1"/>
</p:tagLst>
</file>

<file path=ppt/tags/tag14.xml><?xml version="1.0" encoding="utf-8"?>
<p:tagLst xmlns:a="http://schemas.openxmlformats.org/drawingml/2006/main" xmlns:r="http://schemas.openxmlformats.org/officeDocument/2006/relationships" xmlns:p="http://schemas.openxmlformats.org/presentationml/2006/main">
  <p:tag name="PPWINSEGMENT1START" val="1"/>
  <p:tag name="PPWINSEGMENT1LENGTH" val="26"/>
  <p:tag name="PPWINSEGMENT1SOURCERTF" val="{\rtf1\ansi\deff0{\fonttbl{\f0\fcharset0 Arial;}}{\colortbl\red0\green0\blue0;}{\f0\fs36\b\cf0 Customer master record\par}}"/>
  <p:tag name="PPWINSEGMENT1TARGETRTF" val="{\rtf1\ansi\deff1{\fonttbl{\f1\fcharset0 Arial;}}{\colortbl\red0\green0\blue0;}{\f1\fs36\b\cf0 Registro maestro de deudor\par}}"/>
  <p:tag name="PPWINLASTSAVEDTRANSLATION" val="Registro maestro de deudor"/>
  <p:tag name="PPWINALREADYSEGMENTED" val="True"/>
  <p:tag name="PPWINTOTALSEGMENTS" val="1"/>
</p:tagLst>
</file>

<file path=ppt/tags/tag140.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20"/>
  <p:tag name="PPWINSEGMENT1SOURCERTF" val="{\rtf1\ansi\deff0{\fonttbl{\f0\fcharset0 Arial;}}{\colortbl\red0\green0\blue0;}{\f0\fs36\b\cf0 General Parameters\par}}"/>
  <p:tag name="PPWINSEGMENT1TARGETRTF" val="{\rtf1\ansi\deff1{\fonttbl{\f1\fcharset0 Arial;}}{\colortbl\red0\green0\blue0;}{\f1\fs36\b\cf0 Par\'E1metros generales\par}}"/>
  <p:tag name="PPWINLASTSAVEDTRANSLATION" val="Parámetros generales"/>
  <p:tag name="PPWINALREADYSEGMENTED" val="True"/>
  <p:tag name="PPWINTOTALSEGMENTS" val="1"/>
</p:tagLst>
</file>

<file path=ppt/tags/tag141.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 Black;}}{\colortbl\red0\green0\blue0;}{\f0\fs44\cf0 Dunning Wizard\par}}"/>
  <p:tag name="PPWINSEGMENT1TARGETRTF" val="{\rtf1\ansi\deff1{\fonttbl{\f1\fcharset0 Arial;}{\f2\fcharset0 Arial Black;}}{\colortbl\red0\green0\blue0;}{\f2\fs44\cf0 Asistente de reclamaci\'F3n\par}}"/>
  <p:tag name="PPWINLASTSAVEDTRANSLATION" val="Asistente de reclamación"/>
  <p:tag name="PPWINALREADYSEGMENTED" val="True"/>
  <p:tag name="PPWINTOTALSEGMENTS" val="1"/>
</p:tagLst>
</file>

<file path=ppt/tags/tag142.xml><?xml version="1.0" encoding="utf-8"?>
<p:tagLst xmlns:a="http://schemas.openxmlformats.org/drawingml/2006/main" xmlns:r="http://schemas.openxmlformats.org/officeDocument/2006/relationships" xmlns:p="http://schemas.openxmlformats.org/presentationml/2006/main">
  <p:tag name="PPTAGGERGROUP" val="1"/>
</p:tagLst>
</file>

<file path=ppt/tags/tag143.xml><?xml version="1.0" encoding="utf-8"?>
<p:tagLst xmlns:a="http://schemas.openxmlformats.org/drawingml/2006/main" xmlns:r="http://schemas.openxmlformats.org/officeDocument/2006/relationships" xmlns:p="http://schemas.openxmlformats.org/presentationml/2006/main">
  <p:tag name="PPWINSEGMENT1START" val="1"/>
  <p:tag name="PPWINSEGMENT1LENGTH" val="26"/>
  <p:tag name="PPWINSEGMENT1SOURCERTF" val="{\rtf1\ansi\deff0{\fonttbl{\f0\fcharset0 Arial;}}{\colortbl\red0\green0\blue0;}{\f0\fs40\b\cf0 Customer Master Record\par}}"/>
  <p:tag name="PPWINSEGMENT1TARGETRTF" val="{\rtf1\ansi\deff1{\fonttbl{\f1\fcharset0 Arial;}}{\colortbl\red0\green0\blue0;}{\f1\fs40\b\cf0 Registro maestro de deudor\par}}"/>
  <p:tag name="PPWINLASTSAVEDTRANSLATION" val="Registro maestro de deudor"/>
  <p:tag name="PPWINALREADYSEGMENTED" val="True"/>
  <p:tag name="PPWINTOTALSEGMENTS" val="1"/>
</p:tagLst>
</file>

<file path=ppt/tags/tag144.xml><?xml version="1.0" encoding="utf-8"?>
<p:tagLst xmlns:a="http://schemas.openxmlformats.org/drawingml/2006/main" xmlns:r="http://schemas.openxmlformats.org/officeDocument/2006/relationships" xmlns:p="http://schemas.openxmlformats.org/presentationml/2006/main">
  <p:tag name="PPTAGGERGROUP" val="2"/>
</p:tagLst>
</file>

<file path=ppt/tags/tag145.xml><?xml version="1.0" encoding="utf-8"?>
<p:tagLst xmlns:a="http://schemas.openxmlformats.org/drawingml/2006/main" xmlns:r="http://schemas.openxmlformats.org/officeDocument/2006/relationships" xmlns:p="http://schemas.openxmlformats.org/presentationml/2006/main">
  <p:tag name="PPTAGGERGROUP" val="2"/>
</p:tagLst>
</file>

<file path=ppt/tags/tag146.xml><?xml version="1.0" encoding="utf-8"?>
<p:tagLst xmlns:a="http://schemas.openxmlformats.org/drawingml/2006/main" xmlns:r="http://schemas.openxmlformats.org/officeDocument/2006/relationships" xmlns:p="http://schemas.openxmlformats.org/presentationml/2006/main">
  <p:tag name="PPTAGGERGROUP" val="2"/>
</p:tagLst>
</file>

<file path=ppt/tags/tag147.xml><?xml version="1.0" encoding="utf-8"?>
<p:tagLst xmlns:a="http://schemas.openxmlformats.org/drawingml/2006/main" xmlns:r="http://schemas.openxmlformats.org/officeDocument/2006/relationships" xmlns:p="http://schemas.openxmlformats.org/presentationml/2006/main">
  <p:tag name="PPTAGGERGROUP" val="2"/>
</p:tagLst>
</file>

<file path=ppt/tags/tag148.xml><?xml version="1.0" encoding="utf-8"?>
<p:tagLst xmlns:a="http://schemas.openxmlformats.org/drawingml/2006/main" xmlns:r="http://schemas.openxmlformats.org/officeDocument/2006/relationships" xmlns:p="http://schemas.openxmlformats.org/presentationml/2006/main">
  <p:tag name="PPTAGGERGROUP" val="2"/>
</p:tagLst>
</file>

<file path=ppt/tags/tag149.xml><?xml version="1.0" encoding="utf-8"?>
<p:tagLst xmlns:a="http://schemas.openxmlformats.org/drawingml/2006/main" xmlns:r="http://schemas.openxmlformats.org/officeDocument/2006/relationships" xmlns:p="http://schemas.openxmlformats.org/presentationml/2006/main">
  <p:tag name="PPTAGGERGROUP" val="2"/>
</p:tagLst>
</file>

<file path=ppt/tags/tag15.xml><?xml version="1.0" encoding="utf-8"?>
<p:tagLst xmlns:a="http://schemas.openxmlformats.org/drawingml/2006/main" xmlns:r="http://schemas.openxmlformats.org/officeDocument/2006/relationships" xmlns:p="http://schemas.openxmlformats.org/presentationml/2006/main">
  <p:tag name="PPWINSEGMENT1START" val="1"/>
  <p:tag name="PPWINSEGMENT1LENGTH" val="8"/>
  <p:tag name="PPWINSEGMENT1SOURCERTF" val="{\rtf1\ansi\deff0{\fonttbl{\f0\fcharset0 Arial;}}{\colortbl\red0\green0\blue0;}{\f0\fs36\b\cf0 Project\par}}"/>
  <p:tag name="PPWINSEGMENT1TARGETRTF" val="{\rtf1\ansi\deff1{\fonttbl{\f1\fcharset0 Arial;}}{\colortbl\red0\green0\blue0;}{\f1\fs36\b\cf0 Proyecto\par}}"/>
  <p:tag name="PPWINLASTSAVEDTRANSLATION" val="Proyecto"/>
  <p:tag name="PPWINALREADYSEGMENTED" val="True"/>
  <p:tag name="PPWINTOTALSEGMENTS" val="1"/>
</p:tagLst>
</file>

<file path=ppt/tags/tag150.xml><?xml version="1.0" encoding="utf-8"?>
<p:tagLst xmlns:a="http://schemas.openxmlformats.org/drawingml/2006/main" xmlns:r="http://schemas.openxmlformats.org/officeDocument/2006/relationships" xmlns:p="http://schemas.openxmlformats.org/presentationml/2006/main">
  <p:tag name="PPTAGGERGROUP" val="2"/>
</p:tagLst>
</file>

<file path=ppt/tags/tag151.xml><?xml version="1.0" encoding="utf-8"?>
<p:tagLst xmlns:a="http://schemas.openxmlformats.org/drawingml/2006/main" xmlns:r="http://schemas.openxmlformats.org/officeDocument/2006/relationships" xmlns:p="http://schemas.openxmlformats.org/presentationml/2006/main">
  <p:tag name="PPTAGGERGROUP" val="2"/>
</p:tagLst>
</file>

<file path=ppt/tags/tag152.xml><?xml version="1.0" encoding="utf-8"?>
<p:tagLst xmlns:a="http://schemas.openxmlformats.org/drawingml/2006/main" xmlns:r="http://schemas.openxmlformats.org/officeDocument/2006/relationships" xmlns:p="http://schemas.openxmlformats.org/presentationml/2006/main">
  <p:tag name="PPTAGGERGROUP" val="2"/>
</p:tagLst>
</file>

<file path=ppt/tags/tag153.xml><?xml version="1.0" encoding="utf-8"?>
<p:tagLst xmlns:a="http://schemas.openxmlformats.org/drawingml/2006/main" xmlns:r="http://schemas.openxmlformats.org/officeDocument/2006/relationships" xmlns:p="http://schemas.openxmlformats.org/presentationml/2006/main">
  <p:tag name="PPTAGGERGROUP" val="2"/>
</p:tagLst>
</file>

<file path=ppt/tags/tag154.xml><?xml version="1.0" encoding="utf-8"?>
<p:tagLst xmlns:a="http://schemas.openxmlformats.org/drawingml/2006/main" xmlns:r="http://schemas.openxmlformats.org/officeDocument/2006/relationships" xmlns:p="http://schemas.openxmlformats.org/presentationml/2006/main">
  <p:tag name="PPTAGGERGROUP" val="2"/>
</p:tagLst>
</file>

<file path=ppt/tags/tag155.xml><?xml version="1.0" encoding="utf-8"?>
<p:tagLst xmlns:a="http://schemas.openxmlformats.org/drawingml/2006/main" xmlns:r="http://schemas.openxmlformats.org/officeDocument/2006/relationships" xmlns:p="http://schemas.openxmlformats.org/presentationml/2006/main">
  <p:tag name="PPTAGGERGROUP" val="2"/>
</p:tagLst>
</file>

<file path=ppt/tags/tag156.xml><?xml version="1.0" encoding="utf-8"?>
<p:tagLst xmlns:a="http://schemas.openxmlformats.org/drawingml/2006/main" xmlns:r="http://schemas.openxmlformats.org/officeDocument/2006/relationships" xmlns:p="http://schemas.openxmlformats.org/presentationml/2006/main">
  <p:tag name="PPTAGGERGROUP" val="2"/>
</p:tagLst>
</file>

<file path=ppt/tags/tag157.xml><?xml version="1.0" encoding="utf-8"?>
<p:tagLst xmlns:a="http://schemas.openxmlformats.org/drawingml/2006/main" xmlns:r="http://schemas.openxmlformats.org/officeDocument/2006/relationships" xmlns:p="http://schemas.openxmlformats.org/presentationml/2006/main">
  <p:tag name="PPTAGGERGROUP" val="2"/>
</p:tagLst>
</file>

<file path=ppt/tags/tag158.xml><?xml version="1.0" encoding="utf-8"?>
<p:tagLst xmlns:a="http://schemas.openxmlformats.org/drawingml/2006/main" xmlns:r="http://schemas.openxmlformats.org/officeDocument/2006/relationships" xmlns:p="http://schemas.openxmlformats.org/presentationml/2006/main">
  <p:tag name="PPTAGGERGROUP" val="2"/>
</p:tagLst>
</file>

<file path=ppt/tags/tag159.xml><?xml version="1.0" encoding="utf-8"?>
<p:tagLst xmlns:a="http://schemas.openxmlformats.org/drawingml/2006/main" xmlns:r="http://schemas.openxmlformats.org/officeDocument/2006/relationships" xmlns:p="http://schemas.openxmlformats.org/presentationml/2006/main">
  <p:tag name="PPTAGGERGROUP" val="2"/>
</p:tagLst>
</file>

<file path=ppt/tags/tag16.xml><?xml version="1.0" encoding="utf-8"?>
<p:tagLst xmlns:a="http://schemas.openxmlformats.org/drawingml/2006/main" xmlns:r="http://schemas.openxmlformats.org/officeDocument/2006/relationships" xmlns:p="http://schemas.openxmlformats.org/presentationml/2006/main">
  <p:tag name="PPTAGGERGROUP" val="1"/>
</p:tagLst>
</file>

<file path=ppt/tags/tag160.xml><?xml version="1.0" encoding="utf-8"?>
<p:tagLst xmlns:a="http://schemas.openxmlformats.org/drawingml/2006/main" xmlns:r="http://schemas.openxmlformats.org/officeDocument/2006/relationships" xmlns:p="http://schemas.openxmlformats.org/presentationml/2006/main">
  <p:tag name="PPTAGGERGROUP" val="2"/>
</p:tagLst>
</file>

<file path=ppt/tags/tag161.xml><?xml version="1.0" encoding="utf-8"?>
<p:tagLst xmlns:a="http://schemas.openxmlformats.org/drawingml/2006/main" xmlns:r="http://schemas.openxmlformats.org/officeDocument/2006/relationships" xmlns:p="http://schemas.openxmlformats.org/presentationml/2006/main">
  <p:tag name="PPTAGGERGROUP" val="2"/>
</p:tagLst>
</file>

<file path=ppt/tags/tag162.xml><?xml version="1.0" encoding="utf-8"?>
<p:tagLst xmlns:a="http://schemas.openxmlformats.org/drawingml/2006/main" xmlns:r="http://schemas.openxmlformats.org/officeDocument/2006/relationships" xmlns:p="http://schemas.openxmlformats.org/presentationml/2006/main">
  <p:tag name="PPTAGGERGROUP" val="2"/>
</p:tagLst>
</file>

<file path=ppt/tags/tag163.xml><?xml version="1.0" encoding="utf-8"?>
<p:tagLst xmlns:a="http://schemas.openxmlformats.org/drawingml/2006/main" xmlns:r="http://schemas.openxmlformats.org/officeDocument/2006/relationships" xmlns:p="http://schemas.openxmlformats.org/presentationml/2006/main">
  <p:tag name="PPTAGGERGROUP" val="2"/>
</p:tagLst>
</file>

<file path=ppt/tags/tag164.xml><?xml version="1.0" encoding="utf-8"?>
<p:tagLst xmlns:a="http://schemas.openxmlformats.org/drawingml/2006/main" xmlns:r="http://schemas.openxmlformats.org/officeDocument/2006/relationships" xmlns:p="http://schemas.openxmlformats.org/presentationml/2006/main">
  <p:tag name="PPTAGGERGROUP" val="2"/>
</p:tagLst>
</file>

<file path=ppt/tags/tag165.xml><?xml version="1.0" encoding="utf-8"?>
<p:tagLst xmlns:a="http://schemas.openxmlformats.org/drawingml/2006/main" xmlns:r="http://schemas.openxmlformats.org/officeDocument/2006/relationships" xmlns:p="http://schemas.openxmlformats.org/presentationml/2006/main">
  <p:tag name="PPTAGGERGROUP" val="2"/>
</p:tagLst>
</file>

<file path=ppt/tags/tag166.xml><?xml version="1.0" encoding="utf-8"?>
<p:tagLst xmlns:a="http://schemas.openxmlformats.org/drawingml/2006/main" xmlns:r="http://schemas.openxmlformats.org/officeDocument/2006/relationships" xmlns:p="http://schemas.openxmlformats.org/presentationml/2006/main">
  <p:tag name="PPTAGGERGROUP" val="2"/>
</p:tagLst>
</file>

<file path=ppt/tags/tag167.xml><?xml version="1.0" encoding="utf-8"?>
<p:tagLst xmlns:a="http://schemas.openxmlformats.org/drawingml/2006/main" xmlns:r="http://schemas.openxmlformats.org/officeDocument/2006/relationships" xmlns:p="http://schemas.openxmlformats.org/presentationml/2006/main">
  <p:tag name="PPTAGGERGROUP" val="2"/>
</p:tagLst>
</file>

<file path=ppt/tags/tag168.xml><?xml version="1.0" encoding="utf-8"?>
<p:tagLst xmlns:a="http://schemas.openxmlformats.org/drawingml/2006/main" xmlns:r="http://schemas.openxmlformats.org/officeDocument/2006/relationships" xmlns:p="http://schemas.openxmlformats.org/presentationml/2006/main">
  <p:tag name="PPTAGGERGROUP" val="2"/>
</p:tagLst>
</file>

<file path=ppt/tags/tag169.xml><?xml version="1.0" encoding="utf-8"?>
<p:tagLst xmlns:a="http://schemas.openxmlformats.org/drawingml/2006/main" xmlns:r="http://schemas.openxmlformats.org/officeDocument/2006/relationships" xmlns:p="http://schemas.openxmlformats.org/presentationml/2006/main">
  <p:tag name="PPTAGGERGROUP" val="2"/>
</p:tagLst>
</file>

<file path=ppt/tags/tag17.xml><?xml version="1.0" encoding="utf-8"?>
<p:tagLst xmlns:a="http://schemas.openxmlformats.org/drawingml/2006/main" xmlns:r="http://schemas.openxmlformats.org/officeDocument/2006/relationships" xmlns:p="http://schemas.openxmlformats.org/presentationml/2006/main">
  <p:tag name="PPTAGGERGROUP" val="1"/>
</p:tagLst>
</file>

<file path=ppt/tags/tag170.xml><?xml version="1.0" encoding="utf-8"?>
<p:tagLst xmlns:a="http://schemas.openxmlformats.org/drawingml/2006/main" xmlns:r="http://schemas.openxmlformats.org/officeDocument/2006/relationships" xmlns:p="http://schemas.openxmlformats.org/presentationml/2006/main">
  <p:tag name="PPTAGGERGROUP" val="2"/>
</p:tagLst>
</file>

<file path=ppt/tags/tag171.xml><?xml version="1.0" encoding="utf-8"?>
<p:tagLst xmlns:a="http://schemas.openxmlformats.org/drawingml/2006/main" xmlns:r="http://schemas.openxmlformats.org/officeDocument/2006/relationships" xmlns:p="http://schemas.openxmlformats.org/presentationml/2006/main">
  <p:tag name="PPTAGGERGROUP" val="2"/>
</p:tagLst>
</file>

<file path=ppt/tags/tag172.xml><?xml version="1.0" encoding="utf-8"?>
<p:tagLst xmlns:a="http://schemas.openxmlformats.org/drawingml/2006/main" xmlns:r="http://schemas.openxmlformats.org/officeDocument/2006/relationships" xmlns:p="http://schemas.openxmlformats.org/presentationml/2006/main">
  <p:tag name="PPTAGGERGROUP" val="2"/>
</p:tagLst>
</file>

<file path=ppt/tags/tag173.xml><?xml version="1.0" encoding="utf-8"?>
<p:tagLst xmlns:a="http://schemas.openxmlformats.org/drawingml/2006/main" xmlns:r="http://schemas.openxmlformats.org/officeDocument/2006/relationships" xmlns:p="http://schemas.openxmlformats.org/presentationml/2006/main">
  <p:tag name="PPTAGGERGROUP" val="2"/>
</p:tagLst>
</file>

<file path=ppt/tags/tag174.xml><?xml version="1.0" encoding="utf-8"?>
<p:tagLst xmlns:a="http://schemas.openxmlformats.org/drawingml/2006/main" xmlns:r="http://schemas.openxmlformats.org/officeDocument/2006/relationships" xmlns:p="http://schemas.openxmlformats.org/presentationml/2006/main">
  <p:tag name="PPTAGGERGROUP" val="2"/>
</p:tagLst>
</file>

<file path=ppt/tags/tag175.xml><?xml version="1.0" encoding="utf-8"?>
<p:tagLst xmlns:a="http://schemas.openxmlformats.org/drawingml/2006/main" xmlns:r="http://schemas.openxmlformats.org/officeDocument/2006/relationships" xmlns:p="http://schemas.openxmlformats.org/presentationml/2006/main">
  <p:tag name="PPTAGGERGROUP" val="2"/>
</p:tagLst>
</file>

<file path=ppt/tags/tag176.xml><?xml version="1.0" encoding="utf-8"?>
<p:tagLst xmlns:a="http://schemas.openxmlformats.org/drawingml/2006/main" xmlns:r="http://schemas.openxmlformats.org/officeDocument/2006/relationships" xmlns:p="http://schemas.openxmlformats.org/presentationml/2006/main">
  <p:tag name="PPTAGGERGROUP" val="2"/>
</p:tagLst>
</file>

<file path=ppt/tags/tag177.xml><?xml version="1.0" encoding="utf-8"?>
<p:tagLst xmlns:a="http://schemas.openxmlformats.org/drawingml/2006/main" xmlns:r="http://schemas.openxmlformats.org/officeDocument/2006/relationships" xmlns:p="http://schemas.openxmlformats.org/presentationml/2006/main">
  <p:tag name="PPTAGGERGROUP" val="2"/>
</p:tagLst>
</file>

<file path=ppt/tags/tag178.xml><?xml version="1.0" encoding="utf-8"?>
<p:tagLst xmlns:a="http://schemas.openxmlformats.org/drawingml/2006/main" xmlns:r="http://schemas.openxmlformats.org/officeDocument/2006/relationships" xmlns:p="http://schemas.openxmlformats.org/presentationml/2006/main">
  <p:tag name="PPTAGGERGROUP" val="2"/>
</p:tagLst>
</file>

<file path=ppt/tags/tag179.xml><?xml version="1.0" encoding="utf-8"?>
<p:tagLst xmlns:a="http://schemas.openxmlformats.org/drawingml/2006/main" xmlns:r="http://schemas.openxmlformats.org/officeDocument/2006/relationships" xmlns:p="http://schemas.openxmlformats.org/presentationml/2006/main">
  <p:tag name="PPTAGGERGROUP" val="2"/>
</p:tagLst>
</file>

<file path=ppt/tags/tag18.xml><?xml version="1.0" encoding="utf-8"?>
<p:tagLst xmlns:a="http://schemas.openxmlformats.org/drawingml/2006/main" xmlns:r="http://schemas.openxmlformats.org/officeDocument/2006/relationships" xmlns:p="http://schemas.openxmlformats.org/presentationml/2006/main">
  <p:tag name="PPTAGGERGROUP" val="1"/>
</p:tagLst>
</file>

<file path=ppt/tags/tag180.xml><?xml version="1.0" encoding="utf-8"?>
<p:tagLst xmlns:a="http://schemas.openxmlformats.org/drawingml/2006/main" xmlns:r="http://schemas.openxmlformats.org/officeDocument/2006/relationships" xmlns:p="http://schemas.openxmlformats.org/presentationml/2006/main">
  <p:tag name="PPTAGGERGROUP" val="2"/>
</p:tagLst>
</file>

<file path=ppt/tags/tag181.xml><?xml version="1.0" encoding="utf-8"?>
<p:tagLst xmlns:a="http://schemas.openxmlformats.org/drawingml/2006/main" xmlns:r="http://schemas.openxmlformats.org/officeDocument/2006/relationships" xmlns:p="http://schemas.openxmlformats.org/presentationml/2006/main">
  <p:tag name="PPTAGGERGROUP" val="2"/>
</p:tagLst>
</file>

<file path=ppt/tags/tag182.xml><?xml version="1.0" encoding="utf-8"?>
<p:tagLst xmlns:a="http://schemas.openxmlformats.org/drawingml/2006/main" xmlns:r="http://schemas.openxmlformats.org/officeDocument/2006/relationships" xmlns:p="http://schemas.openxmlformats.org/presentationml/2006/main">
  <p:tag name="PPTAGGERGROUP" val="2"/>
</p:tagLst>
</file>

<file path=ppt/tags/tag183.xml><?xml version="1.0" encoding="utf-8"?>
<p:tagLst xmlns:a="http://schemas.openxmlformats.org/drawingml/2006/main" xmlns:r="http://schemas.openxmlformats.org/officeDocument/2006/relationships" xmlns:p="http://schemas.openxmlformats.org/presentationml/2006/main">
  <p:tag name="PPTAGGERGROUP" val="2"/>
</p:tagLst>
</file>

<file path=ppt/tags/tag184.xml><?xml version="1.0" encoding="utf-8"?>
<p:tagLst xmlns:a="http://schemas.openxmlformats.org/drawingml/2006/main" xmlns:r="http://schemas.openxmlformats.org/officeDocument/2006/relationships" xmlns:p="http://schemas.openxmlformats.org/presentationml/2006/main">
  <p:tag name="PPTAGGERGROUP" val="2"/>
</p:tagLst>
</file>

<file path=ppt/tags/tag185.xml><?xml version="1.0" encoding="utf-8"?>
<p:tagLst xmlns:a="http://schemas.openxmlformats.org/drawingml/2006/main" xmlns:r="http://schemas.openxmlformats.org/officeDocument/2006/relationships" xmlns:p="http://schemas.openxmlformats.org/presentationml/2006/main">
  <p:tag name="PPTAGGERGROUP" val="2"/>
</p:tagLst>
</file>

<file path=ppt/tags/tag186.xml><?xml version="1.0" encoding="utf-8"?>
<p:tagLst xmlns:a="http://schemas.openxmlformats.org/drawingml/2006/main" xmlns:r="http://schemas.openxmlformats.org/officeDocument/2006/relationships" xmlns:p="http://schemas.openxmlformats.org/presentationml/2006/main">
  <p:tag name="PPTAGGERGROUP" val="2"/>
</p:tagLst>
</file>

<file path=ppt/tags/tag187.xml><?xml version="1.0" encoding="utf-8"?>
<p:tagLst xmlns:a="http://schemas.openxmlformats.org/drawingml/2006/main" xmlns:r="http://schemas.openxmlformats.org/officeDocument/2006/relationships" xmlns:p="http://schemas.openxmlformats.org/presentationml/2006/main">
  <p:tag name="PPTAGGERGROUP" val="2"/>
</p:tagLst>
</file>

<file path=ppt/tags/tag188.xml><?xml version="1.0" encoding="utf-8"?>
<p:tagLst xmlns:a="http://schemas.openxmlformats.org/drawingml/2006/main" xmlns:r="http://schemas.openxmlformats.org/officeDocument/2006/relationships" xmlns:p="http://schemas.openxmlformats.org/presentationml/2006/main">
  <p:tag name="PPTAGGERGROUP" val="2"/>
</p:tagLst>
</file>

<file path=ppt/tags/tag189.xml><?xml version="1.0" encoding="utf-8"?>
<p:tagLst xmlns:a="http://schemas.openxmlformats.org/drawingml/2006/main" xmlns:r="http://schemas.openxmlformats.org/officeDocument/2006/relationships" xmlns:p="http://schemas.openxmlformats.org/presentationml/2006/main">
  <p:tag name="PPTAGGERGROUP" val="2"/>
</p:tagLst>
</file>

<file path=ppt/tags/tag19.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190.xml><?xml version="1.0" encoding="utf-8"?>
<p:tagLst xmlns:a="http://schemas.openxmlformats.org/drawingml/2006/main" xmlns:r="http://schemas.openxmlformats.org/officeDocument/2006/relationships" xmlns:p="http://schemas.openxmlformats.org/presentationml/2006/main">
  <p:tag name="PPTAGGERGROUP" val="2"/>
</p:tagLst>
</file>

<file path=ppt/tags/tag191.xml><?xml version="1.0" encoding="utf-8"?>
<p:tagLst xmlns:a="http://schemas.openxmlformats.org/drawingml/2006/main" xmlns:r="http://schemas.openxmlformats.org/officeDocument/2006/relationships" xmlns:p="http://schemas.openxmlformats.org/presentationml/2006/main">
  <p:tag name="PPTAGGERGROUP" val="2"/>
</p:tagLst>
</file>

<file path=ppt/tags/tag192.xml><?xml version="1.0" encoding="utf-8"?>
<p:tagLst xmlns:a="http://schemas.openxmlformats.org/drawingml/2006/main" xmlns:r="http://schemas.openxmlformats.org/officeDocument/2006/relationships" xmlns:p="http://schemas.openxmlformats.org/presentationml/2006/main">
  <p:tag name="PPTAGGERGROUP" val="2"/>
</p:tagLst>
</file>

<file path=ppt/tags/tag193.xml><?xml version="1.0" encoding="utf-8"?>
<p:tagLst xmlns:a="http://schemas.openxmlformats.org/drawingml/2006/main" xmlns:r="http://schemas.openxmlformats.org/officeDocument/2006/relationships" xmlns:p="http://schemas.openxmlformats.org/presentationml/2006/main">
  <p:tag name="PPTAGGERGROUP" val="2"/>
</p:tagLst>
</file>

<file path=ppt/tags/tag194.xml><?xml version="1.0" encoding="utf-8"?>
<p:tagLst xmlns:a="http://schemas.openxmlformats.org/drawingml/2006/main" xmlns:r="http://schemas.openxmlformats.org/officeDocument/2006/relationships" xmlns:p="http://schemas.openxmlformats.org/presentationml/2006/main">
  <p:tag name="PPTAGGERGROUP" val="2"/>
</p:tagLst>
</file>

<file path=ppt/tags/tag195.xml><?xml version="1.0" encoding="utf-8"?>
<p:tagLst xmlns:a="http://schemas.openxmlformats.org/drawingml/2006/main" xmlns:r="http://schemas.openxmlformats.org/officeDocument/2006/relationships" xmlns:p="http://schemas.openxmlformats.org/presentationml/2006/main">
  <p:tag name="PPTAGGERGROUP" val="2"/>
</p:tagLst>
</file>

<file path=ppt/tags/tag196.xml><?xml version="1.0" encoding="utf-8"?>
<p:tagLst xmlns:a="http://schemas.openxmlformats.org/drawingml/2006/main" xmlns:r="http://schemas.openxmlformats.org/officeDocument/2006/relationships" xmlns:p="http://schemas.openxmlformats.org/presentationml/2006/main">
  <p:tag name="PPTAGGERGROUP" val="2"/>
</p:tagLst>
</file>

<file path=ppt/tags/tag197.xml><?xml version="1.0" encoding="utf-8"?>
<p:tagLst xmlns:a="http://schemas.openxmlformats.org/drawingml/2006/main" xmlns:r="http://schemas.openxmlformats.org/officeDocument/2006/relationships" xmlns:p="http://schemas.openxmlformats.org/presentationml/2006/main">
  <p:tag name="PPTAGGERGROUP" val="2"/>
</p:tagLst>
</file>

<file path=ppt/tags/tag198.xml><?xml version="1.0" encoding="utf-8"?>
<p:tagLst xmlns:a="http://schemas.openxmlformats.org/drawingml/2006/main" xmlns:r="http://schemas.openxmlformats.org/officeDocument/2006/relationships" xmlns:p="http://schemas.openxmlformats.org/presentationml/2006/main">
  <p:tag name="PPTAGGERGROUP" val="2"/>
</p:tagLst>
</file>

<file path=ppt/tags/tag199.xml><?xml version="1.0" encoding="utf-8"?>
<p:tagLst xmlns:a="http://schemas.openxmlformats.org/drawingml/2006/main" xmlns:r="http://schemas.openxmlformats.org/officeDocument/2006/relationships" xmlns:p="http://schemas.openxmlformats.org/presentationml/2006/main">
  <p:tag name="PPTAGGERGROUP" val="2"/>
</p:tagLst>
</file>

<file path=ppt/tags/tag2.xml><?xml version="1.0" encoding="utf-8"?>
<p:tagLst xmlns:a="http://schemas.openxmlformats.org/drawingml/2006/main" xmlns:r="http://schemas.openxmlformats.org/officeDocument/2006/relationships" xmlns:p="http://schemas.openxmlformats.org/presentationml/2006/main">
  <p:tag name="PPTAGGERGROUP" val="1"/>
</p:tagLst>
</file>

<file path=ppt/tags/tag20.xml><?xml version="1.0" encoding="utf-8"?>
<p:tagLst xmlns:a="http://schemas.openxmlformats.org/drawingml/2006/main" xmlns:r="http://schemas.openxmlformats.org/officeDocument/2006/relationships" xmlns:p="http://schemas.openxmlformats.org/presentationml/2006/main">
  <p:tag name="PPTAGGERGROUP" val="3"/>
  <p:tag name="PPWINTOTALSEGMENTS" val="0"/>
</p:tagLst>
</file>

<file path=ppt/tags/tag200.xml><?xml version="1.0" encoding="utf-8"?>
<p:tagLst xmlns:a="http://schemas.openxmlformats.org/drawingml/2006/main" xmlns:r="http://schemas.openxmlformats.org/officeDocument/2006/relationships" xmlns:p="http://schemas.openxmlformats.org/presentationml/2006/main">
  <p:tag name="PPTAGGERGROUP" val="2"/>
</p:tagLst>
</file>

<file path=ppt/tags/tag201.xml><?xml version="1.0" encoding="utf-8"?>
<p:tagLst xmlns:a="http://schemas.openxmlformats.org/drawingml/2006/main" xmlns:r="http://schemas.openxmlformats.org/officeDocument/2006/relationships" xmlns:p="http://schemas.openxmlformats.org/presentationml/2006/main">
  <p:tag name="PPTAGGERGROUP" val="2"/>
</p:tagLst>
</file>

<file path=ppt/tags/tag202.xml><?xml version="1.0" encoding="utf-8"?>
<p:tagLst xmlns:a="http://schemas.openxmlformats.org/drawingml/2006/main" xmlns:r="http://schemas.openxmlformats.org/officeDocument/2006/relationships" xmlns:p="http://schemas.openxmlformats.org/presentationml/2006/main">
  <p:tag name="PPTAGGERGROUP" val="2"/>
</p:tagLst>
</file>

<file path=ppt/tags/tag203.xml><?xml version="1.0" encoding="utf-8"?>
<p:tagLst xmlns:a="http://schemas.openxmlformats.org/drawingml/2006/main" xmlns:r="http://schemas.openxmlformats.org/officeDocument/2006/relationships" xmlns:p="http://schemas.openxmlformats.org/presentationml/2006/main">
  <p:tag name="PPTAGGERGROUP" val="2"/>
</p:tagLst>
</file>

<file path=ppt/tags/tag204.xml><?xml version="1.0" encoding="utf-8"?>
<p:tagLst xmlns:a="http://schemas.openxmlformats.org/drawingml/2006/main" xmlns:r="http://schemas.openxmlformats.org/officeDocument/2006/relationships" xmlns:p="http://schemas.openxmlformats.org/presentationml/2006/main">
  <p:tag name="PPTAGGERGROUP" val="2"/>
</p:tagLst>
</file>

<file path=ppt/tags/tag205.xml><?xml version="1.0" encoding="utf-8"?>
<p:tagLst xmlns:a="http://schemas.openxmlformats.org/drawingml/2006/main" xmlns:r="http://schemas.openxmlformats.org/officeDocument/2006/relationships" xmlns:p="http://schemas.openxmlformats.org/presentationml/2006/main">
  <p:tag name="PPTAGGERGROUP" val="2"/>
</p:tagLst>
</file>

<file path=ppt/tags/tag206.xml><?xml version="1.0" encoding="utf-8"?>
<p:tagLst xmlns:a="http://schemas.openxmlformats.org/drawingml/2006/main" xmlns:r="http://schemas.openxmlformats.org/officeDocument/2006/relationships" xmlns:p="http://schemas.openxmlformats.org/presentationml/2006/main">
  <p:tag name="PPTAGGERGROUP" val="3"/>
</p:tagLst>
</file>

<file path=ppt/tags/tag207.xml><?xml version="1.0" encoding="utf-8"?>
<p:tagLst xmlns:a="http://schemas.openxmlformats.org/drawingml/2006/main" xmlns:r="http://schemas.openxmlformats.org/officeDocument/2006/relationships" xmlns:p="http://schemas.openxmlformats.org/presentationml/2006/main">
  <p:tag name="PPTAGGERGROUP" val="7"/>
</p:tagLst>
</file>

<file path=ppt/tags/tag208.xml><?xml version="1.0" encoding="utf-8"?>
<p:tagLst xmlns:a="http://schemas.openxmlformats.org/drawingml/2006/main" xmlns:r="http://schemas.openxmlformats.org/officeDocument/2006/relationships" xmlns:p="http://schemas.openxmlformats.org/presentationml/2006/main">
  <p:tag name="PPTAGGERGROUP" val="7"/>
</p:tagLst>
</file>

<file path=ppt/tags/tag209.xml><?xml version="1.0" encoding="utf-8"?>
<p:tagLst xmlns:a="http://schemas.openxmlformats.org/drawingml/2006/main" xmlns:r="http://schemas.openxmlformats.org/officeDocument/2006/relationships" xmlns:p="http://schemas.openxmlformats.org/presentationml/2006/main">
  <p:tag name="PPTAGGERGROUP" val="7"/>
</p:tagLst>
</file>

<file path=ppt/tags/tag21.xml><?xml version="1.0" encoding="utf-8"?>
<p:tagLst xmlns:a="http://schemas.openxmlformats.org/drawingml/2006/main" xmlns:r="http://schemas.openxmlformats.org/officeDocument/2006/relationships" xmlns:p="http://schemas.openxmlformats.org/presentationml/2006/main">
  <p:tag name="PPTAGGERGROUP" val="2"/>
  <p:tag name="PPWINTOTALSEGMENTS" val="0"/>
</p:tagLst>
</file>

<file path=ppt/tags/tag210.xml><?xml version="1.0" encoding="utf-8"?>
<p:tagLst xmlns:a="http://schemas.openxmlformats.org/drawingml/2006/main" xmlns:r="http://schemas.openxmlformats.org/officeDocument/2006/relationships" xmlns:p="http://schemas.openxmlformats.org/presentationml/2006/main">
  <p:tag name="PPTAGGERGROUP" val="7"/>
</p:tagLst>
</file>

<file path=ppt/tags/tag211.xml><?xml version="1.0" encoding="utf-8"?>
<p:tagLst xmlns:a="http://schemas.openxmlformats.org/drawingml/2006/main" xmlns:r="http://schemas.openxmlformats.org/officeDocument/2006/relationships" xmlns:p="http://schemas.openxmlformats.org/presentationml/2006/main">
  <p:tag name="PPTAGGERGROUP" val="7"/>
</p:tagLst>
</file>

<file path=ppt/tags/tag212.xml><?xml version="1.0" encoding="utf-8"?>
<p:tagLst xmlns:a="http://schemas.openxmlformats.org/drawingml/2006/main" xmlns:r="http://schemas.openxmlformats.org/officeDocument/2006/relationships" xmlns:p="http://schemas.openxmlformats.org/presentationml/2006/main">
  <p:tag name="PPTAGGERGROUP" val="7"/>
</p:tagLst>
</file>

<file path=ppt/tags/tag213.xml><?xml version="1.0" encoding="utf-8"?>
<p:tagLst xmlns:a="http://schemas.openxmlformats.org/drawingml/2006/main" xmlns:r="http://schemas.openxmlformats.org/officeDocument/2006/relationships" xmlns:p="http://schemas.openxmlformats.org/presentationml/2006/main">
  <p:tag name="PPTAGGERGROUP" val="7"/>
</p:tagLst>
</file>

<file path=ppt/tags/tag214.xml><?xml version="1.0" encoding="utf-8"?>
<p:tagLst xmlns:a="http://schemas.openxmlformats.org/drawingml/2006/main" xmlns:r="http://schemas.openxmlformats.org/officeDocument/2006/relationships" xmlns:p="http://schemas.openxmlformats.org/presentationml/2006/main">
  <p:tag name="PPTAGGERGROUP" val="7"/>
</p:tagLst>
</file>

<file path=ppt/tags/tag215.xml><?xml version="1.0" encoding="utf-8"?>
<p:tagLst xmlns:a="http://schemas.openxmlformats.org/drawingml/2006/main" xmlns:r="http://schemas.openxmlformats.org/officeDocument/2006/relationships" xmlns:p="http://schemas.openxmlformats.org/presentationml/2006/main">
  <p:tag name="PPTAGGERGROUP" val="7"/>
</p:tagLst>
</file>

<file path=ppt/tags/tag216.xml><?xml version="1.0" encoding="utf-8"?>
<p:tagLst xmlns:a="http://schemas.openxmlformats.org/drawingml/2006/main" xmlns:r="http://schemas.openxmlformats.org/officeDocument/2006/relationships" xmlns:p="http://schemas.openxmlformats.org/presentationml/2006/main">
  <p:tag name="PPTAGGERGROUP" val="3"/>
  <p:tag name="PPWINSEGMENT1START" val="1"/>
  <p:tag name="PPWINSEGMENT1LENGTH" val="50"/>
  <p:tag name="PPWINSEGMENT1SOURCERTF" val="{\rtf1\ansi\deff0{\fonttbl{\f0\fcharset0 Arial;}}{\colortbl\red0\green0\blue0;}{\f0\fs36\b\cf0 Dunning Fees and Dunning Interest\par}}"/>
  <p:tag name="PPWINSEGMENT1TARGETRTF" val="{\rtf1\ansi\deff1{\fonttbl{\f1\fcharset0 Arial;}}{\colortbl\red0\green0\blue0;}{\f1\fs36\b\cf0 Comisiones de reclamaci\'F3n e inter\'E9s de reclamaci\'F3n\par}}"/>
  <p:tag name="PPWINLASTSAVEDTRANSLATION" val="Comisiones de reclamación e interés de reclamación"/>
  <p:tag name="PPWINALREADYSEGMENTED" val="True"/>
  <p:tag name="PPWINTOTALSEGMENTS" val="1"/>
</p:tagLst>
</file>

<file path=ppt/tags/tag217.xml><?xml version="1.0" encoding="utf-8"?>
<p:tagLst xmlns:a="http://schemas.openxmlformats.org/drawingml/2006/main" xmlns:r="http://schemas.openxmlformats.org/officeDocument/2006/relationships" xmlns:p="http://schemas.openxmlformats.org/presentationml/2006/main">
  <p:tag name="PPTAGGERGROUP" val="4"/>
</p:tagLst>
</file>

<file path=ppt/tags/tag218.xml><?xml version="1.0" encoding="utf-8"?>
<p:tagLst xmlns:a="http://schemas.openxmlformats.org/drawingml/2006/main" xmlns:r="http://schemas.openxmlformats.org/officeDocument/2006/relationships" xmlns:p="http://schemas.openxmlformats.org/presentationml/2006/main">
  <p:tag name="PPTAGGERGROUP" val="10"/>
</p:tagLst>
</file>

<file path=ppt/tags/tag219.xml><?xml version="1.0" encoding="utf-8"?>
<p:tagLst xmlns:a="http://schemas.openxmlformats.org/drawingml/2006/main" xmlns:r="http://schemas.openxmlformats.org/officeDocument/2006/relationships" xmlns:p="http://schemas.openxmlformats.org/presentationml/2006/main">
  <p:tag name="PPTAGGERGROUP" val="10"/>
</p:tagLst>
</file>

<file path=ppt/tags/tag2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220.xml><?xml version="1.0" encoding="utf-8"?>
<p:tagLst xmlns:a="http://schemas.openxmlformats.org/drawingml/2006/main" xmlns:r="http://schemas.openxmlformats.org/officeDocument/2006/relationships" xmlns:p="http://schemas.openxmlformats.org/presentationml/2006/main">
  <p:tag name="PPTAGGERGROUP" val="10"/>
</p:tagLst>
</file>

<file path=ppt/tags/tag221.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24"/>
  <p:tag name="PPWINSEGMENT1SOURCERTF" val="{\rtf1\ansi\deff0{\fonttbl{\f0\fcharset0 Arial;}}{\colortbl\red0\green0\blue0;}{\f0\fs40\b\cf0 Dunning Term\par}}"/>
  <p:tag name="PPWINSEGMENT1TARGETRTF" val="{\rtf1\ansi\deff1{\fonttbl{\f1\fcharset0 Arial;}}{\colortbl\red0\green0\blue0;}{\f1\fs40\b\cf0 Condici\'F3n de reclamaci\'F3n\par}}"/>
  <p:tag name="PPWINLASTSAVEDTRANSLATION" val="Condición de reclamación"/>
  <p:tag name="PPWINALREADYSEGMENTED" val="True"/>
  <p:tag name="PPWINTOTALSEGMENTS" val="1"/>
</p:tagLst>
</file>

<file path=ppt/tags/tag222.xml><?xml version="1.0" encoding="utf-8"?>
<p:tagLst xmlns:a="http://schemas.openxmlformats.org/drawingml/2006/main" xmlns:r="http://schemas.openxmlformats.org/officeDocument/2006/relationships" xmlns:p="http://schemas.openxmlformats.org/presentationml/2006/main">
  <p:tag name="PPTAGGERGROUP" val="1"/>
</p:tagLst>
</file>

<file path=ppt/tags/tag223.xml><?xml version="1.0" encoding="utf-8"?>
<p:tagLst xmlns:a="http://schemas.openxmlformats.org/drawingml/2006/main" xmlns:r="http://schemas.openxmlformats.org/officeDocument/2006/relationships" xmlns:p="http://schemas.openxmlformats.org/presentationml/2006/main">
  <p:tag name="PPTAGGERGROUP" val="1"/>
</p:tagLst>
</file>

<file path=ppt/tags/tag224.xml><?xml version="1.0" encoding="utf-8"?>
<p:tagLst xmlns:a="http://schemas.openxmlformats.org/drawingml/2006/main" xmlns:r="http://schemas.openxmlformats.org/officeDocument/2006/relationships" xmlns:p="http://schemas.openxmlformats.org/presentationml/2006/main">
  <p:tag name="PPTAGGERGROUP" val="1"/>
</p:tagLst>
</file>

<file path=ppt/tags/tag225.xml><?xml version="1.0" encoding="utf-8"?>
<p:tagLst xmlns:a="http://schemas.openxmlformats.org/drawingml/2006/main" xmlns:r="http://schemas.openxmlformats.org/officeDocument/2006/relationships" xmlns:p="http://schemas.openxmlformats.org/presentationml/2006/main">
  <p:tag name="PPTAGGERGROUP" val="9"/>
</p:tagLst>
</file>

<file path=ppt/tags/tag226.xml><?xml version="1.0" encoding="utf-8"?>
<p:tagLst xmlns:a="http://schemas.openxmlformats.org/drawingml/2006/main" xmlns:r="http://schemas.openxmlformats.org/officeDocument/2006/relationships" xmlns:p="http://schemas.openxmlformats.org/presentationml/2006/main">
  <p:tag name="PPTAGGERGROUP" val="9"/>
</p:tagLst>
</file>

<file path=ppt/tags/tag227.xml><?xml version="1.0" encoding="utf-8"?>
<p:tagLst xmlns:a="http://schemas.openxmlformats.org/drawingml/2006/main" xmlns:r="http://schemas.openxmlformats.org/officeDocument/2006/relationships" xmlns:p="http://schemas.openxmlformats.org/presentationml/2006/main">
  <p:tag name="PPTAGGERGROUP" val="9"/>
</p:tagLst>
</file>

<file path=ppt/tags/tag228.xml><?xml version="1.0" encoding="utf-8"?>
<p:tagLst xmlns:a="http://schemas.openxmlformats.org/drawingml/2006/main" xmlns:r="http://schemas.openxmlformats.org/officeDocument/2006/relationships" xmlns:p="http://schemas.openxmlformats.org/presentationml/2006/main">
  <p:tag name="PPTAGGERGROUP" val="4"/>
  <p:tag name="PPWINSEGMENT1START" val="1"/>
  <p:tag name="PPWINSEGMENT1LENGTH" val="21"/>
  <p:tag name="PPWINSEGMENT1SOURCERTF" val="{\rtf1\ansi\deff0{\fonttbl{\f0\fcharset0 Arial;}}{\colortbl\red0\green0\blue0;}{\f0\fs36\b\cf0 Dunning Letter Method\par}}"/>
  <p:tag name="PPWINSEGMENT1TARGETRTF" val="{\rtf1\ansi\deff1{\fonttbl{\f1\fcharset0 Arial;}}{\colortbl\red0\green0\blue0;}{\f1\fs36\b\cf0 M\'E9todo de reclamaci\'F3n\par}}"/>
  <p:tag name="PPWINLASTSAVEDTRANSLATION" val="Método de reclamación"/>
  <p:tag name="PPWINALREADYSEGMENTED" val="True"/>
  <p:tag name="PPWINTOTALSEGMENTS" val="1"/>
</p:tagLst>
</file>

<file path=ppt/tags/tag229.xml><?xml version="1.0" encoding="utf-8"?>
<p:tagLst xmlns:a="http://schemas.openxmlformats.org/drawingml/2006/main" xmlns:r="http://schemas.openxmlformats.org/officeDocument/2006/relationships" xmlns:p="http://schemas.openxmlformats.org/presentationml/2006/main">
  <p:tag name="PPTAGGERGROUP" val="5"/>
</p:tagLst>
</file>

<file path=ppt/tags/tag23.xml><?xml version="1.0" encoding="utf-8"?>
<p:tagLst xmlns:a="http://schemas.openxmlformats.org/drawingml/2006/main" xmlns:r="http://schemas.openxmlformats.org/officeDocument/2006/relationships" xmlns:p="http://schemas.openxmlformats.org/presentationml/2006/main">
  <p:tag name="PPWINSEGMENT1START" val="1"/>
  <p:tag name="PPWINSEGMENT1LENGTH" val="25"/>
  <p:tag name="PPWINSEGMENT1SOURCERTF" val="{\rtf1\ansi\deff0{\fonttbl{\f0\fcharset0 Arial Black;}}{\colortbl\red0\green0\blue0;}{\f0\fs44\cf0 The Payment Wizard (1)\par}}"/>
  <p:tag name="PPWINSEGMENT1TARGETRTF" val="{\rtf1\ansi\deff1{\fonttbl{\f1\fcharset0 Arial;}{\f2\fcharset0 Arial Black;}}{\colortbl\red0\green0\blue0;}{\f2\fs44\cf0 El asistente de pagos (1)\par}}"/>
  <p:tag name="PPWINLASTSAVEDTRANSLATION" val="El asistente de pagos (1)"/>
  <p:tag name="PPWINALREADYSEGMENTED" val="True"/>
  <p:tag name="PPWINTOTALSEGMENTS" val="1"/>
</p:tagLst>
</file>

<file path=ppt/tags/tag230.xml><?xml version="1.0" encoding="utf-8"?>
<p:tagLst xmlns:a="http://schemas.openxmlformats.org/drawingml/2006/main" xmlns:r="http://schemas.openxmlformats.org/officeDocument/2006/relationships" xmlns:p="http://schemas.openxmlformats.org/presentationml/2006/main">
  <p:tag name="PPTAGGERGROUP" val="5"/>
  <p:tag name="PPWINSEGMENT1START" val="1"/>
  <p:tag name="PPWINSEGMENT1LENGTH" val="22"/>
  <p:tag name="PPWINSEGMENT1SOURCERTF" val="{\rtf1\ansi\deff0{\fonttbl{\f0\fcharset0 Arial;}}{\colortbl\red0\green0\blue0;}{\f0\fs36\b\cf0 Dunning Levels\par}}"/>
  <p:tag name="PPWINSEGMENT1TARGETRTF" val="{\rtf1\ansi\deff1{\fonttbl{\f1\fcharset0 Arial;}}{\colortbl\red0\green0\blue0;}{\f1\fs36\b\cf0 Niveles de reclamaci\'F3n\par}}"/>
  <p:tag name="PPWINLASTSAVEDTRANSLATION" val="Niveles de reclamación"/>
  <p:tag name="PPWINALREADYSEGMENTED" val="True"/>
  <p:tag name="PPWINTOTALSEGMENTS" val="1"/>
</p:tagLst>
</file>

<file path=ppt/tags/tag231.xml><?xml version="1.0" encoding="utf-8"?>
<p:tagLst xmlns:a="http://schemas.openxmlformats.org/drawingml/2006/main" xmlns:r="http://schemas.openxmlformats.org/officeDocument/2006/relationships" xmlns:p="http://schemas.openxmlformats.org/presentationml/2006/main">
  <p:tag name="PPTAGGERGROUP" val="6"/>
</p:tagLst>
</file>

<file path=ppt/tags/tag232.xml><?xml version="1.0" encoding="utf-8"?>
<p:tagLst xmlns:a="http://schemas.openxmlformats.org/drawingml/2006/main" xmlns:r="http://schemas.openxmlformats.org/officeDocument/2006/relationships" xmlns:p="http://schemas.openxmlformats.org/presentationml/2006/main">
  <p:tag name="PPTAGGERGROUP" val="6"/>
</p:tagLst>
</file>

<file path=ppt/tags/tag233.xml><?xml version="1.0" encoding="utf-8"?>
<p:tagLst xmlns:a="http://schemas.openxmlformats.org/drawingml/2006/main" xmlns:r="http://schemas.openxmlformats.org/officeDocument/2006/relationships" xmlns:p="http://schemas.openxmlformats.org/presentationml/2006/main">
  <p:tag name="PPTAGGERGROUP" val="6"/>
</p:tagLst>
</file>

<file path=ppt/tags/tag234.xml><?xml version="1.0" encoding="utf-8"?>
<p:tagLst xmlns:a="http://schemas.openxmlformats.org/drawingml/2006/main" xmlns:r="http://schemas.openxmlformats.org/officeDocument/2006/relationships" xmlns:p="http://schemas.openxmlformats.org/presentationml/2006/main">
  <p:tag name="PPTAGGERGROUP" val="6"/>
</p:tagLst>
</file>

<file path=ppt/tags/tag235.xml><?xml version="1.0" encoding="utf-8"?>
<p:tagLst xmlns:a="http://schemas.openxmlformats.org/drawingml/2006/main" xmlns:r="http://schemas.openxmlformats.org/officeDocument/2006/relationships" xmlns:p="http://schemas.openxmlformats.org/presentationml/2006/main">
  <p:tag name="PPTAGGERGROUP" val="6"/>
  <p:tag name="PPWINTOTALSEGMENTS" val="0"/>
</p:tagLst>
</file>

<file path=ppt/tags/tag236.xml><?xml version="1.0" encoding="utf-8"?>
<p:tagLst xmlns:a="http://schemas.openxmlformats.org/drawingml/2006/main" xmlns:r="http://schemas.openxmlformats.org/officeDocument/2006/relationships" xmlns:p="http://schemas.openxmlformats.org/presentationml/2006/main">
  <p:tag name="PPTAGGERGROUP" val="6"/>
  <p:tag name="PPWINTOTALSEGMENTS" val="0"/>
</p:tagLst>
</file>

<file path=ppt/tags/tag237.xml><?xml version="1.0" encoding="utf-8"?>
<p:tagLst xmlns:a="http://schemas.openxmlformats.org/drawingml/2006/main" xmlns:r="http://schemas.openxmlformats.org/officeDocument/2006/relationships" xmlns:p="http://schemas.openxmlformats.org/presentationml/2006/main">
  <p:tag name="PPTAGGERGROUP" val="6"/>
  <p:tag name="PPWINTOTALSEGMENTS" val="0"/>
</p:tagLst>
</file>

<file path=ppt/tags/tag238.xml><?xml version="1.0" encoding="utf-8"?>
<p:tagLst xmlns:a="http://schemas.openxmlformats.org/drawingml/2006/main" xmlns:r="http://schemas.openxmlformats.org/officeDocument/2006/relationships" xmlns:p="http://schemas.openxmlformats.org/presentationml/2006/main">
  <p:tag name="PPTAGGERGROUP" val="6"/>
  <p:tag name="PPWINTOTALSEGMENTS" val="0"/>
</p:tagLst>
</file>

<file path=ppt/tags/tag239.xml><?xml version="1.0" encoding="utf-8"?>
<p:tagLst xmlns:a="http://schemas.openxmlformats.org/drawingml/2006/main" xmlns:r="http://schemas.openxmlformats.org/officeDocument/2006/relationships" xmlns:p="http://schemas.openxmlformats.org/presentationml/2006/main">
  <p:tag name="PPTAGGERGROUP" val="6"/>
</p:tagLst>
</file>

<file path=ppt/tags/tag24.xml><?xml version="1.0" encoding="utf-8"?>
<p:tagLst xmlns:a="http://schemas.openxmlformats.org/drawingml/2006/main" xmlns:r="http://schemas.openxmlformats.org/officeDocument/2006/relationships" xmlns:p="http://schemas.openxmlformats.org/presentationml/2006/main">
  <p:tag name="PPWINSEGMENT1START" val="1"/>
  <p:tag name="PPWINSEGMENT1LENGTH" val="25"/>
  <p:tag name="PPWINSEGMENT1SOURCERTF" val="{\rtf1\ansi\deff0{\fonttbl{\f0\fcharset0 Arial Black;}}{\colortbl\red0\green0\blue0;}{\f0\fs44\cf0 The Payment Wizard (1)\par}}"/>
  <p:tag name="PPWINSEGMENT1TARGETRTF" val="{\rtf1\ansi\deff1{\fonttbl{\f1\fcharset0 Arial;}{\f2\fcharset0 Arial Black;}}{\colortbl\red0\green0\blue0;}{\f2\fs44\cf0 El asistente de pagos (1)\par}}"/>
  <p:tag name="PPWINLASTSAVEDTRANSLATION" val="El asistente de pagos (1)"/>
  <p:tag name="PPWINALREADYSEGMENTED" val="True"/>
  <p:tag name="PPWINTOTALSEGMENTS" val="1"/>
</p:tagLst>
</file>

<file path=ppt/tags/tag240.xml><?xml version="1.0" encoding="utf-8"?>
<p:tagLst xmlns:a="http://schemas.openxmlformats.org/drawingml/2006/main" xmlns:r="http://schemas.openxmlformats.org/officeDocument/2006/relationships" xmlns:p="http://schemas.openxmlformats.org/presentationml/2006/main">
  <p:tag name="PPTAGGERGROUP" val="6"/>
  <p:tag name="PPWINSEGMENT1START" val="1"/>
  <p:tag name="PPWINSEGMENT1LENGTH" val="4"/>
  <p:tag name="PPWINSEGMENT1SOURCERTF" val="{\rtf1\ansi\deff0{\fonttbl{\f0\fcharset0 Arial;}}{\colortbl\red0\green0\blue0;}{\f0\fs32\b\cf0 Days\par}}"/>
  <p:tag name="PPWINSEGMENT1TARGETRTF" val="{\rtf1\ansi\deff1{\fonttbl{\f1\fcharset0 Arial;}}{\colortbl\red0\green0\blue0;}{\f1\fs32\b\cf0 D\'EDas\par}}"/>
  <p:tag name="PPWINLASTSAVEDTRANSLATION" val="Días"/>
  <p:tag name="PPWINALREADYSEGMENTED" val="True"/>
  <p:tag name="PPWINTOTALSEGMENTS" val="1"/>
</p:tagLst>
</file>

<file path=ppt/tags/tag241.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 Black;}}{\colortbl\red0\green0\blue0;}{\f0\fs44\cf0 Dunning Wizard\par}}"/>
  <p:tag name="PPWINSEGMENT1TARGETRTF" val="{\rtf1\ansi\deff1{\fonttbl{\f1\fcharset0 Arial;}{\f2\fcharset0 Arial Black;}}{\colortbl\red0\green0\blue0;}{\f2\fs44\cf0 Asistente de reclamaci\'F3n\par}}"/>
  <p:tag name="PPWINLASTSAVEDTRANSLATION" val="Asistente de reclamación"/>
  <p:tag name="PPWINALREADYSEGMENTED" val="True"/>
  <p:tag name="PPWINTOTALSEGMENTS" val="1"/>
</p:tagLst>
</file>

<file path=ppt/tags/tag242.xml><?xml version="1.0" encoding="utf-8"?>
<p:tagLst xmlns:a="http://schemas.openxmlformats.org/drawingml/2006/main" xmlns:r="http://schemas.openxmlformats.org/officeDocument/2006/relationships" xmlns:p="http://schemas.openxmlformats.org/presentationml/2006/main">
  <p:tag name="PPWINSEGMENT1START" val="1"/>
  <p:tag name="PPWINSEGMENT1LENGTH" val="24"/>
  <p:tag name="PPWINSEGMENT1SOURCERTF" val="{\rtf1\ansi\deff0{\fonttbl{\f0\fcharset0 Arial Black;}}{\colortbl\red0\green0\blue0;}{\f0\fs44\cf0 Dunning Wizard\par}}"/>
  <p:tag name="PPWINSEGMENT1TARGETRTF" val="{\rtf1\ansi\deff1{\fonttbl{\f1\fcharset0 Arial;}{\f2\fcharset0 Arial Black;}}{\colortbl\red0\green0\blue0;}{\f2\fs44\cf0 Asistente de reclamaci\'F3n\par}}"/>
  <p:tag name="PPWINLASTSAVEDTRANSLATION" val="Asistente de reclamación"/>
  <p:tag name="PPWINALREADYSEGMENTED" val="True"/>
  <p:tag name="PPWINTOTALSEGMENTS" val="1"/>
</p:tagLst>
</file>

<file path=ppt/tags/tag25.xml><?xml version="1.0" encoding="utf-8"?>
<p:tagLst xmlns:a="http://schemas.openxmlformats.org/drawingml/2006/main" xmlns:r="http://schemas.openxmlformats.org/officeDocument/2006/relationships" xmlns:p="http://schemas.openxmlformats.org/presentationml/2006/main">
  <p:tag name="PPTAGGERGROUP" val="4"/>
</p:tagLst>
</file>

<file path=ppt/tags/tag26.xml><?xml version="1.0" encoding="utf-8"?>
<p:tagLst xmlns:a="http://schemas.openxmlformats.org/drawingml/2006/main" xmlns:r="http://schemas.openxmlformats.org/officeDocument/2006/relationships" xmlns:p="http://schemas.openxmlformats.org/presentationml/2006/main">
  <p:tag name="PPTAGGERGROUP" val="4"/>
</p:tagLst>
</file>

<file path=ppt/tags/tag27.xml><?xml version="1.0" encoding="utf-8"?>
<p:tagLst xmlns:a="http://schemas.openxmlformats.org/drawingml/2006/main" xmlns:r="http://schemas.openxmlformats.org/officeDocument/2006/relationships" xmlns:p="http://schemas.openxmlformats.org/presentationml/2006/main">
  <p:tag name="PPTAGGERGROUP" val="4"/>
</p:tagLst>
</file>

<file path=ppt/tags/tag28.xml><?xml version="1.0" encoding="utf-8"?>
<p:tagLst xmlns:a="http://schemas.openxmlformats.org/drawingml/2006/main" xmlns:r="http://schemas.openxmlformats.org/officeDocument/2006/relationships" xmlns:p="http://schemas.openxmlformats.org/presentationml/2006/main">
  <p:tag name="PPTAGGERGROUP" val="4"/>
</p:tagLst>
</file>

<file path=ppt/tags/tag29.xml><?xml version="1.0" encoding="utf-8"?>
<p:tagLst xmlns:a="http://schemas.openxmlformats.org/drawingml/2006/main" xmlns:r="http://schemas.openxmlformats.org/officeDocument/2006/relationships" xmlns:p="http://schemas.openxmlformats.org/presentationml/2006/main">
  <p:tag name="PPTAGGERGROUP" val="4"/>
</p:tagLst>
</file>

<file path=ppt/tags/tag3.xml><?xml version="1.0" encoding="utf-8"?>
<p:tagLst xmlns:a="http://schemas.openxmlformats.org/drawingml/2006/main" xmlns:r="http://schemas.openxmlformats.org/officeDocument/2006/relationships" xmlns:p="http://schemas.openxmlformats.org/presentationml/2006/main">
  <p:tag name="PPWINSEGMENT1START" val="1"/>
  <p:tag name="PPWINSEGMENT1LENGTH" val="29"/>
  <p:tag name="PPWINSEGMENT1SOURCERTF" val="{\rtf1\ansi\deff0{\fonttbl{\f0\fcharset0 Arial Black;}}{\colortbl\red0\green0\blue0;}{\f0\fs44\cf0 The Payment Document Header\par}}"/>
  <p:tag name="PPWINSEGMENT1TARGETRTF" val="{\rtf1\ansi\deff1{\fonttbl{\f1\fcharset0 Arial;}{\f2\fcharset0 Arial Black;}}{\colortbl\red0\green0\blue0;}{\f2\fs44\cf0 Cabecera de documento de pago\par}}"/>
  <p:tag name="PPWINLASTSAVEDTRANSLATION" val="Cabecera de documento de pago"/>
  <p:tag name="PPWINALREADYSEGMENTED" val="True"/>
  <p:tag name="PPWINTOTALSEGMENTS" val="1"/>
</p:tagLst>
</file>

<file path=ppt/tags/tag30.xml><?xml version="1.0" encoding="utf-8"?>
<p:tagLst xmlns:a="http://schemas.openxmlformats.org/drawingml/2006/main" xmlns:r="http://schemas.openxmlformats.org/officeDocument/2006/relationships" xmlns:p="http://schemas.openxmlformats.org/presentationml/2006/main">
  <p:tag name="PPTAGGERGROUP" val="4"/>
</p:tagLst>
</file>

<file path=ppt/tags/tag31.xml><?xml version="1.0" encoding="utf-8"?>
<p:tagLst xmlns:a="http://schemas.openxmlformats.org/drawingml/2006/main" xmlns:r="http://schemas.openxmlformats.org/officeDocument/2006/relationships" xmlns:p="http://schemas.openxmlformats.org/presentationml/2006/main">
  <p:tag name="PPTAGGERGROUP" val="4"/>
</p:tagLst>
</file>

<file path=ppt/tags/tag32.xml><?xml version="1.0" encoding="utf-8"?>
<p:tagLst xmlns:a="http://schemas.openxmlformats.org/drawingml/2006/main" xmlns:r="http://schemas.openxmlformats.org/officeDocument/2006/relationships" xmlns:p="http://schemas.openxmlformats.org/presentationml/2006/main">
  <p:tag name="PPTAGGERGROUP" val="1"/>
</p:tagLst>
</file>

<file path=ppt/tags/tag33.xml><?xml version="1.0" encoding="utf-8"?>
<p:tagLst xmlns:a="http://schemas.openxmlformats.org/drawingml/2006/main" xmlns:r="http://schemas.openxmlformats.org/officeDocument/2006/relationships" xmlns:p="http://schemas.openxmlformats.org/presentationml/2006/main">
  <p:tag name="PPTAGGERGROUP" val="1"/>
</p:tagLst>
</file>

<file path=ppt/tags/tag34.xml><?xml version="1.0" encoding="utf-8"?>
<p:tagLst xmlns:a="http://schemas.openxmlformats.org/drawingml/2006/main" xmlns:r="http://schemas.openxmlformats.org/officeDocument/2006/relationships" xmlns:p="http://schemas.openxmlformats.org/presentationml/2006/main">
  <p:tag name="PPTAGGERGROUP" val="1"/>
</p:tagLst>
</file>

<file path=ppt/tags/tag35.xml><?xml version="1.0" encoding="utf-8"?>
<p:tagLst xmlns:a="http://schemas.openxmlformats.org/drawingml/2006/main" xmlns:r="http://schemas.openxmlformats.org/officeDocument/2006/relationships" xmlns:p="http://schemas.openxmlformats.org/presentationml/2006/main">
  <p:tag name="PPTAGGERGROUP" val="1"/>
</p:tagLst>
</file>

<file path=ppt/tags/tag36.xml><?xml version="1.0" encoding="utf-8"?>
<p:tagLst xmlns:a="http://schemas.openxmlformats.org/drawingml/2006/main" xmlns:r="http://schemas.openxmlformats.org/officeDocument/2006/relationships" xmlns:p="http://schemas.openxmlformats.org/presentationml/2006/main">
  <p:tag name="PPTAGGERGROUP" val="1"/>
</p:tagLst>
</file>

<file path=ppt/tags/tag37.xml><?xml version="1.0" encoding="utf-8"?>
<p:tagLst xmlns:a="http://schemas.openxmlformats.org/drawingml/2006/main" xmlns:r="http://schemas.openxmlformats.org/officeDocument/2006/relationships" xmlns:p="http://schemas.openxmlformats.org/presentationml/2006/main">
  <p:tag name="PPTAGGERGROUP" val="1"/>
</p:tagLst>
</file>

<file path=ppt/tags/tag38.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33"/>
  <p:tag name="PPWINSEGMENT1SOURCERTF" val="{\rtf1\ansi\deff0{\fonttbl{\f0\fcharset0 Arial;}}{\colortbl\red0\green0\blue0;}{\f0\fs36\b\cf0 Saved Wizard Runs\par}}"/>
  <p:tag name="PPWINSEGMENT1TARGETRTF" val="{\rtf1\ansi\deff1{\fonttbl{\f1\fcharset0 Arial;}}{\colortbl\red0\green0\blue0;}{\f1\fs36\b\cf0 Ejecuciones de asistente grabadas\par}}"/>
  <p:tag name="PPWINLASTSAVEDTRANSLATION" val="Ejecuciones de asistente grabadas"/>
  <p:tag name="PPWINALREADYSEGMENTED" val="True"/>
  <p:tag name="PPWINTOTALSEGMENTS" val="1"/>
</p:tagLst>
</file>

<file path=ppt/tags/tag39.xml><?xml version="1.0" encoding="utf-8"?>
<p:tagLst xmlns:a="http://schemas.openxmlformats.org/drawingml/2006/main" xmlns:r="http://schemas.openxmlformats.org/officeDocument/2006/relationships" xmlns:p="http://schemas.openxmlformats.org/presentationml/2006/main">
  <p:tag name="PPWINSEGMENT1START" val="1"/>
  <p:tag name="PPWINSEGMENT1LENGTH" val="25"/>
  <p:tag name="PPWINSEGMENT1SOURCERTF" val="{\rtf1\ansi\deff0{\fonttbl{\f0\fcharset0 Arial Black;}}{\colortbl\red0\green0\blue0;}{\f0\fs44\cf0 The Payment Wizard (1)\par}}"/>
  <p:tag name="PPWINSEGMENT1TARGETRTF" val="{\rtf1\ansi\deff1{\fonttbl{\f1\fcharset0 Arial;}{\f2\fcharset0 Arial Black;}}{\colortbl\red0\green0\blue0;}{\f2\fs44\cf0 El asistente de pagos (1)\par}}"/>
  <p:tag name="PPWINLASTSAVEDTRANSLATION" val="El asistente de pagos (1)"/>
  <p:tag name="PPWINALREADYSEGMENTED" val="True"/>
  <p:tag name="PPWINTOTALSEGMENTS" val="1"/>
</p:tagLst>
</file>

<file path=ppt/tags/tag4.xml><?xml version="1.0" encoding="utf-8"?>
<p:tagLst xmlns:a="http://schemas.openxmlformats.org/drawingml/2006/main" xmlns:r="http://schemas.openxmlformats.org/officeDocument/2006/relationships" xmlns:p="http://schemas.openxmlformats.org/presentationml/2006/main">
  <p:tag name="PPWINSEGMENT1START" val="1"/>
  <p:tag name="PPWINSEGMENT1LENGTH" val="15"/>
  <p:tag name="PPWINSEGMENT1SOURCERTF" val="{\rtf1\ansi\deff0{\fonttbl{\f0\fcharset0 Arial;}}{\colortbl\red255\green255\blue255;}{\f0\fs28\cf0 Incoming Payments\par}}"/>
  <p:tag name="PPWINSEGMENT1TARGETRTF" val="{\rtf1\ansi\deff1{\fonttbl{\f1\fcharset0 Arial;}}{\colortbl\red0\green0\blue0;\red255\green255\blue255;}{\f1\fs28\cf1 Pagos recibidos\par}}"/>
  <p:tag name="PPWINLASTSAVEDTRANSLATION" val="Pagos recibidos"/>
  <p:tag name="PPWINALREADYSEGMENTED" val="True"/>
  <p:tag name="PPWINTOTALSEGMENTS" val="1"/>
</p:tagLst>
</file>

<file path=ppt/tags/tag40.xml><?xml version="1.0" encoding="utf-8"?>
<p:tagLst xmlns:a="http://schemas.openxmlformats.org/drawingml/2006/main" xmlns:r="http://schemas.openxmlformats.org/officeDocument/2006/relationships" xmlns:p="http://schemas.openxmlformats.org/presentationml/2006/main">
  <p:tag name="PPTAGGERGROUP" val="2"/>
</p:tagLst>
</file>

<file path=ppt/tags/tag41.xml><?xml version="1.0" encoding="utf-8"?>
<p:tagLst xmlns:a="http://schemas.openxmlformats.org/drawingml/2006/main" xmlns:r="http://schemas.openxmlformats.org/officeDocument/2006/relationships" xmlns:p="http://schemas.openxmlformats.org/presentationml/2006/main">
  <p:tag name="PPTAGGERGROUP" val="2"/>
  <p:tag name="PPWINSEGMENT1START" val="1"/>
  <p:tag name="PPWINSEGMENT1LENGTH" val="15"/>
  <p:tag name="PPWINSEGMENT1SOURCERTF" val="{\rtf1\ansi\deff0{\fonttbl{\f0\fcharset0 Arial;}}{\colortbl\red0\green0\blue0;}{\f0\fs36\b\cf0 Recommendations\par}}"/>
  <p:tag name="PPWINSEGMENT1TARGETRTF" val="{\rtf1\ansi\deff1{\fonttbl{\f1\fcharset0 Arial;}}{\colortbl\red0\green0\blue0;}{\f1\fs36\b\cf0 Recomendaciones\par}}"/>
  <p:tag name="PPWINLASTSAVEDTRANSLATION" val="Recomendaciones"/>
  <p:tag name="PPWINALREADYSEGMENTED" val="True"/>
  <p:tag name="PPWINTOTALSEGMENTS" val="1"/>
</p:tagLst>
</file>

<file path=ppt/tags/tag42.xml><?xml version="1.0" encoding="utf-8"?>
<p:tagLst xmlns:a="http://schemas.openxmlformats.org/drawingml/2006/main" xmlns:r="http://schemas.openxmlformats.org/officeDocument/2006/relationships" xmlns:p="http://schemas.openxmlformats.org/presentationml/2006/main">
  <p:tag name="PPWINSEGMENT1START" val="1"/>
  <p:tag name="PPWINSEGMENT1LENGTH" val="23"/>
  <p:tag name="PPWINSEGMENT1SOURCERTF" val="{\rtf1\ansi\deff0{\fonttbl{\f0\fcharset0 Arial;}}{\colortbl\red0\green0\blue0;}{\f0\fs32\b\cf0 Document Parameters\par}}"/>
  <p:tag name="PPWINSEGMENT1TARGETRTF" val="{\rtf1\ansi\deff1{\fonttbl{\f1\fcharset0 Arial;}}{\colortbl\red0\green0\blue0;}{\f1\fs32\b\cf0 Par\'E1metros de documento\par}}"/>
  <p:tag name="PPWINLASTSAVEDTRANSLATION" val="Parámetros de documento"/>
  <p:tag name="PPWINALREADYSEGMENTED" val="True"/>
  <p:tag name="PPWINTOTALSEGMENTS" val="1"/>
</p:tagLst>
</file>

<file path=ppt/tags/tag43.xml><?xml version="1.0" encoding="utf-8"?>
<p:tagLst xmlns:a="http://schemas.openxmlformats.org/drawingml/2006/main" xmlns:r="http://schemas.openxmlformats.org/officeDocument/2006/relationships" xmlns:p="http://schemas.openxmlformats.org/presentationml/2006/main">
  <p:tag name="PPWINSEGMENT1START" val="1"/>
  <p:tag name="PPWINSEGMENT1LENGTH" val="50"/>
  <p:tag name="PPWINSEGMENT1SOURCERTF" val="{\rtf1\ansi\deff0{\fonttbl{\f0\fcharset0 Arial;}}{\colortbl\red0\green0\blue0;}{\f0\fs32\b\cf0 Business Partners \'96 Selection Criteria\par}}"/>
  <p:tag name="PPWINSEGMENT1TARGETRTF" val="{\rtf1\ansi\deff1{\fonttbl{\f1\fcharset0 Arial;}}{\colortbl\red0\green0\blue0;}{\f1\fs32\b\cf0 Interlocutores comerciales: Criterios de selecci\'F3n\par}}"/>
  <p:tag name="PPWINLASTSAVEDTRANSLATION" val="Interlocutores comerciales: Criterios de selección"/>
  <p:tag name="PPWINALREADYSEGMENTED" val="True"/>
  <p:tag name="PPWINTOTALSEGMENTS" val="1"/>
</p:tagLst>
</file>

<file path=ppt/tags/tag44.xml><?xml version="1.0" encoding="utf-8"?>
<p:tagLst xmlns:a="http://schemas.openxmlformats.org/drawingml/2006/main" xmlns:r="http://schemas.openxmlformats.org/officeDocument/2006/relationships" xmlns:p="http://schemas.openxmlformats.org/presentationml/2006/main">
  <p:tag name="PPTAGGERGROUP" val="3"/>
</p:tagLst>
</file>

<file path=ppt/tags/tag45.xml><?xml version="1.0" encoding="utf-8"?>
<p:tagLst xmlns:a="http://schemas.openxmlformats.org/drawingml/2006/main" xmlns:r="http://schemas.openxmlformats.org/officeDocument/2006/relationships" xmlns:p="http://schemas.openxmlformats.org/presentationml/2006/main">
  <p:tag name="PPTAGGERGROUP" val="3"/>
  <p:tag name="PPWINSEGMENT1START" val="1"/>
  <p:tag name="PPWINSEGMENT1LENGTH" val="20"/>
  <p:tag name="PPWINSEGMENT1SOURCERTF" val="{\rtf1\ansi\deff0{\fonttbl{\f0\fcharset0 Arial;}}{\colortbl\red0\green0\blue0;}{\f0\fs32\b\cf0 General Parameters\par}}"/>
  <p:tag name="PPWINSEGMENT1TARGETRTF" val="{\rtf1\ansi\deff1{\fonttbl{\f1\fcharset0 Arial;}}{\colortbl\red0\green0\blue0;}{\f1\fs32\b\cf0 Par\'E1metros generales\par}}"/>
  <p:tag name="PPWINLASTSAVEDTRANSLATION" val="Parámetros generales"/>
  <p:tag name="PPWINALREADYSEGMENTED" val="True"/>
  <p:tag name="PPWINTOTALSEGMENTS" val="1"/>
</p:tagLst>
</file>

<file path=ppt/tags/tag46.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6\b\cf0 Selection Criteria\par}}"/>
  <p:tag name="PPWINSEGMENT1TARGETRTF" val="{\rtf1\ansi\deff1{\fonttbl{\f1\fcharset0 Arial;}}{\colortbl\red0\green0\blue0;}{\f1\fs36\b\cf0 Criterios de selecci\'F3n\par}}"/>
  <p:tag name="PPWINLASTSAVEDTRANSLATION" val="Criterios de selección"/>
  <p:tag name="PPWINALREADYSEGMENTED" val="True"/>
  <p:tag name="PPWINTOTALSEGMENTS" val="1"/>
</p:tagLst>
</file>

<file path=ppt/tags/tag47.xml><?xml version="1.0" encoding="utf-8"?>
<p:tagLst xmlns:a="http://schemas.openxmlformats.org/drawingml/2006/main" xmlns:r="http://schemas.openxmlformats.org/officeDocument/2006/relationships" xmlns:p="http://schemas.openxmlformats.org/presentationml/2006/main">
  <p:tag name="PPWINSEGMENT1START" val="1"/>
  <p:tag name="PPWINSEGMENT1LENGTH" val="8"/>
  <p:tag name="PPWINSEGMENT1SOURCERTF" val="{\rtf1\ansi\deff0{\fonttbl{\f0\fcharset0 Arial;}}{\colortbl\red0\green0\blue0;}{\f0\fs32\b\cf0 Execute\par}}"/>
  <p:tag name="PPWINSEGMENT1TARGETRTF" val="{\rtf1\ansi\deff1{\fonttbl{\f1\fcharset0 Arial;}}{\colortbl\red0\green0\blue0;}{\f1\fs32\b\cf0 Ejecutar\par}}"/>
  <p:tag name="PPWINLASTSAVEDTRANSLATION" val="Ejecutar"/>
  <p:tag name="PPWINALREADYSEGMENTED" val="True"/>
  <p:tag name="PPWINTOTALSEGMENTS" val="1"/>
</p:tagLst>
</file>

<file path=ppt/tags/tag48.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2\b\cf0 Save\par}}"/>
  <p:tag name="PPWINSEGMENT1TARGETRTF" val="{\rtf1\ansi\deff1{\fonttbl{\f1\fcharset0 Arial;}}{\colortbl\red0\green0\blue0;}{\f1\fs32\b\cf0 Grabar\par}}"/>
  <p:tag name="PPWINLASTSAVEDTRANSLATION" val="Grabar"/>
  <p:tag name="PPWINALREADYSEGMENTED" val="True"/>
  <p:tag name="PPWINTOTALSEGMENTS" val="1"/>
</p:tagLst>
</file>

<file path=ppt/tags/tag49.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2\b\cf0 Wizard Options\par}}"/>
  <p:tag name="PPWINSEGMENT1TARGETRTF" val="{\rtf1\ansi\deff1{\fonttbl{\f1\fcharset0 Arial;}}{\colortbl\red0\green0\blue0;}{\f1\fs32\b\cf0 Opciones del asistente\par}}"/>
  <p:tag name="PPWINLASTSAVEDTRANSLATION" val="Opciones del asistente"/>
  <p:tag name="PPWINALREADYSEGMENTED" val="True"/>
  <p:tag name="PPWINTOTALSEGMENTS" val="1"/>
</p:tagLst>
</file>

<file path=ppt/tags/tag5.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6\b\cf0 Code\par}}"/>
  <p:tag name="PPWINSEGMENT1TARGETRTF" val="{\rtf1\ansi\deff1{\fonttbl{\f1\fcharset0 Arial;}}{\colortbl\red0\green0\blue0;}{\f1\fs36\b\cf0 C\'F3digo\par}}"/>
  <p:tag name="PPWINLASTSAVEDTRANSLATION" val="Código"/>
  <p:tag name="PPWINALREADYSEGMENTED" val="True"/>
  <p:tag name="PPWINTOTALSEGMENTS" val="1"/>
</p:tagLst>
</file>

<file path=ppt/tags/tag50.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2\b\cf0 Load\par}}"/>
  <p:tag name="PPWINSEGMENT1TARGETRTF" val="{\rtf1\ansi\deff1{\fonttbl{\f1\fcharset0 Arial;}}{\colortbl\red0\green0\blue0;}{\f1\fs32\b\cf0 Cargar\par}}"/>
  <p:tag name="PPWINLASTSAVEDTRANSLATION" val="Cargar"/>
  <p:tag name="PPWINALREADYSEGMENTED" val="True"/>
  <p:tag name="PPWINTOTALSEGMENTS" val="1"/>
</p:tagLst>
</file>

<file path=ppt/tags/tag51.xml><?xml version="1.0" encoding="utf-8"?>
<p:tagLst xmlns:a="http://schemas.openxmlformats.org/drawingml/2006/main" xmlns:r="http://schemas.openxmlformats.org/officeDocument/2006/relationships" xmlns:p="http://schemas.openxmlformats.org/presentationml/2006/main">
  <p:tag name="PPWINSEGMENT1START" val="1"/>
  <p:tag name="PPWINSEGMENT1LENGTH" val="35"/>
  <p:tag name="PPWINSEGMENT1SOURCERTF" val="{\rtf1\ansi\deff0{\fonttbl{\f0\fcharset0 Arial;}}{\colortbl\red0\green0\blue0;}{\f0\fs32\b\cf0 Payment Method \'96 Selection Criteria\par}}"/>
  <p:tag name="PPWINSEGMENT1TARGETRTF" val="{\rtf1\ansi\deff1{\fonttbl{\f1\fcharset0 Arial;}}{\colortbl\red0\green0\blue0;}{\f1\fs32\b\cf0 V\'EDa de pago: Criterios de selecci\'F3n\par}}"/>
  <p:tag name="PPWINLASTSAVEDTRANSLATION" val="Vía de pago: Criterios de selección"/>
  <p:tag name="PPWINALREADYSEGMENTED" val="True"/>
  <p:tag name="PPWINTOTALSEGMENTS" val="1"/>
</p:tagLst>
</file>

<file path=ppt/tags/tag52.xml><?xml version="1.0" encoding="utf-8"?>
<p:tagLst xmlns:a="http://schemas.openxmlformats.org/drawingml/2006/main" xmlns:r="http://schemas.openxmlformats.org/officeDocument/2006/relationships" xmlns:p="http://schemas.openxmlformats.org/presentationml/2006/main">
  <p:tag name="PPWINSEGMENT1START" val="1"/>
  <p:tag name="PPWINSEGMENT1LENGTH" val="25"/>
  <p:tag name="PPWINSEGMENT1SOURCERTF" val="{\rtf1\ansi\deff0{\fonttbl{\f0\fcharset0 Arial Black;}}{\colortbl\red0\green0\blue0;}{\f0\fs44\cf0 The Payment Wizard (1)\par}}"/>
  <p:tag name="PPWINSEGMENT1TARGETRTF" val="{\rtf1\ansi\deff1{\fonttbl{\f1\fcharset0 Arial;}{\f2\fcharset0 Arial Black;}}{\colortbl\red0\green0\blue0;}{\f2\fs44\cf0 El asistente de pagos (1)\par}}"/>
  <p:tag name="PPWINLASTSAVEDTRANSLATION" val="El asistente de pagos (1)"/>
  <p:tag name="PPWINALREADYSEGMENTED" val="True"/>
  <p:tag name="PPWINTOTALSEGMENTS" val="1"/>
</p:tagLst>
</file>

<file path=ppt/tags/tag53.xml><?xml version="1.0" encoding="utf-8"?>
<p:tagLst xmlns:a="http://schemas.openxmlformats.org/drawingml/2006/main" xmlns:r="http://schemas.openxmlformats.org/officeDocument/2006/relationships" xmlns:p="http://schemas.openxmlformats.org/presentationml/2006/main">
  <p:tag name="PPWINSEGMENT1START" val="1"/>
  <p:tag name="PPWINSEGMENT1LENGTH" val="25"/>
  <p:tag name="PPWINSEGMENT1SOURCERTF" val="{\rtf1\ansi\deff0{\fonttbl{\f0\fcharset0 Arial Black;}}{\colortbl\red0\green0\blue0;}{\f0\fs44\cf0 The Payment Wizard (2)\par}}"/>
  <p:tag name="PPWINSEGMENT1TARGETRTF" val="{\rtf1\ansi\deff1{\fonttbl{\f1\fcharset0 Arial;}{\f2\fcharset0 Arial Black;}}{\colortbl\red0\green0\blue0;}{\f2\fs44\cf0 El asistente de pagos (2)\par}}"/>
  <p:tag name="PPWINLASTSAVEDTRANSLATION" val="El asistente de pagos (2)"/>
  <p:tag name="PPWINALREADYSEGMENTED" val="True"/>
  <p:tag name="PPWINTOTALSEGMENTS" val="1"/>
</p:tagLst>
</file>

<file path=ppt/tags/tag54.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6\b\cf0 Selection Criteria\par}}"/>
  <p:tag name="PPWINSEGMENT1TARGETRTF" val="{\rtf1\ansi\deff1{\fonttbl{\f1\fcharset0 Arial;}}{\colortbl\red0\green0\blue0;}{\f1\fs36\b\cf0 Criterios de selecci\'F3n\par}}"/>
  <p:tag name="PPWINLASTSAVEDTRANSLATION" val="Criterios de selección"/>
  <p:tag name="PPWINALREADYSEGMENTED" val="True"/>
  <p:tag name="PPWINTOTALSEGMENTS" val="1"/>
</p:tagLst>
</file>

<file path=ppt/tags/tag55.xml><?xml version="1.0" encoding="utf-8"?>
<p:tagLst xmlns:a="http://schemas.openxmlformats.org/drawingml/2006/main" xmlns:r="http://schemas.openxmlformats.org/officeDocument/2006/relationships" xmlns:p="http://schemas.openxmlformats.org/presentationml/2006/main">
  <p:tag name="PPWINSEGMENT1START" val="1"/>
  <p:tag name="PPWINSEGMENT1LENGTH" val="13"/>
  <p:tag name="PPWINSEGMENT1SOURCERTF" val="{\rtf1\ansi\deff0{\fonttbl{\f0\fcharset0 Arial;}}{\colortbl\red0\green0\blue0;}{\f0\fs14\cf0 Deutsche Bank\par}}"/>
  <p:tag name="PPWINSEGMENT1TARGETRTF" val="{\rtf1\ansi\deff1{\fonttbl{\f1\fcharset0 Arial;}}{\colortbl\red0\green0\blue0;}{\f1\fs14\cf0 Deutsche Bank\par}}"/>
  <p:tag name="PPWINLASTSAVEDTRANSLATION" val="Deutsche Bank"/>
  <p:tag name="PPWINALREADYSEGMENTED" val="True"/>
  <p:tag name="PPWINTOTALSEGMENTS" val="1"/>
</p:tagLst>
</file>

<file path=ppt/tags/tag56.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10\cf0 To\par}}"/>
  <p:tag name="PPWINSEGMENT1TARGETRTF" val="{\rtf1\ansi\deff1{\fonttbl{\f1\fcharset0 Arial;}}{\colortbl\red0\green0\blue0;}{\f1\fs10\cf0 A\par}}"/>
  <p:tag name="PPWINLASTSAVEDTRANSLATION" val="A"/>
  <p:tag name="PPWINALREADYSEGMENTED" val="True"/>
  <p:tag name="PPWINTOTALSEGMENTS" val="1"/>
</p:tagLst>
</file>

<file path=ppt/tags/tag57.xml><?xml version="1.0" encoding="utf-8"?>
<p:tagLst xmlns:a="http://schemas.openxmlformats.org/drawingml/2006/main" xmlns:r="http://schemas.openxmlformats.org/officeDocument/2006/relationships" xmlns:p="http://schemas.openxmlformats.org/presentationml/2006/main">
  <p:tag name="PPWINSEGMENT1START" val="1"/>
  <p:tag name="PPWINSEGMENT1LENGTH" val="50"/>
  <p:tag name="PPWINSEGMENT1SOURCERTF" val="{\rtf1\ansi\deff0{\fonttbl{\f0\fcharset0 Arial;}}{\colortbl\red255\green255\blue255;}{\f0\fs8\b\cf0 The printed text must not be modified or crossed out.\par}}"/>
  <p:tag name="PPWINSEGMENT1TARGETRTF" val="{\rtf1\ansi\deff1{\fonttbl{\f1\fcharset0 Arial;}}{\colortbl\red0\green0\blue0;\red255\green255\blue255;}{\f1\fs8\b\cf1 El texto impreso no puede modificarse ni tacharse.\par}}"/>
  <p:tag name="PPWINLASTSAVEDTRANSLATION" val="El texto impreso no puede modificarse ni tacharse."/>
  <p:tag name="PPWINALREADYSEGMENTED" val="True"/>
  <p:tag name="PPWINTOTALSEGMENTS" val="1"/>
</p:tagLst>
</file>

<file path=ppt/tags/tag58.xml><?xml version="1.0" encoding="utf-8"?>
<p:tagLst xmlns:a="http://schemas.openxmlformats.org/drawingml/2006/main" xmlns:r="http://schemas.openxmlformats.org/officeDocument/2006/relationships" xmlns:p="http://schemas.openxmlformats.org/presentationml/2006/main">
  <p:tag name="PPWINSEGMENT1START" val="1"/>
  <p:tag name="PPWINSEGMENT1LENGTH" val="8"/>
  <p:tag name="PPWINSEGMENT1SOURCERTF" val="{\rtf1\ansi\deff0{\fonttbl{\f0\fcharset0 Arial;}}{\colortbl\red255\green255\blue255;}{\f0\fs10\cf0 Acc. No.\par}}"/>
  <p:tag name="PPWINSEGMENT1TARGETRTF" val="{\rtf1\ansi\deff1{\fonttbl{\f1\fcharset0 Arial;}}{\colortbl\red0\green0\blue0;\red255\green255\blue255;}{\f1\fs10\cf1 N\'BAcuenta\par}}"/>
  <p:tag name="PPWINLASTSAVEDTRANSLATION" val="Nºcuenta"/>
  <p:tag name="PPWINALREADYSEGMENTED" val="True"/>
  <p:tag name="PPWINTOTALSEGMENTS" val="1"/>
</p:tagLst>
</file>

<file path=ppt/tags/tag59.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10\cf0 X\par}}"/>
  <p:tag name="PPWINSEGMENT1TARGETRTF" val="{\rtf1\ansi\deff1{\fonttbl{\f1\fcharset0 Arial;}}{\colortbl\red0\green0\blue0;}{\f1\fs10\cf0 X\par}}"/>
  <p:tag name="PPWINLASTSAVEDTRANSLATION" val="X"/>
  <p:tag name="PPWINALREADYSEGMENTED" val="True"/>
  <p:tag name="PPWINTOTALSEGMENTS" val="1"/>
</p:tagLst>
</file>

<file path=ppt/tags/tag6.xml><?xml version="1.0" encoding="utf-8"?>
<p:tagLst xmlns:a="http://schemas.openxmlformats.org/drawingml/2006/main" xmlns:r="http://schemas.openxmlformats.org/officeDocument/2006/relationships" xmlns:p="http://schemas.openxmlformats.org/presentationml/2006/main">
  <p:tag name="PPWINSEGMENT1START" val="1"/>
  <p:tag name="PPWINSEGMENT1LENGTH" val="6"/>
  <p:tag name="PPWINSEGMENT1SOURCERTF" val="{\rtf1\ansi\deff0{\fonttbl{\f0\fcharset0 Arial;}}{\colortbl\red0\green0\blue0;}{\f0\fs36\b\cf0 Name\par}}"/>
  <p:tag name="PPWINSEGMENT1TARGETRTF" val="{\rtf1\ansi\deff1{\fonttbl{\f1\fcharset0 Arial;}}{\colortbl\red0\green0\blue0;}{\f1\fs36\b\cf0 Nombre\par}}"/>
  <p:tag name="PPWINLASTSAVEDTRANSLATION" val="Nombre"/>
  <p:tag name="PPWINALREADYSEGMENTED" val="True"/>
  <p:tag name="PPWINTOTALSEGMENTS" val="1"/>
</p:tagLst>
</file>

<file path=ppt/tags/tag60.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10\cf0 X\par}}"/>
  <p:tag name="PPWINSEGMENT1TARGETRTF" val="{\rtf1\ansi\deff1{\fonttbl{\f1\fcharset0 Arial;}}{\colortbl\red0\green0\blue0;}{\f1\fs10\cf0 X\par}}"/>
  <p:tag name="PPWINLASTSAVEDTRANSLATION" val="X"/>
  <p:tag name="PPWINALREADYSEGMENTED" val="True"/>
  <p:tag name="PPWINTOTALSEGMENTS" val="1"/>
</p:tagLst>
</file>

<file path=ppt/tags/tag61.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10\cf0 X\par}}"/>
  <p:tag name="PPWINSEGMENT1TARGETRTF" val="{\rtf1\ansi\deff1{\fonttbl{\f1\fcharset0 Arial;}}{\colortbl\red0\green0\blue0;}{\f1\fs10\cf0 X\par}}"/>
  <p:tag name="PPWINLASTSAVEDTRANSLATION" val="X"/>
  <p:tag name="PPWINALREADYSEGMENTED" val="True"/>
  <p:tag name="PPWINTOTALSEGMENTS" val="1"/>
</p:tagLst>
</file>

<file path=ppt/tags/tag62.xml><?xml version="1.0" encoding="utf-8"?>
<p:tagLst xmlns:a="http://schemas.openxmlformats.org/drawingml/2006/main" xmlns:r="http://schemas.openxmlformats.org/officeDocument/2006/relationships" xmlns:p="http://schemas.openxmlformats.org/presentationml/2006/main">
  <p:tag name="PPWINSEGMENT1START" val="1"/>
  <p:tag name="PPWINSEGMENT1LENGTH" val="1"/>
  <p:tag name="PPWINSEGMENT1SOURCERTF" val="{\rtf1\ansi\deff0{\fonttbl{\f0\fcharset0 Arial;}}{\colortbl\red0\green0\blue0;}{\f0\fs10\cf0 X\par}}"/>
  <p:tag name="PPWINSEGMENT1TARGETRTF" val="{\rtf1\ansi\deff1{\fonttbl{\f1\fcharset0 Arial;}}{\colortbl\red0\green0\blue0;}{\f1\fs10\cf0 X\par}}"/>
  <p:tag name="PPWINLASTSAVEDTRANSLATION" val="X"/>
  <p:tag name="PPWINALREADYSEGMENTED" val="True"/>
  <p:tag name="PPWINTOTALSEGMENTS" val="1"/>
</p:tagLst>
</file>

<file path=ppt/tags/tag63.xml><?xml version="1.0" encoding="utf-8"?>
<p:tagLst xmlns:a="http://schemas.openxmlformats.org/drawingml/2006/main" xmlns:r="http://schemas.openxmlformats.org/officeDocument/2006/relationships" xmlns:p="http://schemas.openxmlformats.org/presentationml/2006/main">
  <p:tag name="PPWINSEGMENT1START" val="1"/>
  <p:tag name="PPWINSEGMENT1LENGTH" val="17"/>
  <p:tag name="PPWINSEGMENT1SOURCERTF" val="{\rtf1\ansi\deff0{\fonttbl{\f0\fcharset0 Arial Unicode MS;}}{\colortbl\red0\green0\blue0;}{\f0\fs20\b\cf0 - }{\f0\fs10\b\cf0 Four*Hundred}{\f0\fs20\b\cf0  -\par}}"/>
  <p:tag name="PPWINSEGMENT1TARGETRTF" val="{\rtf1\ansi\deff1{\fonttbl{\f1\fcharset0 Arial;}{\f2\fcharset128 Arial Unicode MS;}{\f3\fcharset0 Arial Unicode MS;}}{\colortbl\red0\green0\blue0;}{\f3\fs20\b\cf0 - }{\f3\fs10\b\cf0 Cuatrocientos}{\f3\fs20\b\cf0  -\par}}"/>
  <p:tag name="PPWINLASTSAVEDTRANSLATION" val="- Cuatrocientos -"/>
  <p:tag name="PPWINALREADYSEGMENTED" val="True"/>
  <p:tag name="PPWINTOTALSEGMENTS" val="1"/>
</p:tagLst>
</file>

<file path=ppt/tags/tag64.xml><?xml version="1.0" encoding="utf-8"?>
<p:tagLst xmlns:a="http://schemas.openxmlformats.org/drawingml/2006/main" xmlns:r="http://schemas.openxmlformats.org/officeDocument/2006/relationships" xmlns:p="http://schemas.openxmlformats.org/presentationml/2006/main">
  <p:tag name="PPWINSEGMENT1START" val="1"/>
  <p:tag name="PPWINSEGMENT1LENGTH" val="21"/>
  <p:tag name="PPWINSEGMENT1SOURCERTF" val="{\rtf1\ansi\deff0{\fonttbl{\f0\fcharset0 Arial;}}{\colortbl\red0\green0\blue0;}{\f0\fs36\b\cf0 Check Printing\par}}"/>
  <p:tag name="PPWINSEGMENT1TARGETRTF" val="{\rtf1\ansi\deff1{\fonttbl{\f1\fcharset0 Arial;}}{\colortbl\red0\green0\blue0;}{\f1\fs36\b\cf0 Impresi\'F3n de cheques\line}{\f1\fs36\b\cf0 \par}}"/>
  <p:tag name="PPWINLASTSAVEDTRANSLATION" val="Impresión de cheques"/>
  <p:tag name="PPWINALREADYSEGMENTED" val="True"/>
  <p:tag name="PPWINTOTALSEGMENTS" val="1"/>
</p:tagLst>
</file>

<file path=ppt/tags/tag65.xml><?xml version="1.0" encoding="utf-8"?>
<p:tagLst xmlns:a="http://schemas.openxmlformats.org/drawingml/2006/main" xmlns:r="http://schemas.openxmlformats.org/officeDocument/2006/relationships" xmlns:p="http://schemas.openxmlformats.org/presentationml/2006/main">
  <p:tag name="PPWINSEGMENT1START" val="1"/>
  <p:tag name="PPWINSEGMENT1LENGTH" val="21"/>
  <p:tag name="PPWINSEGMENT1SOURCERTF" val="{\rtf1\ansi\deff0{\fonttbl{\f0\fcharset0 Arial;}}{\colortbl\red0\green0\blue0;}{\f0\fs32\b\cf0 Report Printing\par}}"/>
  <p:tag name="PPWINSEGMENT1TARGETRTF" val="{\rtf1\ansi\deff1{\fonttbl{\f1\fcharset0 Arial;}}{\colortbl\red0\green0\blue0;}{\f1\fs32\b\cf0 Impresi\'F3n de informes\par}}"/>
  <p:tag name="PPWINSEGMENT2START" val="24"/>
  <p:tag name="PPWINSEGMENT2LENGTH" val="23"/>
  <p:tag name="PPWINSEGMENT2SOURCERTF" val="{\rtf1\ansi\deff0{\fonttbl{\f0\fcharset0 Arial;}}{\colortbl\red0\green0\blue0;}{\f0\fs32\b\cf0 Document Printing\par}}"/>
  <p:tag name="PPWINSEGMENT2TARGETRTF" val="{\rtf1\ansi\deff1{\fonttbl{\f1\fcharset0 Arial;}}{\colortbl\red0\green0\blue0;}{\f1\fs32\b\cf0 Impresi\'F3n de documentos\par}}"/>
  <p:tag name="PPWINLASTSAVEDTRANSLATION" val="Impresión de informes&#10;&#10;Impresión de documentos"/>
  <p:tag name="PPWINALREADYSEGMENTED" val="True"/>
  <p:tag name="PPWINTOTALSEGMENTS" val="2"/>
</p:tagLst>
</file>

<file path=ppt/tags/tag66.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2\b\cf0 Bank Transfer\par}}"/>
  <p:tag name="PPWINSEGMENT1TARGETRTF" val="{\rtf1\ansi\deff1{\fonttbl{\f1\fcharset0 Arial;}}{\colortbl\red0\green0\blue0;}{\f1\fs32\b\cf0 Transferencia bancaria\par}}"/>
  <p:tag name="PPWINLASTSAVEDTRANSLATION" val="Transferencia bancaria"/>
  <p:tag name="PPWINALREADYSEGMENTED" val="True"/>
  <p:tag name="PPWINTOTALSEGMENTS" val="1"/>
</p:tagLst>
</file>

<file path=ppt/tags/tag67.xml><?xml version="1.0" encoding="utf-8"?>
<p:tagLst xmlns:a="http://schemas.openxmlformats.org/drawingml/2006/main" xmlns:r="http://schemas.openxmlformats.org/officeDocument/2006/relationships" xmlns:p="http://schemas.openxmlformats.org/presentationml/2006/main">
  <p:tag name="PPWINSEGMENT1START" val="1"/>
  <p:tag name="PPWINSEGMENT1LENGTH" val="23"/>
  <p:tag name="PPWINSEGMENT1SOURCERTF" val="{\rtf1\ansi\deff0{\fonttbl{\f0\fcharset0 Arial;}}{\colortbl\red0\green0\blue0;}{\f0\fs32\b\cf0 Document Parameters\par}}"/>
  <p:tag name="PPWINSEGMENT1TARGETRTF" val="{\rtf1\ansi\deff1{\fonttbl{\f1\fcharset0 Arial;}}{\colortbl\red0\green0\blue0;}{\f1\fs32\b\cf0 Par\'E1metros de documento\par}}"/>
  <p:tag name="PPWINLASTSAVEDTRANSLATION" val="Parámetros de documento"/>
  <p:tag name="PPWINALREADYSEGMENTED" val="True"/>
  <p:tag name="PPWINTOTALSEGMENTS" val="1"/>
</p:tagLst>
</file>

<file path=ppt/tags/tag68.xml><?xml version="1.0" encoding="utf-8"?>
<p:tagLst xmlns:a="http://schemas.openxmlformats.org/drawingml/2006/main" xmlns:r="http://schemas.openxmlformats.org/officeDocument/2006/relationships" xmlns:p="http://schemas.openxmlformats.org/presentationml/2006/main">
  <p:tag name="PPWINSEGMENT1START" val="1"/>
  <p:tag name="PPWINSEGMENT1LENGTH" val="50"/>
  <p:tag name="PPWINSEGMENT1SOURCERTF" val="{\rtf1\ansi\deff0{\fonttbl{\f0\fcharset0 Arial;}}{\colortbl\red0\green0\blue0;}{\f0\fs32\b\cf0 Business Partners \'96 Selection Criteria\par}}"/>
  <p:tag name="PPWINSEGMENT1TARGETRTF" val="{\rtf1\ansi\deff1{\fonttbl{\f1\fcharset0 Arial;}}{\colortbl\red0\green0\blue0;}{\f1\fs32\b\cf0 Interlocutores comerciales: Criterios de selecci\'F3n\par}}"/>
  <p:tag name="PPWINLASTSAVEDTRANSLATION" val="Interlocutores comerciales: Criterios de selección"/>
  <p:tag name="PPWINALREADYSEGMENTED" val="True"/>
  <p:tag name="PPWINTOTALSEGMENTS" val="1"/>
</p:tagLst>
</file>

<file path=ppt/tags/tag69.xml><?xml version="1.0" encoding="utf-8"?>
<p:tagLst xmlns:a="http://schemas.openxmlformats.org/drawingml/2006/main" xmlns:r="http://schemas.openxmlformats.org/officeDocument/2006/relationships" xmlns:p="http://schemas.openxmlformats.org/presentationml/2006/main">
  <p:tag name="PPTAGGERGROUP" val="2"/>
</p:tagLst>
</file>

<file path=ppt/tags/tag7.xml><?xml version="1.0" encoding="utf-8"?>
<p:tagLst xmlns:a="http://schemas.openxmlformats.org/drawingml/2006/main" xmlns:r="http://schemas.openxmlformats.org/officeDocument/2006/relationships" xmlns:p="http://schemas.openxmlformats.org/presentationml/2006/main">
  <p:tag name="PPWINSEGMENT1START" val="1"/>
  <p:tag name="PPWINSEGMENT1LENGTH" val="44"/>
  <p:tag name="PPWINSEGMENT1SOURCERTF" val="{\rtf1\ansi\deff0{\fonttbl{\f0\fcharset0 Arial;}}{\colortbl\red0\green0\blue0;}{\f0\fs36\b\cf0 Pay to or Bill to Address\par}}"/>
  <p:tag name="PPWINSEGMENT1TARGETRTF" val="{\rtf1\ansi\deff1{\fonttbl{\f1\fcharset0 Arial;}}{\colortbl\red0\green0\blue0;}{\f1\fs36\b\cf0 Direcci\'F3n del destinatario de pago o factura\par}}"/>
  <p:tag name="PPWINLASTSAVEDTRANSLATION" val="Dirección del destinatario de pago o factura&#10;&#10;"/>
  <p:tag name="PPWINALREADYSEGMENTED" val="True"/>
  <p:tag name="PPWINTOTALSEGMENTS" val="1"/>
</p:tagLst>
</file>

<file path=ppt/tags/tag70.xml><?xml version="1.0" encoding="utf-8"?>
<p:tagLst xmlns:a="http://schemas.openxmlformats.org/drawingml/2006/main" xmlns:r="http://schemas.openxmlformats.org/officeDocument/2006/relationships" xmlns:p="http://schemas.openxmlformats.org/presentationml/2006/main">
  <p:tag name="PPTAGGERGROUP" val="2"/>
  <p:tag name="PPWINSEGMENT1START" val="1"/>
  <p:tag name="PPWINSEGMENT1LENGTH" val="20"/>
  <p:tag name="PPWINSEGMENT1SOURCERTF" val="{\rtf1\ansi\deff0{\fonttbl{\f0\fcharset0 Arial;}}{\colortbl\red0\green0\blue0;}{\f0\fs32\b\cf0 General Parameters\par}}"/>
  <p:tag name="PPWINSEGMENT1TARGETRTF" val="{\rtf1\ansi\deff1{\fonttbl{\f1\fcharset0 Arial;}}{\colortbl\red0\green0\blue0;}{\f1\fs32\b\cf0 Par\'E1metros generales\par}}"/>
  <p:tag name="PPWINLASTSAVEDTRANSLATION" val="Parámetros generales"/>
  <p:tag name="PPWINALREADYSEGMENTED" val="True"/>
  <p:tag name="PPWINTOTALSEGMENTS" val="1"/>
</p:tagLst>
</file>

<file path=ppt/tags/tag71.xml><?xml version="1.0" encoding="utf-8"?>
<p:tagLst xmlns:a="http://schemas.openxmlformats.org/drawingml/2006/main" xmlns:r="http://schemas.openxmlformats.org/officeDocument/2006/relationships" xmlns:p="http://schemas.openxmlformats.org/presentationml/2006/main">
  <p:tag name="PPWINSEGMENT1START" val="1"/>
  <p:tag name="PPWINSEGMENT1LENGTH" val="22"/>
  <p:tag name="PPWINSEGMENT1SOURCERTF" val="{\rtf1\ansi\deff0{\fonttbl{\f0\fcharset0 Arial;}}{\colortbl\red0\green0\blue0;}{\f0\fs32\b\cf0 Wizard Options\par}}"/>
  <p:tag name="PPWINSEGMENT1TARGETRTF" val="{\rtf1\ansi\deff1{\fonttbl{\f1\fcharset0 Arial;}}{\colortbl\red0\green0\blue0;}{\f1\fs32\b\cf0 Opciones del asistente\par}}"/>
  <p:tag name="PPWINLASTSAVEDTRANSLATION" val="Opciones del asistente"/>
  <p:tag name="PPWINALREADYSEGMENTED" val="True"/>
  <p:tag name="PPWINTOTALSEGMENTS" val="1"/>
</p:tagLst>
</file>

<file path=ppt/tags/tag72.xml><?xml version="1.0" encoding="utf-8"?>
<p:tagLst xmlns:a="http://schemas.openxmlformats.org/drawingml/2006/main" xmlns:r="http://schemas.openxmlformats.org/officeDocument/2006/relationships" xmlns:p="http://schemas.openxmlformats.org/presentationml/2006/main">
  <p:tag name="PPWINSEGMENT1START" val="1"/>
  <p:tag name="PPWINSEGMENT1LENGTH" val="35"/>
  <p:tag name="PPWINSEGMENT1SOURCERTF" val="{\rtf1\ansi\deff0{\fonttbl{\f0\fcharset0 Arial;}}{\colortbl\red0\green0\blue0;}{\f0\fs32\b\cf0 Payment Method \'96 Selection Criteria\par}}"/>
  <p:tag name="PPWINSEGMENT1TARGETRTF" val="{\rtf1\ansi\deff1{\fonttbl{\f1\fcharset0 Arial;}}{\colortbl\red0\green0\blue0;}{\f1\fs32\b\cf0 V\'EDa de pago: Criterios de selecci\'F3n\par}}"/>
  <p:tag name="PPWINLASTSAVEDTRANSLATION" val="Vía de pago: Criterios de selección"/>
  <p:tag name="PPWINALREADYSEGMENTED" val="True"/>
  <p:tag name="PPWINTOTALSEGMENTS" val="1"/>
</p:tagLst>
</file>

<file path=ppt/tags/tag73.xml><?xml version="1.0" encoding="utf-8"?>
<p:tagLst xmlns:a="http://schemas.openxmlformats.org/drawingml/2006/main" xmlns:r="http://schemas.openxmlformats.org/officeDocument/2006/relationships" xmlns:p="http://schemas.openxmlformats.org/presentationml/2006/main">
  <p:tag name="PPTAGGERGROUP" val="3"/>
</p:tagLst>
</file>

<file path=ppt/tags/tag74.xml><?xml version="1.0" encoding="utf-8"?>
<p:tagLst xmlns:a="http://schemas.openxmlformats.org/drawingml/2006/main" xmlns:r="http://schemas.openxmlformats.org/officeDocument/2006/relationships" xmlns:p="http://schemas.openxmlformats.org/presentationml/2006/main">
  <p:tag name="PPTAGGERGROUP" val="3"/>
  <p:tag name="PPWINSEGMENT1START" val="1"/>
  <p:tag name="PPWINSEGMENT1LENGTH" val="18"/>
  <p:tag name="PPWINSEGMENT1SOURCERTF" val="{\rtf1\ansi\deff0{\fonttbl{\f0\fcharset0 Arial;}}{\colortbl\red0\green0\blue0;}{\f0\fs36\b\cf0 Payment documents\par}}"/>
  <p:tag name="PPWINSEGMENT1TARGETRTF" val="{\rtf1\ansi\deff1{\fonttbl{\f1\fcharset0 Arial;}}{\colortbl\red0\green0\blue0;}{\f1\fs36\b\cf0 Documentos de pago\par}}"/>
  <p:tag name="PPWINLASTSAVEDTRANSLATION" val="Documentos de pago"/>
  <p:tag name="PPWINALREADYSEGMENTED" val="True"/>
  <p:tag name="PPWINTOTALSEGMENTS" val="1"/>
</p:tagLst>
</file>

<file path=ppt/tags/tag75.xml><?xml version="1.0" encoding="utf-8"?>
<p:tagLst xmlns:a="http://schemas.openxmlformats.org/drawingml/2006/main" xmlns:r="http://schemas.openxmlformats.org/officeDocument/2006/relationships" xmlns:p="http://schemas.openxmlformats.org/presentationml/2006/main">
  <p:tag name="PPWINTOTALSEGMENTS" val="0"/>
</p:tagLst>
</file>

<file path=ppt/tags/tag76.xml><?xml version="1.0" encoding="utf-8"?>
<p:tagLst xmlns:a="http://schemas.openxmlformats.org/drawingml/2006/main" xmlns:r="http://schemas.openxmlformats.org/officeDocument/2006/relationships" xmlns:p="http://schemas.openxmlformats.org/presentationml/2006/main">
  <p:tag name="PPWINSEGMENT1START" val="1"/>
  <p:tag name="PPWINSEGMENT1LENGTH" val="14"/>
  <p:tag name="PPWINSEGMENT1SOURCERTF" val="{\rtf1\ansi\deff0{\fonttbl{\f0\fcharset0 Arial;}}{\colortbl\red0\green0\blue0;}{\f0\fs36\b\cf0 Payment Engine\par}}"/>
  <p:tag name="PPWINSEGMENT1TARGETRTF" val="{\rtf1\ansi\deff1{\fonttbl{\f1\fcharset0 Arial;}}{\colortbl\red0\green0\blue0;}{\f1\fs36\b\cf0 Payment Engine\par}}"/>
  <p:tag name="PPWINLASTSAVEDTRANSLATION" val="Payment Engine"/>
  <p:tag name="PPWINALREADYSEGMENTED" val="True"/>
  <p:tag name="PPWINTOTALSEGMENTS" val="1"/>
</p:tagLst>
</file>

<file path=ppt/tags/tag77.xml><?xml version="1.0" encoding="utf-8"?>
<p:tagLst xmlns:a="http://schemas.openxmlformats.org/drawingml/2006/main" xmlns:r="http://schemas.openxmlformats.org/officeDocument/2006/relationships" xmlns:p="http://schemas.openxmlformats.org/presentationml/2006/main">
  <p:tag name="PPTAGGERGROUP" val="1"/>
</p:tagLst>
</file>

<file path=ppt/tags/tag78.xml><?xml version="1.0" encoding="utf-8"?>
<p:tagLst xmlns:a="http://schemas.openxmlformats.org/drawingml/2006/main" xmlns:r="http://schemas.openxmlformats.org/officeDocument/2006/relationships" xmlns:p="http://schemas.openxmlformats.org/presentationml/2006/main">
  <p:tag name="PPTAGGERGROUP" val="1"/>
  <p:tag name="PPWINSEGMENT1START" val="1"/>
  <p:tag name="PPWINSEGMENT1LENGTH" val="15"/>
  <p:tag name="PPWINSEGMENT1SOURCERTF" val="{\rtf1\ansi\deff0{\fonttbl{\f0\fcharset0 Arial;}}{\colortbl\red0\green0\blue0;}{\f0\fs36\b\cf0 Recommendations\par}}"/>
  <p:tag name="PPWINSEGMENT1TARGETRTF" val="{\rtf1\ansi\deff1{\fonttbl{\f1\fcharset0 Arial;}}{\colortbl\red0\green0\blue0;}{\f1\fs36\b\cf0 Recomendaciones\par}}"/>
  <p:tag name="PPWINLASTSAVEDTRANSLATION" val="Recomendaciones"/>
  <p:tag name="PPWINALREADYSEGMENTED" val="True"/>
  <p:tag name="PPWINTOTALSEGMENTS" val="1"/>
</p:tagLst>
</file>

<file path=ppt/tags/tag79.xml><?xml version="1.0" encoding="utf-8"?>
<p:tagLst xmlns:a="http://schemas.openxmlformats.org/drawingml/2006/main" xmlns:r="http://schemas.openxmlformats.org/officeDocument/2006/relationships" xmlns:p="http://schemas.openxmlformats.org/presentationml/2006/main">
  <p:tag name="PPTAGGERGROUP" val="1"/>
</p:tagLst>
</file>

<file path=ppt/tags/tag8.xml><?xml version="1.0" encoding="utf-8"?>
<p:tagLst xmlns:a="http://schemas.openxmlformats.org/drawingml/2006/main" xmlns:r="http://schemas.openxmlformats.org/officeDocument/2006/relationships" xmlns:p="http://schemas.openxmlformats.org/presentationml/2006/main">
  <p:tag name="PPWINSEGMENT1START" val="1"/>
  <p:tag name="PPWINSEGMENT1LENGTH" val="19"/>
  <p:tag name="PPWINSEGMENT1SOURCERTF" val="{\rtf1\ansi\deff0{\fonttbl{\f0\fcharset0 Arial;}}{\colortbl\red0\green0\blue0;}{\f0\fs36\b\cf0 Contact Person\par}}"/>
  <p:tag name="PPWINSEGMENT1TARGETRTF" val="{\rtf1\ansi\deff1{\fonttbl{\f1\fcharset0 Arial;}}{\colortbl\red0\green0\blue0;}{\f1\fs36\b\cf0 Persona de contacto\par}}"/>
  <p:tag name="PPWINLASTSAVEDTRANSLATION" val="Persona de contacto"/>
  <p:tag name="PPWINALREADYSEGMENTED" val="True"/>
  <p:tag name="PPWINTOTALSEGMENTS" val="1"/>
</p:tagLst>
</file>

<file path=ppt/tags/tag80.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1.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2.xml><?xml version="1.0" encoding="utf-8"?>
<p:tagLst xmlns:a="http://schemas.openxmlformats.org/drawingml/2006/main" xmlns:r="http://schemas.openxmlformats.org/officeDocument/2006/relationships" xmlns:p="http://schemas.openxmlformats.org/presentationml/2006/main">
  <p:tag name="PPTAGGERGROUP" val="1"/>
  <p:tag name="PPWINTOTALSEGMENTS" val="0"/>
</p:tagLst>
</file>

<file path=ppt/tags/tag83.xml><?xml version="1.0" encoding="utf-8"?>
<p:tagLst xmlns:a="http://schemas.openxmlformats.org/drawingml/2006/main" xmlns:r="http://schemas.openxmlformats.org/officeDocument/2006/relationships" xmlns:p="http://schemas.openxmlformats.org/presentationml/2006/main">
  <p:tag name="PPTAGGERGROUP" val="1"/>
</p:tagLst>
</file>

<file path=ppt/tags/tag84.xml><?xml version="1.0" encoding="utf-8"?>
<p:tagLst xmlns:a="http://schemas.openxmlformats.org/drawingml/2006/main" xmlns:r="http://schemas.openxmlformats.org/officeDocument/2006/relationships" xmlns:p="http://schemas.openxmlformats.org/presentationml/2006/main">
  <p:tag name="PPTAGGERGROUP" val="1"/>
</p:tagLst>
</file>

<file path=ppt/tags/tag85.xml><?xml version="1.0" encoding="utf-8"?>
<p:tagLst xmlns:a="http://schemas.openxmlformats.org/drawingml/2006/main" xmlns:r="http://schemas.openxmlformats.org/officeDocument/2006/relationships" xmlns:p="http://schemas.openxmlformats.org/presentationml/2006/main">
  <p:tag name="PPTAGGERGROUP" val="1"/>
</p:tagLst>
</file>

<file path=ppt/tags/tag86.xml><?xml version="1.0" encoding="utf-8"?>
<p:tagLst xmlns:a="http://schemas.openxmlformats.org/drawingml/2006/main" xmlns:r="http://schemas.openxmlformats.org/officeDocument/2006/relationships" xmlns:p="http://schemas.openxmlformats.org/presentationml/2006/main">
  <p:tag name="PPTAGGERGROUP" val="1"/>
</p:tagLst>
</file>

<file path=ppt/tags/tag87.xml><?xml version="1.0" encoding="utf-8"?>
<p:tagLst xmlns:a="http://schemas.openxmlformats.org/drawingml/2006/main" xmlns:r="http://schemas.openxmlformats.org/officeDocument/2006/relationships" xmlns:p="http://schemas.openxmlformats.org/presentationml/2006/main">
  <p:tag name="PPTAGGERGROUP" val="1"/>
</p:tagLst>
</file>

<file path=ppt/tags/tag88.xml><?xml version="1.0" encoding="utf-8"?>
<p:tagLst xmlns:a="http://schemas.openxmlformats.org/drawingml/2006/main" xmlns:r="http://schemas.openxmlformats.org/officeDocument/2006/relationships" xmlns:p="http://schemas.openxmlformats.org/presentationml/2006/main">
  <p:tag name="PPTAGGERGROUP" val="1"/>
</p:tagLst>
</file>

<file path=ppt/tags/tag89.xml><?xml version="1.0" encoding="utf-8"?>
<p:tagLst xmlns:a="http://schemas.openxmlformats.org/drawingml/2006/main" xmlns:r="http://schemas.openxmlformats.org/officeDocument/2006/relationships" xmlns:p="http://schemas.openxmlformats.org/presentationml/2006/main">
  <p:tag name="PPTAGGERGROUP" val="1"/>
</p:tagLst>
</file>

<file path=ppt/tags/tag9.xml><?xml version="1.0" encoding="utf-8"?>
<p:tagLst xmlns:a="http://schemas.openxmlformats.org/drawingml/2006/main" xmlns:r="http://schemas.openxmlformats.org/officeDocument/2006/relationships" xmlns:p="http://schemas.openxmlformats.org/presentationml/2006/main">
  <p:tag name="PPWINSEGMENT1START" val="1"/>
  <p:tag name="PPWINSEGMENT1LENGTH" val="23"/>
  <p:tag name="PPWINSEGMENT1SOURCERTF" val="{\rtf1\ansi\deff0{\fonttbl{\f0\fcharset0 Arial;}}{\colortbl\red0\green0\blue0;}{\f0\fs36\b\cf0 No. (from Series or Manual)\par}}"/>
  <p:tag name="PPWINSEGMENT1TARGETRTF" val="{\rtf1\ansi\deff1{\fonttbl{\f1\fcharset0 Arial;}}{\colortbl\red0\green0\blue0;}{\f1\fs36\b\cf0 N\'BA. (de serie o manual)\par}}"/>
  <p:tag name="PPWINLASTSAVEDTRANSLATION" val="Nº. (de serie o manual)"/>
  <p:tag name="PPWINALREADYSEGMENTED" val="True"/>
  <p:tag name="PPWINTOTALSEGMENTS" val="1"/>
</p:tagLst>
</file>

<file path=ppt/tags/tag90.xml><?xml version="1.0" encoding="utf-8"?>
<p:tagLst xmlns:a="http://schemas.openxmlformats.org/drawingml/2006/main" xmlns:r="http://schemas.openxmlformats.org/officeDocument/2006/relationships" xmlns:p="http://schemas.openxmlformats.org/presentationml/2006/main">
  <p:tag name="PPTAGGERGROUP" val="1"/>
</p:tagLst>
</file>

<file path=ppt/tags/tag91.xml><?xml version="1.0" encoding="utf-8"?>
<p:tagLst xmlns:a="http://schemas.openxmlformats.org/drawingml/2006/main" xmlns:r="http://schemas.openxmlformats.org/officeDocument/2006/relationships" xmlns:p="http://schemas.openxmlformats.org/presentationml/2006/main">
  <p:tag name="PPTAGGERGROUP" val="1"/>
</p:tagLst>
</file>

<file path=ppt/tags/tag92.xml><?xml version="1.0" encoding="utf-8"?>
<p:tagLst xmlns:a="http://schemas.openxmlformats.org/drawingml/2006/main" xmlns:r="http://schemas.openxmlformats.org/officeDocument/2006/relationships" xmlns:p="http://schemas.openxmlformats.org/presentationml/2006/main">
  <p:tag name="PPTAGGERGROUP" val="1"/>
</p:tagLst>
</file>

<file path=ppt/tags/tag93.xml><?xml version="1.0" encoding="utf-8"?>
<p:tagLst xmlns:a="http://schemas.openxmlformats.org/drawingml/2006/main" xmlns:r="http://schemas.openxmlformats.org/officeDocument/2006/relationships" xmlns:p="http://schemas.openxmlformats.org/presentationml/2006/main">
  <p:tag name="PPTAGGERGROUP" val="1"/>
</p:tagLst>
</file>

<file path=ppt/tags/tag94.xml><?xml version="1.0" encoding="utf-8"?>
<p:tagLst xmlns:a="http://schemas.openxmlformats.org/drawingml/2006/main" xmlns:r="http://schemas.openxmlformats.org/officeDocument/2006/relationships" xmlns:p="http://schemas.openxmlformats.org/presentationml/2006/main">
  <p:tag name="PPTAGGERGROUP" val="1"/>
</p:tagLst>
</file>

<file path=ppt/tags/tag95.xml><?xml version="1.0" encoding="utf-8"?>
<p:tagLst xmlns:a="http://schemas.openxmlformats.org/drawingml/2006/main" xmlns:r="http://schemas.openxmlformats.org/officeDocument/2006/relationships" xmlns:p="http://schemas.openxmlformats.org/presentationml/2006/main">
  <p:tag name="PPTAGGERGROUP" val="1"/>
</p:tagLst>
</file>

<file path=ppt/tags/tag96.xml><?xml version="1.0" encoding="utf-8"?>
<p:tagLst xmlns:a="http://schemas.openxmlformats.org/drawingml/2006/main" xmlns:r="http://schemas.openxmlformats.org/officeDocument/2006/relationships" xmlns:p="http://schemas.openxmlformats.org/presentationml/2006/main">
  <p:tag name="PPTAGGERGROUP" val="1"/>
</p:tagLst>
</file>

<file path=ppt/tags/tag97.xml><?xml version="1.0" encoding="utf-8"?>
<p:tagLst xmlns:a="http://schemas.openxmlformats.org/drawingml/2006/main" xmlns:r="http://schemas.openxmlformats.org/officeDocument/2006/relationships" xmlns:p="http://schemas.openxmlformats.org/presentationml/2006/main">
  <p:tag name="PPTAGGERGROUP" val="1"/>
</p:tagLst>
</file>

<file path=ppt/tags/tag98.xml><?xml version="1.0" encoding="utf-8"?>
<p:tagLst xmlns:a="http://schemas.openxmlformats.org/drawingml/2006/main" xmlns:r="http://schemas.openxmlformats.org/officeDocument/2006/relationships" xmlns:p="http://schemas.openxmlformats.org/presentationml/2006/main">
  <p:tag name="PPTAGGERGROUP" val="1"/>
</p:tagLst>
</file>

<file path=ppt/tags/tag99.xml><?xml version="1.0" encoding="utf-8"?>
<p:tagLst xmlns:a="http://schemas.openxmlformats.org/drawingml/2006/main" xmlns:r="http://schemas.openxmlformats.org/officeDocument/2006/relationships" xmlns:p="http://schemas.openxmlformats.org/presentationml/2006/main">
  <p:tag name="PPTAGGERGROUP"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6226</TotalTime>
  <Words>3053</Words>
  <Application>Microsoft Macintosh PowerPoint</Application>
  <PresentationFormat>Presentación en pantalla (4:3)</PresentationFormat>
  <Paragraphs>566</Paragraphs>
  <Slides>53</Slides>
  <Notes>44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53</vt:i4>
      </vt:variant>
    </vt:vector>
  </HeadingPairs>
  <TitlesOfParts>
    <vt:vector size="64" baseType="lpstr">
      <vt:lpstr>Arial Unicode MS</vt:lpstr>
      <vt:lpstr>Arial</vt:lpstr>
      <vt:lpstr>Arial Narrow</vt:lpstr>
      <vt:lpstr>Eras Medium ITC</vt:lpstr>
      <vt:lpstr>Tahoma</vt:lpstr>
      <vt:lpstr>Times New Roman</vt:lpstr>
      <vt:lpstr>Verdana</vt:lpstr>
      <vt:lpstr>Wingdings</vt:lpstr>
      <vt:lpstr>Wingdings 2</vt:lpstr>
      <vt:lpstr>Wingdings 3</vt:lpstr>
      <vt:lpstr>11_Concurrencia</vt:lpstr>
      <vt:lpstr>Tema 5: Proceso de cobros y pagos</vt:lpstr>
      <vt:lpstr>Índice</vt:lpstr>
      <vt:lpstr>¿Para qué se utiliza la Gestión de Cobros en una empresa?</vt:lpstr>
      <vt:lpstr>Condiciones de Pago</vt:lpstr>
      <vt:lpstr>Días de vencimiento Fijos</vt:lpstr>
      <vt:lpstr>  Formas de pago más comunes en las empresas</vt:lpstr>
      <vt:lpstr>Préstamo</vt:lpstr>
      <vt:lpstr>Crédito</vt:lpstr>
      <vt:lpstr>CHEQUE</vt:lpstr>
      <vt:lpstr>CHEQUE</vt:lpstr>
      <vt:lpstr>Presentación de PowerPoint</vt:lpstr>
      <vt:lpstr>Tipos de cheque</vt:lpstr>
      <vt:lpstr> Cheque: Evaluación del instrumento</vt:lpstr>
      <vt:lpstr>PAGARÉ</vt:lpstr>
      <vt:lpstr>PAGARÉ</vt:lpstr>
      <vt:lpstr>Presentación de PowerPoint</vt:lpstr>
      <vt:lpstr>  Pagaré: Evaluación del instrumento</vt:lpstr>
      <vt:lpstr>LETRA DE CAMBIO</vt:lpstr>
      <vt:lpstr>Presentación de PowerPoint</vt:lpstr>
      <vt:lpstr>Letra de cambio: Evaluación del instrumento</vt:lpstr>
      <vt:lpstr>RECIBO</vt:lpstr>
      <vt:lpstr>RECIBO</vt:lpstr>
      <vt:lpstr>  Recibo: Evaluación del instrumento</vt:lpstr>
      <vt:lpstr>Transferencia</vt:lpstr>
      <vt:lpstr>Domiciliación</vt:lpstr>
      <vt:lpstr>FACTORING</vt:lpstr>
      <vt:lpstr>FACTORING</vt:lpstr>
      <vt:lpstr>  Factoring: Evaluación del instrumento</vt:lpstr>
      <vt:lpstr>Confirming</vt:lpstr>
      <vt:lpstr>Confirming</vt:lpstr>
      <vt:lpstr>  Confirming: Evaluación del instrumento</vt:lpstr>
      <vt:lpstr>  Estructura de un documento de cobro</vt:lpstr>
      <vt:lpstr>  Cabecera de documento de cobro</vt:lpstr>
      <vt:lpstr>  Determinación del importe de cobro</vt:lpstr>
      <vt:lpstr>Presentación de PowerPoint</vt:lpstr>
      <vt:lpstr>Presentación de PowerPoint</vt:lpstr>
      <vt:lpstr>Presentación de PowerPoint</vt:lpstr>
      <vt:lpstr>Presentación de PowerPoint</vt:lpstr>
      <vt:lpstr>El asistente de Cobros y Pagos (2)</vt:lpstr>
      <vt:lpstr>Presentación de PowerPoint</vt:lpstr>
      <vt:lpstr>Reclamaciones de facturas a clientes</vt:lpstr>
      <vt:lpstr>Asistente de reclamación</vt:lpstr>
      <vt:lpstr>Asistente de reclamación</vt:lpstr>
      <vt:lpstr>Asistente de reclamación</vt:lpstr>
      <vt:lpstr>Asistente de reclamación</vt:lpstr>
      <vt:lpstr>Asistente de reclamación</vt:lpstr>
      <vt:lpstr>EFECTOS IMPAGADOS</vt:lpstr>
      <vt:lpstr>   EFECTOS IMPAGADOS: Renegociación</vt:lpstr>
      <vt:lpstr>   EFECTOS IMPAGADOS: Definitivo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MANUEL MARCO SUCH</cp:lastModifiedBy>
  <cp:revision>736</cp:revision>
  <cp:lastPrinted>1601-01-01T00:00:00Z</cp:lastPrinted>
  <dcterms:created xsi:type="dcterms:W3CDTF">2015-10-20T10:22:11Z</dcterms:created>
  <dcterms:modified xsi:type="dcterms:W3CDTF">2023-10-08T15:53:55Z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