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34" r:id="rId2"/>
    <p:sldId id="276" r:id="rId3"/>
    <p:sldId id="278" r:id="rId4"/>
    <p:sldId id="361" r:id="rId5"/>
    <p:sldId id="362" r:id="rId6"/>
    <p:sldId id="363" r:id="rId7"/>
    <p:sldId id="365" r:id="rId8"/>
    <p:sldId id="366" r:id="rId9"/>
    <p:sldId id="367" r:id="rId10"/>
    <p:sldId id="364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8" r:id="rId20"/>
    <p:sldId id="381" r:id="rId21"/>
    <p:sldId id="384" r:id="rId22"/>
    <p:sldId id="382" r:id="rId23"/>
    <p:sldId id="383" r:id="rId24"/>
    <p:sldId id="380" r:id="rId25"/>
    <p:sldId id="379" r:id="rId26"/>
    <p:sldId id="386" r:id="rId27"/>
    <p:sldId id="391" r:id="rId28"/>
    <p:sldId id="401" r:id="rId29"/>
    <p:sldId id="377" r:id="rId30"/>
    <p:sldId id="432" r:id="rId31"/>
    <p:sldId id="440" r:id="rId32"/>
    <p:sldId id="392" r:id="rId33"/>
    <p:sldId id="393" r:id="rId34"/>
    <p:sldId id="394" r:id="rId35"/>
    <p:sldId id="395" r:id="rId36"/>
    <p:sldId id="437" r:id="rId37"/>
    <p:sldId id="438" r:id="rId38"/>
    <p:sldId id="396" r:id="rId39"/>
    <p:sldId id="397" r:id="rId40"/>
    <p:sldId id="398" r:id="rId41"/>
    <p:sldId id="399" r:id="rId42"/>
    <p:sldId id="400" r:id="rId43"/>
    <p:sldId id="420" r:id="rId44"/>
    <p:sldId id="402" r:id="rId45"/>
    <p:sldId id="376" r:id="rId46"/>
    <p:sldId id="403" r:id="rId47"/>
    <p:sldId id="439" r:id="rId48"/>
    <p:sldId id="416" r:id="rId49"/>
    <p:sldId id="417" r:id="rId50"/>
    <p:sldId id="419" r:id="rId51"/>
    <p:sldId id="421" r:id="rId52"/>
    <p:sldId id="389" r:id="rId53"/>
    <p:sldId id="435" r:id="rId54"/>
    <p:sldId id="436" r:id="rId55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99"/>
    <a:srgbClr val="C0C0C0"/>
    <a:srgbClr val="FFBD5B"/>
    <a:srgbClr val="808080"/>
    <a:srgbClr val="333333"/>
    <a:srgbClr val="5F5F5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3"/>
    <p:restoredTop sz="92988"/>
  </p:normalViewPr>
  <p:slideViewPr>
    <p:cSldViewPr>
      <p:cViewPr varScale="1">
        <p:scale>
          <a:sx n="105" d="100"/>
          <a:sy n="105" d="100"/>
        </p:scale>
        <p:origin x="11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60603CF-E6C8-0747-9AEF-7BE6D197D117}" type="datetime1">
              <a:rPr lang="es-ES"/>
              <a:pPr>
                <a:defRPr/>
              </a:pPr>
              <a:t>16/10/23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15A2A22-ADE7-2C44-A574-1BD9ED8B285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9AECE24-FC20-2245-8548-37897E05B4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51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F0D718-B07C-E148-973C-D12D40D71EF2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448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F55698-C8EA-7047-9DDA-D9A20B926732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911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68D34F-3081-6E43-8F3A-DDC0F4636CAF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41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3EC65-75F1-204E-9A73-BE7DC975A1C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8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55A57E-A318-6E4B-99EB-5ED74AE157CE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518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t>Rappels: descuentos que se realizán cuando el cliente llega a un determinado volumen de compra</a:t>
            </a:r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7E1FD0-BF13-FC4D-8CDD-B3FA7EBF04C9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916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2F29EA-1F76-3F46-AE64-9B968E0BB99E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4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9691DF-BBAE-E74B-8871-3CC14D82C34C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833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72D45-331F-684C-AFE0-F7307D02366F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6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066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3ABD9-37BA-DB4C-B6CD-CBD1E28E15E2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659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91D6A0-3009-274E-8894-7094BE1735E4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2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15BDB-8054-8B40-B87E-34A4FA0B671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717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A34119-43EF-8146-A897-E73911C7C11A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448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612203-BAD7-6647-B850-8723BBCA9BE8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203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B8C54-AD86-EC43-B5BE-C4CB0893A43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518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DBC1F6-7B8D-AD43-B189-657AF37EAD14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025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CB006-051A-0342-BA37-231ED9055CAC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346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632957-D747-884D-9AA0-AF913901D9F4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708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397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D60E6A-E12E-BF41-A6BC-DDEFBA5CA317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633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499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9B6A5-2997-EE4B-B806-34976091B83A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606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602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3FE87-C035-B948-9B53-03224C536B55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1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DA4893-678C-C245-B39E-3051FEE930C2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14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AAFC1B-7749-184F-A2C4-E6A23CCBEC56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601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704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6582F-F3FE-4842-A7C7-541CBF09587A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56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806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A9707-0335-F14A-9FE5-4A77BE966D0B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721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909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DF477E-5C6A-BF45-82AE-970BEEE26F8A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722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01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5ACDF-0C99-3944-A6A7-2695EAF7CB51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513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01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5ACDF-0C99-3944-A6A7-2695EAF7CB51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63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01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5ACDF-0C99-3944-A6A7-2695EAF7CB51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33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114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06F79F-F0D7-434A-A9E5-5F1D3B4F98B8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89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216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083644-7E96-1B46-AC7E-01AC298304FD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915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318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BF209-3E15-4F47-BA72-C1EEF70C516A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09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421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9ECB71-85F0-6842-9781-20015DC42BAB}" type="slidenum">
              <a:rPr lang="es-ES" smtClean="0"/>
              <a:pPr>
                <a:defRPr/>
              </a:pPr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52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0D6C98-BCAD-E248-98B5-E65D3375F16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7579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523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1BDDE6-5EEB-2746-B81A-5BE4B23C573A}" type="slidenum">
              <a:rPr lang="es-ES" smtClean="0"/>
              <a:pPr>
                <a:defRPr/>
              </a:pPr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1931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192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3CC28-6851-C547-BCF1-F112BB9639EB}" type="slidenum">
              <a:rPr lang="es-ES" smtClean="0"/>
              <a:pPr>
                <a:defRPr/>
              </a:pPr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935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626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DBE6A-901B-2643-998A-5154DC17C2A1}" type="slidenum">
              <a:rPr lang="es-ES" smtClean="0"/>
              <a:pPr>
                <a:defRPr/>
              </a:pPr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602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885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3E728-AA60-BD4D-826D-CAC73BBACD4A}" type="slidenum">
              <a:rPr lang="es-ES" smtClean="0"/>
              <a:pPr>
                <a:defRPr/>
              </a:pPr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6570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72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E6127C-9141-2148-A2A3-56EC36824A33}" type="slidenum">
              <a:rPr lang="es-ES" smtClean="0"/>
              <a:pPr>
                <a:defRPr/>
              </a:pPr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122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885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3E728-AA60-BD4D-826D-CAC73BBACD4A}" type="slidenum">
              <a:rPr lang="es-ES" smtClean="0"/>
              <a:pPr>
                <a:defRPr/>
              </a:pPr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1818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1A2B7F-F5C6-3F47-8DD2-AEA3FB9F55C5}" type="slidenum">
              <a:rPr lang="es-ES" smtClean="0"/>
              <a:pPr>
                <a:defRPr/>
              </a:pPr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9842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72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E8A7C-DFE4-5741-BE44-69B05343DF90}" type="slidenum">
              <a:rPr lang="es-ES" smtClean="0"/>
              <a:pPr>
                <a:defRPr/>
              </a:pPr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8019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72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95547D-1734-9343-8B97-76F99920E979}" type="slidenum">
              <a:rPr lang="es-ES" smtClean="0"/>
              <a:pPr>
                <a:defRPr/>
              </a:pPr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0359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294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3FE296-933D-A741-AA1D-37D4CF491E32}" type="slidenum">
              <a:rPr lang="es-ES" smtClean="0"/>
              <a:pPr>
                <a:defRPr/>
              </a:pPr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77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7F1A6-208C-CF48-B8BF-C81277EA9CF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6782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090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85407-EDC3-5A40-9AD5-127BC8702A15}" type="slidenum">
              <a:rPr lang="es-ES" smtClean="0"/>
              <a:pPr>
                <a:defRPr/>
              </a:pPr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80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D09B90-FB4D-8448-B0BC-86C8096EF95C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91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C54D88-5773-7049-A0B4-E93A4252B30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656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6408B1-BDF3-C640-A182-634B088E4F7A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52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08F2D7-CFB2-C146-BA5A-87F96B385408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20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lsi.ua.es/2010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ua.es/es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_tradnl" b="1" dirty="0">
                <a:solidFill>
                  <a:srgbClr val="003399"/>
                </a:solidFill>
                <a:latin typeface="Tahoma" pitchFamily="34" charset="0"/>
                <a:ea typeface="+mn-ea"/>
                <a:cs typeface="+mn-cs"/>
              </a:rPr>
              <a:t>2010-2011</a:t>
            </a:r>
            <a:endParaRPr lang="es-ES" b="1" dirty="0">
              <a:solidFill>
                <a:srgbClr val="003399"/>
              </a:solidFill>
              <a:latin typeface="Tahoma" pitchFamily="34" charset="0"/>
              <a:ea typeface="+mn-ea"/>
              <a:cs typeface="+mn-cs"/>
            </a:endParaRPr>
          </a:p>
          <a:p>
            <a:pPr algn="ctr" eaLnBrk="0" hangingPunct="0">
              <a:defRPr/>
            </a:pPr>
            <a:r>
              <a:rPr lang="es-ES" b="1" dirty="0">
                <a:solidFill>
                  <a:srgbClr val="333333"/>
                </a:solidFill>
                <a:latin typeface="Tahoma" pitchFamily="34" charset="0"/>
                <a:ea typeface="+mn-ea"/>
                <a:cs typeface="+mn-cs"/>
              </a:rPr>
              <a:t>Grado en Ingeniería Informática</a:t>
            </a:r>
          </a:p>
          <a:p>
            <a:pPr algn="ctr" eaLnBrk="0" hangingPunct="0">
              <a:spcBef>
                <a:spcPct val="50000"/>
              </a:spcBef>
              <a:defRPr/>
            </a:pPr>
            <a:endParaRPr lang="es-ES" sz="2800" i="1" dirty="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5304361" y="2819400"/>
            <a:ext cx="3077639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Profesores: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Andrés Montoyo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Manuel Marco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Sonia Vázquez</a:t>
            </a:r>
          </a:p>
        </p:txBody>
      </p:sp>
      <p:pic>
        <p:nvPicPr>
          <p:cNvPr id="10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" name="14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ED2F1-6759-1F40-8D29-2E7C60CF95C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BCE6-7EFB-0F4E-ADF1-018809213D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38A7E-EFFD-C344-9C64-5A7A171569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D5529-F409-9746-A8DC-2D0C2B4110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119FC-24FA-E345-9A20-AFB63AEDBA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AEB02-F232-5B4B-A344-B59BFDD218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8C3EA-C68B-6A45-834E-4537CC86FC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B8104-6F8E-464E-831B-34929666C3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11138-A2BF-8549-B81C-17E728B0FB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A1D86-030B-094A-96D3-368604B6EF8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CD14F-DFF2-9E47-86D7-0537CC4689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Seventh level</a:t>
            </a:r>
          </a:p>
          <a:p>
            <a:pPr lvl="4"/>
            <a:r>
              <a:rPr lang="en-US"/>
              <a:t>Eighth level</a:t>
            </a:r>
          </a:p>
          <a:p>
            <a:pPr lvl="4"/>
            <a:r>
              <a:rPr lang="en-US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 sz="180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67EB9D22-F2E2-B34D-AC57-2C8FC3FDA2D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8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8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8" charset="2"/>
        <a:buChar char=""/>
        <a:defRPr sz="2400">
          <a:solidFill>
            <a:srgbClr val="333333"/>
          </a:solidFill>
          <a:latin typeface="+mn-lt"/>
          <a:ea typeface="ヒラギノ角ゴ Pro W3" pitchFamily="8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200">
          <a:solidFill>
            <a:srgbClr val="333333"/>
          </a:solidFill>
          <a:latin typeface="+mn-lt"/>
          <a:ea typeface="ヒラギノ角ゴ Pro W3" pitchFamily="8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000">
          <a:solidFill>
            <a:srgbClr val="333333"/>
          </a:solidFill>
          <a:latin typeface="+mn-lt"/>
          <a:ea typeface="ヒラギノ角ゴ Pro W3" pitchFamily="8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876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ES_tradnl" dirty="0">
                <a:ea typeface="+mj-ea"/>
                <a:cs typeface="+mj-cs"/>
              </a:rPr>
              <a:t>Tema 6: Procesos financieros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Pasivo Fijo</a:t>
            </a:r>
          </a:p>
          <a:p>
            <a:pPr lvl="1"/>
            <a:r>
              <a:rPr lang="es-ES"/>
              <a:t>Recursos propios o neto patrimonial</a:t>
            </a:r>
          </a:p>
          <a:p>
            <a:pPr lvl="2"/>
            <a:r>
              <a:rPr lang="es-ES"/>
              <a:t>Capital, dividendos no repartidos.</a:t>
            </a:r>
          </a:p>
          <a:p>
            <a:pPr lvl="1"/>
            <a:r>
              <a:rPr lang="es-ES"/>
              <a:t>Exigible a largo plazo</a:t>
            </a:r>
          </a:p>
          <a:p>
            <a:pPr lvl="2"/>
            <a:r>
              <a:rPr lang="es-ES"/>
              <a:t>Deuda a devolver a mas de un año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Pasivo Circulante</a:t>
            </a:r>
          </a:p>
          <a:p>
            <a:pPr lvl="1"/>
            <a:r>
              <a:rPr lang="es-ES"/>
              <a:t>Exigible a corto plazo.</a:t>
            </a:r>
          </a:p>
          <a:p>
            <a:pPr lvl="2"/>
            <a:r>
              <a:rPr lang="es-ES"/>
              <a:t>Deuda a devolver a menos de un año.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Pasivo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Recursos propios</a:t>
            </a:r>
          </a:p>
          <a:p>
            <a:pPr lvl="1"/>
            <a:r>
              <a:rPr lang="es-ES"/>
              <a:t>Capital (empresas individuales)</a:t>
            </a:r>
          </a:p>
          <a:p>
            <a:pPr lvl="1"/>
            <a:r>
              <a:rPr lang="es-ES"/>
              <a:t>Capital Social  (sociedades mercantiles)</a:t>
            </a:r>
          </a:p>
          <a:p>
            <a:pPr lvl="1"/>
            <a:r>
              <a:rPr lang="es-ES"/>
              <a:t>Reservas (beneficios no repartidos)</a:t>
            </a:r>
          </a:p>
          <a:p>
            <a:pPr lvl="1"/>
            <a:r>
              <a:rPr lang="es-ES"/>
              <a:t>Pérdidas y ganancias (Pérdidas en negativo)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Exigible a largo plazo</a:t>
            </a:r>
          </a:p>
          <a:p>
            <a:pPr lvl="1"/>
            <a:r>
              <a:rPr lang="es-ES"/>
              <a:t>Proveedores a largo plazo</a:t>
            </a:r>
          </a:p>
          <a:p>
            <a:pPr lvl="1"/>
            <a:r>
              <a:rPr lang="es-ES"/>
              <a:t>Efectos a pagar a largo plazo</a:t>
            </a:r>
          </a:p>
          <a:p>
            <a:pPr lvl="1"/>
            <a:r>
              <a:rPr lang="es-ES"/>
              <a:t>Deudas a entidades bancarias a largo plazo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Pasivo Fijo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Exigible a corto plazo</a:t>
            </a:r>
          </a:p>
          <a:p>
            <a:pPr lvl="1"/>
            <a:r>
              <a:rPr lang="es-ES"/>
              <a:t>Proveedores</a:t>
            </a:r>
          </a:p>
          <a:p>
            <a:pPr lvl="1"/>
            <a:r>
              <a:rPr lang="es-ES"/>
              <a:t>Proveedores efectos comerciales a pagar</a:t>
            </a:r>
          </a:p>
          <a:p>
            <a:pPr lvl="1"/>
            <a:r>
              <a:rPr lang="es-ES"/>
              <a:t>Acreedores por prestación de servicios</a:t>
            </a:r>
          </a:p>
          <a:p>
            <a:pPr lvl="1"/>
            <a:r>
              <a:rPr lang="es-ES"/>
              <a:t>Acreedores, efectos comerciales a pagar</a:t>
            </a:r>
          </a:p>
          <a:p>
            <a:pPr lvl="1"/>
            <a:r>
              <a:rPr lang="es-ES"/>
              <a:t>Proveedores de inmovilizado a corto plazo</a:t>
            </a:r>
          </a:p>
          <a:p>
            <a:pPr lvl="1"/>
            <a:r>
              <a:rPr lang="es-ES"/>
              <a:t>Deudas a corto plazo con entidades de crédito</a:t>
            </a:r>
          </a:p>
          <a:p>
            <a:pPr lvl="1"/>
            <a:r>
              <a:rPr lang="es-ES"/>
              <a:t>Hacienda Pública acreedora.</a:t>
            </a:r>
          </a:p>
          <a:p>
            <a:pPr lvl="1"/>
            <a:r>
              <a:rPr lang="es-ES"/>
              <a:t>Organismos de la Seguridad Social acreedores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Pasivo Circulante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034639"/>
              </p:ext>
            </p:extLst>
          </p:nvPr>
        </p:nvGraphicFramePr>
        <p:xfrm>
          <a:off x="457200" y="1600200"/>
          <a:ext cx="8229600" cy="361188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PASIVO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Recursos propios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 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Capital/Capital social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 inmaterial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Dividendos no repartidos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 financiero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Exigible a largo plazo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Amortizaciones acumuladas del 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Existencias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Exigible a corto plazo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Realizable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Disponible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Balance de Situación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Para conocer el resultado de la actividad de la empresa, es necesario tener en cuanta los gastos e ingresos que se han realizado en la empresa.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Veamos la forma normalizada de definir esos conceptos.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Los cuentas de explotación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Gastos</a:t>
            </a:r>
          </a:p>
        </p:txBody>
      </p:sp>
      <p:sp>
        <p:nvSpPr>
          <p:cNvPr id="43011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Compras de mercaderías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Compras de materias primas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Devoluciones de ventas 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Rappels sobre ventas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Variación de existencias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Arrendamientos y cánones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Servicios de profesionales independientes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Transportes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Servicios bancarios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3012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Suministros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Impuestos sobre beneficios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Otros tributos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Sueldos y salarios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Seguridad Social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Intereses de deuda a largo plazo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Intereses de deuda a corto plazo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Descuentos sobre ventas por pronto pago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Amortización del Inmovilizado.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Ventas de mercaderías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Prestaciones de servicios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Devoluciones de compras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Rappels por compras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Ingresos por arrendamientos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Descuentos sobre compras por pronto pago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Otros ingresos financieros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Ingresos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423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                     CUENTA DE PERDIDAS Y GANANCIAS                    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Importe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Importe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de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de 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Ganancias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(Ingresos-gastos)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 dirty="0">
                <a:ea typeface="+mj-ea"/>
                <a:cs typeface="+mj-cs"/>
              </a:rPr>
              <a:t>CUENTA DE PERDIDAS Y GANACIAS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La cuenta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Asiento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Apunte</a:t>
            </a: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La mecánica contable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Elemento en que podemos ver el detalla de para cualquier componente del Activo o del Pasivo</a:t>
            </a:r>
          </a:p>
          <a:p>
            <a:pPr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Tiene dos componentes Debe y Haber.</a:t>
            </a:r>
          </a:p>
          <a:p>
            <a:pPr lvl="1"/>
            <a:r>
              <a:rPr lang="es-ES" sz="2400"/>
              <a:t>Cargar: Añadir en el Debe</a:t>
            </a:r>
          </a:p>
          <a:p>
            <a:pPr lvl="1"/>
            <a:r>
              <a:rPr lang="es-ES" sz="2400"/>
              <a:t>Abonar. Añadir en el Haber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Cuenta Contable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28800" y="3657600"/>
          <a:ext cx="4876800" cy="2514601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Nombre de la cuenta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>
                <a:ea typeface="+mj-ea"/>
                <a:cs typeface="+mj-cs"/>
              </a:rPr>
              <a:t>Índice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321550" cy="4525962"/>
          </a:xfrm>
        </p:spPr>
        <p:txBody>
          <a:bodyPr/>
          <a:lstStyle/>
          <a:p>
            <a:endParaRPr lang="es-ES" sz="2800">
              <a:ea typeface="ＭＳ Ｐゴシック" pitchFamily="40" charset="-128"/>
              <a:cs typeface="ＭＳ Ｐゴシック" pitchFamily="4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Introducción.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La contabilidad.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Relación contable con otros procesos.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Balances.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Análisis de estados financieros.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Obligación información. Registro mercantil, auditoría.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r>
              <a:rPr lang="es-ES">
                <a:ea typeface="ＭＳ Ｐゴシック" pitchFamily="40" charset="-128"/>
                <a:cs typeface="ＭＳ Ｐゴシック" pitchFamily="40" charset="-128"/>
              </a:rPr>
              <a:t>Cuentas de activo. Aumenta añadiendo en el Debe. Disminuyen añadiendo en el Haber.</a:t>
            </a: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Variaciones en la cuenta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28800" y="3276600"/>
          <a:ext cx="4876800" cy="1712913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Activo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rot="5400000" flipH="1" flipV="1">
            <a:off x="2743994" y="4571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>
            <a:off x="5219700" y="4686300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Movimientos en caja (activo).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1.- Inicialmente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3.000 €.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2.- Pagamos 600 €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3.- Pagamos 400 €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4. Añadimos 300 €</a:t>
            </a:r>
          </a:p>
          <a:p>
            <a:pPr>
              <a:buFont typeface="Wingdings 3" pitchFamily="18" charset="2"/>
              <a:buNone/>
              <a:defRPr/>
            </a:pPr>
            <a:endParaRPr lang="es-ES" sz="2800" dirty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Saldo Deudor: 2.300 €</a:t>
            </a:r>
          </a:p>
          <a:p>
            <a:pPr>
              <a:buFont typeface="Wingdings 3" pitchFamily="18" charset="2"/>
              <a:buNone/>
              <a:defRPr/>
            </a:pPr>
            <a:endParaRPr lang="es-ES" dirty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Ejemplo variación cuenta activo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038600" y="1676400"/>
          <a:ext cx="4876800" cy="252984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Debe(Cargar)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Haber(Abonar)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3.000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3.300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r>
              <a:rPr lang="es-ES">
                <a:ea typeface="ＭＳ Ｐゴシック" pitchFamily="40" charset="-128"/>
                <a:cs typeface="ＭＳ Ｐゴシック" pitchFamily="40" charset="-128"/>
              </a:rPr>
              <a:t>Cuentas de pasivo. Aumenta añadiendo en el Haber. Disminuyen añadiendo en el Deber.</a:t>
            </a: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Variaciones en la cuenta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28800" y="3276600"/>
          <a:ext cx="4876800" cy="1712913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Pasivo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rot="5400000" flipH="1" flipV="1">
            <a:off x="5258594" y="4647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>
            <a:off x="2781300" y="4686300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Compra a proveedor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1.- Compramos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ordenador de 1000€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2.- Pagamos 600 €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3.- Compramos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Impresora de 500 €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4. Pagamos 400 €</a:t>
            </a:r>
          </a:p>
          <a:p>
            <a:pPr>
              <a:buFont typeface="Wingdings 3" pitchFamily="18" charset="2"/>
              <a:buNone/>
              <a:defRPr/>
            </a:pPr>
            <a:endParaRPr lang="es-ES" sz="2800" dirty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es-ES" sz="2800" dirty="0">
                <a:ea typeface="+mn-ea"/>
                <a:cs typeface="+mn-cs"/>
              </a:rPr>
              <a:t>Saldo Acreedor: 500 €</a:t>
            </a:r>
          </a:p>
          <a:p>
            <a:pPr>
              <a:buFont typeface="Wingdings 3" pitchFamily="18" charset="2"/>
              <a:buNone/>
              <a:defRPr/>
            </a:pPr>
            <a:endParaRPr lang="es-ES" dirty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Ejemplo variación cuenta pasivo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038600" y="1676400"/>
          <a:ext cx="4876800" cy="283464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Debe(Cargar)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Haber(Abonar)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1.000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1.500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Es la entrada mínima en contabilidad hay que anotar la cuenta, la cantidad y el concepto al que se hace referencia y si la cantidad va al Debe o al Haber.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Apunte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371600" y="3962400"/>
          <a:ext cx="5740400" cy="914400"/>
        </p:xfrm>
        <a:graphic>
          <a:graphicData uri="http://schemas.openxmlformats.org/drawingml/2006/table">
            <a:tbl>
              <a:tblPr/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Ingreso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47800" y="5181600"/>
          <a:ext cx="5740400" cy="1097280"/>
        </p:xfrm>
        <a:graphic>
          <a:graphicData uri="http://schemas.openxmlformats.org/drawingml/2006/table">
            <a:tbl>
              <a:tblPr/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Toda entrada de dinero en una o varias cuentas implica la salida de ese dinero en otra u otras cuentas. 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A este conjunto de apuntes o anotaciones se denomina </a:t>
            </a:r>
            <a:r>
              <a:rPr lang="es-ES" b="1">
                <a:ea typeface="ＭＳ Ｐゴシック" pitchFamily="40" charset="-128"/>
                <a:cs typeface="ＭＳ Ｐゴシック" pitchFamily="40" charset="-128"/>
              </a:rPr>
              <a:t>Asiento</a:t>
            </a:r>
            <a:r>
              <a:rPr lang="es-ES">
                <a:ea typeface="ＭＳ Ｐゴシック" pitchFamily="40" charset="-128"/>
                <a:cs typeface="ＭＳ Ｐゴシック" pitchFamily="40" charset="-128"/>
              </a:rPr>
              <a:t>. La suma de las cantidades del Debe son las mismas de las del Haber.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Pueden ser de partida doble (hay dos cuentas) o de partida múltiple.</a:t>
            </a: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r>
              <a:rPr lang="es-ES">
                <a:ea typeface="ＭＳ Ｐゴシック" pitchFamily="40" charset="-128"/>
                <a:cs typeface="ＭＳ Ｐゴシック" pitchFamily="40" charset="-128"/>
              </a:rPr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Asientos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Ejemplo de asiento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8491"/>
              </p:ext>
            </p:extLst>
          </p:nvPr>
        </p:nvGraphicFramePr>
        <p:xfrm>
          <a:off x="1524000" y="3429000"/>
          <a:ext cx="5778500" cy="2011680"/>
        </p:xfrm>
        <a:graphic>
          <a:graphicData uri="http://schemas.openxmlformats.org/drawingml/2006/table">
            <a:tbl>
              <a:tblPr/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Hacienda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nº 666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566" name="6 Marcador de contenido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1905000"/>
          </a:xfrm>
        </p:spPr>
        <p:txBody>
          <a:bodyPr/>
          <a:lstStyle/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Compramos un Ordenador que cuesta 1.210 €</a:t>
            </a:r>
          </a:p>
          <a:p>
            <a:pPr lvl="1"/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IVA 21% incluido</a:t>
            </a:r>
          </a:p>
          <a:p>
            <a:r>
              <a:rPr lang="es-ES" dirty="0">
                <a:ea typeface="ＭＳ Ｐゴシック" pitchFamily="40" charset="-128"/>
                <a:cs typeface="ＭＳ Ｐゴシック" pitchFamily="40" charset="-128"/>
              </a:rPr>
              <a:t>SALDO = 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En el se detallan todas las cuentas de la empresas por Niveles.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El libro mayor reflejará los movimientos de todas las cuentas del plan.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La numeración de los 4 primeros dígitos se establece por el </a:t>
            </a:r>
            <a:r>
              <a:rPr lang="es-ES" sz="2800" b="1">
                <a:ea typeface="ＭＳ Ｐゴシック" pitchFamily="40" charset="-128"/>
                <a:cs typeface="ＭＳ Ｐゴシック" pitchFamily="40" charset="-128"/>
              </a:rPr>
              <a:t>Plan General de Contabilidad.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Las de más nivel se establecen por la empresa, y se preverán tantas como se precisen. Ejemplos:</a:t>
            </a:r>
          </a:p>
          <a:p>
            <a:pPr lvl="1"/>
            <a:r>
              <a:rPr lang="es-ES" sz="2000"/>
              <a:t>Proveedores, clientes, bancos,…</a:t>
            </a:r>
          </a:p>
          <a:p>
            <a:pPr lvl="1"/>
            <a:endParaRPr lang="es-ES"/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El plan de cuentas de la empresa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Actualizado en el 2008.</a:t>
            </a:r>
          </a:p>
          <a:p>
            <a:pPr lvl="1"/>
            <a:r>
              <a:rPr lang="es-ES"/>
              <a:t>REAL DECRETO 1514/2007, de 16 de noviembre, por el que  se aprueba el Plan General de Contabilidad.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Contiene:</a:t>
            </a:r>
          </a:p>
          <a:p>
            <a:pPr lvl="1"/>
            <a:r>
              <a:rPr lang="es-ES"/>
              <a:t>Marco Conceptual de la Contabilidad</a:t>
            </a:r>
          </a:p>
          <a:p>
            <a:pPr lvl="1"/>
            <a:r>
              <a:rPr lang="es-ES"/>
              <a:t>Normas de registro y valoración</a:t>
            </a:r>
          </a:p>
          <a:p>
            <a:pPr lvl="1"/>
            <a:r>
              <a:rPr lang="es-ES"/>
              <a:t>Cuentas anuales</a:t>
            </a:r>
          </a:p>
          <a:p>
            <a:pPr lvl="1"/>
            <a:r>
              <a:rPr lang="es-ES"/>
              <a:t>Cuadro de cuentas</a:t>
            </a:r>
          </a:p>
          <a:p>
            <a:pPr lvl="1"/>
            <a:r>
              <a:rPr lang="es-ES"/>
              <a:t>Definiciones y relaciones contables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El Plan General de Contabilidad.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Nivel 1. Grupos.</a:t>
            </a:r>
          </a:p>
          <a:p>
            <a:pPr lvl="1"/>
            <a:r>
              <a:rPr lang="es-ES" sz="2000"/>
              <a:t>Grupo 1. Financiación Básica</a:t>
            </a:r>
          </a:p>
          <a:p>
            <a:pPr lvl="1"/>
            <a:r>
              <a:rPr lang="es-ES" sz="2000"/>
              <a:t>Grupo 2. Inmovilizado</a:t>
            </a:r>
          </a:p>
          <a:p>
            <a:pPr lvl="1"/>
            <a:r>
              <a:rPr lang="es-ES" sz="2000"/>
              <a:t>Grupo 3. Existencias</a:t>
            </a:r>
          </a:p>
          <a:p>
            <a:pPr lvl="1"/>
            <a:r>
              <a:rPr lang="es-ES" sz="2000"/>
              <a:t>Grupo 4. Acreedores y Deudores por operaciones comerciales.</a:t>
            </a:r>
          </a:p>
          <a:p>
            <a:pPr lvl="1"/>
            <a:r>
              <a:rPr lang="es-ES" sz="2000"/>
              <a:t>Grupo 5. Cuentas Financieras.</a:t>
            </a:r>
          </a:p>
          <a:p>
            <a:pPr lvl="1"/>
            <a:r>
              <a:rPr lang="es-ES" sz="2000"/>
              <a:t>Grupo 6. Compras y Gastos</a:t>
            </a:r>
          </a:p>
          <a:p>
            <a:pPr lvl="1"/>
            <a:r>
              <a:rPr lang="es-ES" sz="2000"/>
              <a:t>Grupo 7. Ventas e Ingresos</a:t>
            </a:r>
          </a:p>
          <a:p>
            <a:pPr lvl="1"/>
            <a:r>
              <a:rPr lang="es-ES" sz="2000"/>
              <a:t>Grupo 8. Gastos Imputados al Patrimonio Neto</a:t>
            </a:r>
          </a:p>
          <a:p>
            <a:pPr lvl="1"/>
            <a:r>
              <a:rPr lang="es-ES" sz="2000"/>
              <a:t>Grupo 9 Ingresos Imputados al Patrimonio Neto</a:t>
            </a:r>
          </a:p>
          <a:p>
            <a:pPr lvl="1"/>
            <a:endParaRPr lang="es-ES" sz="2000"/>
          </a:p>
          <a:p>
            <a:pPr>
              <a:buFont typeface="Wingdings 3" pitchFamily="8" charset="2"/>
              <a:buNone/>
            </a:pPr>
            <a:endParaRPr lang="es-ES" sz="240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Cuadro de cuentas del Plan General de Contabilidad.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>
                <a:ea typeface="+mj-ea"/>
                <a:cs typeface="+mj-cs"/>
              </a:rPr>
              <a:t>Introducción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321550" cy="4525962"/>
          </a:xfrm>
        </p:spPr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Patrimonio Empresa: Conjunto de bienes, derechos y obligaciones. </a:t>
            </a:r>
          </a:p>
          <a:p>
            <a:pPr lvl="1"/>
            <a:r>
              <a:rPr lang="es-ES" sz="2200"/>
              <a:t>Bienes: todo aquello que puede ser valorado económicamente.</a:t>
            </a:r>
          </a:p>
          <a:p>
            <a:pPr lvl="1"/>
            <a:r>
              <a:rPr lang="es-ES" sz="2200"/>
              <a:t>Derechos (de cobro): son las deudas que los clientes u otros deudores tiene con la empresa.</a:t>
            </a:r>
          </a:p>
          <a:p>
            <a:pPr lvl="1"/>
            <a:r>
              <a:rPr lang="es-ES" sz="2200"/>
              <a:t>Obligaciones(de pago): son las deudas que tiene la empresa a proveedores u otros acreedores.</a:t>
            </a:r>
          </a:p>
          <a:p>
            <a:pPr lvl="1"/>
            <a:endParaRPr lang="es-E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A continuación veremos algunas cuentas del PGC.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Consultar el PGC completo.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General de Contabilidad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C5201E1C-932D-3542-9308-8F1472C85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27"/>
            <a:ext cx="9144000" cy="62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7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/>
          <a:lstStyle/>
          <a:p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10. Capital </a:t>
            </a:r>
          </a:p>
          <a:p>
            <a:pPr lvl="1"/>
            <a:r>
              <a:rPr lang="es-ES" sz="1800" dirty="0"/>
              <a:t>100. Capital social </a:t>
            </a:r>
          </a:p>
          <a:p>
            <a:pPr lvl="1"/>
            <a:r>
              <a:rPr lang="es-ES" sz="1800" dirty="0"/>
              <a:t>101. Fondo social </a:t>
            </a:r>
          </a:p>
          <a:p>
            <a:pPr lvl="1"/>
            <a:r>
              <a:rPr lang="es-ES" sz="1800" dirty="0"/>
              <a:t>102. Capital </a:t>
            </a:r>
          </a:p>
          <a:p>
            <a:pPr lvl="1"/>
            <a:r>
              <a:rPr lang="es-ES" sz="1800" dirty="0"/>
              <a:t>103. Socios por desembolsos no exigidos... </a:t>
            </a:r>
          </a:p>
          <a:p>
            <a:pPr lvl="2"/>
            <a:r>
              <a:rPr lang="es-ES" sz="1800" dirty="0"/>
              <a:t>1030. Socios por desembolsos no exigidos, capital social </a:t>
            </a:r>
          </a:p>
          <a:p>
            <a:pPr lvl="2"/>
            <a:r>
              <a:rPr lang="es-ES" sz="1800" dirty="0"/>
              <a:t>1034. Socios por desembolsos no exigidos, capital pendiente de inscripción </a:t>
            </a:r>
          </a:p>
          <a:p>
            <a:pPr lvl="1"/>
            <a:r>
              <a:rPr lang="es-ES" sz="1800" dirty="0"/>
              <a:t>104. Socios por aportaciones no dinerarias pendientes... </a:t>
            </a:r>
          </a:p>
          <a:p>
            <a:pPr lvl="2"/>
            <a:r>
              <a:rPr lang="es-ES" sz="1800" dirty="0"/>
              <a:t>1040. Socios por aportaciones no dinerarias pendientes, capital social</a:t>
            </a:r>
          </a:p>
          <a:p>
            <a:r>
              <a:rPr lang="es-ES" sz="2000" dirty="0"/>
              <a:t>11 Reservas</a:t>
            </a:r>
          </a:p>
          <a:p>
            <a:pPr lvl="1"/>
            <a:r>
              <a:rPr lang="is-IS" sz="1800" dirty="0"/>
              <a:t>….</a:t>
            </a:r>
            <a:endParaRPr lang="es-ES" sz="1800" dirty="0"/>
          </a:p>
          <a:p>
            <a:r>
              <a:rPr lang="es-ES" sz="2000" dirty="0"/>
              <a:t>12 Reserva Legal </a:t>
            </a:r>
          </a:p>
          <a:p>
            <a:pPr lvl="1"/>
            <a:r>
              <a:rPr lang="es-ES" sz="1800" dirty="0"/>
              <a:t>…..</a:t>
            </a:r>
          </a:p>
          <a:p>
            <a:r>
              <a:rPr lang="es-ES" sz="2000" dirty="0"/>
              <a:t>19. Situaciones transitorias de </a:t>
            </a:r>
            <a:r>
              <a:rPr lang="es-ES" sz="2000" dirty="0" err="1"/>
              <a:t>Financiacion</a:t>
            </a:r>
            <a:endParaRPr lang="es-ES" sz="2000" dirty="0"/>
          </a:p>
          <a:p>
            <a:pPr lvl="1"/>
            <a:r>
              <a:rPr lang="is-IS" sz="1800" dirty="0"/>
              <a:t>….</a:t>
            </a:r>
            <a:endParaRPr lang="es-ES" sz="1800" dirty="0"/>
          </a:p>
          <a:p>
            <a:pPr lvl="1"/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Grupo 1 - Financiación Básica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20. Inmovilizaciones intangibles </a:t>
            </a:r>
          </a:p>
          <a:p>
            <a:pPr lvl="1"/>
            <a:r>
              <a:rPr lang="es-ES" sz="2400" dirty="0"/>
              <a:t>200. Gastos de investigación </a:t>
            </a:r>
          </a:p>
          <a:p>
            <a:pPr lvl="1"/>
            <a:r>
              <a:rPr lang="es-ES" sz="2400" dirty="0"/>
              <a:t>201. Desarrollo </a:t>
            </a:r>
          </a:p>
          <a:p>
            <a:pPr lvl="1"/>
            <a:r>
              <a:rPr lang="es-ES" sz="2400" dirty="0"/>
              <a:t>202. Concesiones administrativas </a:t>
            </a:r>
          </a:p>
          <a:p>
            <a:pPr lvl="1"/>
            <a:r>
              <a:rPr lang="es-ES" sz="2400" dirty="0"/>
              <a:t>203. Propiedad industrial </a:t>
            </a:r>
          </a:p>
          <a:p>
            <a:pPr lvl="1"/>
            <a:r>
              <a:rPr lang="es-ES" sz="2400" dirty="0"/>
              <a:t>204. Fondo de comercio 205. Derechos de traspaso </a:t>
            </a:r>
          </a:p>
          <a:p>
            <a:pPr lvl="1"/>
            <a:r>
              <a:rPr lang="es-ES" sz="2400" dirty="0"/>
              <a:t>206. Aplicaciones informáticas </a:t>
            </a:r>
          </a:p>
          <a:p>
            <a:pPr lvl="1"/>
            <a:r>
              <a:rPr lang="es-ES" sz="2400" dirty="0"/>
              <a:t>209. Anticipos para inmovilizaciones intangibles</a:t>
            </a:r>
          </a:p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21. Inmovilizaciones materiales</a:t>
            </a:r>
          </a:p>
          <a:p>
            <a:r>
              <a:rPr lang="is-IS" sz="2800" dirty="0">
                <a:ea typeface="ＭＳ Ｐゴシック" pitchFamily="40" charset="-128"/>
                <a:cs typeface="ＭＳ Ｐゴシック" pitchFamily="40" charset="-128"/>
              </a:rPr>
              <a:t>…..</a:t>
            </a:r>
          </a:p>
          <a:p>
            <a:r>
              <a:rPr lang="is-IS" sz="2800" dirty="0">
                <a:ea typeface="ＭＳ Ｐゴシック" pitchFamily="40" charset="-128"/>
                <a:cs typeface="ＭＳ Ｐゴシック" pitchFamily="40" charset="-128"/>
              </a:rPr>
              <a:t>29. </a:t>
            </a:r>
            <a:r>
              <a:rPr lang="es-ES_tradnl" sz="2800" dirty="0">
                <a:ea typeface="ＭＳ Ｐゴシック" pitchFamily="40" charset="-128"/>
                <a:cs typeface="ＭＳ Ｐゴシック" pitchFamily="40" charset="-128"/>
              </a:rPr>
              <a:t>Deterioro de valor de inmovilizado</a:t>
            </a:r>
            <a:endParaRPr lang="es-ES" sz="2800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Grupo 2 - Inmovilizado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30. Comerciales </a:t>
            </a:r>
          </a:p>
          <a:p>
            <a:pPr lvl="1"/>
            <a:r>
              <a:rPr lang="es-ES" sz="2400" dirty="0"/>
              <a:t>300/309 Comerciales </a:t>
            </a:r>
          </a:p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31. Materias primas </a:t>
            </a:r>
          </a:p>
          <a:p>
            <a:pPr lvl="1"/>
            <a:r>
              <a:rPr lang="es-ES" sz="2400" dirty="0"/>
              <a:t>310/319 Materias Primas </a:t>
            </a:r>
          </a:p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32. Otros aprovisionamientos </a:t>
            </a:r>
          </a:p>
          <a:p>
            <a:pPr lvl="1"/>
            <a:r>
              <a:rPr lang="es-ES" sz="2400" dirty="0"/>
              <a:t>320. Elementos y conjuntos incorporables </a:t>
            </a:r>
          </a:p>
          <a:p>
            <a:pPr lvl="1"/>
            <a:r>
              <a:rPr lang="es-ES" sz="2400" dirty="0"/>
              <a:t>321. Combustibles </a:t>
            </a:r>
          </a:p>
          <a:p>
            <a:pPr lvl="1"/>
            <a:r>
              <a:rPr lang="es-ES" sz="2400" dirty="0"/>
              <a:t>322. Repuestos </a:t>
            </a:r>
          </a:p>
          <a:p>
            <a:pPr lvl="1"/>
            <a:r>
              <a:rPr lang="es-ES" sz="2400" dirty="0"/>
              <a:t>325. Materiales diversos </a:t>
            </a:r>
          </a:p>
          <a:p>
            <a:r>
              <a:rPr lang="es-ES" sz="2900" dirty="0">
                <a:ea typeface="ＭＳ Ｐゴシック" pitchFamily="40" charset="-128"/>
                <a:cs typeface="ＭＳ Ｐゴシック" pitchFamily="40" charset="-128"/>
              </a:rPr>
              <a:t>……..</a:t>
            </a:r>
          </a:p>
          <a:p>
            <a:r>
              <a:rPr lang="es-ES" sz="2900" dirty="0">
                <a:ea typeface="ＭＳ Ｐゴシック" pitchFamily="40" charset="-128"/>
                <a:cs typeface="ＭＳ Ｐゴシック" pitchFamily="40" charset="-128"/>
              </a:rPr>
              <a:t>39 Deterioro de valor de las existencias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Grupo 3 - Existencias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40. Proveedores </a:t>
            </a:r>
          </a:p>
          <a:p>
            <a:pPr lvl="1"/>
            <a:r>
              <a:rPr lang="es-ES" sz="2400" dirty="0"/>
              <a:t>400. Proveedores </a:t>
            </a:r>
          </a:p>
          <a:p>
            <a:pPr lvl="1"/>
            <a:r>
              <a:rPr lang="es-ES" sz="2400" dirty="0"/>
              <a:t>401. Proveedores, efectos comerciales a pagar </a:t>
            </a:r>
          </a:p>
          <a:p>
            <a:pPr lvl="1"/>
            <a:r>
              <a:rPr lang="es-ES" sz="2400" dirty="0"/>
              <a:t>403. Proveedores, empresas del grupo </a:t>
            </a:r>
          </a:p>
          <a:p>
            <a:pPr lvl="1"/>
            <a:r>
              <a:rPr lang="es-ES" sz="2400" dirty="0"/>
              <a:t>404. Proveedores, empresas asociadas </a:t>
            </a:r>
          </a:p>
          <a:p>
            <a:pPr lvl="1"/>
            <a:r>
              <a:rPr lang="es-ES" sz="2400" dirty="0"/>
              <a:t>405. Proveedores, otras partes vinculadas </a:t>
            </a:r>
          </a:p>
          <a:p>
            <a:pPr lvl="1"/>
            <a:r>
              <a:rPr lang="es-ES" sz="2400" dirty="0"/>
              <a:t>406. Envases y embalajes a devolver a proveedores </a:t>
            </a:r>
          </a:p>
          <a:p>
            <a:pPr lvl="1"/>
            <a:r>
              <a:rPr lang="es-ES" sz="2400" dirty="0"/>
              <a:t>407. Anticipos a proveedores </a:t>
            </a:r>
          </a:p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41. Acreedores varios </a:t>
            </a:r>
          </a:p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………</a:t>
            </a:r>
          </a:p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43. clientes</a:t>
            </a:r>
            <a:endParaRPr lang="es-ES" sz="2300" dirty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z="2300" dirty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Grupo 4 - Acreedores y deudores por operaciones de tráfico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43. clientes</a:t>
            </a:r>
          </a:p>
          <a:p>
            <a:pPr lvl="1"/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430 </a:t>
            </a:r>
            <a:r>
              <a:rPr lang="es-ES" sz="2300" dirty="0" err="1">
                <a:ea typeface="ＭＳ Ｐゴシック" pitchFamily="40" charset="-128"/>
                <a:cs typeface="ＭＳ Ｐゴシック" pitchFamily="40" charset="-128"/>
              </a:rPr>
              <a:t>ClientesClientes</a:t>
            </a:r>
            <a:endParaRPr lang="es-ES" sz="2300" dirty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431 Clientes, efectos comerciales a cobrar</a:t>
            </a:r>
          </a:p>
          <a:p>
            <a:pPr lvl="1"/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433 Clientes, operaciones de "</a:t>
            </a:r>
            <a:r>
              <a:rPr lang="es-ES" sz="2300" dirty="0" err="1">
                <a:ea typeface="ＭＳ Ｐゴシック" pitchFamily="40" charset="-128"/>
                <a:cs typeface="ＭＳ Ｐゴシック" pitchFamily="40" charset="-128"/>
              </a:rPr>
              <a:t>factoring</a:t>
            </a:r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"</a:t>
            </a:r>
          </a:p>
          <a:p>
            <a:pPr lvl="1"/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433 Clientes, empresas del grupo</a:t>
            </a:r>
          </a:p>
          <a:p>
            <a:pPr lvl="1"/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434 Clientes, empresas asociadas</a:t>
            </a:r>
          </a:p>
          <a:p>
            <a:pPr lvl="1"/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435 Clientes, otras partes vinculadas</a:t>
            </a:r>
          </a:p>
          <a:p>
            <a:pPr lvl="1"/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436 Clientes de dudoso cobro</a:t>
            </a:r>
          </a:p>
          <a:p>
            <a:pPr lvl="1"/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437 Envases y embalajes a devolver por clientes</a:t>
            </a:r>
          </a:p>
          <a:p>
            <a:pPr lvl="1"/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438 Anticipos de clientes</a:t>
            </a:r>
          </a:p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44. deudores</a:t>
            </a:r>
          </a:p>
          <a:p>
            <a:r>
              <a:rPr lang="is-IS" sz="2800" dirty="0">
                <a:ea typeface="ＭＳ Ｐゴシック" pitchFamily="40" charset="-128"/>
                <a:cs typeface="ＭＳ Ｐゴシック" pitchFamily="40" charset="-128"/>
              </a:rPr>
              <a:t>….</a:t>
            </a:r>
            <a:endParaRPr lang="es-ES" sz="2800" dirty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z="2300" dirty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z="2300" dirty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Grupo 4 - Acreedores y deudores por operaciones de tráfico </a:t>
            </a:r>
          </a:p>
        </p:txBody>
      </p:sp>
    </p:spTree>
    <p:extLst>
      <p:ext uri="{BB962C8B-B14F-4D97-AF65-F5344CB8AC3E}">
        <p14:creationId xmlns:p14="http://schemas.microsoft.com/office/powerpoint/2010/main" val="502029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46. Personal 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460. Anticipos de remuneraciones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465. Remuneraciones pendientes de pago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466. Remuneraciones mediante sistemas de aportación definida pendientes de pago</a:t>
            </a:r>
          </a:p>
          <a:p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47. Administraciones públicas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470 Hacienda Pública, deudora por IVA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471 Organismos de la Seguridad Social, deudores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472 Hacienda Pública, IVA soportado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473 Hacienda Pública, retenciones y pagos a cuenta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474 Activos por impuesto diferido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475 Hacienda Pública, acreedora por conceptos fiscales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476 Organismos de la Seguridad Social, acreedores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477 Hacienda Pública, IVA repercutido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479 Pasivos por diferencias temporarias imponibles</a:t>
            </a: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Grupo 4 - Acreedores y deudores por operaciones de tráfico 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0" y="0"/>
          <a:ext cx="5829300" cy="177800"/>
        </p:xfrm>
        <a:graphic>
          <a:graphicData uri="http://schemas.openxmlformats.org/drawingml/2006/table">
            <a:tbl>
              <a:tblPr/>
              <a:tblGrid>
                <a:gridCol w="582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000" b="0" i="0" u="none" strike="noStrike" dirty="0">
                          <a:effectLst/>
                          <a:latin typeface="Calibri" charset="0"/>
                        </a:rPr>
                        <a:t>Administraciones públicas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270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1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50. Empréstitos, deudas con características especiales y otras emisiones análogas a corto plazo </a:t>
            </a:r>
          </a:p>
          <a:p>
            <a:pPr lvl="1"/>
            <a:r>
              <a:rPr lang="es-ES" sz="1600" dirty="0"/>
              <a:t>500. Obligaciones y bonos a corto plazo </a:t>
            </a:r>
          </a:p>
          <a:p>
            <a:pPr lvl="1"/>
            <a:r>
              <a:rPr lang="es-ES" sz="1600" dirty="0"/>
              <a:t>501. Obligaciones y bonos convertibles a corto plazo </a:t>
            </a:r>
          </a:p>
          <a:p>
            <a:pPr lvl="1"/>
            <a:r>
              <a:rPr lang="es-ES" sz="1600" dirty="0"/>
              <a:t>502. Acciones o participaciones a corto plazo contabilizadas como pasivo </a:t>
            </a:r>
          </a:p>
          <a:p>
            <a:pPr lvl="1"/>
            <a:r>
              <a:rPr lang="es-ES" sz="1600" dirty="0"/>
              <a:t>505. Deudas representadas en otros valores negociables a corto plazo </a:t>
            </a:r>
          </a:p>
          <a:p>
            <a:pPr lvl="1"/>
            <a:r>
              <a:rPr lang="es-ES" sz="1600" dirty="0"/>
              <a:t>506. Intereses de empréstitos y otras emisiones análogas </a:t>
            </a:r>
          </a:p>
          <a:p>
            <a:pPr lvl="1"/>
            <a:r>
              <a:rPr lang="es-ES" sz="1600" dirty="0"/>
              <a:t>507. Dividendos de emisiones contabilizadas como pasivo </a:t>
            </a:r>
          </a:p>
          <a:p>
            <a:pPr lvl="1"/>
            <a:r>
              <a:rPr lang="es-ES" sz="1600" dirty="0"/>
              <a:t>509. Valores negociables amortizados </a:t>
            </a:r>
          </a:p>
          <a:p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51. Deudas a corto plazo con partes vinculadas</a:t>
            </a:r>
          </a:p>
          <a:p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………… </a:t>
            </a:r>
          </a:p>
          <a:p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57 </a:t>
            </a:r>
            <a:r>
              <a:rPr lang="es-ES" sz="1800" dirty="0" err="1">
                <a:ea typeface="ＭＳ Ｐゴシック" pitchFamily="40" charset="-128"/>
                <a:cs typeface="ＭＳ Ｐゴシック" pitchFamily="40" charset="-128"/>
              </a:rPr>
              <a:t>Tesoreria</a:t>
            </a:r>
            <a:endParaRPr lang="es-ES" sz="1800" dirty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570 CAJA EUROS</a:t>
            </a:r>
          </a:p>
          <a:p>
            <a:pPr lvl="1"/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571Caja, moneda extranjera</a:t>
            </a:r>
          </a:p>
          <a:p>
            <a:pPr lvl="1"/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572 Bancos e instituciones de crédito c/c vista, euros</a:t>
            </a:r>
          </a:p>
          <a:p>
            <a:pPr lvl="1"/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573 Bancos e instituciones de crédito c/c vista, moneda extranjera</a:t>
            </a:r>
          </a:p>
          <a:p>
            <a:pPr lvl="1"/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574 Bancos e instituciones de crédito, cuentas de ahorro, euros</a:t>
            </a:r>
          </a:p>
          <a:p>
            <a:pPr lvl="1"/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575 Bancos e instituciones de crédito, cuentas de ahorro, moneda extranjera</a:t>
            </a:r>
          </a:p>
          <a:p>
            <a:pPr lvl="1"/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576 Inversiones a corto plazo de gran liquidez</a:t>
            </a:r>
          </a:p>
          <a:p>
            <a:pPr lvl="1"/>
            <a:endParaRPr lang="es-ES" sz="1900" dirty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z="1900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>
                <a:ea typeface="+mj-ea"/>
                <a:cs typeface="+mj-cs"/>
              </a:rPr>
              <a:t>Grupo 5 - Cuentas financieras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60. Compras </a:t>
            </a:r>
          </a:p>
          <a:p>
            <a:pPr lvl="1"/>
            <a:r>
              <a:rPr lang="es-ES" sz="2000"/>
              <a:t>600/601/602/607. Compras de . . . </a:t>
            </a:r>
          </a:p>
          <a:p>
            <a:pPr lvl="1"/>
            <a:r>
              <a:rPr lang="es-ES" sz="2000"/>
              <a:t>606. Descuentos sobre compras por pronto pago </a:t>
            </a:r>
          </a:p>
          <a:p>
            <a:pPr lvl="1"/>
            <a:r>
              <a:rPr lang="es-ES" sz="2000"/>
              <a:t>608. Devoluciones de compras y operaciones similares </a:t>
            </a:r>
          </a:p>
          <a:p>
            <a:pPr lvl="1"/>
            <a:r>
              <a:rPr lang="es-ES" sz="2000"/>
              <a:t>609. "Rappels" por compras 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61. Variación de existencias </a:t>
            </a:r>
          </a:p>
          <a:p>
            <a:pPr lvl="1"/>
            <a:r>
              <a:rPr lang="es-ES" sz="2000"/>
              <a:t>610/611/612. Variación de existencias de . . . 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62. Servicios exteriores </a:t>
            </a:r>
          </a:p>
          <a:p>
            <a:pPr lvl="1"/>
            <a:r>
              <a:rPr lang="es-ES" sz="2000"/>
              <a:t>620. Gastos en investigación y desarrollo del ejercicio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……..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Grupo 6 - Compras y gastos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Contabilidad:</a:t>
            </a:r>
          </a:p>
          <a:p>
            <a:pPr lvl="1"/>
            <a:r>
              <a:rPr lang="es-ES" sz="2400"/>
              <a:t>Estudio del patrimonio empresarial.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Visión:</a:t>
            </a:r>
          </a:p>
          <a:p>
            <a:pPr lvl="1"/>
            <a:r>
              <a:rPr lang="es-ES" sz="2400"/>
              <a:t>Estática: Situación de la empresa en un momento dado.</a:t>
            </a:r>
          </a:p>
          <a:p>
            <a:pPr lvl="1"/>
            <a:r>
              <a:rPr lang="es-ES" sz="2400"/>
              <a:t>Dinámica: registro de las variaciones.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Sistema de Información para:</a:t>
            </a:r>
          </a:p>
          <a:p>
            <a:pPr lvl="1"/>
            <a:r>
              <a:rPr lang="es-ES" sz="2400"/>
              <a:t>Propietarios</a:t>
            </a:r>
          </a:p>
          <a:p>
            <a:pPr lvl="1"/>
            <a:r>
              <a:rPr lang="es-ES" sz="2400"/>
              <a:t>Directivos</a:t>
            </a:r>
          </a:p>
          <a:p>
            <a:pPr lvl="1"/>
            <a:r>
              <a:rPr lang="es-ES" sz="2400"/>
              <a:t>Trabajadores</a:t>
            </a:r>
          </a:p>
          <a:p>
            <a:pPr lvl="1"/>
            <a:r>
              <a:rPr lang="es-ES" sz="2400"/>
              <a:t>Externos. Acreedores y deudores de la empresa.</a:t>
            </a:r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La Contabilidad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70. Ventas de mercaderías, de producción propia, de servicios, etc </a:t>
            </a:r>
          </a:p>
          <a:p>
            <a:pPr lvl="1"/>
            <a:r>
              <a:rPr lang="es-ES" sz="2000"/>
              <a:t>700/705. Ventas de . . . </a:t>
            </a:r>
          </a:p>
          <a:p>
            <a:pPr lvl="1"/>
            <a:r>
              <a:rPr lang="es-ES" sz="2000"/>
              <a:t>706. Descuentos sobre ventas por pronto pago 708. Devoluciones de ventas y operaciones similares </a:t>
            </a:r>
          </a:p>
          <a:p>
            <a:pPr lvl="1"/>
            <a:r>
              <a:rPr lang="es-ES" sz="2000"/>
              <a:t>709. "Rappels" sobre ventas 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71. Variación de existencias </a:t>
            </a:r>
          </a:p>
          <a:p>
            <a:pPr lvl="1"/>
            <a:r>
              <a:rPr lang="es-ES" sz="2000"/>
              <a:t>710/713. Variación de existencias de . . . 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73. Trabajos realizados para la empresa</a:t>
            </a:r>
          </a:p>
          <a:p>
            <a:pPr lvl="1"/>
            <a:r>
              <a:rPr lang="es-ES" sz="2000"/>
              <a:t> 730. Trabajos realizados para el inmovilizado intangible </a:t>
            </a:r>
          </a:p>
          <a:p>
            <a:r>
              <a:rPr lang="es-ES" sz="2500">
                <a:ea typeface="ＭＳ Ｐゴシック" pitchFamily="40" charset="-128"/>
                <a:cs typeface="ＭＳ Ｐゴシック" pitchFamily="40" charset="-128"/>
              </a:rPr>
              <a:t>….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Grupo 7 - Ventas e ingresos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80. Gastos financieros por valoración de activos financieros </a:t>
            </a:r>
          </a:p>
          <a:p>
            <a:pPr lvl="1"/>
            <a:r>
              <a:rPr lang="es-ES" sz="1800"/>
              <a:t>800. Pérdidas en activos financieros disponibles para la venta </a:t>
            </a:r>
          </a:p>
          <a:p>
            <a:pPr lvl="1"/>
            <a:r>
              <a:rPr lang="es-ES" sz="1800"/>
              <a:t>802. Transferencia de beneficios en activos financieros disponibles para la venta 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81. Gastos en operaciones de cobertura </a:t>
            </a:r>
          </a:p>
          <a:p>
            <a:pPr lvl="1"/>
            <a:r>
              <a:rPr lang="es-ES" sz="1800"/>
              <a:t>810. Pérdidas por coberturas de flujos de efectivo </a:t>
            </a:r>
          </a:p>
          <a:p>
            <a:pPr lvl="1"/>
            <a:r>
              <a:rPr lang="es-ES" sz="1800"/>
              <a:t>811. Pérdidas por coberturas de inversiones netas en un negocio en el extranjero </a:t>
            </a:r>
          </a:p>
          <a:p>
            <a:pPr lvl="1"/>
            <a:r>
              <a:rPr lang="es-ES" sz="1800"/>
              <a:t>812. Transferencia de beneficios por coberturas de flujos de efectivo </a:t>
            </a:r>
          </a:p>
          <a:p>
            <a:pPr lvl="1"/>
            <a:r>
              <a:rPr lang="es-ES" sz="1800"/>
              <a:t>813. Transferencia de beneficios por coberturas de inversiones netas en un negocio en el extranjero 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82. Gastos por diferencias en conversión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…….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Grupo 8 - Gastos imputados al patrimonio neto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90. Ingresos financieros por valoración de activos financieros </a:t>
            </a:r>
          </a:p>
          <a:p>
            <a:pPr lvl="1"/>
            <a:r>
              <a:rPr lang="es-ES" sz="1800"/>
              <a:t>900. Beneficios en activos financieros disponibles para la venta </a:t>
            </a:r>
          </a:p>
          <a:p>
            <a:pPr lvl="1"/>
            <a:r>
              <a:rPr lang="es-ES" sz="1800"/>
              <a:t>902. Transferencia de pérdidas de activos financieros disponibles para la venta 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91. Ingresos en operaciones de cobertura </a:t>
            </a:r>
          </a:p>
          <a:p>
            <a:pPr lvl="1"/>
            <a:r>
              <a:rPr lang="es-ES" sz="1800"/>
              <a:t>910. Beneficios por coberturas de flujos de efectivo </a:t>
            </a:r>
          </a:p>
          <a:p>
            <a:pPr lvl="1"/>
            <a:r>
              <a:rPr lang="es-ES" sz="1800"/>
              <a:t>911. Beneficios por coberturas de una inversión neta en un negocio en el extranjero </a:t>
            </a:r>
          </a:p>
          <a:p>
            <a:pPr lvl="1"/>
            <a:r>
              <a:rPr lang="es-ES" sz="1800"/>
              <a:t>912. Transferencia de pérdidas por coberturas de flujos de efectivo </a:t>
            </a:r>
          </a:p>
          <a:p>
            <a:pPr lvl="1"/>
            <a:r>
              <a:rPr lang="es-ES" sz="1800"/>
              <a:t>913. Transferencia de pérdidas por coberturas de una inversión neta en un negocio en el extranjero 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92. Ingresos por diferencias de conversión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…..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Grupo 9 - Ingresos imputados al patrimonio neto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La estructura de las cuentas.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Se establece una organización por niveles, estableciéndose cuentas de: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1 Dígito: 1, 2, 3,.., 9 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2 Dígitos: 10,11, .., 20, 21,…, 90, 99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3 Dígitos: 100, 101,.., 331, .., 999.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4 Dígitos.: 1000, …..999.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…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N dígitos. 1000xxxxxx.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De forma jerárquica se incluyen los saldos desde el nivel con más dígitos hasta el de menos. Ejemplo:</a:t>
            </a:r>
          </a:p>
          <a:p>
            <a:pPr lvl="1"/>
            <a:r>
              <a:rPr lang="es-ES" sz="2000"/>
              <a:t>1 incluye 10..19</a:t>
            </a:r>
          </a:p>
          <a:p>
            <a:pPr lvl="1"/>
            <a:r>
              <a:rPr lang="es-ES" sz="2000"/>
              <a:t>11 incluye 110 … 119</a:t>
            </a:r>
          </a:p>
          <a:p>
            <a:pPr lvl="1"/>
            <a:r>
              <a:rPr lang="es-ES" sz="2000"/>
              <a:t>111 incluye 111000000 111999999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El plan de cuentas de la empresa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Diario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Cuentas de mayor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Balance de Sumas y Saldos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Balance de Situación.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Libros y Balances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>
                <a:ea typeface="ＭＳ Ｐゴシック" pitchFamily="40" charset="-128"/>
                <a:cs typeface="ＭＳ Ｐゴシック" pitchFamily="40" charset="-128"/>
              </a:rPr>
              <a:t>En el aparecen consecutivamente todos los asientos, figurando un número y una fecha para cada asiento.</a:t>
            </a:r>
          </a:p>
          <a:p>
            <a:r>
              <a:rPr lang="es-ES" sz="3200" dirty="0">
                <a:ea typeface="ＭＳ Ｐゴシック" pitchFamily="40" charset="-128"/>
                <a:cs typeface="ＭＳ Ｐゴシック" pitchFamily="40" charset="-128"/>
              </a:rPr>
              <a:t>El número de asiento es correlativo y avanza con la fecha. </a:t>
            </a:r>
          </a:p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Fecha del asiento n +1 ≥ Fecha del asiento n</a:t>
            </a:r>
            <a:endParaRPr lang="es-ES" sz="3600" dirty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z="4000" dirty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El libro diario</a:t>
            </a:r>
          </a:p>
        </p:txBody>
      </p:sp>
    </p:spTree>
    <p:extLst>
      <p:ext uri="{BB962C8B-B14F-4D97-AF65-F5344CB8AC3E}">
        <p14:creationId xmlns:p14="http://schemas.microsoft.com/office/powerpoint/2010/main" val="3734361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1 Marcador de contenido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1858962"/>
          </a:xfrm>
        </p:spPr>
        <p:txBody>
          <a:bodyPr/>
          <a:lstStyle/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Como hemos visto antes, aparecen los asientos pero con el número de cuenta operativos, son los del último nivel. Ejemplo anterior.</a:t>
            </a: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Solo deben de aparecer cuentas del último nivel y el asiento debe de estar </a:t>
            </a:r>
            <a:r>
              <a:rPr lang="es-ES" sz="1400" b="1" dirty="0">
                <a:ea typeface="ＭＳ Ｐゴシック" pitchFamily="40" charset="-128"/>
                <a:cs typeface="ＭＳ Ｐゴシック" pitchFamily="40" charset="-128"/>
              </a:rPr>
              <a:t>cuadrado.</a:t>
            </a:r>
            <a:endParaRPr lang="es-ES" sz="1400" dirty="0">
              <a:ea typeface="ＭＳ Ｐゴシック" pitchFamily="40" charset="-128"/>
              <a:cs typeface="ＭＳ Ｐゴシック" pitchFamily="40" charset="-128"/>
            </a:endParaRP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Compras cuenta operativa será 600.000000</a:t>
            </a: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Proveedor </a:t>
            </a:r>
            <a:r>
              <a:rPr lang="es-ES" sz="1400" dirty="0" err="1">
                <a:ea typeface="ＭＳ Ｐゴシック" pitchFamily="40" charset="-128"/>
                <a:cs typeface="ＭＳ Ｐゴシック" pitchFamily="40" charset="-128"/>
              </a:rPr>
              <a:t>Abc</a:t>
            </a:r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 S.L. 400.000001</a:t>
            </a: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Hacienda Pública IVA Soportado 472.000000</a:t>
            </a: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Caja 570.000000</a:t>
            </a:r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El libro diario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95548"/>
              </p:ext>
            </p:extLst>
          </p:nvPr>
        </p:nvGraphicFramePr>
        <p:xfrm>
          <a:off x="457200" y="3429000"/>
          <a:ext cx="8534400" cy="2743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600.000000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FRA.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472.000000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400.000001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400.000001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570.000000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En el aparecen consecutivamente todos los asientos, figurando un número y una fecha para cada asiento.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El número de asiento es correlativo y avanza con la fecha. 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Fecha del asiento n +1 ≥ Fecha del asiento n</a:t>
            </a:r>
            <a:endParaRPr lang="es-ES" sz="2400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El libro diario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57200" y="3276600"/>
          <a:ext cx="8323580" cy="2743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de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Hacienda IVA Soportado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7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Unos asientos se repiten a lo largo del ejercicio. Las cuentas se diferenciaran en los dígitos del último nivel y en la cantidad y la referencia del concepto.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Mantienen la misma estructura.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Ejemplos:</a:t>
            </a:r>
          </a:p>
          <a:p>
            <a:pPr lvl="1"/>
            <a:r>
              <a:rPr lang="es-ES" sz="2400"/>
              <a:t>Ventas</a:t>
            </a:r>
          </a:p>
          <a:p>
            <a:pPr lvl="1"/>
            <a:r>
              <a:rPr lang="es-ES" sz="2400"/>
              <a:t>Compras</a:t>
            </a:r>
          </a:p>
          <a:p>
            <a:pPr lvl="1"/>
            <a:r>
              <a:rPr lang="es-ES" sz="2400"/>
              <a:t>Ingresos o reintegros de caja a bancos</a:t>
            </a:r>
          </a:p>
          <a:p>
            <a:pPr lvl="1"/>
            <a:r>
              <a:rPr lang="es-ES" sz="2400"/>
              <a:t>Nomina mensual.</a:t>
            </a:r>
          </a:p>
          <a:p>
            <a:pPr lvl="1"/>
            <a:r>
              <a:rPr lang="es-ES" sz="2400"/>
              <a:t>                             …….</a:t>
            </a:r>
            <a:r>
              <a:rPr lang="es-ES" sz="2800"/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Asientos automatizados.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Ventas 700.000000</a:t>
            </a: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Cliente José </a:t>
            </a:r>
            <a:r>
              <a:rPr lang="es-ES" sz="1400" dirty="0" err="1">
                <a:ea typeface="ＭＳ Ｐゴシック" pitchFamily="40" charset="-128"/>
                <a:cs typeface="ＭＳ Ｐゴシック" pitchFamily="40" charset="-128"/>
              </a:rPr>
              <a:t>Garcia</a:t>
            </a:r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 S.L.  430.000022</a:t>
            </a: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Hacienda Pública IVA Repercutido 477.000000</a:t>
            </a: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Efectos comerciales a cobrar a cliente José </a:t>
            </a:r>
            <a:r>
              <a:rPr lang="es-ES" sz="1400" dirty="0" err="1">
                <a:ea typeface="ＭＳ Ｐゴシック" pitchFamily="40" charset="-128"/>
                <a:cs typeface="ＭＳ Ｐゴシック" pitchFamily="40" charset="-128"/>
              </a:rPr>
              <a:t>Garcia</a:t>
            </a:r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 S.L. 431000022</a:t>
            </a:r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Ejemplo asiento automatizado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25897"/>
              </p:ext>
            </p:extLst>
          </p:nvPr>
        </p:nvGraphicFramePr>
        <p:xfrm>
          <a:off x="533400" y="2819400"/>
          <a:ext cx="8229600" cy="2620963"/>
        </p:xfrm>
        <a:graphic>
          <a:graphicData uri="http://schemas.openxmlformats.org/drawingml/2006/table">
            <a:tbl>
              <a:tblPr/>
              <a:tblGrid>
                <a:gridCol w="1229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700.000000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N/FRA nº18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477.000000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repercutido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430.000022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N/FRA nº18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430.000022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N/FRA nº18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431.000022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Efecto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com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n/FRA nº18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patrimonio neto o neto o recursos propios </a:t>
            </a:r>
          </a:p>
          <a:p>
            <a:pPr algn="ctr"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patrimonio neto = bienes + derechos – obligaciones</a:t>
            </a:r>
          </a:p>
          <a:p>
            <a:pPr algn="ctr"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activo = bienes + derechos</a:t>
            </a:r>
          </a:p>
          <a:p>
            <a:pPr algn="ctr"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pasivo exigible = obligaciones</a:t>
            </a:r>
          </a:p>
          <a:p>
            <a:pPr algn="ctr"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patrimonio neto = activo – pasivo exigible </a:t>
            </a:r>
          </a:p>
          <a:p>
            <a:pPr algn="ctr"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pasivo total  o pasivo = patrimonio neto + pasivo exigible</a:t>
            </a:r>
          </a:p>
          <a:p>
            <a:pPr algn="ctr">
              <a:buFont typeface="Wingdings 3" pitchFamily="8" charset="2"/>
              <a:buNone/>
            </a:pPr>
            <a:endParaRPr lang="es-ES" sz="2400">
              <a:ea typeface="ＭＳ Ｐゴシック" pitchFamily="40" charset="-128"/>
              <a:cs typeface="ＭＳ Ｐゴシック" pitchFamily="40" charset="-128"/>
            </a:endParaRPr>
          </a:p>
          <a:p>
            <a:pPr algn="ctr"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pasivo = activo</a:t>
            </a:r>
          </a:p>
          <a:p>
            <a:pPr>
              <a:buFont typeface="Wingdings 3" pitchFamily="8" charset="2"/>
              <a:buNone/>
            </a:pPr>
            <a:endParaRPr lang="es-ES" sz="240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Activo : estructura económica.</a:t>
            </a:r>
          </a:p>
          <a:p>
            <a:pPr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Pasivo: estructura financiera.</a:t>
            </a:r>
          </a:p>
          <a:p>
            <a:pPr>
              <a:buFont typeface="Wingdings 3" pitchFamily="8" charset="2"/>
              <a:buNone/>
            </a:pPr>
            <a:endParaRPr lang="es-ES" sz="240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z="240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z="240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El Patrimonio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1 Marcador de contenido"/>
          <p:cNvSpPr>
            <a:spLocks noGrp="1"/>
          </p:cNvSpPr>
          <p:nvPr>
            <p:ph idx="1"/>
          </p:nvPr>
        </p:nvSpPr>
        <p:spPr>
          <a:xfrm>
            <a:off x="457200" y="1508918"/>
            <a:ext cx="8229600" cy="1539081"/>
          </a:xfrm>
        </p:spPr>
        <p:txBody>
          <a:bodyPr/>
          <a:lstStyle/>
          <a:p>
            <a:pPr lvl="0"/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Nómina  Bruto 1000.  Trabajador Juan  Pérez Gea </a:t>
            </a:r>
            <a:r>
              <a:rPr lang="es-ES" sz="1400" dirty="0">
                <a:solidFill>
                  <a:srgbClr val="000000"/>
                </a:solidFill>
                <a:latin typeface="Tahoma" charset="0"/>
              </a:rPr>
              <a:t>640.000033 (Sueldos y Salarios)</a:t>
            </a:r>
          </a:p>
          <a:p>
            <a:pPr lvl="0"/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 Retención IRPF 10% 4751.0000033 (Hacienda Pública acreedor por retenciones </a:t>
            </a:r>
            <a:r>
              <a:rPr lang="es-ES" sz="1400" dirty="0" err="1">
                <a:ea typeface="ＭＳ Ｐゴシック" pitchFamily="40" charset="-128"/>
                <a:cs typeface="ＭＳ Ｐゴシック" pitchFamily="40" charset="-128"/>
              </a:rPr>
              <a:t>prácticadas</a:t>
            </a:r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)</a:t>
            </a: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Cuota empresarial SS 31%;  642.000000 (Seguridad Social cuota patronal)</a:t>
            </a: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SS a cargo del trabajador 6%</a:t>
            </a: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476.000000 (Organismos de </a:t>
            </a:r>
            <a:r>
              <a:rPr lang="es-ES" sz="1400" dirty="0" err="1">
                <a:ea typeface="ＭＳ Ｐゴシック" pitchFamily="40" charset="-128"/>
                <a:cs typeface="ＭＳ Ｐゴシック" pitchFamily="40" charset="-128"/>
              </a:rPr>
              <a:t>laSeguridad</a:t>
            </a:r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 Social acreedores) = Cuota </a:t>
            </a:r>
            <a:r>
              <a:rPr lang="es-ES" sz="1400" dirty="0" err="1">
                <a:ea typeface="ＭＳ Ｐゴシック" pitchFamily="40" charset="-128"/>
                <a:cs typeface="ＭＳ Ｐゴシック" pitchFamily="40" charset="-128"/>
              </a:rPr>
              <a:t>patronal+cuota</a:t>
            </a:r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 del trabajador-</a:t>
            </a:r>
          </a:p>
          <a:p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Traspaso Sueldo Neto por Banco Sabadell 572.000011 = 1000-100-60</a:t>
            </a:r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Ejemplo asiento automatizado. Nomina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1643"/>
              </p:ext>
            </p:extLst>
          </p:nvPr>
        </p:nvGraphicFramePr>
        <p:xfrm>
          <a:off x="369009" y="3352800"/>
          <a:ext cx="8343191" cy="2986405"/>
        </p:xfrm>
        <a:graphic>
          <a:graphicData uri="http://schemas.openxmlformats.org/drawingml/2006/table">
            <a:tbl>
              <a:tblPr/>
              <a:tblGrid>
                <a:gridCol w="117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640.000033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Nom. bruto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642.000000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S.S. cuota patronal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465.000033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Nom Pendi.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476.000000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Deuda a 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4751.000033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Ret IRPF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465.000033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nomina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572.000011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Tranferenacia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Nómina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En el aparecen todas las cuentas de la empresa, con todas las anotaciones que se han reflejado en el diario.</a:t>
            </a:r>
          </a:p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Incluye el extracto de movimientos que ha tenido una cuenta.</a:t>
            </a:r>
          </a:p>
          <a:p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Los apuntes en el diario se realizan en las cuentas de mayor nivel.</a:t>
            </a: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El libro Mayor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Ejemplo de libro Mayor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81000" y="1271616"/>
          <a:ext cx="8153401" cy="5357784"/>
        </p:xfrm>
        <a:graphic>
          <a:graphicData uri="http://schemas.openxmlformats.org/drawingml/2006/table">
            <a:tbl>
              <a:tblPr/>
              <a:tblGrid>
                <a:gridCol w="1432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Caja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Pago FRA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-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Hacienda IVA soportado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IVA FRA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FRA.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1.000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Proveedores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FRA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666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-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20/10/2023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Pago FRA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663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877081"/>
              </p:ext>
            </p:extLst>
          </p:nvPr>
        </p:nvGraphicFramePr>
        <p:xfrm>
          <a:off x="228600" y="751828"/>
          <a:ext cx="8762999" cy="601979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209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Nº  asiento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Fecha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CUENTA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Concepto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DEBE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HABER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600.000000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FRA.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472.000000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FRA nº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400.000000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400.000001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570.000000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700.000000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477.000000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repercutido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430.000022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430.000022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431.000022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Efecto </a:t>
                      </a: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640.000033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ó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mina. bruto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642.000000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S.S. cuota patronal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465.000033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ó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mina Pendiente.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476.000000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Deuda a SS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4751.000033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Ret IRPF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465.000033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nomina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572.000011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Tranferenacia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Nómina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66800" y="228600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Diario</a:t>
            </a:r>
            <a:r>
              <a:rPr lang="es-ES_trad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5425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0"/>
            <a:ext cx="7848600" cy="609600"/>
          </a:xfrm>
        </p:spPr>
        <p:txBody>
          <a:bodyPr>
            <a:noAutofit/>
          </a:bodyPr>
          <a:lstStyle/>
          <a:p>
            <a:r>
              <a:rPr lang="es-ES_tradnl" sz="2800" dirty="0"/>
              <a:t>Libro Mayor, extractos cuentas: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39159"/>
              </p:ext>
            </p:extLst>
          </p:nvPr>
        </p:nvGraphicFramePr>
        <p:xfrm>
          <a:off x="533400" y="726755"/>
          <a:ext cx="8446699" cy="6131245"/>
        </p:xfrm>
        <a:graphic>
          <a:graphicData uri="http://schemas.openxmlformats.org/drawingml/2006/table">
            <a:tbl>
              <a:tblPr/>
              <a:tblGrid>
                <a:gridCol w="117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2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4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CUENTA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Nº  asiento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Fecha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Concepto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DEBE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HABER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SALDO DEUDOR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Saldo Acreedor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400.000001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Proveedor  1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430.000022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Cliente 22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431.000022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Cliente 22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efectos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comerciales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Efecto </a:t>
                      </a:r>
                      <a:r>
                        <a:rPr lang="es-ES_tradn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465.000033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Nomina 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trabajador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33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 Pendi.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nomina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4751.000033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H.P. ACREEDO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RA RETENC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IONES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Ret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IRPF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472.000000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H.P DEUDOR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476.000000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S.S ACREEDO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R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ES_tradn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Deuda a SS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477.000000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H.P ACREEDO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repercutido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570.000000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CAJA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572.000011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BANCO</a:t>
                      </a:r>
                      <a:r>
                        <a:rPr lang="sk-SK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SABAD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ELL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Tranferenacia Nómina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600.000000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COMPRAS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FRA.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640.000033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NOMINAS Y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SALARIOS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Nom. bruto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642.000000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SS ACREEDO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RA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S.S. cuota patronal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700.000000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VENTAS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10/10/23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6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Activo Fijo: elementos del patrimonio que permanecen más de un ejercicio.</a:t>
            </a:r>
          </a:p>
          <a:p>
            <a:pPr lvl="1"/>
            <a:r>
              <a:rPr lang="es-ES"/>
              <a:t>Inmovilizado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Activo Circulante: elementos del patrimonio que permanecen menos de un ejercicio.</a:t>
            </a:r>
          </a:p>
          <a:p>
            <a:pPr lvl="1"/>
            <a:r>
              <a:rPr lang="es-ES"/>
              <a:t>Existencias</a:t>
            </a:r>
          </a:p>
          <a:p>
            <a:pPr lvl="1"/>
            <a:r>
              <a:rPr lang="es-ES"/>
              <a:t>Realizable</a:t>
            </a:r>
          </a:p>
          <a:p>
            <a:pPr lvl="1"/>
            <a:r>
              <a:rPr lang="es-ES"/>
              <a:t>Disponible</a:t>
            </a:r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Activo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Inmovilizado material</a:t>
            </a:r>
          </a:p>
          <a:p>
            <a:pPr lvl="1"/>
            <a:r>
              <a:rPr lang="es-ES" sz="2000"/>
              <a:t>Terrenos y bienes naturales</a:t>
            </a:r>
          </a:p>
          <a:p>
            <a:pPr lvl="1"/>
            <a:r>
              <a:rPr lang="es-ES" sz="2000"/>
              <a:t>Construcciones</a:t>
            </a:r>
          </a:p>
          <a:p>
            <a:pPr lvl="1"/>
            <a:r>
              <a:rPr lang="es-ES" sz="2000"/>
              <a:t>Instalaciones técnicas</a:t>
            </a:r>
          </a:p>
          <a:p>
            <a:pPr lvl="1"/>
            <a:r>
              <a:rPr lang="es-ES" sz="2000"/>
              <a:t>Maquinaria</a:t>
            </a:r>
          </a:p>
          <a:p>
            <a:pPr lvl="1"/>
            <a:r>
              <a:rPr lang="es-ES" sz="2000"/>
              <a:t>Mobiliario</a:t>
            </a:r>
          </a:p>
          <a:p>
            <a:pPr lvl="1"/>
            <a:r>
              <a:rPr lang="es-ES" sz="2000"/>
              <a:t>Equipos para proceso de la Información</a:t>
            </a:r>
          </a:p>
          <a:p>
            <a:pPr lvl="1"/>
            <a:r>
              <a:rPr lang="es-ES" sz="2000"/>
              <a:t>Elementos de transportes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Inmovilizado inmaterial</a:t>
            </a:r>
          </a:p>
          <a:p>
            <a:pPr lvl="1"/>
            <a:r>
              <a:rPr lang="es-ES" sz="2000"/>
              <a:t>Propiedad Industrial</a:t>
            </a:r>
          </a:p>
          <a:p>
            <a:pPr lvl="1"/>
            <a:r>
              <a:rPr lang="es-ES" sz="2000"/>
              <a:t>Fondo de Comercio</a:t>
            </a:r>
          </a:p>
          <a:p>
            <a:pPr lvl="1"/>
            <a:r>
              <a:rPr lang="es-ES" sz="2000"/>
              <a:t>Aplicaciones Informáticas</a:t>
            </a:r>
          </a:p>
          <a:p>
            <a:pPr lvl="1"/>
            <a:endParaRPr lang="es-ES" sz="1500"/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Activo Fijo: Inmovilizado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Inmovilizado financiero</a:t>
            </a:r>
          </a:p>
          <a:p>
            <a:pPr lvl="1"/>
            <a:r>
              <a:rPr lang="es-ES" sz="2400"/>
              <a:t>Inversiones financieras en capital (en otras empresas)</a:t>
            </a:r>
          </a:p>
          <a:p>
            <a:pPr lvl="1"/>
            <a:r>
              <a:rPr lang="es-ES" sz="2400"/>
              <a:t>Valores de renta fija</a:t>
            </a:r>
          </a:p>
          <a:p>
            <a:pPr lvl="1"/>
            <a:r>
              <a:rPr lang="es-ES" sz="2400"/>
              <a:t>Créditos a largo plazo. (concedidos por la empresa)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Amortizaciones acumuladas del Inventario</a:t>
            </a:r>
          </a:p>
          <a:p>
            <a:pPr lvl="1"/>
            <a:r>
              <a:rPr lang="es-ES" sz="2400"/>
              <a:t>Amortizaciones acumuladas del Inventario material</a:t>
            </a:r>
          </a:p>
          <a:p>
            <a:pPr lvl="1"/>
            <a:r>
              <a:rPr lang="es-ES" sz="2400"/>
              <a:t>Amortizaciones acumuladas del Inventario inmaterial</a:t>
            </a: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* Amortización: valoración de la depreciación de un bien. Coste del bien / años de uso.</a:t>
            </a:r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Activo Fijo: Inmovilizado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contenido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Existencias.</a:t>
            </a:r>
          </a:p>
          <a:p>
            <a:pPr lvl="1"/>
            <a:r>
              <a:rPr lang="es-ES" sz="1800"/>
              <a:t>Mercaderías</a:t>
            </a:r>
          </a:p>
          <a:p>
            <a:pPr lvl="1"/>
            <a:r>
              <a:rPr lang="es-ES" sz="1800"/>
              <a:t>Materias Primas</a:t>
            </a:r>
          </a:p>
          <a:p>
            <a:pPr lvl="1"/>
            <a:r>
              <a:rPr lang="es-ES" sz="1800"/>
              <a:t>Productos terminados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Realizable</a:t>
            </a:r>
          </a:p>
          <a:p>
            <a:pPr lvl="1"/>
            <a:r>
              <a:rPr lang="es-ES" sz="1800"/>
              <a:t>Clientes. Derechos de cobros</a:t>
            </a:r>
          </a:p>
          <a:p>
            <a:pPr lvl="1"/>
            <a:r>
              <a:rPr lang="es-ES" sz="1800"/>
              <a:t>Inversiones financieras temporales</a:t>
            </a:r>
          </a:p>
          <a:p>
            <a:pPr lvl="1"/>
            <a:r>
              <a:rPr lang="es-ES" sz="1800"/>
              <a:t>Clientes efectos comerciales a cobrar.</a:t>
            </a:r>
          </a:p>
          <a:p>
            <a:pPr lvl="1"/>
            <a:r>
              <a:rPr lang="es-ES" sz="1800"/>
              <a:t>Deudores</a:t>
            </a:r>
          </a:p>
          <a:p>
            <a:pPr lvl="1"/>
            <a:r>
              <a:rPr lang="es-ES" sz="1800"/>
              <a:t>Deudores efectos comerciales a cobrar.</a:t>
            </a:r>
          </a:p>
          <a:p>
            <a:pPr lvl="1"/>
            <a:r>
              <a:rPr lang="es-ES" sz="1800"/>
              <a:t>Hacienda Pública deudor.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Disponible</a:t>
            </a:r>
          </a:p>
          <a:p>
            <a:pPr lvl="1"/>
            <a:r>
              <a:rPr lang="es-ES" sz="1800"/>
              <a:t>Bancos e instituciones de crédito</a:t>
            </a:r>
          </a:p>
          <a:p>
            <a:pPr lvl="1"/>
            <a:r>
              <a:rPr lang="es-ES" sz="1800"/>
              <a:t>Caja</a:t>
            </a:r>
          </a:p>
          <a:p>
            <a:endParaRPr lang="es-ES" sz="250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z="250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Activo Circulante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8531</TotalTime>
  <Words>3525</Words>
  <Application>Microsoft Macintosh PowerPoint</Application>
  <PresentationFormat>Presentación en pantalla (4:3)</PresentationFormat>
  <Paragraphs>1136</Paragraphs>
  <Slides>54</Slides>
  <Notes>50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3" baseType="lpstr">
      <vt:lpstr>Arial</vt:lpstr>
      <vt:lpstr>Arial Narrow</vt:lpstr>
      <vt:lpstr>Calibri</vt:lpstr>
      <vt:lpstr>Eras Medium ITC</vt:lpstr>
      <vt:lpstr>Tahoma</vt:lpstr>
      <vt:lpstr>Verdana</vt:lpstr>
      <vt:lpstr>Wingdings 2</vt:lpstr>
      <vt:lpstr>Wingdings 3</vt:lpstr>
      <vt:lpstr>11_Concurrencia</vt:lpstr>
      <vt:lpstr>Tema 6: Procesos financieros</vt:lpstr>
      <vt:lpstr>Índice</vt:lpstr>
      <vt:lpstr>Introducción</vt:lpstr>
      <vt:lpstr>La Contabilidad </vt:lpstr>
      <vt:lpstr>El Patrimonio</vt:lpstr>
      <vt:lpstr>Activo</vt:lpstr>
      <vt:lpstr>Activo Fijo: Inmovilizado</vt:lpstr>
      <vt:lpstr>Activo Fijo: Inmovilizado </vt:lpstr>
      <vt:lpstr>Activo Circulante</vt:lpstr>
      <vt:lpstr>Pasivo</vt:lpstr>
      <vt:lpstr>Pasivo Fijo</vt:lpstr>
      <vt:lpstr>Pasivo Circulante</vt:lpstr>
      <vt:lpstr>Balance de Situación</vt:lpstr>
      <vt:lpstr>Los cuentas de explotación</vt:lpstr>
      <vt:lpstr>Gastos</vt:lpstr>
      <vt:lpstr>Ingresos</vt:lpstr>
      <vt:lpstr>CUENTA DE PERDIDAS Y GANACIAS</vt:lpstr>
      <vt:lpstr>La mecánica contable</vt:lpstr>
      <vt:lpstr>Cuenta Contable</vt:lpstr>
      <vt:lpstr>Variaciones en la cuenta</vt:lpstr>
      <vt:lpstr>Ejemplo variación cuenta activo</vt:lpstr>
      <vt:lpstr>Variaciones en la cuenta</vt:lpstr>
      <vt:lpstr>Ejemplo variación cuenta pasivo</vt:lpstr>
      <vt:lpstr>Apunte</vt:lpstr>
      <vt:lpstr>Asientos</vt:lpstr>
      <vt:lpstr>Ejemplo de asiento</vt:lpstr>
      <vt:lpstr>El plan de cuentas de la empresa</vt:lpstr>
      <vt:lpstr>El Plan General de Contabilidad.</vt:lpstr>
      <vt:lpstr>Cuadro de cuentas del Plan General de Contabilidad.</vt:lpstr>
      <vt:lpstr>General de Contabilidad</vt:lpstr>
      <vt:lpstr>Presentación de PowerPoint</vt:lpstr>
      <vt:lpstr>Grupo 1 - Financiación Básica </vt:lpstr>
      <vt:lpstr>Grupo 2 - Inmovilizado </vt:lpstr>
      <vt:lpstr>Grupo 3 - Existencias </vt:lpstr>
      <vt:lpstr>Grupo 4 - Acreedores y deudores por operaciones de tráfico </vt:lpstr>
      <vt:lpstr>Grupo 4 - Acreedores y deudores por operaciones de tráfico </vt:lpstr>
      <vt:lpstr>Grupo 4 - Acreedores y deudores por operaciones de tráfico </vt:lpstr>
      <vt:lpstr>Grupo 5 - Cuentas financieras </vt:lpstr>
      <vt:lpstr>Grupo 6 - Compras y gastos</vt:lpstr>
      <vt:lpstr>Grupo 7 - Ventas e ingresos</vt:lpstr>
      <vt:lpstr>Grupo 8 - Gastos imputados al patrimonio neto</vt:lpstr>
      <vt:lpstr>Grupo 9 - Ingresos imputados al patrimonio neto </vt:lpstr>
      <vt:lpstr>El plan de cuentas de la empresa</vt:lpstr>
      <vt:lpstr>Libros y Balances</vt:lpstr>
      <vt:lpstr>El libro diario</vt:lpstr>
      <vt:lpstr>El libro diario</vt:lpstr>
      <vt:lpstr>El libro diario</vt:lpstr>
      <vt:lpstr>Asientos automatizados.</vt:lpstr>
      <vt:lpstr>Ejemplo asiento automatizado</vt:lpstr>
      <vt:lpstr>Ejemplo asiento automatizado. Nomina</vt:lpstr>
      <vt:lpstr>El libro Mayor</vt:lpstr>
      <vt:lpstr>Ejemplo de libro Mayor</vt:lpstr>
      <vt:lpstr>Presentación de PowerPoint</vt:lpstr>
      <vt:lpstr>Libro Mayor, extractos cuentas: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Administrador</dc:creator>
  <cp:lastModifiedBy>MANUEL MARCO SUCH</cp:lastModifiedBy>
  <cp:revision>819</cp:revision>
  <cp:lastPrinted>1601-01-01T00:00:00Z</cp:lastPrinted>
  <dcterms:created xsi:type="dcterms:W3CDTF">2015-10-20T10:29:07Z</dcterms:created>
  <dcterms:modified xsi:type="dcterms:W3CDTF">2023-10-16T14:47:36Z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