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37"/>
  </p:notesMasterIdLst>
  <p:sldIdLst>
    <p:sldId id="307" r:id="rId3"/>
    <p:sldId id="257" r:id="rId4"/>
    <p:sldId id="258" r:id="rId5"/>
    <p:sldId id="260" r:id="rId6"/>
    <p:sldId id="302" r:id="rId7"/>
    <p:sldId id="262" r:id="rId8"/>
    <p:sldId id="280" r:id="rId9"/>
    <p:sldId id="30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6" r:id="rId22"/>
    <p:sldId id="297" r:id="rId23"/>
    <p:sldId id="298" r:id="rId24"/>
    <p:sldId id="299" r:id="rId25"/>
    <p:sldId id="300" r:id="rId26"/>
    <p:sldId id="292" r:id="rId27"/>
    <p:sldId id="308" r:id="rId28"/>
    <p:sldId id="293" r:id="rId29"/>
    <p:sldId id="294" r:id="rId30"/>
    <p:sldId id="295" r:id="rId31"/>
    <p:sldId id="301" r:id="rId32"/>
    <p:sldId id="303" r:id="rId33"/>
    <p:sldId id="304" r:id="rId34"/>
    <p:sldId id="305" r:id="rId35"/>
    <p:sldId id="30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pitchFamily="8" charset="0"/>
        <a:ea typeface="ヒラギノ角ゴ ProN W3" pitchFamily="8" charset="-128"/>
        <a:cs typeface="ヒラギノ角ゴ ProN W3" pitchFamily="8" charset="-128"/>
        <a:sym typeface="Arial" pitchFamily="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65"/>
  </p:normalViewPr>
  <p:slideViewPr>
    <p:cSldViewPr>
      <p:cViewPr varScale="1">
        <p:scale>
          <a:sx n="107" d="100"/>
          <a:sy n="107" d="100"/>
        </p:scale>
        <p:origin x="6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defRPr>
            </a:lvl1pPr>
          </a:lstStyle>
          <a:p>
            <a:pPr>
              <a:defRPr/>
            </a:pPr>
            <a:fld id="{7092BB78-E486-354E-98E2-FEA580229EA8}" type="datetime1">
              <a:rPr lang="es-ES"/>
              <a:pPr>
                <a:defRPr/>
              </a:pPr>
              <a:t>3/11/23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defRPr>
            </a:lvl1pPr>
          </a:lstStyle>
          <a:p>
            <a:pPr>
              <a:defRPr/>
            </a:pPr>
            <a:fld id="{FF6392D9-EBD9-2C4F-9E79-621A4FAD0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663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7507F4-8164-EA4F-8B92-EEC4BED3D5D7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2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83ABB0-FBB2-094A-B84F-52E8E64D4C8D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11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28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561552-ACDC-7A48-9DDD-5D8705673C60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12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3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98B580-CE39-2145-A09B-91A5E1B272D1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13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3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769529-7281-A64D-93F3-3D9BD287B543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14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6C1FA8-F887-334C-AA1F-E1C2E2C0CDC8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15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98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85CF6F-B8A6-B742-8747-9012039E3DBB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16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6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F949D9-C7B2-6545-B26D-F826AABEEE53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17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5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1869BF-9879-AA4F-8E62-C089F8B2E97C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18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35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03AF1A-3A87-1F4F-95C3-03B6D2F68DB8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19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45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16600F-F714-554B-AF42-5F9E05E28B79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20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6A4BC1-F381-EB46-B2D2-108A3A5F25DD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3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7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E6A380-2D9D-9B4A-A3F7-419F07DF1DB2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21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5AC1D0-F817-254E-BF91-42C39F5418FB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22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23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7DD261-B6BB-6F43-AE81-3628057047DA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23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7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39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B3C030-2FCB-F946-B9A1-C41C976B2575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24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5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60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3D7E01-0A16-AD47-901C-4E930EC904F8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25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35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80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CE4458-8B4F-F043-A3A4-DD30C720D2EE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27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16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01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774210-EF56-E944-B877-B786D5AB684D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28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7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21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DEC0A4-F224-984F-8631-E02EC474D83B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29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4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42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07A663-AFAF-F944-8488-321D43723267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30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87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62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E17831-3AC9-C14E-8EE1-1DB7E8E1CD11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31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3AB4C1-E4FB-A444-B7B1-5E65375B4D05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4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9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983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975AE2-5E41-4C48-B9FE-FF1EDF7501F0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32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62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003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574890-C740-F04D-8DF6-7B072BF59C44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33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57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024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82B702-3B48-2A46-A19D-C1215A4C587E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34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BFC295-828D-3D41-84DA-C906D1A27639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5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4D3789-ED9E-734C-88C2-1AE8E102D442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6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7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EFBCE6-33F5-B349-BB14-84FA95025AA2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7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2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>
              <a:latin typeface="Arial" pitchFamily="43" charset="0"/>
              <a:ea typeface="ＭＳ Ｐゴシック" pitchFamily="43" charset="-128"/>
              <a:cs typeface="ＭＳ Ｐゴシック" pitchFamily="43" charset="-128"/>
            </a:endParaRPr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1CC0E6-E23A-4D46-89DE-63196FE9D262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80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92C352-F702-4244-93A5-2BC7F463882F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9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A26A4E-416C-9344-BBEC-DDC20CC22622}" type="slidenum">
              <a:rPr lang="es-ES">
                <a:latin typeface="Arial" pitchFamily="8" charset="0"/>
                <a:ea typeface="ヒラギノ角ゴ ProN W3" pitchFamily="8" charset="-128"/>
                <a:cs typeface="ヒラギノ角ゴ ProN W3" pitchFamily="8" charset="-128"/>
                <a:sym typeface="Arial" pitchFamily="8" charset="0"/>
              </a:rPr>
              <a:pPr/>
              <a:t>10</a:t>
            </a:fld>
            <a:endParaRPr lang="es-ES">
              <a:latin typeface="Arial" pitchFamily="8" charset="0"/>
              <a:ea typeface="ヒラギノ角ゴ ProN W3" pitchFamily="8" charset="-128"/>
              <a:cs typeface="ヒラギノ角ゴ ProN W3" pitchFamily="8" charset="-128"/>
              <a:sym typeface="Arial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1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83AC7-5136-1F46-A57D-B3B88B28ADE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286B-BFAF-DD46-8985-DE9B0C04A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0488"/>
            <a:ext cx="2057400" cy="67675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6019800" cy="67675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15392-967F-8C45-895E-2DF8304C10F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392C-DCAA-7640-938F-47A68BE3EF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E5B3F-D02A-804D-B68E-668823C818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E7DAF-B7A4-014E-A3DE-8222BB5C541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5259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25312-F088-5740-8D79-39D42BAF51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C62B7-5B48-8D43-886C-11C573039C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D084B-F1BC-2E4D-88C9-413161324C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89F15-9CFB-0845-AAE7-9D205AA25C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92316-25C2-CA4B-9DEF-72E115B31A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E49C7-0511-284D-8B34-097EE60EE9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>
              <a:sym typeface="Tahoma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D214-E407-C24F-8D95-2F1DB1A3FAC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AC94B-E630-DB40-BADC-CC286D765D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9DFEA-6475-E841-9EE9-F28FD67899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E29FB-493E-5446-B298-C0CB486C04E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7B1E7-47E9-2E49-9146-062F96519E9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19C0D-BCBC-6841-B7B3-6271E5E33A5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2B0F-131C-C04C-973D-6F58DA7ABF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D3C46-4897-074E-BDA5-AD7E4974E9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209FF-51E9-254E-8E2E-E956ECBC3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>
              <a:sym typeface="Tahoma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57F99-0FDC-604C-B227-82A68CEC29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488"/>
            <a:ext cx="8229600" cy="1509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pitchFamily="8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ahoma" pitchFamily="8" charset="0"/>
              </a:rPr>
              <a:t>Click to edit Master text styles</a:t>
            </a:r>
          </a:p>
          <a:p>
            <a:pPr lvl="1"/>
            <a:r>
              <a:rPr lang="en-US">
                <a:sym typeface="Tahoma" pitchFamily="8" charset="0"/>
              </a:rPr>
              <a:t>Second level</a:t>
            </a:r>
          </a:p>
          <a:p>
            <a:pPr lvl="2"/>
            <a:r>
              <a:rPr lang="en-US">
                <a:sym typeface="Tahoma" pitchFamily="8" charset="0"/>
              </a:rPr>
              <a:t>Third level</a:t>
            </a:r>
          </a:p>
          <a:p>
            <a:pPr lvl="3"/>
            <a:r>
              <a:rPr lang="en-US">
                <a:sym typeface="Tahoma" pitchFamily="8" charset="0"/>
              </a:rPr>
              <a:t>Fourth level</a:t>
            </a:r>
          </a:p>
          <a:p>
            <a:pPr lvl="4"/>
            <a:r>
              <a:rPr lang="en-US">
                <a:sym typeface="Tahoma" pitchFamily="8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464425" y="6604000"/>
            <a:ext cx="27463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D23E7999-952E-DF4A-87E9-CD1AD2F413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9688" indent="-39688"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+mj-lt"/>
          <a:ea typeface="+mj-ea"/>
          <a:cs typeface="+mj-cs"/>
          <a:sym typeface="Lucida Grande" pitchFamily="8" charset="0"/>
        </a:defRPr>
      </a:lvl1pPr>
      <a:lvl2pPr marL="39688" indent="-39688"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Lucida Grande" charset="0"/>
          <a:ea typeface="ヒラギノ角ゴ ProN W6" charset="0"/>
          <a:cs typeface="ヒラギノ角ゴ ProN W6" charset="0"/>
          <a:sym typeface="Lucida Grande" pitchFamily="8" charset="0"/>
        </a:defRPr>
      </a:lvl2pPr>
      <a:lvl3pPr marL="39688" indent="-39688"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Lucida Grande" charset="0"/>
          <a:ea typeface="ヒラギノ角ゴ ProN W6" charset="0"/>
          <a:cs typeface="ヒラギノ角ゴ ProN W6" charset="0"/>
          <a:sym typeface="Lucida Grande" pitchFamily="8" charset="0"/>
        </a:defRPr>
      </a:lvl3pPr>
      <a:lvl4pPr marL="39688" indent="-39688"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Lucida Grande" charset="0"/>
          <a:ea typeface="ヒラギノ角ゴ ProN W6" charset="0"/>
          <a:cs typeface="ヒラギノ角ゴ ProN W6" charset="0"/>
          <a:sym typeface="Lucida Grande" pitchFamily="8" charset="0"/>
        </a:defRPr>
      </a:lvl4pPr>
      <a:lvl5pPr marL="39688" indent="-39688"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Lucida Grande" charset="0"/>
          <a:ea typeface="ヒラギノ角ゴ ProN W6" charset="0"/>
          <a:cs typeface="ヒラギノ角ゴ ProN W6" charset="0"/>
          <a:sym typeface="Lucida Grande" pitchFamily="8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4800" b="1">
          <a:solidFill>
            <a:srgbClr val="464646"/>
          </a:solidFill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382588" indent="-342900" algn="l" rtl="0" eaLnBrk="0" fontAlgn="base" hangingPunct="0">
        <a:spcBef>
          <a:spcPct val="0"/>
        </a:spcBef>
        <a:spcAft>
          <a:spcPct val="0"/>
        </a:spcAft>
        <a:buClr>
          <a:srgbClr val="2DA2BF"/>
        </a:buClr>
        <a:buSzPct val="75000"/>
        <a:buFont typeface="Wingdings 3" pitchFamily="8" charset="2"/>
        <a:buChar char="}"/>
        <a:defRPr sz="31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1pPr>
      <a:lvl2pPr marL="731838" indent="-285750" algn="l" rtl="0" eaLnBrk="0" fontAlgn="base" hangingPunct="0">
        <a:spcBef>
          <a:spcPts val="600"/>
        </a:spcBef>
        <a:spcAft>
          <a:spcPct val="0"/>
        </a:spcAft>
        <a:buClr>
          <a:srgbClr val="2DA2BF"/>
        </a:buClr>
        <a:buSzPct val="100000"/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2pPr>
      <a:lvl3pPr marL="1131888" indent="-228600" algn="l" rtl="0" eaLnBrk="0" fontAlgn="base" hangingPunct="0">
        <a:spcBef>
          <a:spcPts val="600"/>
        </a:spcBef>
        <a:spcAft>
          <a:spcPct val="0"/>
        </a:spcAft>
        <a:buClr>
          <a:srgbClr val="DA1F28"/>
        </a:buClr>
        <a:buSzPct val="100000"/>
        <a:buFont typeface="Wingdings 2" pitchFamily="8" charset="2"/>
        <a:buChar char=""/>
        <a:defRPr sz="24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3pPr>
      <a:lvl4pPr marL="1589088" indent="-228600" algn="l" rtl="0" eaLnBrk="0" fontAlgn="base" hangingPunct="0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pitchFamily="8" charset="2"/>
        <a:buChar char=""/>
        <a:defRPr sz="22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4pPr>
      <a:lvl5pPr marL="2046288" indent="-228600" algn="l" rtl="0" eaLnBrk="0" fontAlgn="base" hangingPunct="0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pitchFamily="8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52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ahoma" pitchFamily="8" charset="0"/>
              </a:rPr>
              <a:t>Click to edit Master text styles</a:t>
            </a:r>
          </a:p>
          <a:p>
            <a:pPr lvl="1"/>
            <a:r>
              <a:rPr lang="en-US">
                <a:sym typeface="Tahoma" pitchFamily="8" charset="0"/>
              </a:rPr>
              <a:t>Second level</a:t>
            </a:r>
          </a:p>
          <a:p>
            <a:pPr lvl="2"/>
            <a:r>
              <a:rPr lang="en-US">
                <a:sym typeface="Tahoma" pitchFamily="8" charset="0"/>
              </a:rPr>
              <a:t>Third level</a:t>
            </a:r>
          </a:p>
          <a:p>
            <a:pPr lvl="3"/>
            <a:r>
              <a:rPr lang="en-US">
                <a:sym typeface="Tahoma" pitchFamily="8" charset="0"/>
              </a:rPr>
              <a:t>Fourth level</a:t>
            </a:r>
          </a:p>
          <a:p>
            <a:pPr lvl="4"/>
            <a:r>
              <a:rPr lang="en-US">
                <a:sym typeface="Tahoma" pitchFamily="8" charset="0"/>
              </a:rPr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title style</a:t>
            </a:r>
          </a:p>
        </p:txBody>
      </p:sp>
      <p:sp>
        <p:nvSpPr>
          <p:cNvPr id="307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5263"/>
            <a:ext cx="25082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defRPr>
            </a:lvl1pPr>
          </a:lstStyle>
          <a:p>
            <a:pPr>
              <a:defRPr/>
            </a:pPr>
            <a:fld id="{018949E3-7EB5-D349-92A1-9887B747B2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  <a:sym typeface="Lucida Grande" pitchFamily="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Lucida Grande" charset="0"/>
          <a:ea typeface="ヒラギノ角ゴ ProN W6" charset="0"/>
          <a:cs typeface="ヒラギノ角ゴ ProN W6" charset="0"/>
          <a:sym typeface="Lucida Grande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Lucida Grande" charset="0"/>
          <a:ea typeface="ヒラギノ角ゴ ProN W6" charset="0"/>
          <a:cs typeface="ヒラギノ角ゴ ProN W6" charset="0"/>
          <a:sym typeface="Lucida Grande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Lucida Grande" charset="0"/>
          <a:ea typeface="ヒラギノ角ゴ ProN W6" charset="0"/>
          <a:cs typeface="ヒラギノ角ゴ ProN W6" charset="0"/>
          <a:sym typeface="Lucida Grande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Lucida Grande" charset="0"/>
          <a:ea typeface="ヒラギノ角ゴ ProN W6" charset="0"/>
          <a:cs typeface="ヒラギノ角ゴ ProN W6" charset="0"/>
          <a:sym typeface="Lucida Grande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b="1">
          <a:solidFill>
            <a:srgbClr val="464646"/>
          </a:solidFill>
          <a:effectLst>
            <a:outerShdw blurRad="38100" dist="38100" dir="2700000" algn="tl">
              <a:srgbClr val="C0C0C0"/>
            </a:outerShdw>
          </a:effectLst>
          <a:latin typeface="Lucida Grande" charset="0"/>
          <a:ea typeface="ヒラギノ角ゴ ProN W6" charset="0"/>
          <a:cs typeface="ヒラギノ角ゴ ProN W6" charset="0"/>
          <a:sym typeface="Lucida Grande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2DA2BF"/>
        </a:buClr>
        <a:buSzPct val="75000"/>
        <a:buFont typeface="Wingdings 3" pitchFamily="8" charset="2"/>
        <a:buChar char="}"/>
        <a:defRPr sz="31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1pPr>
      <a:lvl2pPr marL="704850" indent="-285750" algn="l" rtl="0" eaLnBrk="0" fontAlgn="base" hangingPunct="0">
        <a:spcBef>
          <a:spcPts val="600"/>
        </a:spcBef>
        <a:spcAft>
          <a:spcPct val="0"/>
        </a:spcAft>
        <a:buClr>
          <a:srgbClr val="2DA2BF"/>
        </a:buClr>
        <a:buSzPct val="100000"/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DA1F28"/>
        </a:buClr>
        <a:buSzPct val="100000"/>
        <a:buFont typeface="Wingdings 2" pitchFamily="8" charset="2"/>
        <a:buChar char=""/>
        <a:defRPr sz="24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pitchFamily="8" charset="2"/>
        <a:buChar char=""/>
        <a:defRPr sz="22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pitchFamily="8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pitchFamily="8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DA1F28"/>
        </a:buClr>
        <a:buSzPct val="100000"/>
        <a:buFont typeface="Wingdings 2" charset="2"/>
        <a:buChar char=""/>
        <a:defRPr sz="2000">
          <a:solidFill>
            <a:srgbClr val="333333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057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Tema</a:t>
            </a: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6.3: </a:t>
            </a:r>
            <a:r>
              <a:rPr lang="en-US" sz="36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Procesos</a:t>
            </a: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financieros</a:t>
            </a: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.</a:t>
            </a:r>
            <a:b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</a:br>
            <a:r>
              <a:rPr lang="en-US" sz="36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Continuación</a:t>
            </a:r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. </a:t>
            </a:r>
            <a:r>
              <a:rPr lang="en-US" sz="36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Análisis</a:t>
            </a:r>
            <a:endParaRPr lang="es-ES" sz="3600" dirty="0">
              <a:sym typeface="Lucida Grande" charset="0"/>
            </a:endParaRPr>
          </a:p>
        </p:txBody>
      </p:sp>
      <p:pic>
        <p:nvPicPr>
          <p:cNvPr id="38914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maduración</a:t>
            </a:r>
            <a:endParaRPr lang="en-US" dirty="0"/>
          </a:p>
        </p:txBody>
      </p:sp>
      <p:sp>
        <p:nvSpPr>
          <p:cNvPr id="5428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70000"/>
            <a:ext cx="8229600" cy="5257800"/>
          </a:xfrm>
        </p:spPr>
        <p:txBody>
          <a:bodyPr rIns="132080"/>
          <a:lstStyle/>
          <a:p>
            <a:pPr eaLnBrk="1" hangingPunct="1"/>
            <a:r>
              <a:rPr lang="es-ES" sz="2400" dirty="0"/>
              <a:t>T</a:t>
            </a:r>
            <a:r>
              <a:rPr lang="es-ES" sz="2600" dirty="0"/>
              <a:t>iempo transcurrido desde que se pagan las mercancías hasta que se pueden cobrar.</a:t>
            </a:r>
          </a:p>
          <a:p>
            <a:pPr eaLnBrk="1" hangingPunct="1"/>
            <a:r>
              <a:rPr lang="es-ES" sz="2600" dirty="0"/>
              <a:t>Algunas empresas como los supermercados pueden tener fondos de maniobras negativos sin riesgos, para ello necesitan:</a:t>
            </a:r>
            <a:endParaRPr lang="es-ES" sz="2400" dirty="0"/>
          </a:p>
          <a:p>
            <a:pPr marL="782638" lvl="1" eaLnBrk="1" hangingPunct="1"/>
            <a:r>
              <a:rPr lang="es-ES" sz="2400" dirty="0"/>
              <a:t>Tener muy ajustados los almacenes (existencias bajas)</a:t>
            </a:r>
          </a:p>
          <a:p>
            <a:pPr marL="782638" lvl="1" eaLnBrk="1" hangingPunct="1"/>
            <a:r>
              <a:rPr lang="es-ES" sz="2400" dirty="0"/>
              <a:t>Cobro al contando</a:t>
            </a:r>
          </a:p>
          <a:p>
            <a:pPr marL="782638" lvl="1" eaLnBrk="1" hangingPunct="1"/>
            <a:r>
              <a:rPr lang="es-ES" sz="2400" dirty="0"/>
              <a:t>Pago alargado a proveedores, a 120 días. </a:t>
            </a:r>
          </a:p>
          <a:p>
            <a:pPr marL="1182688" lvl="2" eaLnBrk="1" hangingPunct="1"/>
            <a:r>
              <a:rPr lang="es-ES" dirty="0"/>
              <a:t>Al revés que en las mayoría de los sectores cobran antes de pagar. Invierten los disponibles en activos financieros.</a:t>
            </a:r>
          </a:p>
        </p:txBody>
      </p:sp>
      <p:sp>
        <p:nvSpPr>
          <p:cNvPr id="5427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960E0F-A8FA-6C43-BE28-E5825572348F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10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8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s-ES" dirty="0"/>
              <a:t>Estados patrimoniales</a:t>
            </a:r>
          </a:p>
        </p:txBody>
      </p:sp>
      <p:sp>
        <p:nvSpPr>
          <p:cNvPr id="56329" name="Rectangle 7"/>
          <p:cNvSpPr>
            <a:spLocks noGrp="1" noChangeArrowheads="1"/>
          </p:cNvSpPr>
          <p:nvPr>
            <p:ph idx="1"/>
          </p:nvPr>
        </p:nvSpPr>
        <p:spPr/>
        <p:txBody>
          <a:bodyPr rIns="132080"/>
          <a:lstStyle/>
          <a:p>
            <a:pPr eaLnBrk="1" hangingPunct="1"/>
            <a:r>
              <a:rPr lang="es-ES" sz="4000" dirty="0"/>
              <a:t>Estabilidad Total. </a:t>
            </a:r>
          </a:p>
          <a:p>
            <a:pPr eaLnBrk="1" hangingPunct="1"/>
            <a:r>
              <a:rPr lang="es-ES" sz="4000" dirty="0"/>
              <a:t>Estabilidad Normal</a:t>
            </a:r>
          </a:p>
          <a:p>
            <a:pPr eaLnBrk="1" hangingPunct="1"/>
            <a:r>
              <a:rPr lang="es-ES" sz="4000" dirty="0"/>
              <a:t>Suspensión de pagos (concurso de acreedores)</a:t>
            </a:r>
          </a:p>
          <a:p>
            <a:pPr eaLnBrk="1" hangingPunct="1"/>
            <a:r>
              <a:rPr lang="es-ES" sz="4000" dirty="0"/>
              <a:t>Desequilibrio a largo plazo</a:t>
            </a:r>
          </a:p>
          <a:p>
            <a:pPr eaLnBrk="1" hangingPunct="1"/>
            <a:r>
              <a:rPr lang="es-ES" sz="4000" dirty="0"/>
              <a:t>Situación de quiebra</a:t>
            </a:r>
          </a:p>
        </p:txBody>
      </p:sp>
      <p:sp>
        <p:nvSpPr>
          <p:cNvPr id="563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E3FDA7-6C5A-0D4F-9997-FBE112E8B2EE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11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6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dirty="0" err="1"/>
              <a:t>Estabilidad</a:t>
            </a:r>
            <a:r>
              <a:rPr lang="en-US" dirty="0"/>
              <a:t> Total</a:t>
            </a:r>
          </a:p>
        </p:txBody>
      </p:sp>
      <p:sp>
        <p:nvSpPr>
          <p:cNvPr id="5837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754438" cy="5257800"/>
          </a:xfrm>
        </p:spPr>
        <p:txBody>
          <a:bodyPr rIns="132080"/>
          <a:lstStyle/>
          <a:p>
            <a:pPr eaLnBrk="1" hangingPunct="1"/>
            <a:r>
              <a:rPr lang="es-ES" dirty="0"/>
              <a:t>Estabilidad Total. </a:t>
            </a:r>
          </a:p>
          <a:p>
            <a:pPr marL="782638" lvl="1" eaLnBrk="1" hangingPunct="1"/>
            <a:r>
              <a:rPr lang="es-ES" dirty="0"/>
              <a:t>PC = 0  o AF + AC = RP o FM = AC &gt;0 </a:t>
            </a:r>
          </a:p>
          <a:p>
            <a:pPr marL="1182688" lvl="2" eaLnBrk="1" hangingPunct="1"/>
            <a:r>
              <a:rPr lang="es-ES" dirty="0"/>
              <a:t>Normalmente se da al inicio de la actividad de la empresa, no hay deudas a corto plazo</a:t>
            </a:r>
          </a:p>
        </p:txBody>
      </p:sp>
      <p:sp>
        <p:nvSpPr>
          <p:cNvPr id="583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12DF50-F8FF-1249-BD04-48A77F30E80E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12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graphicFrame>
        <p:nvGraphicFramePr>
          <p:cNvPr id="2" name="Group 8"/>
          <p:cNvGraphicFramePr>
            <a:graphicFrameLocks noGrp="1"/>
          </p:cNvGraphicFramePr>
          <p:nvPr/>
        </p:nvGraphicFramePr>
        <p:xfrm>
          <a:off x="4535488" y="1662113"/>
          <a:ext cx="3886200" cy="42291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FM&gt;0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50800" marR="50800" marT="50800" marB="508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dirty="0" err="1"/>
              <a:t>Estabilidad</a:t>
            </a:r>
            <a:r>
              <a:rPr lang="en-US" dirty="0"/>
              <a:t> patrimonial normal</a:t>
            </a:r>
          </a:p>
        </p:txBody>
      </p:sp>
      <p:sp>
        <p:nvSpPr>
          <p:cNvPr id="60425" name="Rectangle 7"/>
          <p:cNvSpPr>
            <a:spLocks noGrp="1" noChangeArrowheads="1"/>
          </p:cNvSpPr>
          <p:nvPr>
            <p:ph idx="1"/>
          </p:nvPr>
        </p:nvSpPr>
        <p:spPr>
          <a:xfrm>
            <a:off x="317500" y="1638300"/>
            <a:ext cx="3749675" cy="5257800"/>
          </a:xfrm>
        </p:spPr>
        <p:txBody>
          <a:bodyPr rIns="132080"/>
          <a:lstStyle/>
          <a:p>
            <a:pPr eaLnBrk="1" hangingPunct="1"/>
            <a:r>
              <a:rPr lang="en-US" sz="2800"/>
              <a:t>AF + FM = PF  SIENDO  PC &gt; 0 y FM &gt;0.</a:t>
            </a:r>
          </a:p>
          <a:p>
            <a:pPr lvl="1" eaLnBrk="1" hangingPunct="1"/>
            <a:r>
              <a:rPr lang="es-ES" sz="2300" dirty="0"/>
              <a:t>Esta es la situación deseable en una empresa, hay equilibrio entre las masas patrimoniales</a:t>
            </a:r>
          </a:p>
          <a:p>
            <a:pPr eaLnBrk="1" hangingPunct="1"/>
            <a:endParaRPr lang="es-ES" dirty="0"/>
          </a:p>
        </p:txBody>
      </p:sp>
      <p:sp>
        <p:nvSpPr>
          <p:cNvPr id="604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A6FDEA-696B-A443-971E-5C0607D9BD44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13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graphicFrame>
        <p:nvGraphicFramePr>
          <p:cNvPr id="2" name="Group 8"/>
          <p:cNvGraphicFramePr>
            <a:graphicFrameLocks noGrp="1"/>
          </p:cNvGraphicFramePr>
          <p:nvPr/>
        </p:nvGraphicFramePr>
        <p:xfrm>
          <a:off x="4256088" y="1763713"/>
          <a:ext cx="3886200" cy="42291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FM&gt;0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dirty="0" err="1"/>
              <a:t>Suspensión</a:t>
            </a:r>
            <a:r>
              <a:rPr lang="en-US" dirty="0"/>
              <a:t> de </a:t>
            </a:r>
            <a:r>
              <a:rPr lang="en-US" dirty="0" err="1"/>
              <a:t>pagos</a:t>
            </a:r>
            <a:endParaRPr lang="en-US" dirty="0"/>
          </a:p>
        </p:txBody>
      </p:sp>
      <p:sp>
        <p:nvSpPr>
          <p:cNvPr id="6247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43363" cy="4492625"/>
          </a:xfrm>
        </p:spPr>
        <p:txBody>
          <a:bodyPr rIns="132080"/>
          <a:lstStyle/>
          <a:p>
            <a:pPr eaLnBrk="1" hangingPunct="1"/>
            <a:r>
              <a:rPr lang="es-ES" dirty="0"/>
              <a:t>Suspensión de pagos</a:t>
            </a:r>
          </a:p>
          <a:p>
            <a:pPr marL="782638" lvl="1" eaLnBrk="1" hangingPunct="1"/>
            <a:r>
              <a:rPr lang="es-ES" dirty="0"/>
              <a:t> AC  &lt; PC   FM &lt; 0</a:t>
            </a:r>
          </a:p>
          <a:p>
            <a:pPr marL="1182688" lvl="2" eaLnBrk="1" hangingPunct="1"/>
            <a:r>
              <a:rPr lang="es-ES" dirty="0"/>
              <a:t>No tenemos AC suficientes para cubrir los exigibles a corto plazo.</a:t>
            </a:r>
          </a:p>
          <a:p>
            <a:pPr marL="1182688" lvl="2" eaLnBrk="1" hangingPunct="1"/>
            <a:r>
              <a:rPr lang="es-ES" dirty="0"/>
              <a:t>Hay que financiar a largo plazo la empresa.</a:t>
            </a:r>
          </a:p>
        </p:txBody>
      </p:sp>
      <p:sp>
        <p:nvSpPr>
          <p:cNvPr id="624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FC8544-B5E4-6F47-9DD5-96618B902AA8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14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graphicFrame>
        <p:nvGraphicFramePr>
          <p:cNvPr id="2" name="Group 8"/>
          <p:cNvGraphicFramePr>
            <a:graphicFrameLocks noGrp="1"/>
          </p:cNvGraphicFramePr>
          <p:nvPr/>
        </p:nvGraphicFramePr>
        <p:xfrm>
          <a:off x="4800600" y="1689100"/>
          <a:ext cx="3886200" cy="422433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50800" marR="50800" marT="50800" marB="508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&lt; 0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dirty="0" err="1"/>
              <a:t>Desequilibrio</a:t>
            </a:r>
            <a:r>
              <a:rPr lang="en-US" dirty="0"/>
              <a:t> </a:t>
            </a:r>
            <a:r>
              <a:rPr lang="en-US" dirty="0" err="1"/>
              <a:t>financiero</a:t>
            </a:r>
            <a:r>
              <a:rPr lang="en-US" dirty="0"/>
              <a:t> a largo </a:t>
            </a:r>
            <a:r>
              <a:rPr lang="en-US" dirty="0" err="1"/>
              <a:t>plazo</a:t>
            </a:r>
            <a:endParaRPr lang="en-US" dirty="0"/>
          </a:p>
        </p:txBody>
      </p:sp>
      <p:sp>
        <p:nvSpPr>
          <p:cNvPr id="6452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43363" cy="5257800"/>
          </a:xfrm>
        </p:spPr>
        <p:txBody>
          <a:bodyPr rIns="132080"/>
          <a:lstStyle/>
          <a:p>
            <a:pPr eaLnBrk="1" hangingPunct="1"/>
            <a:r>
              <a:rPr lang="es-ES"/>
              <a:t>Peor que la suspensión de pagos: el PF es todo exigible, es decir RP = 0</a:t>
            </a:r>
          </a:p>
          <a:p>
            <a:pPr eaLnBrk="1" hangingPunct="1"/>
            <a:r>
              <a:rPr lang="es-ES" dirty="0"/>
              <a:t> AC  &lt; PC   FM &lt; 0</a:t>
            </a:r>
          </a:p>
          <a:p>
            <a:pPr marL="782638" lvl="1" eaLnBrk="1" hangingPunct="1"/>
            <a:r>
              <a:rPr lang="es-ES" dirty="0"/>
              <a:t>No tenemos AC suficientes para cubrir los exigibles a corto plazo..</a:t>
            </a:r>
          </a:p>
        </p:txBody>
      </p:sp>
      <p:sp>
        <p:nvSpPr>
          <p:cNvPr id="645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AF85D5-0282-0E40-BDF2-001664EA1177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15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graphicFrame>
        <p:nvGraphicFramePr>
          <p:cNvPr id="2" name="Group 8"/>
          <p:cNvGraphicFramePr>
            <a:graphicFrameLocks noGrp="1"/>
          </p:cNvGraphicFramePr>
          <p:nvPr/>
        </p:nvGraphicFramePr>
        <p:xfrm>
          <a:off x="4686300" y="1790700"/>
          <a:ext cx="3886200" cy="422433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50800" marR="50800" marT="50800" marB="508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&lt; 0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Ex 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8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dirty="0" err="1"/>
              <a:t>Situación</a:t>
            </a:r>
            <a:r>
              <a:rPr lang="en-US" dirty="0"/>
              <a:t> de </a:t>
            </a:r>
            <a:r>
              <a:rPr lang="en-US" dirty="0" err="1"/>
              <a:t>quiebra</a:t>
            </a:r>
            <a:endParaRPr lang="en-US" dirty="0"/>
          </a:p>
        </p:txBody>
      </p:sp>
      <p:sp>
        <p:nvSpPr>
          <p:cNvPr id="66569" name="Rectangle 7"/>
          <p:cNvSpPr>
            <a:spLocks noGrp="1" noChangeArrowheads="1"/>
          </p:cNvSpPr>
          <p:nvPr>
            <p:ph idx="1"/>
          </p:nvPr>
        </p:nvSpPr>
        <p:spPr>
          <a:xfrm>
            <a:off x="558800" y="1765300"/>
            <a:ext cx="3868738" cy="5257800"/>
          </a:xfrm>
        </p:spPr>
        <p:txBody>
          <a:bodyPr rIns="132080"/>
          <a:lstStyle/>
          <a:p>
            <a:pPr eaLnBrk="1" hangingPunct="1"/>
            <a:r>
              <a:rPr lang="es-ES" sz="2400"/>
              <a:t>Parte del AF es ficticio, se han acumulado perdidas varios años</a:t>
            </a:r>
          </a:p>
          <a:p>
            <a:pPr eaLnBrk="1" hangingPunct="1"/>
            <a:r>
              <a:rPr lang="es-ES" sz="2400" dirty="0"/>
              <a:t> AC  &lt; PC   FM &lt; 0</a:t>
            </a:r>
          </a:p>
          <a:p>
            <a:pPr eaLnBrk="1" hangingPunct="1"/>
            <a:r>
              <a:rPr lang="es-ES" sz="2400" dirty="0"/>
              <a:t>No se disponen de activos reales ni en el inmovilizado ni en el circulante para cubrir todas las deudas de la empresa.</a:t>
            </a:r>
          </a:p>
        </p:txBody>
      </p:sp>
      <p:sp>
        <p:nvSpPr>
          <p:cNvPr id="6656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BAC74C-53A3-DB4B-ADBF-E61A7775D3DB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16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graphicFrame>
        <p:nvGraphicFramePr>
          <p:cNvPr id="2" name="Group 8"/>
          <p:cNvGraphicFramePr>
            <a:graphicFrameLocks noGrp="1"/>
          </p:cNvGraphicFramePr>
          <p:nvPr/>
        </p:nvGraphicFramePr>
        <p:xfrm>
          <a:off x="4686300" y="1790700"/>
          <a:ext cx="4062413" cy="4376739"/>
        </p:xfrm>
        <a:graphic>
          <a:graphicData uri="http://schemas.openxmlformats.org/drawingml/2006/table">
            <a:tbl>
              <a:tblPr/>
              <a:tblGrid>
                <a:gridCol w="135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50800" marR="50800" marT="50800" marB="508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&lt; 0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Ex 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6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dirty="0"/>
              <a:t>Ratio de </a:t>
            </a:r>
            <a:r>
              <a:rPr lang="en-US" dirty="0" err="1"/>
              <a:t>Tesorería</a:t>
            </a:r>
            <a:endParaRPr lang="en-US" dirty="0"/>
          </a:p>
        </p:txBody>
      </p:sp>
      <p:sp>
        <p:nvSpPr>
          <p:cNvPr id="68617" name="Rectangle 7"/>
          <p:cNvSpPr>
            <a:spLocks noGrp="1" noChangeArrowheads="1"/>
          </p:cNvSpPr>
          <p:nvPr>
            <p:ph idx="1"/>
          </p:nvPr>
        </p:nvSpPr>
        <p:spPr/>
        <p:txBody>
          <a:bodyPr rIns="132080"/>
          <a:lstStyle/>
          <a:p>
            <a:pPr eaLnBrk="1" hangingPunct="1"/>
            <a:r>
              <a:rPr lang="es-ES" dirty="0"/>
              <a:t>T = (</a:t>
            </a:r>
            <a:r>
              <a:rPr lang="es-ES" dirty="0" err="1"/>
              <a:t>realizable+disponible</a:t>
            </a:r>
            <a:r>
              <a:rPr lang="es-ES" dirty="0"/>
              <a:t>)/PC</a:t>
            </a:r>
          </a:p>
          <a:p>
            <a:pPr lvl="1" eaLnBrk="1" hangingPunct="1"/>
            <a:r>
              <a:rPr lang="es-ES" dirty="0"/>
              <a:t>Pasivo Circulante recordar que es el   Exigible a c/p</a:t>
            </a:r>
          </a:p>
          <a:p>
            <a:pPr eaLnBrk="1" hangingPunct="1"/>
            <a:r>
              <a:rPr lang="es-ES" dirty="0"/>
              <a:t>Mide la capacidad de hacer pagos a corto plazo.</a:t>
            </a:r>
          </a:p>
          <a:p>
            <a:pPr eaLnBrk="1" hangingPunct="1"/>
            <a:r>
              <a:rPr lang="es-ES" dirty="0"/>
              <a:t>Es aconsejable que tenga un valor cercano a 1.</a:t>
            </a:r>
          </a:p>
          <a:p>
            <a:pPr eaLnBrk="1" hangingPunct="1"/>
            <a:endParaRPr lang="es-ES" dirty="0"/>
          </a:p>
          <a:p>
            <a:pPr eaLnBrk="1" hangingPunct="1"/>
            <a:endParaRPr lang="es-ES" dirty="0"/>
          </a:p>
        </p:txBody>
      </p:sp>
      <p:sp>
        <p:nvSpPr>
          <p:cNvPr id="6861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5C4865-52BB-FC44-B33A-EC5CEE397119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17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Rectangle 6"/>
          <p:cNvSpPr>
            <a:spLocks noGrp="1" noChangeArrowheads="1"/>
          </p:cNvSpPr>
          <p:nvPr>
            <p:ph type="title"/>
          </p:nvPr>
        </p:nvSpPr>
        <p:spPr>
          <a:xfrm>
            <a:off x="584200" y="295275"/>
            <a:ext cx="8229600" cy="1508125"/>
          </a:xfrm>
        </p:spPr>
        <p:txBody>
          <a:bodyPr rIns="132080"/>
          <a:lstStyle/>
          <a:p>
            <a:pPr marL="382588" indent="-342900" eaLnBrk="1" hangingPunct="1"/>
            <a:r>
              <a:rPr lang="en-US" dirty="0"/>
              <a:t>Ratio de </a:t>
            </a:r>
            <a:r>
              <a:rPr lang="es-ES" dirty="0"/>
              <a:t>liquidez</a:t>
            </a:r>
          </a:p>
        </p:txBody>
      </p:sp>
      <p:sp>
        <p:nvSpPr>
          <p:cNvPr id="70665" name="Rectangle 7"/>
          <p:cNvSpPr>
            <a:spLocks noGrp="1" noChangeArrowheads="1"/>
          </p:cNvSpPr>
          <p:nvPr>
            <p:ph idx="1"/>
          </p:nvPr>
        </p:nvSpPr>
        <p:spPr/>
        <p:txBody>
          <a:bodyPr rIns="132080"/>
          <a:lstStyle/>
          <a:p>
            <a:pPr eaLnBrk="1" hangingPunct="1"/>
            <a:r>
              <a:rPr lang="es-ES" dirty="0"/>
              <a:t>L = AC/PC</a:t>
            </a:r>
          </a:p>
          <a:p>
            <a:pPr lvl="1" eaLnBrk="1" hangingPunct="1"/>
            <a:r>
              <a:rPr lang="es-ES" dirty="0"/>
              <a:t>Mide lo mismo que el Fondo de Maniobra </a:t>
            </a:r>
          </a:p>
          <a:p>
            <a:pPr lvl="2" eaLnBrk="1" hangingPunct="1"/>
            <a:r>
              <a:rPr lang="es-ES" dirty="0"/>
              <a:t>FM = AC –PC</a:t>
            </a:r>
          </a:p>
          <a:p>
            <a:pPr eaLnBrk="1" hangingPunct="1"/>
            <a:r>
              <a:rPr lang="es-ES" dirty="0"/>
              <a:t>Nos indica la solvencia de la empresa a corto plazo.</a:t>
            </a:r>
          </a:p>
          <a:p>
            <a:pPr lvl="1" eaLnBrk="1" hangingPunct="1"/>
            <a:r>
              <a:rPr lang="es-ES" dirty="0"/>
              <a:t>Para evitar problemas de pago el valor debe de estar entre 1 y 2.</a:t>
            </a:r>
          </a:p>
          <a:p>
            <a:pPr lvl="1" eaLnBrk="1" hangingPunct="1"/>
            <a:r>
              <a:rPr lang="es-ES" dirty="0"/>
              <a:t>Menos de 1 riesgo de suspensión de pagos.</a:t>
            </a:r>
          </a:p>
        </p:txBody>
      </p:sp>
      <p:sp>
        <p:nvSpPr>
          <p:cNvPr id="7065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9ED754-9692-4841-B7E3-756191E50856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18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s-ES" dirty="0"/>
              <a:t>Ratio de Garantía</a:t>
            </a:r>
          </a:p>
        </p:txBody>
      </p:sp>
      <p:sp>
        <p:nvSpPr>
          <p:cNvPr id="72713" name="Rectangle 7"/>
          <p:cNvSpPr>
            <a:spLocks noGrp="1" noChangeArrowheads="1"/>
          </p:cNvSpPr>
          <p:nvPr>
            <p:ph idx="1"/>
          </p:nvPr>
        </p:nvSpPr>
        <p:spPr/>
        <p:txBody>
          <a:bodyPr rIns="132080"/>
          <a:lstStyle/>
          <a:p>
            <a:pPr eaLnBrk="1" hangingPunct="1"/>
            <a:r>
              <a:rPr lang="es-ES" dirty="0"/>
              <a:t>G = Activo real / exigible total.</a:t>
            </a:r>
          </a:p>
          <a:p>
            <a:pPr eaLnBrk="1" hangingPunct="1"/>
            <a:r>
              <a:rPr lang="es-ES" dirty="0"/>
              <a:t>Activo real = Activo – Activos ficticios.</a:t>
            </a:r>
          </a:p>
          <a:p>
            <a:pPr eaLnBrk="1" hangingPunct="1"/>
            <a:r>
              <a:rPr lang="es-ES" dirty="0"/>
              <a:t>Activos Ficticios:</a:t>
            </a:r>
          </a:p>
          <a:p>
            <a:pPr lvl="1" eaLnBrk="1" hangingPunct="1"/>
            <a:r>
              <a:rPr lang="es-ES" dirty="0"/>
              <a:t>Gastos de establecimiento</a:t>
            </a:r>
          </a:p>
          <a:p>
            <a:pPr lvl="1" eaLnBrk="1" hangingPunct="1"/>
            <a:r>
              <a:rPr lang="es-ES" dirty="0"/>
              <a:t>Gastos amortizables</a:t>
            </a:r>
          </a:p>
          <a:p>
            <a:pPr eaLnBrk="1" hangingPunct="1"/>
            <a:r>
              <a:rPr lang="es-ES" dirty="0"/>
              <a:t>Mide la solvencia de la empresa a largo plazo. </a:t>
            </a:r>
          </a:p>
          <a:p>
            <a:pPr lvl="1" eaLnBrk="1" hangingPunct="1"/>
            <a:r>
              <a:rPr lang="es-ES" dirty="0"/>
              <a:t>Valor idóneo entre 1 y 2. </a:t>
            </a:r>
          </a:p>
          <a:p>
            <a:pPr lvl="1" eaLnBrk="1" hangingPunct="1"/>
            <a:r>
              <a:rPr lang="es-ES" dirty="0"/>
              <a:t>Menos de 1 riesgo de quiebra.</a:t>
            </a:r>
          </a:p>
        </p:txBody>
      </p:sp>
      <p:sp>
        <p:nvSpPr>
          <p:cNvPr id="7270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9856E7-74CE-BB4F-8437-F963625086E8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19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106363"/>
            <a:ext cx="8229600" cy="1450975"/>
          </a:xfrm>
        </p:spPr>
        <p:txBody>
          <a:bodyPr rIns="132080"/>
          <a:lstStyle/>
          <a:p>
            <a:pPr marL="382588" indent="-342900" algn="ctr"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Índice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sym typeface="Lucida Grande" charset="0"/>
            </a:endParaRPr>
          </a:p>
        </p:txBody>
      </p:sp>
      <p:sp>
        <p:nvSpPr>
          <p:cNvPr id="39944" name="Rectangle 7"/>
          <p:cNvSpPr>
            <a:spLocks noGrp="1" noChangeArrowheads="1"/>
          </p:cNvSpPr>
          <p:nvPr>
            <p:ph idx="1"/>
          </p:nvPr>
        </p:nvSpPr>
        <p:spPr>
          <a:xfrm>
            <a:off x="755650" y="1557338"/>
            <a:ext cx="7321550" cy="5300662"/>
          </a:xfrm>
        </p:spPr>
        <p:txBody>
          <a:bodyPr rIns="132080"/>
          <a:lstStyle/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s-ES" sz="2200" dirty="0"/>
              <a:t>Asientos especiales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/>
              <a:t>Análisis de estados financieros.</a:t>
            </a:r>
          </a:p>
          <a:p>
            <a:pPr eaLnBrk="1" hangingPunct="1">
              <a:lnSpc>
                <a:spcPct val="90000"/>
              </a:lnSpc>
            </a:pPr>
            <a:r>
              <a:rPr lang="es-ES" sz="2200" dirty="0"/>
              <a:t>Obligación información. Registro mercantil, auditoría.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Ratio de Disponibilidad</a:t>
            </a:r>
          </a:p>
        </p:txBody>
      </p:sp>
      <p:sp>
        <p:nvSpPr>
          <p:cNvPr id="7475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 = Disponible / Exigible a c/p</a:t>
            </a:r>
          </a:p>
          <a:p>
            <a:r>
              <a:rPr lang="es-ES" dirty="0"/>
              <a:t>Mide la capacidad de pago de las deudas a corto plazo con lo disponible en caja y bancos.</a:t>
            </a:r>
          </a:p>
          <a:p>
            <a:pPr lvl="1"/>
            <a:r>
              <a:rPr lang="es-ES" dirty="0"/>
              <a:t>Se estima un valor idóneo entre 0,3 y 0,4.</a:t>
            </a:r>
          </a:p>
          <a:p>
            <a:pPr lvl="1"/>
            <a:r>
              <a:rPr lang="es-ES" dirty="0"/>
              <a:t>No interesa tenerlo alto ya que esos activos generan pocos o nulos ingresos por intereses.</a:t>
            </a:r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54E396-3D92-B448-B098-E26CDA95D112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20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Ratio de Autonomía</a:t>
            </a:r>
          </a:p>
        </p:txBody>
      </p:sp>
      <p:sp>
        <p:nvSpPr>
          <p:cNvPr id="7680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= Recursos propios / Exigible total.</a:t>
            </a:r>
          </a:p>
          <a:p>
            <a:r>
              <a:rPr lang="es-ES" dirty="0"/>
              <a:t>Mide la calidad de la financiación de la empresa, si el valor es mayor que uno indica que es una empresa solvente.</a:t>
            </a:r>
          </a:p>
          <a:p>
            <a:r>
              <a:rPr lang="es-ES" dirty="0"/>
              <a:t>Normalmente un valor alta va en contra de la rentabilidad de la empresa.</a:t>
            </a:r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2DF74A-AF66-3146-8E39-1717518F2BF8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21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Ratio de Calidad de la Deuda</a:t>
            </a:r>
          </a:p>
        </p:txBody>
      </p:sp>
      <p:sp>
        <p:nvSpPr>
          <p:cNvPr id="7885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 = exigible a c/p / Exigible Total.</a:t>
            </a:r>
          </a:p>
          <a:p>
            <a:r>
              <a:rPr lang="es-ES" dirty="0"/>
              <a:t>Interesa que tenga un valor bajo, pero no se definen valores concretos para este índice.</a:t>
            </a:r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D22AF7-36D0-5945-B350-1F9555631235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22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Tesorería de la empresa</a:t>
            </a:r>
          </a:p>
        </p:txBody>
      </p:sp>
      <p:sp>
        <p:nvSpPr>
          <p:cNvPr id="808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los activos más utilizables de los que dispone la empresa</a:t>
            </a:r>
          </a:p>
          <a:p>
            <a:pPr lvl="1"/>
            <a:r>
              <a:rPr lang="es-ES" dirty="0"/>
              <a:t>Caja</a:t>
            </a:r>
          </a:p>
          <a:p>
            <a:pPr lvl="1"/>
            <a:r>
              <a:rPr lang="es-ES" dirty="0"/>
              <a:t>Cuentas en Bancos.</a:t>
            </a:r>
          </a:p>
          <a:p>
            <a:r>
              <a:rPr lang="es-ES" dirty="0"/>
              <a:t>Una Tesorería alta implica una buena situación para pagar las deudas a corto plazo, sin caer en riesgos de impagados de nuestros deudores.</a:t>
            </a:r>
          </a:p>
          <a:p>
            <a:r>
              <a:rPr lang="es-ES" dirty="0"/>
              <a:t>Pero son los activos que generan menos ingresos (intereses bajos o nulos)</a:t>
            </a:r>
          </a:p>
        </p:txBody>
      </p:sp>
      <p:sp>
        <p:nvSpPr>
          <p:cNvPr id="8090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7357FE-8449-4E4F-A2A4-D6C1EBA399B2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23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Caja</a:t>
            </a:r>
          </a:p>
        </p:txBody>
      </p:sp>
      <p:sp>
        <p:nvSpPr>
          <p:cNvPr id="8294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588" lvl="1" indent="-342900">
              <a:spcBef>
                <a:spcPct val="0"/>
              </a:spcBef>
              <a:buSzPct val="75000"/>
              <a:buFont typeface="Wingdings 3" pitchFamily="8" charset="2"/>
              <a:buChar char="}"/>
            </a:pPr>
            <a:r>
              <a:rPr lang="es-ES" sz="3100" dirty="0"/>
              <a:t>Se entiende en un periodo</a:t>
            </a:r>
          </a:p>
          <a:p>
            <a:pPr marL="782638" lvl="2" indent="-342900">
              <a:spcBef>
                <a:spcPct val="0"/>
              </a:spcBef>
              <a:buSzPct val="75000"/>
              <a:buFont typeface="Wingdings 3" pitchFamily="8" charset="2"/>
              <a:buChar char="}"/>
            </a:pPr>
            <a:r>
              <a:rPr lang="es-ES" sz="2700" dirty="0"/>
              <a:t>por ejemplo un año</a:t>
            </a:r>
          </a:p>
          <a:p>
            <a:r>
              <a:rPr lang="es-ES" dirty="0"/>
              <a:t>Flujo de Caja Financiero</a:t>
            </a:r>
          </a:p>
          <a:p>
            <a:pPr marL="782638" lvl="2" indent="-342900"/>
            <a:r>
              <a:rPr lang="es-ES" dirty="0"/>
              <a:t>Cobros – Pagos. </a:t>
            </a:r>
          </a:p>
          <a:p>
            <a:pPr marL="782638" lvl="2" indent="-342900"/>
            <a:r>
              <a:rPr lang="es-ES" dirty="0"/>
              <a:t>No confundir con Ingresos - Gastos</a:t>
            </a:r>
          </a:p>
          <a:p>
            <a:r>
              <a:rPr lang="es-ES" dirty="0"/>
              <a:t>Flujo de Caja Económico.</a:t>
            </a:r>
          </a:p>
          <a:p>
            <a:pPr marL="782638" lvl="2" indent="-342900"/>
            <a:r>
              <a:rPr lang="es-ES" dirty="0"/>
              <a:t>Beneficios + Amortizaciones.</a:t>
            </a:r>
          </a:p>
          <a:p>
            <a:pPr marL="782638" lvl="2" indent="-342900"/>
            <a:r>
              <a:rPr lang="es-ES" dirty="0"/>
              <a:t>Es la capacidad de autofinanciación que tiene  la empresa.</a:t>
            </a:r>
          </a:p>
        </p:txBody>
      </p:sp>
      <p:sp>
        <p:nvSpPr>
          <p:cNvPr id="8294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CB07BE-5221-854C-A743-9D4C6E304F4A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24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8" name="Group 6"/>
          <p:cNvGraphicFramePr>
            <a:graphicFrameLocks noGrp="1"/>
          </p:cNvGraphicFramePr>
          <p:nvPr/>
        </p:nvGraphicFramePr>
        <p:xfrm>
          <a:off x="457200" y="1600200"/>
          <a:ext cx="7848600" cy="4704082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DEBE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HABER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A) GASTOS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B) INGRESOS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I. BENEFICIOS DE EXPLOTACIÓN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Lucida Grande" charset="0"/>
                        <a:cs typeface="Lucida Grande" charset="0"/>
                        <a:sym typeface="Tahoma" charset="0"/>
                      </a:endParaRP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    (B1-A1-A2-A3-A4-A5-)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I. PÉRDIDAS DE EXPLOTACIÓN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Lucida Grande" charset="0"/>
                        <a:cs typeface="Lucida Grande" charset="0"/>
                        <a:sym typeface="Tahoma" charset="0"/>
                      </a:endParaRPr>
                    </a:p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(A1+A2+A3+A4+A5-B1)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II. RESULTADOS FINANCIEROS POSITIVOS(B2+B3-A6-A7-A8)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II. RESULTADOS FINANCIEROS NEGATIVOS (A6+A7+A8-B2-B3)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III. BENEFICIO DE LAS ACTIVIDADES ORDINARIAS (AI+AII-BI-BII)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III. PÉRDIDAS DE LAS ACTIVIDADES ORDINARIAS (BI+BII-AI-AII)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IV. RESULTADOS EXTRAORDINARIOS POSITIVOS (B4+B5+B6+B7+B8-A9-A10-A11-A12-A13)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IV. RESULTADOS EXTRAORDINARIOS NEGATIVOS(A9+A10+A11+A12+A13-B4-B5-B6-B7-B8)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V. BENEFICIOS ANTES DE IMPUESTOS(AIII+AIV-BIII-BIV)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V. PERDIDAS  ANTES DE IMPUESTOS(BIII+BIV-AIII-AIV)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6" charset="-128"/>
                        <a:cs typeface="ヒラギノ角ゴ ProN W6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VI. RESULTADO DEL EJERCICIO BENEFICIOS (AV-A14-A15)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0" indent="-4000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VI. RESULTADO DEL EJERCICIO PÉRDIDAS (BV+A14+A15)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717" name="Rectangle 165"/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8229600" cy="1506538"/>
          </a:xfrm>
        </p:spPr>
        <p:txBody>
          <a:bodyPr/>
          <a:lstStyle/>
          <a:p>
            <a:pPr marL="304800" indent="-304800" eaLnBrk="1" hangingPunct="1">
              <a:defRPr/>
            </a:pPr>
            <a:r>
              <a:rPr lang="en-US" sz="40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Cuenta</a:t>
            </a:r>
            <a:r>
              <a:rPr lang="en-US" sz="40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de </a:t>
            </a:r>
            <a:r>
              <a:rPr lang="en-US" sz="40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Perdidas</a:t>
            </a:r>
            <a:r>
              <a:rPr lang="en-US" sz="40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y </a:t>
            </a:r>
            <a:r>
              <a:rPr lang="en-US" sz="4000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Ganancias</a:t>
            </a:r>
            <a:r>
              <a:rPr lang="en-US" sz="40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RESUMEN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066130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Cuenta de Perdidas y Ganancias. Supuesto</a:t>
            </a:r>
            <a:endParaRPr lang="es-ES_tradnl" sz="36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07505" y="1340766"/>
          <a:ext cx="8856981" cy="5145836"/>
        </p:xfrm>
        <a:graphic>
          <a:graphicData uri="http://schemas.openxmlformats.org/drawingml/2006/table">
            <a:tbl>
              <a:tblPr/>
              <a:tblGrid>
                <a:gridCol w="81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9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03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  <a:r>
                        <a:rPr lang="es-ES_tradnl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cta</a:t>
                      </a:r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DEBE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cta 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HABER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GASTOS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INGRESOS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Compra de mercaderías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119.000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 de mercaderías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Reparaciones y conservación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2.800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Sueldos y Salarios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96.000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 social a cargo de la empresa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31.000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628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Suministros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681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Amortización del inmovilizado material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62.000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BENEFICIOS DE EXPLOTACIÓN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47.200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DE EXPLOTACIÓN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GASTOS FINANCIEROS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INGRESOS FINANCIEROS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662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Intereses de deudas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8.900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769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Otros ingresos financieros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FINANCIEROS POSITIVOS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FINANCIEROS NEGATIVOS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8.540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 DE LAS ACTIVIDADES ORDINARIAS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38.660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DE LAS ACTIVIDADES ORDINARIAS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GASTOS EXTRAORDINARIOS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INGRESES EXTRAORDINARIOS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678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Gastos excepcionales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EXTRAORDINARIOS POSITIVOS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RESULTADOS EXTRAORDINARIOS NEGATIVOS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1.600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BENEFICIOS ANTES DE IMPUESTOS</a:t>
                      </a:r>
                    </a:p>
                  </a:txBody>
                  <a:tcPr marL="11542" marR="11542" marT="115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37.060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PERDIDAS ANTES DE IMPUESTOS</a:t>
                      </a:r>
                    </a:p>
                  </a:txBody>
                  <a:tcPr marL="11542" marR="11542" marT="115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0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630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Impuesto sobre beneficios (25%)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9.265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031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 DEL EJERCICIO BENEFICIOS 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27.795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charset="0"/>
                        </a:rPr>
                        <a:t>RESULTADO DEL EJERCICIO PERDIDAS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42" marR="11542" marT="115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45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B8AB29-7567-3C4D-8770-65F43C47FCD7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27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BENEFICIOS</a:t>
            </a:r>
          </a:p>
        </p:txBody>
      </p:sp>
      <p:sp>
        <p:nvSpPr>
          <p:cNvPr id="8704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42900" y="1598613"/>
            <a:ext cx="8229600" cy="5259387"/>
          </a:xfrm>
        </p:spPr>
        <p:txBody>
          <a:bodyPr/>
          <a:lstStyle/>
          <a:p>
            <a:pPr eaLnBrk="1" hangingPunct="1"/>
            <a:r>
              <a:rPr lang="es-ES" dirty="0"/>
              <a:t>En la cuenta de explotación aparecen los siguientes: valores asociados a los beneficios</a:t>
            </a:r>
          </a:p>
          <a:p>
            <a:pPr marL="742950" lvl="1" eaLnBrk="1" hangingPunct="1"/>
            <a:r>
              <a:rPr lang="es-ES" dirty="0"/>
              <a:t>BAII: Beneficios de Explotación, son Beneficios Antes de Intereses y de Impuestos. Se calculan antes de los resultados financieros</a:t>
            </a:r>
          </a:p>
          <a:p>
            <a:pPr marL="742950" lvl="1" eaLnBrk="1" hangingPunct="1"/>
            <a:r>
              <a:rPr lang="es-ES" dirty="0"/>
              <a:t>BAO. Beneficios por Actividades Ordinarias.</a:t>
            </a:r>
          </a:p>
          <a:p>
            <a:pPr marL="742950" lvl="1" eaLnBrk="1" hangingPunct="1"/>
            <a:r>
              <a:rPr lang="es-ES" dirty="0"/>
              <a:t>BAI. Beneficios Antes de Impuestos.</a:t>
            </a:r>
          </a:p>
          <a:p>
            <a:pPr marL="742950" lvl="1" eaLnBrk="1" hangingPunct="1"/>
            <a:r>
              <a:rPr lang="es-ES" dirty="0"/>
              <a:t>Beneficio Neto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60BF48-9574-B849-BECC-80D18AC6EC8E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28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Rentabilidad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económica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sym typeface="Lucida Grande" charset="0"/>
            </a:endParaRPr>
          </a:p>
        </p:txBody>
      </p:sp>
      <p:sp>
        <p:nvSpPr>
          <p:cNvPr id="8909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 dirty="0"/>
              <a:t>Mide la rentabilidad de la empresa sobre el negocio total</a:t>
            </a:r>
          </a:p>
          <a:p>
            <a:pPr eaLnBrk="1" hangingPunct="1"/>
            <a:r>
              <a:rPr lang="es-ES" sz="2400" dirty="0"/>
              <a:t>RE = BAII / Activo</a:t>
            </a:r>
          </a:p>
          <a:p>
            <a:pPr eaLnBrk="1" hangingPunct="1"/>
            <a:r>
              <a:rPr lang="es-ES" sz="2400" dirty="0"/>
              <a:t>Se puede calcular desagregando en los componentes</a:t>
            </a:r>
          </a:p>
          <a:p>
            <a:pPr lvl="1" eaLnBrk="1" hangingPunct="1"/>
            <a:r>
              <a:rPr lang="es-ES" sz="2000" dirty="0"/>
              <a:t>Margen = BAII / Ventas</a:t>
            </a:r>
          </a:p>
          <a:p>
            <a:pPr lvl="1" eaLnBrk="1" hangingPunct="1"/>
            <a:r>
              <a:rPr lang="es-ES" sz="2000" dirty="0"/>
              <a:t>Rotación = Ventas / Activo.</a:t>
            </a:r>
          </a:p>
          <a:p>
            <a:pPr eaLnBrk="1" hangingPunct="1"/>
            <a:r>
              <a:rPr lang="es-ES" sz="2400" dirty="0"/>
              <a:t>RE = Margen x Rotación</a:t>
            </a:r>
          </a:p>
          <a:p>
            <a:pPr eaLnBrk="1" hangingPunct="1"/>
            <a:r>
              <a:rPr lang="es-ES" sz="2400" dirty="0"/>
              <a:t>Aumentará:</a:t>
            </a:r>
          </a:p>
          <a:p>
            <a:pPr lvl="1" eaLnBrk="1" hangingPunct="1"/>
            <a:r>
              <a:rPr lang="es-ES" sz="2000" dirty="0"/>
              <a:t>Con el margen</a:t>
            </a:r>
          </a:p>
          <a:p>
            <a:pPr lvl="1" eaLnBrk="1" hangingPunct="1"/>
            <a:r>
              <a:rPr lang="es-ES" sz="2000" dirty="0"/>
              <a:t>Con la rotación</a:t>
            </a:r>
          </a:p>
          <a:p>
            <a:pPr eaLnBrk="1" hangingPunct="1"/>
            <a:r>
              <a:rPr lang="es-ES" sz="2500" dirty="0"/>
              <a:t>Por las </a:t>
            </a:r>
            <a:r>
              <a:rPr lang="es-ES" sz="2500" dirty="0" err="1"/>
              <a:t>sigles</a:t>
            </a:r>
            <a:r>
              <a:rPr lang="es-ES" sz="2500" dirty="0"/>
              <a:t> en inglés se conoce como ROE</a:t>
            </a:r>
          </a:p>
          <a:p>
            <a:pPr lvl="1" eaLnBrk="1" hangingPunct="1"/>
            <a:endParaRPr lang="es-E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4DC737-D515-0F4A-A58A-7493A91A7598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29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Rentabilidad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financiera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sym typeface="Lucida Grande" charset="0"/>
            </a:endParaRPr>
          </a:p>
        </p:txBody>
      </p:sp>
      <p:sp>
        <p:nvSpPr>
          <p:cNvPr id="9114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141787"/>
          </a:xfrm>
        </p:spPr>
        <p:txBody>
          <a:bodyPr/>
          <a:lstStyle/>
          <a:p>
            <a:pPr eaLnBrk="1" hangingPunct="1"/>
            <a:r>
              <a:rPr lang="es-ES" sz="2800" dirty="0"/>
              <a:t>Mide la Rentabilidad obtenida por el capital invertido en una empresa</a:t>
            </a:r>
          </a:p>
          <a:p>
            <a:pPr eaLnBrk="1" hangingPunct="1"/>
            <a:r>
              <a:rPr lang="es-ES" sz="2800" dirty="0"/>
              <a:t>RF = Beneficio Neto / Recursos Propios</a:t>
            </a:r>
          </a:p>
          <a:p>
            <a:pPr lvl="1" eaLnBrk="1" hangingPunct="1"/>
            <a:r>
              <a:rPr lang="es-ES" sz="2400" dirty="0"/>
              <a:t>Margen neto = Beneficio neto / Ventas</a:t>
            </a:r>
          </a:p>
          <a:p>
            <a:pPr lvl="1" eaLnBrk="1" hangingPunct="1"/>
            <a:r>
              <a:rPr lang="es-ES" sz="2400" dirty="0"/>
              <a:t>Rotación = Ventas / Activo</a:t>
            </a:r>
          </a:p>
          <a:p>
            <a:pPr lvl="1" eaLnBrk="1" hangingPunct="1"/>
            <a:r>
              <a:rPr lang="es-ES" sz="2400" dirty="0"/>
              <a:t>Apalancamiento = Activo / Recursos Propios</a:t>
            </a:r>
          </a:p>
          <a:p>
            <a:pPr eaLnBrk="1" hangingPunct="1"/>
            <a:r>
              <a:rPr lang="es-ES" sz="2800" dirty="0"/>
              <a:t>RF= Margen Neto x Rotación x Apalancamiento</a:t>
            </a:r>
          </a:p>
          <a:p>
            <a:pPr eaLnBrk="1" hangingPunct="1"/>
            <a:r>
              <a:rPr lang="es-ES" sz="2800" dirty="0"/>
              <a:t>Por las siglas en inglés se conoce como ROK</a:t>
            </a:r>
          </a:p>
          <a:p>
            <a:pPr eaLnBrk="1" hangingPunct="1"/>
            <a:endParaRPr lang="es-ES" sz="2800" dirty="0"/>
          </a:p>
          <a:p>
            <a:pPr eaLnBrk="1" hangingPunct="1"/>
            <a:endParaRPr lang="es-ES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Asientos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especiales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sym typeface="Lucida Grande" charset="0"/>
            </a:endParaRPr>
          </a:p>
        </p:txBody>
      </p:sp>
      <p:sp>
        <p:nvSpPr>
          <p:cNvPr id="41991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31224" cy="4925144"/>
          </a:xfrm>
        </p:spPr>
        <p:txBody>
          <a:bodyPr rIns="132080"/>
          <a:lstStyle/>
          <a:p>
            <a:pPr eaLnBrk="1" hangingPunct="1"/>
            <a:r>
              <a:rPr lang="es-ES" dirty="0"/>
              <a:t>Asiento Inicial</a:t>
            </a:r>
          </a:p>
          <a:p>
            <a:pPr eaLnBrk="1" hangingPunct="1"/>
            <a:r>
              <a:rPr lang="es-ES" dirty="0"/>
              <a:t>Para iniciar la actividad de la empresa</a:t>
            </a:r>
          </a:p>
          <a:p>
            <a:pPr lvl="1" eaLnBrk="1" hangingPunct="1"/>
            <a:r>
              <a:rPr lang="es-ES" dirty="0"/>
              <a:t>Se abonan las aportaciones de los socios a las cuentas de capital y se cargan las cantidades correspondientes en Bancos o en caja. </a:t>
            </a:r>
          </a:p>
          <a:p>
            <a:pPr eaLnBrk="1" hangingPunct="1"/>
            <a:r>
              <a:rPr lang="es-ES" dirty="0"/>
              <a:t>Asiento de cierre.</a:t>
            </a:r>
          </a:p>
          <a:p>
            <a:pPr lvl="1" eaLnBrk="1" hangingPunct="1"/>
            <a:r>
              <a:rPr lang="es-ES" dirty="0"/>
              <a:t>Hay que saldar, dejar con saldo cero, todas las cuentas de empresa</a:t>
            </a:r>
          </a:p>
          <a:p>
            <a:pPr eaLnBrk="1" hangingPunct="1"/>
            <a:r>
              <a:rPr lang="es-ES" dirty="0"/>
              <a:t>Asiento de Apertura</a:t>
            </a:r>
          </a:p>
          <a:p>
            <a:pPr lvl="1" eaLnBrk="1" hangingPunct="1"/>
            <a:r>
              <a:rPr lang="es-ES" dirty="0"/>
              <a:t>Se traspasa los saldos de las cuentas del ejercicio anterior.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4400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Como Aumentar la Rentabilidad Financiera</a:t>
            </a:r>
          </a:p>
        </p:txBody>
      </p:sp>
      <p:sp>
        <p:nvSpPr>
          <p:cNvPr id="931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err="1"/>
              <a:t>rf</a:t>
            </a:r>
            <a:r>
              <a:rPr lang="es-ES" sz="2800" dirty="0"/>
              <a:t> = Margen Neto x Rotación x Apalancamiento</a:t>
            </a:r>
          </a:p>
          <a:p>
            <a:r>
              <a:rPr lang="es-ES" sz="2800" dirty="0"/>
              <a:t>Podemos aumentar la rentabilidad financiera:</a:t>
            </a:r>
          </a:p>
          <a:p>
            <a:pPr marL="933450" lvl="1" indent="-514350">
              <a:buFont typeface="Lucida Grande" pitchFamily="8" charset="0"/>
              <a:buAutoNum type="arabicPeriod"/>
            </a:pPr>
            <a:r>
              <a:rPr lang="es-ES" dirty="0"/>
              <a:t>Aumentando el Margen Neto (BN/V). Se puede conseguir aumentando el beneficio por unidad vendida o ganado lo mismo vendiendo menos.</a:t>
            </a:r>
          </a:p>
          <a:p>
            <a:pPr marL="933450" lvl="1" indent="-514350">
              <a:buFont typeface="Lucida Grande" pitchFamily="8" charset="0"/>
              <a:buAutoNum type="arabicPeriod"/>
            </a:pPr>
            <a:r>
              <a:rPr lang="es-ES" dirty="0"/>
              <a:t> Aumentando la Rotación (V/A). Se puede conseguir vendiendo más o bajando el activo, por ejemplo ajustando las existencias.</a:t>
            </a:r>
          </a:p>
          <a:p>
            <a:pPr marL="933450" lvl="1" indent="-514350">
              <a:buFont typeface="Lucida Grande" pitchFamily="8" charset="0"/>
              <a:buAutoNum type="arabicPeriod"/>
            </a:pPr>
            <a:r>
              <a:rPr lang="es-ES" dirty="0"/>
              <a:t>Aumentando el apalancamiento (A/RP). Disminuyendo los Recursos Propios, por ejemplo obteniendo más financiación aumentando el exigible</a:t>
            </a:r>
          </a:p>
        </p:txBody>
      </p:sp>
      <p:sp>
        <p:nvSpPr>
          <p:cNvPr id="9318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7DE4CC-1DA2-E24B-9464-EEE9FEC55C84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30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Las obligaciones legales</a:t>
            </a:r>
          </a:p>
        </p:txBody>
      </p:sp>
      <p:sp>
        <p:nvSpPr>
          <p:cNvPr id="9523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Además de los balances de Estuación y explotación es necesaria la </a:t>
            </a:r>
            <a:r>
              <a:rPr lang="es-ES" dirty="0" err="1"/>
              <a:t>presentanción</a:t>
            </a:r>
            <a:r>
              <a:rPr lang="es-ES" dirty="0"/>
              <a:t> de la memoria anual que contiene:</a:t>
            </a:r>
          </a:p>
          <a:p>
            <a:pPr lvl="1"/>
            <a:r>
              <a:rPr lang="es-ES" dirty="0"/>
              <a:t>Actividad de la empresa</a:t>
            </a:r>
          </a:p>
          <a:p>
            <a:pPr lvl="1"/>
            <a:r>
              <a:rPr lang="es-ES" dirty="0"/>
              <a:t>Base de presentación de las cuentas anuales</a:t>
            </a:r>
          </a:p>
          <a:p>
            <a:pPr lvl="1"/>
            <a:r>
              <a:rPr lang="es-ES" dirty="0"/>
              <a:t>Distribución de resultados</a:t>
            </a:r>
          </a:p>
          <a:p>
            <a:pPr lvl="1"/>
            <a:r>
              <a:rPr lang="es-ES" dirty="0"/>
              <a:t>Normas de valoración</a:t>
            </a:r>
          </a:p>
          <a:p>
            <a:pPr lvl="1"/>
            <a:r>
              <a:rPr lang="es-ES" dirty="0"/>
              <a:t>Variaciones de Activo y Pasivo</a:t>
            </a:r>
          </a:p>
          <a:p>
            <a:pPr lvl="1"/>
            <a:r>
              <a:rPr lang="es-ES" dirty="0"/>
              <a:t>Empresas del grupo y asociadas.</a:t>
            </a:r>
          </a:p>
          <a:p>
            <a:pPr lvl="1"/>
            <a:r>
              <a:rPr lang="es-ES" dirty="0"/>
              <a:t>Estados financieros.</a:t>
            </a:r>
          </a:p>
        </p:txBody>
      </p:sp>
      <p:sp>
        <p:nvSpPr>
          <p:cNvPr id="9523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A3A77E-4BFE-3C49-9A8C-0DC59088FB78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31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Auditoria</a:t>
            </a:r>
          </a:p>
        </p:txBody>
      </p:sp>
      <p:sp>
        <p:nvSpPr>
          <p:cNvPr id="9728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Proceso sistemático para comprobar que se han cumplido unos objetivos predeterminados.</a:t>
            </a:r>
          </a:p>
          <a:p>
            <a:r>
              <a:rPr lang="es-ES" dirty="0"/>
              <a:t>La Auditoría financiera se aplica a la contabilidad de la empresa.</a:t>
            </a:r>
          </a:p>
          <a:p>
            <a:r>
              <a:rPr lang="es-ES" dirty="0"/>
              <a:t>Realizado por personal independiente del que realizo el proceso contable.</a:t>
            </a:r>
          </a:p>
          <a:p>
            <a:r>
              <a:rPr lang="es-ES" dirty="0"/>
              <a:t>Puede ser total o </a:t>
            </a:r>
            <a:r>
              <a:rPr lang="es-ES" dirty="0" err="1"/>
              <a:t>muestral</a:t>
            </a:r>
            <a:r>
              <a:rPr lang="es-ES" dirty="0"/>
              <a:t>.</a:t>
            </a:r>
          </a:p>
          <a:p>
            <a:r>
              <a:rPr lang="es-ES" dirty="0"/>
              <a:t>Realiza un informe de valoración-</a:t>
            </a:r>
          </a:p>
          <a:p>
            <a:pPr>
              <a:buFont typeface="Wingdings 3" pitchFamily="8" charset="2"/>
              <a:buNone/>
            </a:pPr>
            <a:endParaRPr lang="es-ES" dirty="0"/>
          </a:p>
        </p:txBody>
      </p:sp>
      <p:sp>
        <p:nvSpPr>
          <p:cNvPr id="9728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8F714A-29EF-5E42-8169-66111C076EAE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32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Tipos de auditoría</a:t>
            </a:r>
          </a:p>
        </p:txBody>
      </p:sp>
      <p:sp>
        <p:nvSpPr>
          <p:cNvPr id="9933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Interna</a:t>
            </a:r>
          </a:p>
          <a:p>
            <a:pPr lvl="1"/>
            <a:r>
              <a:rPr lang="es-ES" dirty="0"/>
              <a:t>Realizada por personal de la empresa, independiente del departamento de contabilidad</a:t>
            </a:r>
          </a:p>
          <a:p>
            <a:r>
              <a:rPr lang="es-ES" dirty="0"/>
              <a:t>Externa.</a:t>
            </a:r>
          </a:p>
          <a:p>
            <a:pPr lvl="1"/>
            <a:r>
              <a:rPr lang="es-ES" dirty="0"/>
              <a:t>Independiente. Realizada por una empresa auditora. Es obligatoria.</a:t>
            </a:r>
          </a:p>
          <a:p>
            <a:pPr lvl="1"/>
            <a:r>
              <a:rPr lang="es-ES" dirty="0"/>
              <a:t>Fiscal. Se analizan las cuentas relacionadas con los impuestos.</a:t>
            </a:r>
          </a:p>
          <a:p>
            <a:endParaRPr lang="es-ES" dirty="0"/>
          </a:p>
        </p:txBody>
      </p:sp>
      <p:sp>
        <p:nvSpPr>
          <p:cNvPr id="9933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BB8FD5-1A8E-E943-BB1D-F3435A272337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33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Metodología</a:t>
            </a:r>
          </a:p>
        </p:txBody>
      </p:sp>
      <p:sp>
        <p:nvSpPr>
          <p:cNvPr id="10137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revisa la contabilización de los movimientos de la empresa</a:t>
            </a:r>
          </a:p>
          <a:p>
            <a:r>
              <a:rPr lang="es-ES" dirty="0"/>
              <a:t>Se comprueba la documentación de esos movimientos.</a:t>
            </a:r>
          </a:p>
          <a:p>
            <a:r>
              <a:rPr lang="es-ES" dirty="0"/>
              <a:t>Se comprueba  el correcto funcionamiento del proceso contable.</a:t>
            </a:r>
          </a:p>
          <a:p>
            <a:r>
              <a:rPr lang="es-ES" dirty="0"/>
              <a:t>Se elaboran informes de los resultados obtenidos.</a:t>
            </a:r>
          </a:p>
        </p:txBody>
      </p:sp>
      <p:sp>
        <p:nvSpPr>
          <p:cNvPr id="10138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64DE36-55C4-0A46-A1F6-A9B8540D65FC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34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Tipos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Análisis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sym typeface="Lucida Grande" charset="0"/>
            </a:endParaRPr>
          </a:p>
        </p:txBody>
      </p:sp>
      <p:sp>
        <p:nvSpPr>
          <p:cNvPr id="44039" name="Rectangle 6"/>
          <p:cNvSpPr>
            <a:spLocks noGrp="1" noChangeArrowheads="1"/>
          </p:cNvSpPr>
          <p:nvPr>
            <p:ph idx="1"/>
          </p:nvPr>
        </p:nvSpPr>
        <p:spPr/>
        <p:txBody>
          <a:bodyPr rIns="132080"/>
          <a:lstStyle/>
          <a:p>
            <a:pPr eaLnBrk="1" hangingPunct="1"/>
            <a:r>
              <a:rPr lang="es-ES" dirty="0"/>
              <a:t>Patrimonial</a:t>
            </a:r>
          </a:p>
          <a:p>
            <a:pPr marL="782638" lvl="1" eaLnBrk="1" hangingPunct="1"/>
            <a:r>
              <a:rPr lang="es-ES" dirty="0"/>
              <a:t>Estudio de las masas patrimoniales</a:t>
            </a:r>
          </a:p>
          <a:p>
            <a:pPr marL="1182688" lvl="2" eaLnBrk="1" hangingPunct="1"/>
            <a:r>
              <a:rPr lang="es-ES" dirty="0"/>
              <a:t>activo y pasivo</a:t>
            </a:r>
          </a:p>
          <a:p>
            <a:pPr eaLnBrk="1" hangingPunct="1"/>
            <a:r>
              <a:rPr lang="es-ES" dirty="0"/>
              <a:t>Financiero</a:t>
            </a:r>
          </a:p>
          <a:p>
            <a:pPr marL="782638" lvl="1" eaLnBrk="1" hangingPunct="1"/>
            <a:r>
              <a:rPr lang="es-ES" dirty="0"/>
              <a:t>Estudiar la solvencia y liquidez de la empresa</a:t>
            </a:r>
          </a:p>
          <a:p>
            <a:pPr eaLnBrk="1" hangingPunct="1"/>
            <a:r>
              <a:rPr lang="es-ES" dirty="0"/>
              <a:t>Económico</a:t>
            </a:r>
          </a:p>
          <a:p>
            <a:pPr marL="782638" lvl="1" eaLnBrk="1" hangingPunct="1"/>
            <a:r>
              <a:rPr lang="es-ES" dirty="0"/>
              <a:t>Rentabilidad de la empresa.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Análisis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patrimonial</a:t>
            </a:r>
            <a:endParaRPr lang="es-ES" dirty="0">
              <a:sym typeface="Lucida Grande" charset="0"/>
            </a:endParaRPr>
          </a:p>
        </p:txBody>
      </p:sp>
      <p:sp>
        <p:nvSpPr>
          <p:cNvPr id="4608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fondo de maniobra</a:t>
            </a:r>
          </a:p>
          <a:p>
            <a:r>
              <a:rPr lang="es-ES" dirty="0"/>
              <a:t>Estados patrimoniales</a:t>
            </a:r>
          </a:p>
          <a:p>
            <a:endParaRPr lang="es-ES" dirty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D53B70-6456-E940-B0E1-5A26008DCC89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5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El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fondo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sym typeface="Lucida Grande" charset="0"/>
              </a:rPr>
              <a:t>maniobra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sym typeface="Lucida Grande" charset="0"/>
            </a:endParaRPr>
          </a:p>
        </p:txBody>
      </p:sp>
      <p:sp>
        <p:nvSpPr>
          <p:cNvPr id="48135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 rIns="132080"/>
          <a:lstStyle/>
          <a:p>
            <a:pPr eaLnBrk="1" hangingPunct="1"/>
            <a:r>
              <a:rPr lang="es-ES" dirty="0"/>
              <a:t>FM = Activo Circulante – Pasivo Circulante</a:t>
            </a:r>
          </a:p>
          <a:p>
            <a:pPr marL="782638" lvl="1" eaLnBrk="1" hangingPunct="1"/>
            <a:r>
              <a:rPr lang="es-ES" dirty="0"/>
              <a:t>Pasivo Circulante es el exigible a corto plazo</a:t>
            </a:r>
          </a:p>
          <a:p>
            <a:pPr marL="782638" lvl="1" eaLnBrk="1" hangingPunct="1"/>
            <a:r>
              <a:rPr lang="es-ES" dirty="0"/>
              <a:t>Activo circulante: Existencias, Realizable (Deudores) y Disponible</a:t>
            </a:r>
          </a:p>
          <a:p>
            <a:pPr eaLnBrk="1" hangingPunct="1"/>
            <a:r>
              <a:rPr lang="es-ES" dirty="0"/>
              <a:t>Se podría definir también como </a:t>
            </a:r>
          </a:p>
          <a:p>
            <a:pPr marL="782638" lvl="1" eaLnBrk="1" hangingPunct="1"/>
            <a:r>
              <a:rPr lang="es-ES" dirty="0"/>
              <a:t>FM = Pasivo Fijo – Activo Fijo</a:t>
            </a:r>
          </a:p>
          <a:p>
            <a:pPr eaLnBrk="1" hangingPunct="1"/>
            <a:r>
              <a:rPr lang="es-ES" dirty="0"/>
              <a:t>El fondo de maniobra es </a:t>
            </a:r>
          </a:p>
          <a:p>
            <a:pPr marL="782638" lvl="1" eaLnBrk="1" hangingPunct="1"/>
            <a:r>
              <a:rPr lang="es-ES" dirty="0"/>
              <a:t>El activo circulante necesario para mantener la actividad.</a:t>
            </a:r>
          </a:p>
          <a:p>
            <a:pPr marL="782638" lvl="1" eaLnBrk="1" hangingPunct="1"/>
            <a:r>
              <a:rPr lang="es-ES" dirty="0"/>
              <a:t>O el pasivo fijo necesario para el equilibrio de la empresa.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sz="4000" dirty="0"/>
              <a:t>FONDO DE MANIOBRA POSITIVO       NEGATIVO</a:t>
            </a:r>
            <a:endParaRPr lang="en-US" dirty="0"/>
          </a:p>
        </p:txBody>
      </p:sp>
      <p:sp>
        <p:nvSpPr>
          <p:cNvPr id="5017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AE9F9C-AB17-534B-ACDD-AB38BE690492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7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  <p:graphicFrame>
        <p:nvGraphicFramePr>
          <p:cNvPr id="2" name="Group 8"/>
          <p:cNvGraphicFramePr>
            <a:graphicFrameLocks noGrp="1"/>
          </p:cNvGraphicFramePr>
          <p:nvPr/>
        </p:nvGraphicFramePr>
        <p:xfrm>
          <a:off x="323850" y="1628775"/>
          <a:ext cx="3886200" cy="437356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&gt; 0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50800" marR="50800" marT="50800" marB="508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02" name="Group 38"/>
          <p:cNvGraphicFramePr>
            <a:graphicFrameLocks noGrp="1"/>
          </p:cNvGraphicFramePr>
          <p:nvPr/>
        </p:nvGraphicFramePr>
        <p:xfrm>
          <a:off x="4787900" y="1628775"/>
          <a:ext cx="3898900" cy="43942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AF</a:t>
                      </a:r>
                    </a:p>
                  </a:txBody>
                  <a:tcPr marL="50800" marR="50800" marT="50800" marB="50800" anchor="b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FM &lt; 0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PF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ahoma" charset="0"/>
                        <a:ea typeface="ヒラギノ角ゴ ProN W3" charset="-128"/>
                        <a:cs typeface="ヒラギノ角ゴ ProN W3" charset="-128"/>
                        <a:sym typeface="Tahoma" charset="0"/>
                      </a:endParaRP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DA2BF"/>
                        </a:buClr>
                        <a:buSzPct val="75000"/>
                        <a:buFont typeface="Wingdings 3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ahoma" charset="0"/>
                          <a:ea typeface="ヒラギノ角ゴ ProN W3" charset="-128"/>
                          <a:cs typeface="ヒラギノ角ゴ ProN W3" charset="-128"/>
                          <a:sym typeface="Tahoma" charset="0"/>
                        </a:rPr>
                        <a:t>PC</a:t>
                      </a:r>
                    </a:p>
                  </a:txBody>
                  <a:tcPr marL="50800" marR="50800" marT="50800" marB="50800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a typeface="+mj-ea"/>
                <a:cs typeface="+mj-cs"/>
              </a:rPr>
              <a:t>Balance de Situación. Supuesto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51519" y="1268765"/>
          <a:ext cx="8784976" cy="5256578"/>
        </p:xfrm>
        <a:graphic>
          <a:graphicData uri="http://schemas.openxmlformats.org/drawingml/2006/table">
            <a:tbl>
              <a:tblPr/>
              <a:tblGrid>
                <a:gridCol w="442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PASIVO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€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Cuenta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€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INMOVILIZADO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FONDOS PROPIOS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Terrenos y bienes naturales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Capital Social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Construcciones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Reserva Legal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Maquinaria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 ejercicio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Equipos para proc. información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Patrimonio neto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189.600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Elementos de transporte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EXIGIBLE A LARGO PLAZO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l/p ent. crédito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-282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A.A. Inmovilizado Material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-92.000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exigible</a:t>
                      </a:r>
                      <a:r>
                        <a:rPr lang="es-ES_tradnl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1400" b="1" i="0" u="none" strike="noStrike" baseline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 l/p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 fijo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Pasivo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sk-S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Fijo</a:t>
                      </a:r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299.600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ACTIVO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EXIGIBLE A CORTO PLAZO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EXISTENCIAS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Mercaderías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84.000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Hacienda Pública acreedora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REALIZABLE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476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Organismos de la Seguridad Social Acreedor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430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Clientes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102.000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Deudas a corto plazo con entidades de crédito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DISPONIBLE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523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Proveedores </a:t>
                      </a:r>
                      <a:r>
                        <a:rPr lang="es-ES_trad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inmov</a:t>
                      </a:r>
                      <a:r>
                        <a:rPr lang="es-ES_trad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c/p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6643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572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Bancos cuenta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 Corriente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202.600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Pasivo Corriente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128.000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2058"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ACTIVO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427.000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 PASIVO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427.000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698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marL="382588" indent="-342900" eaLnBrk="1" hangingPunct="1"/>
            <a:r>
              <a:rPr lang="en-US" dirty="0"/>
              <a:t>ESTABILIDAD PATRIMONIAL</a:t>
            </a:r>
          </a:p>
        </p:txBody>
      </p:sp>
      <p:sp>
        <p:nvSpPr>
          <p:cNvPr id="52233" name="Rectangle 7"/>
          <p:cNvSpPr>
            <a:spLocks noGrp="1" noChangeArrowheads="1"/>
          </p:cNvSpPr>
          <p:nvPr>
            <p:ph idx="1"/>
          </p:nvPr>
        </p:nvSpPr>
        <p:spPr/>
        <p:txBody>
          <a:bodyPr rIns="132080"/>
          <a:lstStyle/>
          <a:p>
            <a:pPr eaLnBrk="1" hangingPunct="1"/>
            <a:r>
              <a:rPr lang="en-US" dirty="0"/>
              <a:t>El </a:t>
            </a:r>
            <a:r>
              <a:rPr lang="en-US" dirty="0" err="1"/>
              <a:t>Pasivo</a:t>
            </a:r>
            <a:r>
              <a:rPr lang="en-US" dirty="0"/>
              <a:t> </a:t>
            </a:r>
            <a:r>
              <a:rPr lang="en-US" dirty="0" err="1"/>
              <a:t>Fijo</a:t>
            </a:r>
            <a:r>
              <a:rPr lang="en-US" dirty="0"/>
              <a:t> (Capital,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propios</a:t>
            </a:r>
            <a:r>
              <a:rPr lang="en-US" dirty="0"/>
              <a:t>, </a:t>
            </a:r>
            <a:r>
              <a:rPr lang="en-US" dirty="0" err="1"/>
              <a:t>deudas</a:t>
            </a:r>
            <a:r>
              <a:rPr lang="en-US" dirty="0"/>
              <a:t> a largo </a:t>
            </a:r>
            <a:r>
              <a:rPr lang="en-US" dirty="0" err="1"/>
              <a:t>plazo</a:t>
            </a:r>
            <a:r>
              <a:rPr lang="en-US" dirty="0"/>
              <a:t>) </a:t>
            </a:r>
            <a:r>
              <a:rPr lang="en-US" dirty="0" err="1"/>
              <a:t>debe</a:t>
            </a:r>
            <a:r>
              <a:rPr lang="en-US" dirty="0"/>
              <a:t> de </a:t>
            </a:r>
            <a:r>
              <a:rPr lang="en-US" dirty="0" err="1"/>
              <a:t>financiar</a:t>
            </a:r>
            <a:r>
              <a:rPr lang="en-US" dirty="0"/>
              <a:t> el </a:t>
            </a:r>
            <a:r>
              <a:rPr lang="en-US" dirty="0" err="1"/>
              <a:t>Activo</a:t>
            </a:r>
            <a:r>
              <a:rPr lang="en-US" dirty="0"/>
              <a:t> </a:t>
            </a:r>
            <a:r>
              <a:rPr lang="en-US" dirty="0" err="1"/>
              <a:t>Fijo</a:t>
            </a:r>
            <a:r>
              <a:rPr lang="en-US" dirty="0"/>
              <a:t> (</a:t>
            </a:r>
            <a:r>
              <a:rPr lang="en-US" dirty="0" err="1"/>
              <a:t>inmovilizado</a:t>
            </a:r>
            <a:r>
              <a:rPr lang="en-US" dirty="0"/>
              <a:t>) y </a:t>
            </a:r>
            <a:r>
              <a:rPr lang="en-US" dirty="0" err="1"/>
              <a:t>una</a:t>
            </a:r>
            <a:r>
              <a:rPr lang="en-US" dirty="0"/>
              <a:t> parte del </a:t>
            </a:r>
            <a:r>
              <a:rPr lang="en-US" dirty="0" err="1"/>
              <a:t>Activo</a:t>
            </a:r>
            <a:r>
              <a:rPr lang="en-US" dirty="0"/>
              <a:t> </a:t>
            </a:r>
            <a:r>
              <a:rPr lang="en-US" dirty="0" err="1"/>
              <a:t>Circulante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El </a:t>
            </a:r>
            <a:r>
              <a:rPr lang="en-US" dirty="0" err="1"/>
              <a:t>resto</a:t>
            </a:r>
            <a:r>
              <a:rPr lang="en-US" dirty="0"/>
              <a:t> del </a:t>
            </a:r>
            <a:r>
              <a:rPr lang="en-US" dirty="0" err="1"/>
              <a:t>Activo</a:t>
            </a:r>
            <a:r>
              <a:rPr lang="en-US" dirty="0"/>
              <a:t> </a:t>
            </a:r>
            <a:r>
              <a:rPr lang="en-US" dirty="0" err="1"/>
              <a:t>Circulante</a:t>
            </a:r>
            <a:r>
              <a:rPr lang="en-US" dirty="0"/>
              <a:t> lo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financiar</a:t>
            </a:r>
            <a:r>
              <a:rPr lang="en-US" dirty="0"/>
              <a:t> el </a:t>
            </a:r>
            <a:r>
              <a:rPr lang="en-US" dirty="0" err="1"/>
              <a:t>Pasivo</a:t>
            </a:r>
            <a:r>
              <a:rPr lang="en-US" dirty="0"/>
              <a:t> </a:t>
            </a:r>
            <a:r>
              <a:rPr lang="en-US" dirty="0" err="1"/>
              <a:t>Circulante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Fondo</a:t>
            </a:r>
            <a:r>
              <a:rPr lang="en-US" dirty="0"/>
              <a:t> de </a:t>
            </a:r>
            <a:r>
              <a:rPr lang="en-US" dirty="0" err="1"/>
              <a:t>Maniobra</a:t>
            </a:r>
            <a:r>
              <a:rPr lang="en-US" dirty="0"/>
              <a:t> </a:t>
            </a:r>
            <a:r>
              <a:rPr lang="en-US" dirty="0" err="1"/>
              <a:t>Negativo</a:t>
            </a:r>
            <a:endParaRPr lang="en-US" dirty="0"/>
          </a:p>
          <a:p>
            <a:pPr marL="782638" lvl="1" eaLnBrk="1" hangingPunct="1"/>
            <a:r>
              <a:rPr lang="en-US" dirty="0"/>
              <a:t>No se </a:t>
            </a:r>
            <a:r>
              <a:rPr lang="en-US" dirty="0" err="1"/>
              <a:t>disponen</a:t>
            </a:r>
            <a:r>
              <a:rPr lang="en-US" dirty="0"/>
              <a:t> de </a:t>
            </a:r>
            <a:r>
              <a:rPr lang="en-US" dirty="0" err="1"/>
              <a:t>activos</a:t>
            </a:r>
            <a:r>
              <a:rPr lang="en-US" dirty="0"/>
              <a:t> </a:t>
            </a:r>
            <a:r>
              <a:rPr lang="en-US" dirty="0" err="1"/>
              <a:t>circulantes</a:t>
            </a:r>
            <a:r>
              <a:rPr lang="en-US" dirty="0"/>
              <a:t> </a:t>
            </a:r>
            <a:r>
              <a:rPr lang="en-US" dirty="0" err="1"/>
              <a:t>suficientes</a:t>
            </a:r>
            <a:r>
              <a:rPr lang="en-US" dirty="0"/>
              <a:t> para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deudas</a:t>
            </a:r>
            <a:r>
              <a:rPr lang="en-US" dirty="0"/>
              <a:t> a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 ==&gt;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suspensión</a:t>
            </a:r>
            <a:r>
              <a:rPr lang="en-US" dirty="0"/>
              <a:t> de </a:t>
            </a:r>
            <a:r>
              <a:rPr lang="en-US" dirty="0" err="1"/>
              <a:t>pagos</a:t>
            </a:r>
            <a:r>
              <a:rPr lang="en-US" dirty="0"/>
              <a:t> (</a:t>
            </a:r>
            <a:r>
              <a:rPr lang="en-US" dirty="0" err="1"/>
              <a:t>concurso</a:t>
            </a:r>
            <a:r>
              <a:rPr lang="en-US" dirty="0"/>
              <a:t> de </a:t>
            </a:r>
            <a:r>
              <a:rPr lang="en-US" dirty="0" err="1"/>
              <a:t>acreedores</a:t>
            </a:r>
            <a:r>
              <a:rPr lang="en-US" dirty="0"/>
              <a:t>)</a:t>
            </a:r>
          </a:p>
        </p:txBody>
      </p:sp>
      <p:sp>
        <p:nvSpPr>
          <p:cNvPr id="5222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F260EF-B0AE-4D45-8FAF-D19DCF2E55A1}" type="slidenum">
              <a:rPr lang="en-US">
                <a:latin typeface="Lucida Grande" pitchFamily="8" charset="0"/>
                <a:ea typeface="Lucida Grande" pitchFamily="8" charset="0"/>
                <a:cs typeface="Lucida Grande" pitchFamily="8" charset="0"/>
                <a:sym typeface="Lucida Grande" pitchFamily="8" charset="0"/>
              </a:rPr>
              <a:pPr/>
              <a:t>9</a:t>
            </a:fld>
            <a:endParaRPr lang="en-US">
              <a:latin typeface="Lucida Grande" pitchFamily="8" charset="0"/>
              <a:ea typeface="Lucida Grande" pitchFamily="8" charset="0"/>
              <a:cs typeface="Lucida Grande" pitchFamily="8" charset="0"/>
              <a:sym typeface="Lucida Grande" pitchFamily="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2_Concurrenci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A2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DCEDC"/>
      </a:accent5>
      <a:accent6>
        <a:srgbClr val="2D2D8A"/>
      </a:accent6>
      <a:hlink>
        <a:srgbClr val="009999"/>
      </a:hlink>
      <a:folHlink>
        <a:srgbClr val="99CC00"/>
      </a:folHlink>
    </a:clrScheme>
    <a:fontScheme name="12_Concurrencia">
      <a:majorFont>
        <a:latin typeface="Lucida Grande"/>
        <a:ea typeface="ヒラギノ角ゴ ProN W6"/>
        <a:cs typeface="ヒラギノ角ゴ ProN W6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DA2B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DA2B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12_Concurrenc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ítulo y objeto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70C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BD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ítulo y objetos">
      <a:majorFont>
        <a:latin typeface="Lucida Grande"/>
        <a:ea typeface="ヒラギノ角ゴ ProN W6"/>
        <a:cs typeface="ヒラギノ角ゴ ProN W6"/>
      </a:majorFont>
      <a:minorFont>
        <a:latin typeface="Tahom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DA2B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DA2B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Default - Título y objet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Pages>0</Pages>
  <Words>2049</Words>
  <Characters>0</Characters>
  <Application>Microsoft Macintosh PowerPoint</Application>
  <PresentationFormat>Presentación en pantalla (4:3)</PresentationFormat>
  <Lines>0</Lines>
  <Paragraphs>525</Paragraphs>
  <Slides>34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Arial</vt:lpstr>
      <vt:lpstr>Calibri</vt:lpstr>
      <vt:lpstr>Lucida Grande</vt:lpstr>
      <vt:lpstr>Tahoma</vt:lpstr>
      <vt:lpstr>Verdana</vt:lpstr>
      <vt:lpstr>Wingdings 2</vt:lpstr>
      <vt:lpstr>Wingdings 3</vt:lpstr>
      <vt:lpstr>12_Concurrencia</vt:lpstr>
      <vt:lpstr>Default - Título y objetos</vt:lpstr>
      <vt:lpstr>Tema 6.3: Procesos financieros. Continuación. Análisis</vt:lpstr>
      <vt:lpstr>Índice</vt:lpstr>
      <vt:lpstr>Asientos especiales</vt:lpstr>
      <vt:lpstr>Tipos de Análisis</vt:lpstr>
      <vt:lpstr>Análisis patrimonial</vt:lpstr>
      <vt:lpstr>El fondo de maniobra</vt:lpstr>
      <vt:lpstr>FONDO DE MANIOBRA POSITIVO       NEGATIVO</vt:lpstr>
      <vt:lpstr>Balance de Situación. Supuesto</vt:lpstr>
      <vt:lpstr>ESTABILIDAD PATRIMONIAL</vt:lpstr>
      <vt:lpstr>Ciclo de maduración</vt:lpstr>
      <vt:lpstr>Estados patrimoniales</vt:lpstr>
      <vt:lpstr>Estabilidad Total</vt:lpstr>
      <vt:lpstr>Estabilidad patrimonial normal</vt:lpstr>
      <vt:lpstr>Suspensión de pagos</vt:lpstr>
      <vt:lpstr>Desequilibrio financiero a largo plazo</vt:lpstr>
      <vt:lpstr>Situación de quiebra</vt:lpstr>
      <vt:lpstr>Ratio de Tesorería</vt:lpstr>
      <vt:lpstr>Ratio de liquidez</vt:lpstr>
      <vt:lpstr>Ratio de Garantía</vt:lpstr>
      <vt:lpstr>Ratio de Disponibilidad</vt:lpstr>
      <vt:lpstr>Ratio de Autonomía</vt:lpstr>
      <vt:lpstr>Ratio de Calidad de la Deuda</vt:lpstr>
      <vt:lpstr>Tesorería de la empresa</vt:lpstr>
      <vt:lpstr>Flujo de Caja</vt:lpstr>
      <vt:lpstr>Cuenta de Perdidas y Ganancias RESUMEN</vt:lpstr>
      <vt:lpstr>Cuenta de Perdidas y Ganancias. Supuesto</vt:lpstr>
      <vt:lpstr>BENEFICIOS</vt:lpstr>
      <vt:lpstr>Rentabilidad económica</vt:lpstr>
      <vt:lpstr>Rentabilidad financiera</vt:lpstr>
      <vt:lpstr>Como Aumentar la Rentabilidad Financiera</vt:lpstr>
      <vt:lpstr>Las obligaciones legales</vt:lpstr>
      <vt:lpstr>Auditoria</vt:lpstr>
      <vt:lpstr>Tipos de auditoría</vt:lpstr>
      <vt:lpstr>Metodología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MANUEL MARCO SUCH</cp:lastModifiedBy>
  <cp:revision>54</cp:revision>
  <cp:lastPrinted>2011-11-22T16:36:29Z</cp:lastPrinted>
  <dcterms:created xsi:type="dcterms:W3CDTF">2015-10-20T10:30:12Z</dcterms:created>
  <dcterms:modified xsi:type="dcterms:W3CDTF">2023-11-03T11:52:17Z</dcterms:modified>
</cp:coreProperties>
</file>