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14" r:id="rId2"/>
    <p:sldId id="276" r:id="rId3"/>
    <p:sldId id="279" r:id="rId4"/>
    <p:sldId id="293" r:id="rId5"/>
    <p:sldId id="296" r:id="rId6"/>
    <p:sldId id="322" r:id="rId7"/>
    <p:sldId id="290" r:id="rId8"/>
    <p:sldId id="278" r:id="rId9"/>
    <p:sldId id="281" r:id="rId10"/>
    <p:sldId id="280" r:id="rId11"/>
    <p:sldId id="282" r:id="rId12"/>
    <p:sldId id="284" r:id="rId13"/>
    <p:sldId id="295" r:id="rId14"/>
    <p:sldId id="287" r:id="rId15"/>
    <p:sldId id="294" r:id="rId16"/>
    <p:sldId id="319" r:id="rId17"/>
    <p:sldId id="283" r:id="rId18"/>
    <p:sldId id="288" r:id="rId19"/>
    <p:sldId id="316" r:id="rId20"/>
    <p:sldId id="315" r:id="rId21"/>
    <p:sldId id="321" r:id="rId22"/>
    <p:sldId id="299" r:id="rId23"/>
    <p:sldId id="300" r:id="rId24"/>
    <p:sldId id="303" r:id="rId25"/>
    <p:sldId id="301" r:id="rId26"/>
    <p:sldId id="302" r:id="rId27"/>
    <p:sldId id="304" r:id="rId28"/>
    <p:sldId id="306" r:id="rId29"/>
    <p:sldId id="307" r:id="rId30"/>
    <p:sldId id="317" r:id="rId31"/>
    <p:sldId id="297" r:id="rId32"/>
    <p:sldId id="298" r:id="rId33"/>
    <p:sldId id="308" r:id="rId34"/>
    <p:sldId id="305" r:id="rId35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0C0C0"/>
    <a:srgbClr val="FFBD5B"/>
    <a:srgbClr val="FF9900"/>
    <a:srgbClr val="808080"/>
    <a:srgbClr val="333333"/>
    <a:srgbClr val="5F5F5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2994"/>
  </p:normalViewPr>
  <p:slideViewPr>
    <p:cSldViewPr>
      <p:cViewPr varScale="1">
        <p:scale>
          <a:sx n="100" d="100"/>
          <a:sy n="100" d="100"/>
        </p:scale>
        <p:origin x="17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864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92EF7BC-F363-E049-A7B2-EA2491007F91}" type="datetime1">
              <a:rPr lang="es-ES"/>
              <a:pPr>
                <a:defRPr/>
              </a:pPr>
              <a:t>16/12/23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9541357-1EF4-384D-9F27-3B59E434C4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911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0A7557E-A6B5-D446-9F38-48059A1A2E4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358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7DE52-2696-5C4F-B278-509BBCFEDCF1}" type="slidenum">
              <a:rPr lang="es-ES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2194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DE3A6A-B3CC-234F-8EC5-8C67366BE19E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10</a:t>
            </a:fld>
            <a:endParaRPr lang="es-ES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4281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D9A46-899E-1B4B-8801-629B91B5CC73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11</a:t>
            </a:fld>
            <a:endParaRPr lang="es-ES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1978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F07CB-5BA7-4D40-83F8-F8A3C4C54943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12</a:t>
            </a:fld>
            <a:endParaRPr lang="es-ES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002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97763-A916-C04F-ACC8-5B3508186C9F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13</a:t>
            </a:fld>
            <a:endParaRPr lang="es-ES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337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t>FOGASA: Fondo de garantía salarial, sirve para cubrir impagos en nóminas de empresas en crisis.</a:t>
            </a:r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4AD0B-EE20-2D4A-BA57-264805AE9A8E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14</a:t>
            </a:fld>
            <a:endParaRPr lang="es-ES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126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623E-7EF2-6A4B-A1DA-FEDA52DD180E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16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8105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36F7B-6AA1-1643-B3A7-8D77586C6F82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17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26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31DB7C-66B3-714A-95CA-D827DEEED4B4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18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2386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2DB91-C5FB-134A-AE59-A8B156AE8A3D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21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4573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2314D-BFF9-3F4A-A90F-D897FE76FEE0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22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59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194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FEE7-21A7-9A4D-8439-8D20C703FD35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898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DF0F6-803E-8F41-9A16-6B7F608D7F50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23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0231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94C30-68CA-B945-90AA-4280843239A9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24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965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3BA538-646E-8540-BFB0-7842C7B447E5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25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0726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D9EE6B-644C-F74A-BC61-AEDB3782F895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26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655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A064CF-6027-CA49-BB28-81415EC11438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27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7993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F995F-DDDD-1248-8934-6CD70FC892F8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28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814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07A69-1DA6-B148-8944-3572EEAB0ACD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30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1568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77E70-FC8A-344F-BC9C-D5F46BDF28F2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31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570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19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12CC2-94EA-E346-B95C-D0AE109B024D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32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679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39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3B8E1-9F85-C248-8191-CCBB17800D1B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33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10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15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CEE4A-40B2-8144-BD9F-17B2FA143EB2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666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DC2A98-246C-4446-B7A6-BF38C5F2CF6E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4</a:t>
            </a:fld>
            <a:endParaRPr lang="es-ES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5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DC2A98-246C-4446-B7A6-BF38C5F2CF6E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5</a:t>
            </a:fld>
            <a:endParaRPr lang="es-ES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911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1CB15-72F0-4646-992A-4158CECD8883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6</a:t>
            </a:fld>
            <a:endParaRPr lang="es-ES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45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0DE39-226E-B345-AB6A-E74E4CEBD8B0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7</a:t>
            </a:fld>
            <a:endParaRPr lang="es-ES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763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DC6AC-8323-3E49-990E-6EB966751E95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8</a:t>
            </a:fld>
            <a:endParaRPr lang="es-ES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426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36D18-DE92-A647-B42A-745F0D16E505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9</a:t>
            </a:fld>
            <a:endParaRPr lang="es-ES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24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lsi.ua.es/2010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://www.ua.es/es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 Forma"/>
          <p:cNvSpPr>
            <a:spLocks/>
          </p:cNvSpPr>
          <p:nvPr userDrawn="1"/>
        </p:nvSpPr>
        <p:spPr bwMode="auto">
          <a:xfrm>
            <a:off x="1687513" y="5715000"/>
            <a:ext cx="7456487" cy="487363"/>
          </a:xfrm>
          <a:custGeom>
            <a:avLst/>
            <a:gdLst>
              <a:gd name="T0" fmla="*/ 4697 w 4697"/>
              <a:gd name="T1" fmla="*/ 0 h 367"/>
              <a:gd name="T2" fmla="*/ 4697 w 4697"/>
              <a:gd name="T3" fmla="*/ 367 h 367"/>
              <a:gd name="T4" fmla="*/ 0 w 4697"/>
              <a:gd name="T5" fmla="*/ 218 h 367"/>
              <a:gd name="T6" fmla="*/ 4697 w 4697"/>
              <a:gd name="T7" fmla="*/ 0 h 367"/>
              <a:gd name="T8" fmla="*/ 0 60000 65536"/>
              <a:gd name="T9" fmla="*/ 0 60000 65536"/>
              <a:gd name="T10" fmla="*/ 0 60000 65536"/>
              <a:gd name="T11" fmla="*/ 0 60000 65536"/>
              <a:gd name="T12" fmla="*/ 0 w 4697"/>
              <a:gd name="T13" fmla="*/ 0 h 367"/>
              <a:gd name="T14" fmla="*/ 0 w 4697"/>
              <a:gd name="T15" fmla="*/ 0 h 3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4" name="11 Forma"/>
          <p:cNvSpPr>
            <a:spLocks/>
          </p:cNvSpPr>
          <p:nvPr userDrawn="1"/>
        </p:nvSpPr>
        <p:spPr bwMode="auto">
          <a:xfrm>
            <a:off x="36513" y="5999163"/>
            <a:ext cx="9107487" cy="788987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5" name="Picture 7"/>
          <p:cNvCxnSpPr/>
          <p:nvPr userDrawn="1"/>
        </p:nvCxnSpPr>
        <p:spPr>
          <a:xfrm>
            <a:off x="9143" y="5894344"/>
            <a:ext cx="9143177" cy="7906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10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33400" y="4770438"/>
            <a:ext cx="8089900" cy="1477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s-ES_tradnl" b="1">
                <a:solidFill>
                  <a:srgbClr val="003399"/>
                </a:solidFill>
                <a:latin typeface="Tahoma" charset="0"/>
                <a:ea typeface="+mn-ea"/>
                <a:cs typeface="+mn-cs"/>
              </a:rPr>
              <a:t>2010-2011</a:t>
            </a:r>
            <a:endParaRPr lang="es-ES" b="1">
              <a:solidFill>
                <a:srgbClr val="003399"/>
              </a:solidFill>
              <a:latin typeface="Tahoma" charset="0"/>
              <a:ea typeface="+mn-ea"/>
              <a:cs typeface="+mn-cs"/>
            </a:endParaRPr>
          </a:p>
          <a:p>
            <a:pPr algn="ctr" eaLnBrk="0" hangingPunct="0">
              <a:defRPr/>
            </a:pPr>
            <a:r>
              <a:rPr lang="es-ES" b="1">
                <a:solidFill>
                  <a:srgbClr val="333333"/>
                </a:solidFill>
                <a:latin typeface="Tahoma" charset="0"/>
                <a:ea typeface="+mn-ea"/>
                <a:cs typeface="+mn-cs"/>
              </a:rPr>
              <a:t>Grado en Ingeniería Informática</a:t>
            </a:r>
          </a:p>
          <a:p>
            <a:pPr algn="ctr" eaLnBrk="0" hangingPunct="0">
              <a:spcBef>
                <a:spcPct val="50000"/>
              </a:spcBef>
              <a:defRPr/>
            </a:pPr>
            <a:endParaRPr lang="es-ES" sz="2800" i="1">
              <a:latin typeface="Tahoma" charset="0"/>
              <a:ea typeface="+mn-ea"/>
              <a:cs typeface="+mn-cs"/>
            </a:endParaRPr>
          </a:p>
        </p:txBody>
      </p:sp>
      <p:sp>
        <p:nvSpPr>
          <p:cNvPr id="8" name="19 Rectángulo"/>
          <p:cNvSpPr/>
          <p:nvPr userDrawn="1"/>
        </p:nvSpPr>
        <p:spPr>
          <a:xfrm>
            <a:off x="5304361" y="2819400"/>
            <a:ext cx="3077639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40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Profesores:</a:t>
            </a:r>
          </a:p>
          <a:p>
            <a:pPr algn="ctr">
              <a:defRPr/>
            </a:pPr>
            <a:r>
              <a:rPr lang="es-ES" sz="260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Andrés Montoyo</a:t>
            </a:r>
          </a:p>
          <a:p>
            <a:pPr algn="ctr">
              <a:defRPr/>
            </a:pPr>
            <a:r>
              <a:rPr lang="es-ES" sz="260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Manuel Marco</a:t>
            </a:r>
          </a:p>
          <a:p>
            <a:pPr algn="ctr">
              <a:defRPr/>
            </a:pPr>
            <a:r>
              <a:rPr lang="es-ES" sz="260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Sonia Vázquez</a:t>
            </a:r>
          </a:p>
        </p:txBody>
      </p:sp>
      <p:pic>
        <p:nvPicPr>
          <p:cNvPr id="10" name="Picture 14" descr="DLSI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1676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logo Universidad Alicante">
            <a:hlinkClick r:id="rId4" tooltip="HOME - Universidad de Alicante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733800"/>
            <a:ext cx="2505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Imagen de noticia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5052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24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558800" y="809625"/>
            <a:ext cx="7772400" cy="14700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4" name="17 Rectángulo"/>
          <p:cNvSpPr>
            <a:spLocks noGrp="1"/>
          </p:cNvSpPr>
          <p:nvPr>
            <p:ph type="dt" sz="half" idx="10"/>
          </p:nvPr>
        </p:nvSpPr>
        <p:spPr>
          <a:xfrm>
            <a:off x="439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26 Rectángulo"/>
          <p:cNvSpPr>
            <a:spLocks noGrp="1"/>
          </p:cNvSpPr>
          <p:nvPr>
            <p:ph type="sldNum" sz="quarter" idx="11"/>
          </p:nvPr>
        </p:nvSpPr>
        <p:spPr>
          <a:xfrm>
            <a:off x="6535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B1375-A761-2249-AC2C-837272891A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F4F46-3EFC-6747-9803-5A411AA9AAF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870A9-3D0F-CE48-BAA0-7470CED802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25DBD-B23D-DC46-A8AA-A629EE8803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0C029-61D5-3346-B765-DCD504D72DC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C2357-9B37-1E48-85AE-56AB02B5CB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3C62E-959F-CB44-9858-07CE3E5F23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53F3-A9B6-444D-91DA-5F98EDE7A8E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BCF18-8AEF-354D-A95E-9DD8230D023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D64BF-77D3-B542-A307-8705E7490D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F2E9B-C938-914B-BF4F-AAB8684256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"/>
          <p:cNvSpPr>
            <a:spLocks/>
          </p:cNvSpPr>
          <p:nvPr userDrawn="1"/>
        </p:nvSpPr>
        <p:spPr bwMode="auto">
          <a:xfrm>
            <a:off x="457200" y="4953000"/>
            <a:ext cx="3802063" cy="1443038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90115" name="11 Forma"/>
          <p:cNvSpPr>
            <a:spLocks/>
          </p:cNvSpPr>
          <p:nvPr/>
        </p:nvSpPr>
        <p:spPr bwMode="auto">
          <a:xfrm>
            <a:off x="0" y="5486400"/>
            <a:ext cx="3505200" cy="10668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15" name="Picture 4"/>
          <p:cNvCxnSpPr/>
          <p:nvPr/>
        </p:nvCxnSpPr>
        <p:spPr>
          <a:xfrm>
            <a:off x="11816" y="5763367"/>
            <a:ext cx="3938768" cy="108486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29 Rectángul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r>
              <a:rPr lang="en-US"/>
              <a:t>Sixth level</a:t>
            </a:r>
          </a:p>
          <a:p>
            <a:pPr lvl="4"/>
            <a:r>
              <a:rPr lang="en-US"/>
              <a:t>Seventh level</a:t>
            </a:r>
          </a:p>
          <a:p>
            <a:pPr lvl="4"/>
            <a:r>
              <a:rPr lang="en-US"/>
              <a:t>Eighth level</a:t>
            </a:r>
          </a:p>
          <a:p>
            <a:pPr lvl="4"/>
            <a:r>
              <a:rPr lang="en-US"/>
              <a:t>Ninth level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 Narrow" charset="0"/>
              <a:ea typeface="+mn-ea"/>
              <a:cs typeface="+mn-cs"/>
            </a:endParaRPr>
          </a:p>
        </p:txBody>
      </p:sp>
      <p:sp>
        <p:nvSpPr>
          <p:cNvPr id="90120" name="17 Rectángulo"/>
          <p:cNvSpPr>
            <a:spLocks noGrp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Eras Medium ITC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2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Eras Medium ITC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F3E805A-E072-AD49-BA0B-A835BF5785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2" name="11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5pPr>
      <a:lvl6pPr marL="8001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6pPr>
      <a:lvl7pPr marL="12573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7pPr>
      <a:lvl8pPr marL="17145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8pPr>
      <a:lvl9pPr marL="21717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9pPr>
    </p:titleStyle>
    <p:body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5000"/>
        <a:buFont typeface="Wingdings 3" pitchFamily="8" charset="2"/>
        <a:buChar char=""/>
        <a:defRPr sz="3100">
          <a:solidFill>
            <a:srgbClr val="33333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Verdana" pitchFamily="8" charset="0"/>
        <a:buChar char="◦"/>
        <a:defRPr sz="2600">
          <a:solidFill>
            <a:srgbClr val="333333"/>
          </a:solidFill>
          <a:latin typeface="+mn-lt"/>
          <a:ea typeface="ＭＳ Ｐゴシック" charset="-128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pitchFamily="8" charset="2"/>
        <a:buChar char=""/>
        <a:defRPr sz="2400">
          <a:solidFill>
            <a:srgbClr val="333333"/>
          </a:solidFill>
          <a:latin typeface="+mn-lt"/>
          <a:ea typeface="ヒラギノ角ゴ Pro W3" pitchFamily="8" charset="-128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200">
          <a:solidFill>
            <a:srgbClr val="333333"/>
          </a:solidFill>
          <a:latin typeface="+mn-lt"/>
          <a:ea typeface="ヒラギノ角ゴ Pro W3" pitchFamily="8" charset="-128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000">
          <a:solidFill>
            <a:srgbClr val="333333"/>
          </a:solidFill>
          <a:latin typeface="+mn-lt"/>
          <a:ea typeface="ヒラギノ角ゴ Pro W3" pitchFamily="8" charset="-128"/>
        </a:defRPr>
      </a:lvl5pPr>
      <a:lvl6pPr marL="25146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6pPr>
      <a:lvl7pPr marL="29718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7pPr>
      <a:lvl8pPr marL="34290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8pPr>
      <a:lvl9pPr marL="38862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371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s-ES_tradnl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Tema 7: Proceso de Recursos Humanos 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2800" dirty="0"/>
              <a:t>Grado en Ingeniería Informática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EEE59DB-6040-F04A-B418-FE7B2B7A8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0</a:t>
            </a:fld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a typeface="ＭＳ Ｐゴシック" pitchFamily="40" charset="-128"/>
                <a:cs typeface="ＭＳ Ｐゴシック" pitchFamily="40" charset="-128"/>
              </a:rPr>
              <a:t>Encabezamiento </a:t>
            </a:r>
          </a:p>
          <a:p>
            <a:pPr lvl="1"/>
            <a:r>
              <a:rPr lang="es-ES" dirty="0"/>
              <a:t>datos de la empresa y del trabajador</a:t>
            </a:r>
          </a:p>
          <a:p>
            <a:pPr lvl="1"/>
            <a:r>
              <a:rPr lang="es-ES" dirty="0"/>
              <a:t>período de la liquidación, </a:t>
            </a:r>
          </a:p>
          <a:p>
            <a:pPr lvl="2"/>
            <a:r>
              <a:rPr lang="es-ES" dirty="0"/>
              <a:t>número de días naturales del mes</a:t>
            </a:r>
          </a:p>
          <a:p>
            <a:r>
              <a:rPr lang="es-ES" dirty="0">
                <a:ea typeface="ＭＳ Ｐゴシック" pitchFamily="40" charset="-128"/>
                <a:cs typeface="ＭＳ Ｐゴシック" pitchFamily="40" charset="-128"/>
              </a:rPr>
              <a:t>Percepciones salariales y no salariales</a:t>
            </a:r>
          </a:p>
          <a:p>
            <a:r>
              <a:rPr lang="es-ES" dirty="0">
                <a:ea typeface="ＭＳ Ｐゴシック" pitchFamily="40" charset="-128"/>
                <a:cs typeface="ＭＳ Ｐゴシック" pitchFamily="40" charset="-128"/>
              </a:rPr>
              <a:t>Deducciones</a:t>
            </a:r>
          </a:p>
          <a:p>
            <a:r>
              <a:rPr lang="es-ES" dirty="0">
                <a:ea typeface="ＭＳ Ｐゴシック" pitchFamily="40" charset="-128"/>
                <a:cs typeface="ＭＳ Ｐゴシック" pitchFamily="40" charset="-128"/>
              </a:rPr>
              <a:t>Pie del documento</a:t>
            </a:r>
          </a:p>
          <a:p>
            <a:pPr lvl="1"/>
            <a:r>
              <a:rPr lang="es-ES" dirty="0"/>
              <a:t>Las bases de cotización a la SS</a:t>
            </a:r>
          </a:p>
          <a:p>
            <a:pPr lvl="1"/>
            <a:r>
              <a:rPr lang="es-ES" dirty="0"/>
              <a:t>La base sujeta al IRPF.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Componentes de la Nómina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3DAD8A2-00BE-3F44-9F5D-7648DBC937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a typeface="ＭＳ Ｐゴシック" pitchFamily="40" charset="-128"/>
                <a:cs typeface="ＭＳ Ｐゴシック" pitchFamily="40" charset="-128"/>
              </a:rPr>
              <a:t>Las aportaciones del trabajador a la SS.</a:t>
            </a:r>
          </a:p>
          <a:p>
            <a:r>
              <a:rPr lang="es-ES" dirty="0">
                <a:ea typeface="ＭＳ Ｐゴシック" pitchFamily="40" charset="-128"/>
                <a:cs typeface="ＭＳ Ｐゴシック" pitchFamily="40" charset="-128"/>
              </a:rPr>
              <a:t>Las retenciones del IRPF</a:t>
            </a:r>
          </a:p>
          <a:p>
            <a:r>
              <a:rPr lang="es-ES" dirty="0">
                <a:ea typeface="ＭＳ Ｐゴシック" pitchFamily="40" charset="-128"/>
                <a:cs typeface="ＭＳ Ｐゴシック" pitchFamily="40" charset="-128"/>
              </a:rPr>
              <a:t>Los anticipos</a:t>
            </a:r>
          </a:p>
          <a:p>
            <a:r>
              <a:rPr lang="es-ES" dirty="0">
                <a:ea typeface="ＭＳ Ｐゴシック" pitchFamily="40" charset="-128"/>
                <a:cs typeface="ＭＳ Ｐゴシック" pitchFamily="40" charset="-128"/>
              </a:rPr>
              <a:t>El valor de los productos recibidos en especie.</a:t>
            </a:r>
          </a:p>
          <a:p>
            <a:r>
              <a:rPr lang="es-ES" dirty="0">
                <a:ea typeface="ＭＳ Ｐゴシック" pitchFamily="40" charset="-128"/>
                <a:cs typeface="ＭＳ Ｐゴシック" pitchFamily="40" charset="-128"/>
              </a:rPr>
              <a:t>Otras deducciones</a:t>
            </a:r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Deducciones: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FD17B76-98F8-7F49-ABA7-DC86F2C123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a typeface="ＭＳ Ｐゴシック" pitchFamily="40" charset="-128"/>
                <a:cs typeface="ＭＳ Ｐゴシック" pitchFamily="40" charset="-128"/>
              </a:rPr>
              <a:t>Regímenes de la Seguridad Social</a:t>
            </a:r>
          </a:p>
          <a:p>
            <a:pPr lvl="1"/>
            <a:r>
              <a:rPr lang="es-ES" dirty="0"/>
              <a:t>Régimen General, se aplica a los empleados.</a:t>
            </a:r>
          </a:p>
          <a:p>
            <a:pPr lvl="1"/>
            <a:r>
              <a:rPr lang="es-ES" dirty="0"/>
              <a:t>Regímenes especiales:</a:t>
            </a:r>
          </a:p>
          <a:p>
            <a:pPr lvl="2"/>
            <a:r>
              <a:rPr lang="es-ES" dirty="0"/>
              <a:t>Trabajadores autónomos</a:t>
            </a:r>
          </a:p>
          <a:p>
            <a:pPr lvl="2"/>
            <a:r>
              <a:rPr lang="es-ES" dirty="0"/>
              <a:t>Agrario</a:t>
            </a:r>
          </a:p>
          <a:p>
            <a:pPr lvl="2"/>
            <a:r>
              <a:rPr lang="es-ES" dirty="0"/>
              <a:t>Trabajadores del mar</a:t>
            </a:r>
          </a:p>
          <a:p>
            <a:pPr lvl="2"/>
            <a:r>
              <a:rPr lang="es-ES" dirty="0"/>
              <a:t>Minería  del Carbón</a:t>
            </a:r>
          </a:p>
          <a:p>
            <a:pPr lvl="2"/>
            <a:r>
              <a:rPr lang="es-ES" dirty="0"/>
              <a:t>Empleados hogar.</a:t>
            </a:r>
          </a:p>
          <a:p>
            <a:pPr lvl="1">
              <a:buFont typeface="Verdana" pitchFamily="8" charset="0"/>
              <a:buNone/>
            </a:pPr>
            <a:endParaRPr lang="es-ES" dirty="0"/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Seguridad Social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5BE487A-4133-7343-B167-D3A43E3CF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>
                <a:ea typeface="ＭＳ Ｐゴシック" pitchFamily="40" charset="-128"/>
                <a:cs typeface="ＭＳ Ｐゴシック" pitchFamily="40" charset="-128"/>
              </a:rPr>
              <a:t>El pago a la Seguridad social se establece respecto de una base de cotización.</a:t>
            </a:r>
          </a:p>
          <a:p>
            <a:pPr lvl="1"/>
            <a:r>
              <a:rPr lang="es-ES" sz="2000" dirty="0"/>
              <a:t>La base de cotización se establece con la suma del salario bruto total más el prorrateo de las pagas extraordinarias.</a:t>
            </a:r>
          </a:p>
          <a:p>
            <a:pPr lvl="2"/>
            <a:r>
              <a:rPr lang="es-ES" sz="1800" dirty="0"/>
              <a:t>Prorrateo pagas extraordinarias /12.</a:t>
            </a:r>
          </a:p>
          <a:p>
            <a:pPr lvl="2"/>
            <a:r>
              <a:rPr lang="es-ES" sz="1800" dirty="0"/>
              <a:t>Hay dos pagas extraordinarias, por convenio puede haber más, puede existir paga de beneficios. También puede no haber pagas extraordinarias y por tanto 12 pagas anuales.</a:t>
            </a:r>
          </a:p>
          <a:p>
            <a:pPr lvl="1"/>
            <a:r>
              <a:rPr lang="es-ES" sz="2000" dirty="0"/>
              <a:t>La base es el sueldo mensual del trabajador, con un valor mínimo y máximo según la categoría profesional.</a:t>
            </a:r>
          </a:p>
          <a:p>
            <a:r>
              <a:rPr lang="es-ES" sz="2400" dirty="0">
                <a:ea typeface="ＭＳ Ｐゴシック" pitchFamily="40" charset="-128"/>
                <a:cs typeface="ＭＳ Ｐゴシック" pitchFamily="40" charset="-128"/>
              </a:rPr>
              <a:t>A partir de la base se aplican unas cuotas a cargo:</a:t>
            </a:r>
          </a:p>
          <a:p>
            <a:pPr lvl="1"/>
            <a:r>
              <a:rPr lang="es-ES" sz="2000" dirty="0"/>
              <a:t>De la empresa</a:t>
            </a:r>
          </a:p>
          <a:p>
            <a:pPr lvl="1"/>
            <a:r>
              <a:rPr lang="es-ES" sz="2000" dirty="0"/>
              <a:t>Del trabajador.</a:t>
            </a:r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Seguridad Social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3DA8DAC-1E29-C640-A763-5D62754199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3D3C341-1274-A74A-B6EB-8E457BDC0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06" y="0"/>
            <a:ext cx="7540388" cy="68580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73454A0-FB7E-774C-AB0B-AF7F8BC50A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0"/>
            <a:ext cx="9055100" cy="2260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2246312"/>
            <a:ext cx="9093200" cy="45847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83D8AC-8197-F040-B305-DFD01A67F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Cubren Accidentes de Trabajo y Enfermedades Profesionales dependen de la actividad profesional:</a:t>
            </a:r>
          </a:p>
          <a:p>
            <a:r>
              <a:rPr lang="es-ES_tradnl" dirty="0"/>
              <a:t>En trabajos de oficina, </a:t>
            </a:r>
            <a:r>
              <a:rPr lang="es-ES_tradnl" dirty="0" err="1"/>
              <a:t>educaci</a:t>
            </a:r>
            <a:r>
              <a:rPr lang="es-ES" dirty="0" err="1"/>
              <a:t>ón</a:t>
            </a:r>
            <a:r>
              <a:rPr lang="is-IS" dirty="0"/>
              <a:t>…</a:t>
            </a:r>
            <a:r>
              <a:rPr lang="es-ES" dirty="0"/>
              <a:t> es del 1,5%</a:t>
            </a:r>
          </a:p>
          <a:p>
            <a:r>
              <a:rPr lang="es-ES_tradnl" dirty="0"/>
              <a:t>En </a:t>
            </a:r>
            <a:r>
              <a:rPr lang="es-ES_tradnl" dirty="0" err="1"/>
              <a:t>miner</a:t>
            </a:r>
            <a:r>
              <a:rPr lang="es-ES" dirty="0" err="1"/>
              <a:t>ía</a:t>
            </a:r>
            <a:r>
              <a:rPr lang="es-ES" dirty="0"/>
              <a:t> puede superar el 7%</a:t>
            </a:r>
            <a:endParaRPr lang="es-ES_tradn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Tarifa de Primas de A.T. y E.P.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291E15-C3AA-8D4C-B936-B32303FED2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14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Se calcula en base</a:t>
            </a:r>
          </a:p>
          <a:p>
            <a:pPr lvl="2"/>
            <a:r>
              <a:rPr lang="es-ES"/>
              <a:t>Salario anual</a:t>
            </a:r>
          </a:p>
          <a:p>
            <a:pPr lvl="2"/>
            <a:r>
              <a:rPr lang="es-ES"/>
              <a:t>Situación Familiar. Cargas familiares</a:t>
            </a:r>
          </a:p>
          <a:p>
            <a:pPr lvl="2"/>
            <a:r>
              <a:rPr lang="es-ES"/>
              <a:t>Situación personal. Discapacidades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ea typeface="+mj-ea"/>
                <a:cs typeface="+mj-cs"/>
              </a:rPr>
              <a:t>Retención del IRPF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FF67A4D-6402-E046-BE05-2F5646FE8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Cálculo de la base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Cálculo del mínimo personal y familiar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Cálculo del tipo de retención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Cálculo de la cuota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Certificado anual de retenciones.</a:t>
            </a:r>
          </a:p>
          <a:p>
            <a:endParaRPr lang="en-US">
              <a:ea typeface="ＭＳ Ｐゴシック" pitchFamily="40" charset="-128"/>
              <a:cs typeface="ＭＳ Ｐゴシック" pitchFamily="40" charset="-128"/>
            </a:endParaRPr>
          </a:p>
          <a:p>
            <a:endParaRPr lang="en-U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>
                <a:ea typeface="+mj-ea"/>
                <a:cs typeface="+mj-cs"/>
              </a:rPr>
              <a:t>Cálculo de la retención IRPF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A9F961F-C8E7-9E41-A6BE-F227615C18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34603"/>
              </p:ext>
            </p:extLst>
          </p:nvPr>
        </p:nvGraphicFramePr>
        <p:xfrm>
          <a:off x="457200" y="3886201"/>
          <a:ext cx="6934200" cy="2590799"/>
        </p:xfrm>
        <a:graphic>
          <a:graphicData uri="http://schemas.openxmlformats.org/drawingml/2006/table">
            <a:tbl>
              <a:tblPr/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19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_tradnl" sz="1800" b="1" i="1" u="none" strike="noStrike">
                          <a:effectLst/>
                          <a:latin typeface="Arial" charset="0"/>
                        </a:rPr>
                        <a:t>SITUACION FAMILIAR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_tradnl" sz="1800" b="1" i="1" u="none" strike="noStrike" dirty="0">
                          <a:effectLst/>
                          <a:latin typeface="Arial" charset="0"/>
                        </a:rPr>
                        <a:t>Nº HIJOS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1" i="1" u="none" strike="noStrike"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1" i="1" u="none" strike="noStrike"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1" i="1" u="none" strike="noStrike">
                          <a:effectLst/>
                          <a:latin typeface="Arial" charset="0"/>
                        </a:rPr>
                        <a:t>2 o más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1" u="none" strike="noStrike">
                          <a:effectLst/>
                          <a:latin typeface="Arial" charset="0"/>
                        </a:rPr>
                        <a:t>Soltero, Viudos, Divorciado o Separado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Arial" charset="0"/>
                        </a:rPr>
                        <a:t>17.270,00 €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Arial" charset="0"/>
                        </a:rPr>
                        <a:t>18.617,00 €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1" u="none" strike="noStrike">
                          <a:effectLst/>
                          <a:latin typeface="Arial" charset="0"/>
                        </a:rPr>
                        <a:t>Con cónyuge (ingresos de este &lt; 1500 euros año)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charset="0"/>
                        </a:rPr>
                        <a:t>16.696,00 €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17.894,00</a:t>
                      </a:r>
                      <a:r>
                        <a:rPr lang="pt-BR" sz="1800" b="0" i="0" u="none" strike="noStrike" dirty="0">
                          <a:effectLst/>
                          <a:latin typeface="Arial" charset="0"/>
                        </a:rPr>
                        <a:t>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Arial" charset="0"/>
                        </a:rPr>
                        <a:t>19.241,00 €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1" u="none" strike="noStrike">
                          <a:effectLst/>
                          <a:latin typeface="Arial" charset="0"/>
                        </a:rPr>
                        <a:t>Otros (Solteros sin hijos, cónyuge &gt; 1500 euros)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Arial" charset="0"/>
                        </a:rPr>
                        <a:t>15.000,00 €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15.599</a:t>
                      </a:r>
                      <a:r>
                        <a:rPr lang="pt-BR" sz="1800" b="0" i="0" u="none" strike="noStrike" dirty="0">
                          <a:effectLst/>
                          <a:latin typeface="Arial" charset="0"/>
                        </a:rPr>
                        <a:t>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16.272</a:t>
                      </a:r>
                      <a:r>
                        <a:rPr lang="pt-BR" sz="1800" b="0" i="0" u="none" strike="noStrike" dirty="0">
                          <a:effectLst/>
                          <a:latin typeface="Arial" charset="0"/>
                        </a:rPr>
                        <a:t>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DD5C57C-7B43-9F44-BB38-358D1BFA4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094304"/>
              </p:ext>
            </p:extLst>
          </p:nvPr>
        </p:nvGraphicFramePr>
        <p:xfrm>
          <a:off x="459258" y="407772"/>
          <a:ext cx="6703541" cy="3173629"/>
        </p:xfrm>
        <a:graphic>
          <a:graphicData uri="http://schemas.openxmlformats.org/drawingml/2006/table">
            <a:tbl>
              <a:tblPr/>
              <a:tblGrid>
                <a:gridCol w="2436342">
                  <a:extLst>
                    <a:ext uri="{9D8B030D-6E8A-4147-A177-3AD203B41FA5}">
                      <a16:colId xmlns:a16="http://schemas.microsoft.com/office/drawing/2014/main" val="1946952235"/>
                    </a:ext>
                  </a:extLst>
                </a:gridCol>
                <a:gridCol w="2777523">
                  <a:extLst>
                    <a:ext uri="{9D8B030D-6E8A-4147-A177-3AD203B41FA5}">
                      <a16:colId xmlns:a16="http://schemas.microsoft.com/office/drawing/2014/main" val="3857548395"/>
                    </a:ext>
                  </a:extLst>
                </a:gridCol>
                <a:gridCol w="1489676">
                  <a:extLst>
                    <a:ext uri="{9D8B030D-6E8A-4147-A177-3AD203B41FA5}">
                      <a16:colId xmlns:a16="http://schemas.microsoft.com/office/drawing/2014/main" val="1031388536"/>
                    </a:ext>
                  </a:extLst>
                </a:gridCol>
              </a:tblGrid>
              <a:tr h="603251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s-E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TABLA TRAMOS IRPF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31229"/>
                  </a:ext>
                </a:extLst>
              </a:tr>
              <a:tr h="62948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(&gt;=)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(&lt;)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Retención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43561"/>
                  </a:ext>
                </a:extLst>
              </a:tr>
              <a:tr h="301626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0,00 €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12.450,00 €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667219"/>
                  </a:ext>
                </a:extLst>
              </a:tr>
              <a:tr h="301626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12.450,00 €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20.200,00 €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905576"/>
                  </a:ext>
                </a:extLst>
              </a:tr>
              <a:tr h="301626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20.200,00 €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35.200,00 €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62065"/>
                  </a:ext>
                </a:extLst>
              </a:tr>
              <a:tr h="301626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35.200,00 €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60.000,00 €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831072"/>
                  </a:ext>
                </a:extLst>
              </a:tr>
              <a:tr h="367197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60.000,00 €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300.000,00 €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414647"/>
                  </a:ext>
                </a:extLst>
              </a:tr>
              <a:tr h="367197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300.000,00 €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095504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44CBE9D-8A7D-2041-A95F-BDE1994B4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Índice</a:t>
            </a:r>
          </a:p>
        </p:txBody>
      </p:sp>
      <p:sp>
        <p:nvSpPr>
          <p:cNvPr id="16387" name="Rectangle 3"/>
          <p:cNvSpPr txBox="1">
            <a:spLocks/>
          </p:cNvSpPr>
          <p:nvPr/>
        </p:nvSpPr>
        <p:spPr bwMode="auto">
          <a:xfrm>
            <a:off x="1000125" y="1285875"/>
            <a:ext cx="7313613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 dirty="0">
                <a:solidFill>
                  <a:srgbClr val="333333"/>
                </a:solidFill>
                <a:latin typeface="Tahoma" pitchFamily="8" charset="0"/>
              </a:rPr>
              <a:t>Datos Generales de la Empresa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 dirty="0">
                <a:solidFill>
                  <a:srgbClr val="333333"/>
                </a:solidFill>
                <a:latin typeface="Tahoma" pitchFamily="8" charset="0"/>
              </a:rPr>
              <a:t>Selección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 dirty="0">
                <a:solidFill>
                  <a:srgbClr val="333333"/>
                </a:solidFill>
                <a:latin typeface="Tahoma" pitchFamily="8" charset="0"/>
              </a:rPr>
              <a:t>Contratación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 dirty="0">
                <a:solidFill>
                  <a:srgbClr val="333333"/>
                </a:solidFill>
                <a:latin typeface="Tahoma" pitchFamily="8" charset="0"/>
              </a:rPr>
              <a:t>Nóminas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 dirty="0">
                <a:solidFill>
                  <a:srgbClr val="333333"/>
                </a:solidFill>
                <a:latin typeface="Tahoma" pitchFamily="8" charset="0"/>
              </a:rPr>
              <a:t>Seguros sociales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 dirty="0" err="1">
                <a:solidFill>
                  <a:srgbClr val="333333"/>
                </a:solidFill>
                <a:latin typeface="Tahoma" pitchFamily="8" charset="0"/>
              </a:rPr>
              <a:t>Gestion</a:t>
            </a:r>
            <a:r>
              <a:rPr lang="es-ES" sz="2600">
                <a:solidFill>
                  <a:srgbClr val="333333"/>
                </a:solidFill>
                <a:latin typeface="Tahoma" pitchFamily="8" charset="0"/>
              </a:rPr>
              <a:t> Personal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</a:pPr>
            <a:endParaRPr lang="es-ES" sz="2600">
              <a:solidFill>
                <a:srgbClr val="333333"/>
              </a:solidFill>
              <a:latin typeface="Tahoma" pitchFamily="8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38D4BEE-E9D0-3548-811B-ABAD5BDADE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444" dirty="0"/>
              <a:t>Ejemplo: Separado con dos hijos que gana 85.324 año.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04922"/>
              </p:ext>
            </p:extLst>
          </p:nvPr>
        </p:nvGraphicFramePr>
        <p:xfrm>
          <a:off x="423862" y="1752600"/>
          <a:ext cx="7092379" cy="4038606"/>
        </p:xfrm>
        <a:graphic>
          <a:graphicData uri="http://schemas.openxmlformats.org/drawingml/2006/table">
            <a:tbl>
              <a:tblPr/>
              <a:tblGrid>
                <a:gridCol w="113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146"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85.324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salario 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46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Base</a:t>
                      </a:r>
                      <a:r>
                        <a:rPr lang="es-ES_tradnl" sz="2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66.707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     </a:t>
                      </a:r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Cantidad exenta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18.617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146"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46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12.450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12.450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2.365,50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46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12.450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20.200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  <a:r>
                        <a:rPr lang="uk-U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1.860,00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146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20.200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35.200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4.500,00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146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35.200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24.800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9.176,00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146"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6.707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3.018,15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146"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20.919,65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146"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146"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Retenci</a:t>
                      </a: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ón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20.919,65/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85.324</a:t>
                      </a: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: 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24,52%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9449E00-59AC-624D-AC5E-D8E4FDE05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9891"/>
              </p:ext>
            </p:extLst>
          </p:nvPr>
        </p:nvGraphicFramePr>
        <p:xfrm>
          <a:off x="685801" y="0"/>
          <a:ext cx="6248401" cy="6857987"/>
        </p:xfrm>
        <a:graphic>
          <a:graphicData uri="http://schemas.openxmlformats.org/drawingml/2006/table">
            <a:tbl>
              <a:tblPr/>
              <a:tblGrid>
                <a:gridCol w="748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6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8052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EMPRESA</a:t>
                      </a:r>
                    </a:p>
                  </a:txBody>
                  <a:tcPr marL="4547" marR="4547" marT="45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STI SL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TRABAJADOR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Antonio García Martínez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DOMICILIO</a:t>
                      </a:r>
                    </a:p>
                  </a:txBody>
                  <a:tcPr marL="4547" marR="4547" marT="45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C/ Portugal 99, bajo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NIF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s-IS" sz="700" b="1" i="0" u="none" strike="noStrike">
                          <a:effectLst/>
                          <a:latin typeface="Bookman Old Style" charset="0"/>
                        </a:rPr>
                        <a:t>21305060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CIF</a:t>
                      </a:r>
                    </a:p>
                  </a:txBody>
                  <a:tcPr marL="4547" marR="4547" marT="45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s-IS" sz="700" b="1" i="0" u="none" strike="noStrike">
                          <a:effectLst/>
                          <a:latin typeface="Bookman Old Style" charset="0"/>
                        </a:rPr>
                        <a:t>B 32425627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Número S.S.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s-IS" sz="700" b="1" i="0" u="none" strike="noStrike">
                          <a:effectLst/>
                          <a:latin typeface="Bookman Old Style" charset="0"/>
                        </a:rPr>
                        <a:t>03 12345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CCC</a:t>
                      </a:r>
                    </a:p>
                  </a:txBody>
                  <a:tcPr marL="4547" marR="4547" marT="45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s-IS" sz="700" b="1" i="0" u="none" strike="noStrike">
                          <a:effectLst/>
                          <a:latin typeface="Bookman Old Style" charset="0"/>
                        </a:rPr>
                        <a:t>ES52 4503 5612 12345600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CATEGORIA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Titulado Suberior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GRUPO COTIZACION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1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79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Periodo liquidación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1 noviembre 2019 a 30 noviembre 2019 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Nº días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30</a:t>
                      </a:r>
                    </a:p>
                  </a:txBody>
                  <a:tcPr marL="4547" marR="4547" marT="4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052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I. DEVENGOS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TOTALES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1. Percepciones salariales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52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Salario base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1.900,00 €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Complementos salariales: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Antigüedad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300,00 €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Dirección departamento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500,00 €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379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Horas extraordinarias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120,00 €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8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Horas complementarias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379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Gratificaciones extraordinarias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379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Salario en especie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379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2. Percepciones no salariales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379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Indemnizaciones o Suplidos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8052">
                <a:tc gridSpan="4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Prestaciones e indemnizaciones de la Seguridad Social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3791">
                <a:tc gridSpan="5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Indemnizaciones por traslados, suspensiones o despidos.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379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Otras percepciones no salariales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A. TOTAL DEVENGADO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2.820,00 €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379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II. DEDUCCIONES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8052">
                <a:tc gridSpan="6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1. Aportaciones del trabajador a las cotizacones a la S.S y recaudación conjunta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Tipo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8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Contingencias comunes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3.016,67 €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i-FI" sz="700" b="1" i="0" u="none" strike="noStrike">
                          <a:effectLst/>
                          <a:latin typeface="Bookman Old Style" charset="0"/>
                        </a:rPr>
                        <a:t>4,70%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i-FI" sz="700" b="1" i="0" u="none" strike="noStrike">
                          <a:effectLst/>
                          <a:latin typeface="Bookman Old Style" charset="0"/>
                        </a:rPr>
                        <a:t>141,78 €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Desempleo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700" b="1" i="0" u="none" strike="noStrike">
                          <a:effectLst/>
                          <a:latin typeface="Bookman Old Style" charset="0"/>
                        </a:rPr>
                        <a:t>3.136,67 €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i-FI" sz="700" b="1" i="0" u="none" strike="noStrike">
                          <a:effectLst/>
                          <a:latin typeface="Bookman Old Style" charset="0"/>
                        </a:rPr>
                        <a:t>1,60%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50,19 €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379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Formación Profesional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700" b="1" i="0" u="none" strike="noStrike">
                          <a:effectLst/>
                          <a:latin typeface="Bookman Old Style" charset="0"/>
                        </a:rPr>
                        <a:t>3.136,67 €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0,10%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700" b="1" i="0" u="none" strike="noStrike">
                          <a:effectLst/>
                          <a:latin typeface="Bookman Old Style" charset="0"/>
                        </a:rPr>
                        <a:t>3,14 €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379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Horas extraordinarias Normales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120,00 €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i-FI" sz="700" b="1" i="0" u="none" strike="noStrike">
                          <a:effectLst/>
                          <a:latin typeface="Bookman Old Style" charset="0"/>
                        </a:rPr>
                        <a:t>4,70%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5,64 €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8052"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Horas extraordinarias de Fuerza Mayor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2,00%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8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TOTAL APORTACIONES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200,75 €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1" i="0" u="none" strike="noStrike">
                          <a:effectLst/>
                          <a:latin typeface="Bookman Old Style" charset="0"/>
                        </a:rPr>
                        <a:t>2. Irpf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2.820,00 €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15,00%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423,00 €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58052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3. Anticipos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13791">
                <a:tc gridSpan="4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4. Valor de los productos recibidos en especie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1379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5. Otras deducciones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B. TOTAL A DEDUCIR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623,75 €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LIQUIDO TOTAL A PERCIBIR (A-B)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2.196,25 €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Firma y sello de la empresa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Fecha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Recibi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18888">
                <a:tc gridSpan="8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sng" strike="noStrike">
                          <a:effectLst/>
                          <a:latin typeface="Bookman Old Style" charset="0"/>
                        </a:rPr>
                        <a:t>DETERMINACIÓN DE LAS BASES DE COTIZACIÓN A LA SEGURIDAD SOCIAL Y CONCEPTOS DE RECAUDACIÓN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13791">
                <a:tc gridSpan="8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sng" strike="noStrike">
                          <a:effectLst/>
                          <a:latin typeface="Bookman Old Style" charset="0"/>
                        </a:rPr>
                        <a:t>CONJUNTA Y DE LA BASE SUJETA A RETENCIÓN DEL IRPF Y APORTACIÓN DE LA EMPRESA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13791">
                <a:tc gridSpan="5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1. Base de cotización por contingencias comunes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58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    Remuneración mensual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2.700,00 €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58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    Prorrata pagas extras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700" b="1" i="0" u="none" strike="noStrike">
                          <a:effectLst/>
                          <a:latin typeface="Bookman Old Style" charset="0"/>
                        </a:rPr>
                        <a:t>316,67 €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Tipo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Aportación Empresa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TOTAL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3.016,67 €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s-IS" sz="700" b="1" i="0" u="none" strike="noStrike">
                          <a:effectLst/>
                          <a:latin typeface="Bookman Old Style" charset="0"/>
                        </a:rPr>
                        <a:t>23,60%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711,93 €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Base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113791">
                <a:tc rowSpan="3"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2. Base de Contingencias Profesionales y otros conceptos de recaudación conjunta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AT y EP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700" b="1" i="0" u="sng" strike="noStrike">
                          <a:effectLst/>
                          <a:latin typeface="Bookman Old Style" charset="0"/>
                        </a:rPr>
                        <a:t>3.016,67 €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1,35%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700" b="1" i="0" u="none" strike="noStrike">
                          <a:effectLst/>
                          <a:latin typeface="Bookman Old Style" charset="0"/>
                        </a:rPr>
                        <a:t>42,35 €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113791">
                <a:tc gridSpan="3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Desempleo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700" b="1" i="0" u="none" strike="noStrike">
                          <a:effectLst/>
                          <a:latin typeface="Bookman Old Style" charset="0"/>
                        </a:rPr>
                        <a:t>3.136,67 €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i-FI" sz="700" b="1" i="0" u="none" strike="noStrike">
                          <a:effectLst/>
                          <a:latin typeface="Bookman Old Style" charset="0"/>
                        </a:rPr>
                        <a:t>6,70%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700" b="1" i="0" u="none" strike="noStrike">
                          <a:effectLst/>
                          <a:latin typeface="Bookman Old Style" charset="0"/>
                        </a:rPr>
                        <a:t>210,16 €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113791">
                <a:tc gridSpan="3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FP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sng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uk-UA" sz="700" b="1" i="0" u="none" strike="noStrike">
                          <a:effectLst/>
                          <a:latin typeface="Bookman Old Style" charset="0"/>
                        </a:rPr>
                        <a:t>0,60%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700" b="1" i="0" u="none" strike="noStrike">
                          <a:effectLst/>
                          <a:latin typeface="Bookman Old Style" charset="0"/>
                        </a:rPr>
                        <a:t>18,82 €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  <a:tr h="113791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FOGASA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sng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s-IS" sz="700" b="1" i="0" u="none" strike="noStrike">
                          <a:effectLst/>
                          <a:latin typeface="Bookman Old Style" charset="0"/>
                        </a:rPr>
                        <a:t>0,20%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700" b="1" i="0" u="none" strike="noStrike">
                          <a:effectLst/>
                          <a:latin typeface="Bookman Old Style" charset="0"/>
                        </a:rPr>
                        <a:t>6,27 €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"/>
                  </a:ext>
                </a:extLst>
              </a:tr>
              <a:tr h="11379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3. Cotización por horas extras 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120,00 €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s-IS" sz="700" b="1" i="0" u="none" strike="noStrike">
                          <a:effectLst/>
                          <a:latin typeface="Bookman Old Style" charset="0"/>
                        </a:rPr>
                        <a:t>23,60%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700" b="1" i="0" u="none" strike="noStrike">
                          <a:effectLst/>
                          <a:latin typeface="Bookman Old Style" charset="0"/>
                        </a:rPr>
                        <a:t>28,32 €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1"/>
                  </a:ext>
                </a:extLst>
              </a:tr>
              <a:tr h="113791">
                <a:tc gridSpan="4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4. Cotización por horas extras fuerza mayor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12,00%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effectLst/>
                          <a:latin typeface="Bookman Old Style" charset="0"/>
                        </a:rPr>
                        <a:t>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2"/>
                  </a:ext>
                </a:extLst>
              </a:tr>
              <a:tr h="158052"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5. Base sujeta a retención del IRPF</a:t>
                      </a:r>
                    </a:p>
                  </a:txBody>
                  <a:tcPr marL="4547" marR="4547" marT="45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700" b="1" i="0" u="none" strike="noStrike">
                          <a:effectLst/>
                          <a:latin typeface="Bookman Old Style" charset="0"/>
                        </a:rPr>
                        <a:t>2.820,00 €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 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_tradnl" sz="700" b="1" i="0" u="none" strike="noStrike">
                          <a:effectLst/>
                          <a:latin typeface="Bookman Old Style" charset="0"/>
                        </a:rPr>
                        <a:t>Total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700" b="1" i="0" u="none" strike="noStrike">
                          <a:effectLst/>
                          <a:latin typeface="Bookman Old Style" charset="0"/>
                        </a:rPr>
                        <a:t>1.017,85 €</a:t>
                      </a:r>
                    </a:p>
                  </a:txBody>
                  <a:tcPr marL="4547" marR="4547" marT="454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3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4F5B4D1-C492-7544-BDE9-F9054A5829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452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500">
                <a:ea typeface="ＭＳ Ｐゴシック" pitchFamily="40" charset="-128"/>
                <a:cs typeface="ＭＳ Ｐゴシック" pitchFamily="40" charset="-128"/>
              </a:rPr>
              <a:t>Existen distintos tipos y cada uno supone unas repercusiones distintas en el pago de cuotas.</a:t>
            </a:r>
          </a:p>
          <a:p>
            <a:r>
              <a:rPr lang="es-ES" sz="2500">
                <a:ea typeface="ＭＳ Ｐゴシック" pitchFamily="40" charset="-128"/>
                <a:cs typeface="ＭＳ Ｐゴシック" pitchFamily="40" charset="-128"/>
              </a:rPr>
              <a:t>La empresa se descuenta de la liquidación a la Seguridad Social los Gastos que supone no disponer del trabajador.</a:t>
            </a:r>
          </a:p>
          <a:p>
            <a:r>
              <a:rPr lang="es-ES" sz="2500">
                <a:ea typeface="ＭＳ Ｐゴシック" pitchFamily="40" charset="-128"/>
                <a:cs typeface="ＭＳ Ｐゴシック" pitchFamily="40" charset="-128"/>
              </a:rPr>
              <a:t>Los tipos fundamentales son:</a:t>
            </a:r>
          </a:p>
          <a:p>
            <a:pPr lvl="1"/>
            <a:r>
              <a:rPr lang="es-ES" sz="2000"/>
              <a:t>Contingencias Comunes</a:t>
            </a:r>
          </a:p>
          <a:p>
            <a:pPr lvl="1"/>
            <a:r>
              <a:rPr lang="es-ES" sz="2000"/>
              <a:t>Enfermedad y accidente laboral.</a:t>
            </a:r>
          </a:p>
          <a:p>
            <a:endParaRPr lang="es-ES" sz="250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>
                <a:ea typeface="+mj-ea"/>
                <a:cs typeface="+mj-cs"/>
              </a:rPr>
              <a:t>Gestión de Bajas y Altas enfermedad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6E0848F-21D8-544C-9530-BB9E32AAF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Baja médica por contingencias comunes </a:t>
            </a:r>
          </a:p>
          <a:p>
            <a:pPr lvl="1"/>
            <a:r>
              <a:rPr lang="es-ES" sz="2000"/>
              <a:t>Enfermedad común o accidente no laboral</a:t>
            </a:r>
          </a:p>
          <a:p>
            <a:pPr lvl="1"/>
            <a:r>
              <a:rPr lang="es-ES" sz="2000"/>
              <a:t>Realizado por los servicios médicos dela Seguridad Social</a:t>
            </a:r>
          </a:p>
          <a:p>
            <a:pPr lvl="1"/>
            <a:r>
              <a:rPr lang="es-ES" sz="2000"/>
              <a:t>Trabajador debe de presentar en 3 días</a:t>
            </a:r>
          </a:p>
          <a:p>
            <a:pPr lvl="1"/>
            <a:r>
              <a:rPr lang="es-ES" sz="2000"/>
              <a:t>La empresa lo debe de comunicar en un plazo de 5 días.</a:t>
            </a:r>
            <a:endParaRPr lang="es-ES" sz="2400"/>
          </a:p>
          <a:p>
            <a:pPr lvl="1"/>
            <a:r>
              <a:rPr lang="es-ES" sz="2000"/>
              <a:t>En el se establece la duración prevista de la misma.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Parte de Confirmación de Baja médica por contingencias comunes.</a:t>
            </a:r>
          </a:p>
          <a:p>
            <a:pPr lvl="1"/>
            <a:r>
              <a:rPr lang="es-ES" sz="2000"/>
              <a:t>Los plazos y procedimiento a seguir, son los mismos que para el supuesto y tratamiento de la Baja médica.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Parte de Alta	</a:t>
            </a:r>
          </a:p>
          <a:p>
            <a:pPr lvl="1"/>
            <a:r>
              <a:rPr lang="es-ES" sz="2000"/>
              <a:t>Realizado por los servicios médicos dela Seguridad Social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>
                <a:ea typeface="+mj-ea"/>
                <a:cs typeface="+mj-cs"/>
              </a:rPr>
              <a:t>Gestión de Bajas y Altas enfermedad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9E5E842-3587-CB4A-A290-1A19D252E2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Los mínimos legales durante una baja son los siguientes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Los tres primeros días de la baja el trabajador no cobra ninguna percepción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Del 4 al 21 cobra el 60% de la base de cotización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Y a partir del 21 el 75 %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Estos cobros los asume la empresa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Después la empresa resta estas cantidades en la liquidación de las cuotas de la seguridad social.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Por convenio colectivo los trabajadores pueden llegar a percibir la cantidad del salario, pero la empresa solo se descontará las cantidades indicadas.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>
                <a:ea typeface="+mj-ea"/>
                <a:cs typeface="+mj-cs"/>
              </a:rPr>
              <a:t>Pagos en nómina durante una baja por contingencias comunes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764FEBB-EFD3-5F48-BD1D-A1F8254AD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500">
                <a:ea typeface="ＭＳ Ｐゴシック" pitchFamily="40" charset="-128"/>
                <a:cs typeface="ＭＳ Ｐゴシック" pitchFamily="40" charset="-128"/>
              </a:rPr>
              <a:t>Accidente de Trabajo o Enfermedad Profesional.</a:t>
            </a:r>
          </a:p>
          <a:p>
            <a:pPr lvl="1"/>
            <a:r>
              <a:rPr lang="es-ES" sz="2000"/>
              <a:t>Presentación en 5 días.</a:t>
            </a:r>
          </a:p>
          <a:p>
            <a:pPr lvl="1"/>
            <a:r>
              <a:rPr lang="es-ES" sz="2000"/>
              <a:t>Casos muy graves en 24 horas.</a:t>
            </a:r>
          </a:p>
          <a:p>
            <a:r>
              <a:rPr lang="es-ES" sz="2500">
                <a:ea typeface="ＭＳ Ｐゴシック" pitchFamily="40" charset="-128"/>
                <a:cs typeface="ＭＳ Ｐゴシック" pitchFamily="40" charset="-128"/>
              </a:rPr>
              <a:t>Accidente de Trabajo o Enfermedad Profesional sin baja.</a:t>
            </a:r>
          </a:p>
          <a:p>
            <a:pPr lvl="1"/>
            <a:r>
              <a:rPr lang="es-ES" sz="2000"/>
              <a:t>Presentación en 5 días.</a:t>
            </a:r>
            <a:endParaRPr lang="es-ES" sz="2500"/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>
                <a:ea typeface="+mj-ea"/>
                <a:cs typeface="+mj-cs"/>
              </a:rPr>
              <a:t>Gestión de Bajas y Altas especiales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D1B22BD-D66E-2347-AFCB-94AAD45BC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En algunos caso se establecen distintas bonificaciones:</a:t>
            </a:r>
          </a:p>
          <a:p>
            <a:pPr lvl="1"/>
            <a:r>
              <a:rPr lang="es-ES" sz="2400"/>
              <a:t>Por realización de contratos fijos en algunos colectivos de trabajadores:</a:t>
            </a:r>
          </a:p>
          <a:p>
            <a:pPr lvl="2"/>
            <a:r>
              <a:rPr lang="es-ES" sz="2000"/>
              <a:t>Mujeres</a:t>
            </a:r>
          </a:p>
          <a:p>
            <a:pPr lvl="2"/>
            <a:r>
              <a:rPr lang="es-ES" sz="2000"/>
              <a:t>Jóvenes</a:t>
            </a:r>
          </a:p>
          <a:p>
            <a:pPr lvl="2"/>
            <a:r>
              <a:rPr lang="es-ES" sz="2000"/>
              <a:t>Discapacitados</a:t>
            </a:r>
          </a:p>
          <a:p>
            <a:pPr lvl="2"/>
            <a:r>
              <a:rPr lang="es-ES" sz="2000"/>
              <a:t>Trasformación de contratos de formación en fijos.</a:t>
            </a:r>
          </a:p>
          <a:p>
            <a:pPr lvl="1"/>
            <a:r>
              <a:rPr lang="es-ES" sz="2400"/>
              <a:t>Por cursos de formación a los trabajadores.</a:t>
            </a:r>
          </a:p>
          <a:p>
            <a:pPr lvl="1"/>
            <a:r>
              <a:rPr lang="es-ES" sz="2400"/>
              <a:t>Por pagos a desempleados.</a:t>
            </a:r>
          </a:p>
          <a:p>
            <a:pPr lvl="1"/>
            <a:endParaRPr lang="es-ES"/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>
                <a:ea typeface="+mj-ea"/>
                <a:cs typeface="+mj-cs"/>
              </a:rPr>
              <a:t>Bonificaciones a las cuotas de la Seguridad Social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71A2C61-CE48-7443-83D6-D0876CDE86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Para realizar las liquidaciones a la Seguridad social se realizan los siguientes Boletines:</a:t>
            </a:r>
          </a:p>
          <a:p>
            <a:pPr lvl="1"/>
            <a:r>
              <a:rPr lang="es-ES" sz="1600"/>
              <a:t>TC1</a:t>
            </a:r>
          </a:p>
          <a:p>
            <a:pPr lvl="2"/>
            <a:r>
              <a:rPr lang="es-ES" sz="1400"/>
              <a:t>Boletín por trabajador</a:t>
            </a:r>
          </a:p>
          <a:p>
            <a:pPr lvl="1"/>
            <a:r>
              <a:rPr lang="es-ES" sz="1600"/>
              <a:t>TC2</a:t>
            </a:r>
          </a:p>
          <a:p>
            <a:pPr lvl="2"/>
            <a:r>
              <a:rPr lang="es-ES" sz="1400"/>
              <a:t>Listado de todos los trabajadores.</a:t>
            </a:r>
          </a:p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Los Boletines disponen de las siguientes  partes:</a:t>
            </a:r>
          </a:p>
          <a:p>
            <a:pPr lvl="1"/>
            <a:r>
              <a:rPr lang="es-ES" sz="1600"/>
              <a:t>Cabecera datos generales de la empresa</a:t>
            </a:r>
          </a:p>
          <a:p>
            <a:pPr lvl="1"/>
            <a:r>
              <a:rPr lang="es-ES" sz="1600"/>
              <a:t>Datos de las diferentes cotizaciones de la empresa y del trabajador</a:t>
            </a:r>
          </a:p>
          <a:p>
            <a:pPr lvl="1"/>
            <a:r>
              <a:rPr lang="es-ES" sz="1600"/>
              <a:t>Pagos diferidos y bonificaciones</a:t>
            </a:r>
          </a:p>
          <a:p>
            <a:pPr lvl="1"/>
            <a:r>
              <a:rPr lang="es-ES" sz="1600"/>
              <a:t>Liquidación</a:t>
            </a:r>
            <a:r>
              <a:rPr lang="es-ES" sz="2400"/>
              <a:t>.</a:t>
            </a:r>
          </a:p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Los boletines se presentan mensualmente.</a:t>
            </a:r>
          </a:p>
          <a:p>
            <a:pPr lvl="1"/>
            <a:r>
              <a:rPr lang="es-ES" sz="1600"/>
              <a:t>Impresos</a:t>
            </a:r>
          </a:p>
          <a:p>
            <a:pPr lvl="1"/>
            <a:r>
              <a:rPr lang="es-ES" sz="1600"/>
              <a:t>Por el sistema red</a:t>
            </a:r>
          </a:p>
          <a:p>
            <a:pPr lvl="1"/>
            <a:r>
              <a:rPr lang="es-ES" sz="1600"/>
              <a:t>Liquidan mensualmente.</a:t>
            </a:r>
          </a:p>
          <a:p>
            <a:pPr lvl="1"/>
            <a:endParaRPr lang="es-E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ea typeface="+mj-ea"/>
                <a:cs typeface="+mj-cs"/>
              </a:rPr>
              <a:t>Boletines de Cotización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405B32A-B977-C64F-9FCA-5BF971CBB9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1 Imagen" descr="TC!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"/>
            <a:ext cx="8839200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414CEB1-EC10-414F-B9AC-4BE9080D9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4BCF18-8AEF-354D-A95E-9DD8230D0233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1 Imagen" descr="TC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2100"/>
            <a:ext cx="91440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103E0AD-1B04-3D46-ACA5-2EE50240DB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4BCF18-8AEF-354D-A95E-9DD8230D0233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Clasificación Nacional de Actividades Económicas</a:t>
            </a:r>
          </a:p>
          <a:p>
            <a:r>
              <a:rPr lang="es-ES" dirty="0"/>
              <a:t>Ejemplo: </a:t>
            </a:r>
          </a:p>
          <a:p>
            <a:pPr lvl="1"/>
            <a:r>
              <a:rPr lang="es-ES" dirty="0"/>
              <a:t>26 Fabricación de productos informáticos, electrónicos y ópticos </a:t>
            </a:r>
          </a:p>
          <a:p>
            <a:pPr lvl="2"/>
            <a:r>
              <a:rPr lang="es-ES" dirty="0"/>
              <a:t>…..</a:t>
            </a:r>
          </a:p>
          <a:p>
            <a:pPr lvl="2"/>
            <a:r>
              <a:rPr lang="es-ES" dirty="0"/>
              <a:t>262 Fabricación de ordenadores y equipos periféricos </a:t>
            </a:r>
          </a:p>
          <a:p>
            <a:pPr lvl="3"/>
            <a:r>
              <a:rPr lang="es-ES" dirty="0"/>
              <a:t>2620 Fabricación de ordenadores y equipos periféricos </a:t>
            </a:r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Datos Generales de la empresa. </a:t>
            </a:r>
            <a:r>
              <a:rPr lang="es-ES" dirty="0">
                <a:ea typeface="ＭＳ Ｐゴシック" pitchFamily="40" charset="-128"/>
                <a:cs typeface="ＭＳ Ｐゴシック" pitchFamily="40" charset="-128"/>
              </a:rPr>
              <a:t>CNAE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41AE6F7-E229-4D4A-99A2-133E7BCB33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"/>
            <a:ext cx="9144000" cy="6660217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21796B4-62D0-BE4C-BB22-A6F39CCD66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4BCF18-8AEF-354D-A95E-9DD8230D0233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534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Fichado.</a:t>
            </a:r>
          </a:p>
          <a:p>
            <a:pPr lvl="1"/>
            <a:r>
              <a:rPr lang="es-ES" sz="2000"/>
              <a:t>Se comprueba la asistencia horaria al centro de trabajo.</a:t>
            </a:r>
          </a:p>
          <a:p>
            <a:pPr lvl="1"/>
            <a:r>
              <a:rPr lang="es-ES" sz="2000"/>
              <a:t>Alternativas: reloj, acceso a cuenta de usuario, control de presencia….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Bajas</a:t>
            </a:r>
          </a:p>
          <a:p>
            <a:pPr lvl="1"/>
            <a:r>
              <a:rPr lang="es-ES" sz="2000"/>
              <a:t>Las bajas de los trabajadores se cubren en parte por la seguridad social y es necesario reflejarla en las liquidaciones de las cuotas.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Permisos</a:t>
            </a:r>
          </a:p>
          <a:p>
            <a:pPr lvl="1"/>
            <a:r>
              <a:rPr lang="es-ES" sz="2000"/>
              <a:t>Hay de distinto tipo, cambio de residencia, defunción de familiares, matrimonios, lactancia.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Vacaciones.</a:t>
            </a:r>
          </a:p>
          <a:p>
            <a:pPr lvl="1"/>
            <a:endParaRPr lang="es-ES"/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>
                <a:ea typeface="+mj-ea"/>
                <a:cs typeface="+mj-cs"/>
              </a:rPr>
              <a:t>Control de Asistencia al Centro de trabajo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06530B1-AB20-2B46-B673-2019A772F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>
                <a:ea typeface="ＭＳ Ｐゴシック" pitchFamily="40" charset="-128"/>
                <a:cs typeface="ＭＳ Ｐゴシック" pitchFamily="40" charset="-128"/>
              </a:rPr>
              <a:t>No cotizan a la S.S ni en el IRPF hasta una cierta cantidad.</a:t>
            </a:r>
          </a:p>
          <a:p>
            <a:r>
              <a:rPr lang="es-ES" sz="2000" dirty="0">
                <a:ea typeface="ＭＳ Ｐゴシック" pitchFamily="40" charset="-128"/>
                <a:cs typeface="ＭＳ Ｐゴシック" pitchFamily="40" charset="-128"/>
              </a:rPr>
              <a:t>Se establecen de distinto tipo:</a:t>
            </a:r>
          </a:p>
          <a:p>
            <a:pPr lvl="1"/>
            <a:r>
              <a:rPr lang="es-ES" sz="1800" dirty="0"/>
              <a:t>Dieta de manutención se asigna una cantidad diaria, hasta un límite sin cotización:.</a:t>
            </a:r>
          </a:p>
          <a:p>
            <a:pPr lvl="2"/>
            <a:r>
              <a:rPr lang="es-ES" sz="1800" dirty="0"/>
              <a:t>Con pernocta 53,34 €/día en territorio español</a:t>
            </a:r>
            <a:r>
              <a:rPr lang="es-ES" sz="1800" b="1" dirty="0"/>
              <a:t> </a:t>
            </a:r>
            <a:r>
              <a:rPr lang="es-ES" sz="1800" dirty="0"/>
              <a:t>o 91,35 €/día en el extranjero. </a:t>
            </a:r>
          </a:p>
          <a:p>
            <a:pPr lvl="2"/>
            <a:r>
              <a:rPr lang="es-ES" sz="1800" dirty="0"/>
              <a:t>Sin pernocta serán 26,67€/día ó 48,08 €/día. </a:t>
            </a:r>
            <a:endParaRPr lang="es-ES" sz="2000" dirty="0"/>
          </a:p>
          <a:p>
            <a:pPr lvl="1"/>
            <a:r>
              <a:rPr lang="es-ES" sz="2000" dirty="0"/>
              <a:t>Por gastos de estancia, los importes que se justifiquen, sin límite.</a:t>
            </a:r>
          </a:p>
          <a:p>
            <a:pPr lvl="1"/>
            <a:r>
              <a:rPr lang="es-ES" sz="2000" dirty="0"/>
              <a:t>Gastos de locomoción</a:t>
            </a:r>
          </a:p>
          <a:p>
            <a:pPr lvl="2"/>
            <a:r>
              <a:rPr lang="es-ES" sz="1800" dirty="0"/>
              <a:t>Kilometraje, indemnización por la utilización de automóvil propio del trabajador, se establece una cantidad por Km. Límite 0,26 €/Km.</a:t>
            </a:r>
          </a:p>
          <a:p>
            <a:pPr lvl="2"/>
            <a:r>
              <a:rPr lang="es-ES" sz="1800" dirty="0"/>
              <a:t>Sin límites en el caso de utilización de trasporte públicos, pago de peajes, aparcamientos,…</a:t>
            </a:r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>
                <a:ea typeface="+mj-ea"/>
                <a:cs typeface="+mj-cs"/>
              </a:rPr>
              <a:t>Gestión de gastos por desplazamiento provisional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3E1F6B0-5196-0442-A99A-643BA2C7EB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Sistemas de Gestión de Contenidos (CMS)</a:t>
            </a:r>
          </a:p>
          <a:p>
            <a:pPr lvl="1"/>
            <a:r>
              <a:rPr lang="es-ES" sz="2400"/>
              <a:t>Intranet, Extranet</a:t>
            </a:r>
          </a:p>
          <a:p>
            <a:pPr lvl="1"/>
            <a:r>
              <a:rPr lang="es-ES" sz="2400"/>
              <a:t>Wikis, Documentación, …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Formación:</a:t>
            </a:r>
          </a:p>
          <a:p>
            <a:pPr lvl="1"/>
            <a:r>
              <a:rPr lang="es-ES" sz="2400"/>
              <a:t>Planificación de cursos. Se precisará de sistemas que gestionen:</a:t>
            </a:r>
          </a:p>
          <a:p>
            <a:pPr lvl="2"/>
            <a:r>
              <a:rPr lang="es-ES" sz="2000"/>
              <a:t>Calendario de cursos</a:t>
            </a:r>
          </a:p>
          <a:p>
            <a:pPr lvl="2"/>
            <a:r>
              <a:rPr lang="es-ES" sz="2000"/>
              <a:t>Matrícula y asistencia a los cursos</a:t>
            </a:r>
          </a:p>
          <a:p>
            <a:pPr lvl="1"/>
            <a:r>
              <a:rPr lang="es-ES" sz="2400"/>
              <a:t>Deducciones de Cuotas de la Seguridad social.		</a:t>
            </a:r>
          </a:p>
          <a:p>
            <a:pPr lvl="2"/>
            <a:r>
              <a:rPr lang="es-ES" sz="2000"/>
              <a:t>Cálculo del máximo a deducir</a:t>
            </a:r>
          </a:p>
          <a:p>
            <a:pPr lvl="2"/>
            <a:r>
              <a:rPr lang="es-ES" sz="2000"/>
              <a:t>Cálculo mensual de la deducción.</a:t>
            </a:r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>
                <a:ea typeface="+mj-ea"/>
                <a:cs typeface="+mj-cs"/>
              </a:rPr>
              <a:t>Formación y Gestión del Conocimiento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1DA6D84-B5CB-1041-86B2-7B39652A8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>
                <a:ea typeface="ＭＳ Ｐゴシック" pitchFamily="40" charset="-128"/>
                <a:cs typeface="ＭＳ Ｐゴシック" pitchFamily="40" charset="-128"/>
              </a:rPr>
              <a:t>Documento de liquidación</a:t>
            </a:r>
          </a:p>
          <a:p>
            <a:pPr lvl="1"/>
            <a:r>
              <a:rPr lang="es-ES" sz="2000" dirty="0"/>
              <a:t>Nómina especial</a:t>
            </a:r>
          </a:p>
          <a:p>
            <a:pPr lvl="2"/>
            <a:r>
              <a:rPr lang="es-ES" sz="1800" dirty="0"/>
              <a:t>Pago de los días trabajados ese mes.</a:t>
            </a:r>
          </a:p>
          <a:p>
            <a:pPr lvl="2"/>
            <a:r>
              <a:rPr lang="es-ES" sz="1800" dirty="0"/>
              <a:t>Parte proporcional de vacaciones y pagas extraordinarias</a:t>
            </a:r>
          </a:p>
          <a:p>
            <a:pPr lvl="2"/>
            <a:r>
              <a:rPr lang="es-ES" sz="1800" dirty="0"/>
              <a:t>Indemnización, según tipo de despido y contrato</a:t>
            </a:r>
          </a:p>
          <a:p>
            <a:pPr lvl="3"/>
            <a:r>
              <a:rPr lang="es-ES" sz="1600" dirty="0"/>
              <a:t>Despido objetivo 20 días por año trabajado. </a:t>
            </a:r>
          </a:p>
          <a:p>
            <a:pPr lvl="3"/>
            <a:r>
              <a:rPr lang="es-ES" sz="1600" dirty="0"/>
              <a:t>Despido improcedente 33 días por año trabajado. Anterior al 22 de febrero de 2012  son 45 días por año trabajado</a:t>
            </a:r>
          </a:p>
          <a:p>
            <a:pPr lvl="3"/>
            <a:r>
              <a:rPr lang="es-ES" sz="1600" dirty="0"/>
              <a:t>Por finalización de un contrato temporal  12 días por año trabajado</a:t>
            </a:r>
          </a:p>
          <a:p>
            <a:pPr lvl="3"/>
            <a:r>
              <a:rPr lang="es-ES" sz="1600" dirty="0"/>
              <a:t>Con un máximo de 24 mensualidades.</a:t>
            </a:r>
          </a:p>
          <a:p>
            <a:pPr lvl="3"/>
            <a:r>
              <a:rPr lang="es-ES" sz="1600" dirty="0"/>
              <a:t>Las cantidades percibidas por indemnización están exentas del pago a la Seguridad Social y no tributan al IRPF hasta 180.000 €</a:t>
            </a:r>
          </a:p>
          <a:p>
            <a:r>
              <a:rPr lang="es-ES" sz="2400" dirty="0">
                <a:ea typeface="ＭＳ Ｐゴシック" pitchFamily="40" charset="-128"/>
                <a:cs typeface="ＭＳ Ｐゴシック" pitchFamily="40" charset="-128"/>
              </a:rPr>
              <a:t>Comunicación a la Seguridad Social.</a:t>
            </a:r>
          </a:p>
          <a:p>
            <a:pPr lvl="1"/>
            <a:r>
              <a:rPr lang="es-ES" sz="2000" dirty="0"/>
              <a:t>Baja del trabajador en la empresa</a:t>
            </a:r>
          </a:p>
          <a:p>
            <a:pPr lvl="1"/>
            <a:r>
              <a:rPr lang="es-ES" sz="2000" dirty="0"/>
              <a:t>Inscripción en Servicio de Empleo.</a:t>
            </a:r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ea typeface="+mj-ea"/>
                <a:cs typeface="+mj-cs"/>
              </a:rPr>
              <a:t>Proceso de baja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C086E98-A84D-D148-A4DF-9A10F84B2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300" dirty="0"/>
              <a:t>Acuerdo entre Trabajadores y Empresarios.</a:t>
            </a:r>
          </a:p>
          <a:p>
            <a:pPr lvl="1"/>
            <a:r>
              <a:rPr lang="es-ES" sz="1800" dirty="0"/>
              <a:t>Se realiza entre los representantes legales de ambos sindicatos y organizaciones empresariales. Si es de empresa entre la dirección de la empresa y los representantes en la empresa de los trabajadores </a:t>
            </a:r>
            <a:r>
              <a:rPr lang="es-ES" sz="1800" dirty="0" err="1"/>
              <a:t>comíté</a:t>
            </a:r>
            <a:r>
              <a:rPr lang="es-ES" sz="1800" dirty="0"/>
              <a:t> de empresa o delegados sindicales. </a:t>
            </a:r>
          </a:p>
          <a:p>
            <a:r>
              <a:rPr lang="es-ES" sz="2300" dirty="0"/>
              <a:t>Tipos de convenios</a:t>
            </a:r>
          </a:p>
          <a:p>
            <a:pPr lvl="1"/>
            <a:r>
              <a:rPr lang="es-ES" sz="1800" dirty="0"/>
              <a:t> De Sector (nacional, provincial), de empresa </a:t>
            </a:r>
          </a:p>
          <a:p>
            <a:r>
              <a:rPr lang="es-ES" sz="2300" dirty="0"/>
              <a:t>En el convenio se establece</a:t>
            </a:r>
          </a:p>
          <a:p>
            <a:pPr lvl="1"/>
            <a:r>
              <a:rPr lang="es-ES" sz="1800" dirty="0"/>
              <a:t>Categorías</a:t>
            </a:r>
          </a:p>
          <a:p>
            <a:pPr lvl="1"/>
            <a:r>
              <a:rPr lang="es-ES" sz="1800" dirty="0"/>
              <a:t>Retribuciones</a:t>
            </a:r>
          </a:p>
          <a:p>
            <a:pPr lvl="1"/>
            <a:r>
              <a:rPr lang="es-ES" sz="1800" dirty="0"/>
              <a:t>Vacaciones</a:t>
            </a:r>
          </a:p>
          <a:p>
            <a:pPr lvl="1"/>
            <a:r>
              <a:rPr lang="es-ES" sz="1800" dirty="0"/>
              <a:t>Jornadas laborales</a:t>
            </a:r>
          </a:p>
          <a:p>
            <a:pPr lvl="1"/>
            <a:r>
              <a:rPr lang="es-ES" sz="1800" dirty="0"/>
              <a:t>Sanciones</a:t>
            </a:r>
          </a:p>
          <a:p>
            <a:pPr lvl="1"/>
            <a:r>
              <a:rPr lang="es-ES" sz="1800" dirty="0"/>
              <a:t>Horas extraordinarias</a:t>
            </a:r>
          </a:p>
          <a:p>
            <a:pPr lvl="1"/>
            <a:r>
              <a:rPr lang="es-ES" sz="1800" dirty="0"/>
              <a:t>Compensaciones sociales</a:t>
            </a:r>
          </a:p>
          <a:p>
            <a:pPr lvl="1"/>
            <a:endParaRPr lang="es-ES" dirty="0"/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Datos Generales de la empresa. </a:t>
            </a:r>
            <a:r>
              <a:rPr lang="es-ES" sz="4800" dirty="0">
                <a:ea typeface="ＭＳ Ｐゴシック" pitchFamily="40" charset="-128"/>
                <a:cs typeface="ＭＳ Ｐゴシック" pitchFamily="40" charset="-128"/>
              </a:rPr>
              <a:t>Convenio Colectivo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09D7594-20E9-4F46-B41E-2D54C1FDE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s-ES" sz="1400" dirty="0"/>
          </a:p>
          <a:p>
            <a:r>
              <a:rPr lang="es-ES" sz="2000" dirty="0"/>
              <a:t>Indefinido</a:t>
            </a:r>
          </a:p>
          <a:p>
            <a:pPr lvl="1"/>
            <a:r>
              <a:rPr lang="es-ES" sz="1600" dirty="0"/>
              <a:t>Por obra (obligación de la empresa a asignación a otra obra al finalizar)</a:t>
            </a:r>
          </a:p>
          <a:p>
            <a:pPr lvl="1"/>
            <a:r>
              <a:rPr lang="es-ES" sz="1600" dirty="0"/>
              <a:t>Contrato de trabajo fijo discontinuo</a:t>
            </a:r>
          </a:p>
          <a:p>
            <a:r>
              <a:rPr lang="es-ES" sz="2000" dirty="0"/>
              <a:t>Duración determinada</a:t>
            </a:r>
          </a:p>
          <a:p>
            <a:pPr lvl="1"/>
            <a:r>
              <a:rPr lang="es-ES" sz="1600" dirty="0"/>
              <a:t>Contrato por circunstancias de la producción</a:t>
            </a:r>
          </a:p>
          <a:p>
            <a:pPr lvl="1"/>
            <a:r>
              <a:rPr lang="es-ES" sz="1600" dirty="0"/>
              <a:t>Contrato por sustitución de persona trabajadora</a:t>
            </a:r>
          </a:p>
          <a:p>
            <a:pPr lvl="1"/>
            <a:r>
              <a:rPr lang="es-ES" sz="1600" dirty="0"/>
              <a:t>Tiene que ajustarse a causa justificada y su duración máxima debe de ser de 2 años.</a:t>
            </a:r>
          </a:p>
          <a:p>
            <a:r>
              <a:rPr lang="es-ES" sz="2000" dirty="0"/>
              <a:t>Formación</a:t>
            </a:r>
          </a:p>
          <a:p>
            <a:pPr lvl="1"/>
            <a:r>
              <a:rPr lang="es-ES" sz="1600" dirty="0"/>
              <a:t>Contrato de formación en alternancia. Mientras se realizan estudios.</a:t>
            </a:r>
          </a:p>
          <a:p>
            <a:pPr lvl="1"/>
            <a:r>
              <a:rPr lang="es-ES" sz="1600" dirty="0"/>
              <a:t>Contrato para la práctica profesional. Diplomados universitarios y de Formación profesional en los 2 últimos años, duración de 1 año. </a:t>
            </a:r>
          </a:p>
          <a:p>
            <a:r>
              <a:rPr lang="es-ES" sz="2000" dirty="0"/>
              <a:t>Tiempo parcial. Se contrata una parte de la jornada, se puede dar en cualquiera de las anteriores.</a:t>
            </a:r>
            <a:endParaRPr lang="es-ES" sz="3200" dirty="0"/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Datos Generales de la empresa </a:t>
            </a:r>
            <a:r>
              <a:rPr lang="es-ES" sz="4800" dirty="0">
                <a:ea typeface="ＭＳ Ｐゴシック" pitchFamily="40" charset="-128"/>
                <a:cs typeface="ＭＳ Ｐゴシック" pitchFamily="40" charset="-128"/>
              </a:rPr>
              <a:t>Tipos de Contrato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5184CA4-3C47-B647-A06E-302F97E14E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500" dirty="0"/>
              <a:t>Se establecen 14 festivos</a:t>
            </a:r>
          </a:p>
          <a:p>
            <a:r>
              <a:rPr lang="es-ES" sz="2500" dirty="0"/>
              <a:t>Festivos Nacionales, se establecen cada año por el gobierno del estado mediante decreto. Hay 8 fijos, se puede establecer uno más (por ejemplo el 6 de enero)., que es modificable por las comunidades autónomas.</a:t>
            </a:r>
          </a:p>
          <a:p>
            <a:r>
              <a:rPr lang="es-ES" sz="2500" dirty="0"/>
              <a:t>Autonómicos. Se establecen desde las Comunidades autónomas, 2 son discrecionales y los otros 2 a elegir entre varias fechas (jueves santo, lunes de pascua,..)</a:t>
            </a:r>
          </a:p>
          <a:p>
            <a:r>
              <a:rPr lang="es-ES" sz="2500" dirty="0"/>
              <a:t>Locales, Se establecen por los ayuntamientos y son 2.</a:t>
            </a:r>
          </a:p>
          <a:p>
            <a:r>
              <a:rPr lang="es-ES" sz="2800" dirty="0"/>
              <a:t>El promedio de horas laborales al año acordadas en convenios colectivos está en torno a las 1.736</a:t>
            </a:r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Datos Generales de la empresa.</a:t>
            </a:r>
            <a:br>
              <a:rPr lang="es-ES" dirty="0">
                <a:ea typeface="+mj-ea"/>
                <a:cs typeface="+mj-cs"/>
              </a:rPr>
            </a:br>
            <a:r>
              <a:rPr lang="es-ES" sz="4800" dirty="0">
                <a:ea typeface="ＭＳ Ｐゴシック" pitchFamily="40" charset="-128"/>
                <a:cs typeface="ＭＳ Ｐゴシック" pitchFamily="40" charset="-128"/>
              </a:rPr>
              <a:t>Calendario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93FC39E-5462-114A-A081-3DD450E00C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04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>
                <a:ea typeface="ＭＳ Ｐゴシック" pitchFamily="40" charset="-128"/>
                <a:cs typeface="ＭＳ Ｐゴシック" pitchFamily="40" charset="-128"/>
              </a:rPr>
              <a:t>Fases del Proceso</a:t>
            </a:r>
          </a:p>
          <a:p>
            <a:pPr lvl="1"/>
            <a:r>
              <a:rPr lang="es-ES" sz="1800" dirty="0"/>
              <a:t>Determinación de las vacantes</a:t>
            </a:r>
          </a:p>
          <a:p>
            <a:pPr lvl="2"/>
            <a:r>
              <a:rPr lang="es-ES" sz="1600" dirty="0"/>
              <a:t>Perfiles de contratación</a:t>
            </a:r>
          </a:p>
          <a:p>
            <a:pPr lvl="1"/>
            <a:r>
              <a:rPr lang="es-ES" sz="1800" dirty="0"/>
              <a:t>Realización de la Oferta</a:t>
            </a:r>
          </a:p>
          <a:p>
            <a:pPr lvl="1"/>
            <a:r>
              <a:rPr lang="es-ES" sz="1800" dirty="0"/>
              <a:t>Recepción de Solicitudes</a:t>
            </a:r>
          </a:p>
          <a:p>
            <a:pPr lvl="1"/>
            <a:r>
              <a:rPr lang="es-ES" sz="1800" dirty="0"/>
              <a:t>Establecimiento del baremo de selección</a:t>
            </a:r>
          </a:p>
          <a:p>
            <a:pPr lvl="1"/>
            <a:r>
              <a:rPr lang="es-ES" sz="1800" dirty="0"/>
              <a:t>Proceso de selección</a:t>
            </a:r>
          </a:p>
          <a:p>
            <a:pPr lvl="2"/>
            <a:r>
              <a:rPr lang="es-ES" sz="1600" dirty="0"/>
              <a:t>Evaluación de los historiales</a:t>
            </a:r>
          </a:p>
          <a:p>
            <a:pPr lvl="2"/>
            <a:r>
              <a:rPr lang="es-ES" sz="1600" dirty="0"/>
              <a:t>Entrevista personal</a:t>
            </a:r>
          </a:p>
          <a:p>
            <a:pPr lvl="1"/>
            <a:r>
              <a:rPr lang="es-ES" sz="1800" dirty="0"/>
              <a:t>Elección del Candidato</a:t>
            </a:r>
          </a:p>
          <a:p>
            <a:r>
              <a:rPr lang="es-ES" sz="2000" dirty="0">
                <a:ea typeface="ＭＳ Ｐゴシック" pitchFamily="40" charset="-128"/>
                <a:cs typeface="ＭＳ Ｐゴシック" pitchFamily="40" charset="-128"/>
              </a:rPr>
              <a:t>Tipos de selección</a:t>
            </a:r>
          </a:p>
          <a:p>
            <a:pPr lvl="1"/>
            <a:r>
              <a:rPr lang="es-ES" sz="1800" dirty="0"/>
              <a:t>Interna</a:t>
            </a:r>
          </a:p>
          <a:p>
            <a:pPr lvl="1"/>
            <a:r>
              <a:rPr lang="es-ES" sz="1800" dirty="0"/>
              <a:t>Externa, empresas de selección de personal</a:t>
            </a:r>
          </a:p>
          <a:p>
            <a:pPr lvl="1"/>
            <a:r>
              <a:rPr lang="es-ES" sz="1800" dirty="0"/>
              <a:t>Portales de empleo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Selección de personal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4685068-2D55-CC4A-9D12-EBF7A84EC0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>
                <a:ea typeface="ＭＳ Ｐゴシック" pitchFamily="40" charset="-128"/>
                <a:cs typeface="ＭＳ Ｐゴシック" pitchFamily="40" charset="-128"/>
              </a:rPr>
              <a:t>Datos Personales</a:t>
            </a:r>
          </a:p>
          <a:p>
            <a:pPr lvl="1"/>
            <a:r>
              <a:rPr lang="es-ES" sz="1800" dirty="0"/>
              <a:t>Datos básicos</a:t>
            </a:r>
          </a:p>
          <a:p>
            <a:pPr lvl="1"/>
            <a:r>
              <a:rPr lang="es-ES" sz="1800" dirty="0"/>
              <a:t>Datos económicos: cuenta de cobro</a:t>
            </a:r>
          </a:p>
          <a:p>
            <a:pPr lvl="1"/>
            <a:r>
              <a:rPr lang="es-ES" sz="1800" dirty="0"/>
              <a:t>Datos Familiares</a:t>
            </a:r>
          </a:p>
          <a:p>
            <a:r>
              <a:rPr lang="es-ES" sz="2000" dirty="0">
                <a:ea typeface="ＭＳ Ｐゴシック" pitchFamily="40" charset="-128"/>
                <a:cs typeface="ＭＳ Ｐゴシック" pitchFamily="40" charset="-128"/>
              </a:rPr>
              <a:t>Datos profesionales</a:t>
            </a:r>
          </a:p>
          <a:p>
            <a:pPr lvl="1"/>
            <a:r>
              <a:rPr lang="es-ES" sz="1800" dirty="0"/>
              <a:t>Titulación</a:t>
            </a:r>
          </a:p>
          <a:p>
            <a:pPr lvl="1"/>
            <a:r>
              <a:rPr lang="es-ES" sz="1800" dirty="0"/>
              <a:t>Tipo de contrato</a:t>
            </a:r>
          </a:p>
          <a:p>
            <a:pPr lvl="1"/>
            <a:r>
              <a:rPr lang="es-ES" sz="1800" dirty="0"/>
              <a:t>Convenio Colectivo</a:t>
            </a:r>
          </a:p>
          <a:p>
            <a:pPr lvl="2"/>
            <a:r>
              <a:rPr lang="es-ES" sz="1600" dirty="0"/>
              <a:t>Categorías</a:t>
            </a:r>
          </a:p>
          <a:p>
            <a:pPr lvl="2"/>
            <a:r>
              <a:rPr lang="es-ES" sz="1600" dirty="0"/>
              <a:t>Retribución</a:t>
            </a:r>
          </a:p>
          <a:p>
            <a:r>
              <a:rPr lang="es-ES" sz="2000" dirty="0">
                <a:ea typeface="ＭＳ Ｐゴシック" pitchFamily="40" charset="-128"/>
                <a:cs typeface="ＭＳ Ｐゴシック" pitchFamily="40" charset="-128"/>
              </a:rPr>
              <a:t>Alta la Seguridad Social</a:t>
            </a:r>
          </a:p>
          <a:p>
            <a:pPr lvl="1"/>
            <a:r>
              <a:rPr lang="es-ES" sz="1800" dirty="0"/>
              <a:t>Grupo de cotización</a:t>
            </a:r>
          </a:p>
          <a:p>
            <a:pPr lvl="1"/>
            <a:r>
              <a:rPr lang="es-ES" sz="1800" dirty="0"/>
              <a:t>Número de afiliación</a:t>
            </a:r>
          </a:p>
          <a:p>
            <a:pPr lvl="1"/>
            <a:r>
              <a:rPr lang="es-ES" sz="1800" dirty="0"/>
              <a:t>Plazo de un día</a:t>
            </a:r>
          </a:p>
          <a:p>
            <a:endParaRPr lang="en-U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Contratación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D36AB95-9A27-8F46-9387-95325AEF0C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>
                <a:ea typeface="ＭＳ Ｐゴシック" pitchFamily="40" charset="-128"/>
                <a:cs typeface="ＭＳ Ｐゴシック" pitchFamily="40" charset="-128"/>
              </a:rPr>
              <a:t>El Salario Base </a:t>
            </a:r>
          </a:p>
          <a:p>
            <a:r>
              <a:rPr lang="es-ES" sz="2400" dirty="0">
                <a:ea typeface="ＭＳ Ｐゴシック" pitchFamily="40" charset="-128"/>
                <a:cs typeface="ＭＳ Ｐゴシック" pitchFamily="40" charset="-128"/>
              </a:rPr>
              <a:t>Complementos </a:t>
            </a:r>
          </a:p>
          <a:p>
            <a:pPr lvl="1"/>
            <a:r>
              <a:rPr lang="es-ES" sz="1900" dirty="0"/>
              <a:t>Personales: antigüedad, idiomas, titulación.</a:t>
            </a:r>
          </a:p>
          <a:p>
            <a:pPr lvl="1"/>
            <a:r>
              <a:rPr lang="es-ES" sz="1900" dirty="0"/>
              <a:t>Puesto trabajo</a:t>
            </a:r>
          </a:p>
          <a:p>
            <a:pPr lvl="1"/>
            <a:r>
              <a:rPr lang="es-ES" sz="1900" dirty="0"/>
              <a:t>Por Tareas de carácter tóxico, penoso, peligroso y nocturno. </a:t>
            </a:r>
          </a:p>
          <a:p>
            <a:pPr lvl="1"/>
            <a:r>
              <a:rPr lang="es-ES" sz="1900" dirty="0"/>
              <a:t>Primas de producción, horas extraordinarias y comisiones.  </a:t>
            </a:r>
          </a:p>
          <a:p>
            <a:r>
              <a:rPr lang="es-ES" sz="2400" dirty="0">
                <a:ea typeface="ＭＳ Ｐゴシック" pitchFamily="40" charset="-128"/>
                <a:cs typeface="ＭＳ Ｐゴシック" pitchFamily="40" charset="-128"/>
              </a:rPr>
              <a:t>Pagas extraordinarias.⋅ </a:t>
            </a:r>
          </a:p>
          <a:p>
            <a:r>
              <a:rPr lang="es-ES" sz="2400" dirty="0">
                <a:ea typeface="ＭＳ Ｐゴシック" pitchFamily="40" charset="-128"/>
                <a:cs typeface="ＭＳ Ｐゴシック" pitchFamily="40" charset="-128"/>
              </a:rPr>
              <a:t>Salario en especie. </a:t>
            </a:r>
          </a:p>
          <a:p>
            <a:r>
              <a:rPr lang="es-ES" sz="2400" dirty="0">
                <a:ea typeface="ＭＳ Ｐゴシック" pitchFamily="40" charset="-128"/>
                <a:cs typeface="ＭＳ Ｐゴシック" pitchFamily="40" charset="-128"/>
              </a:rPr>
              <a:t>Percepciones no salariales</a:t>
            </a:r>
          </a:p>
          <a:p>
            <a:pPr lvl="1"/>
            <a:r>
              <a:rPr lang="es-ES" sz="1600" dirty="0"/>
              <a:t>Gastos de locomoción, dietas y quebranto de moneda.</a:t>
            </a:r>
          </a:p>
          <a:p>
            <a:pPr lvl="1"/>
            <a:r>
              <a:rPr lang="es-ES" sz="1600" dirty="0"/>
              <a:t>Las indemnizaciones por traslado, suspensión de empleo o despido.</a:t>
            </a:r>
          </a:p>
          <a:p>
            <a:pPr lvl="1"/>
            <a:r>
              <a:rPr lang="es-ES" sz="1600" dirty="0"/>
              <a:t>Prestaciones e indemnizaciones de la SS. </a:t>
            </a:r>
          </a:p>
          <a:p>
            <a:pPr lvl="1"/>
            <a:r>
              <a:rPr lang="es-ES" sz="1600" dirty="0"/>
              <a:t>Otras percepciones no salariales.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Percepciones Salariales: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061FA44-6300-F748-A445-CB622964B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B25DBD-B23D-DC46-A8AA-A629EE880300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1_Concurrencia">
  <a:themeElements>
    <a:clrScheme name="11_Concurrencia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D71600"/>
      </a:hlink>
      <a:folHlink>
        <a:srgbClr val="00AFE1"/>
      </a:folHlink>
    </a:clrScheme>
    <a:fontScheme name="11_Concurrencia">
      <a:majorFont>
        <a:latin typeface="Eras Medium ITC"/>
        <a:ea typeface=""/>
        <a:cs typeface=""/>
      </a:majorFont>
      <a:minorFont>
        <a:latin typeface="Tahoma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Concurrencia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D71600"/>
        </a:hlink>
        <a:folHlink>
          <a:srgbClr val="00AF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7780</TotalTime>
  <Words>2470</Words>
  <Application>Microsoft Macintosh PowerPoint</Application>
  <PresentationFormat>Presentación en pantalla (4:3)</PresentationFormat>
  <Paragraphs>712</Paragraphs>
  <Slides>34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4" baseType="lpstr">
      <vt:lpstr>Arial</vt:lpstr>
      <vt:lpstr>Arial Narrow</vt:lpstr>
      <vt:lpstr>Bookman Old Style</vt:lpstr>
      <vt:lpstr>Calibri</vt:lpstr>
      <vt:lpstr>Eras Medium ITC</vt:lpstr>
      <vt:lpstr>Tahoma</vt:lpstr>
      <vt:lpstr>Verdana</vt:lpstr>
      <vt:lpstr>Wingdings 2</vt:lpstr>
      <vt:lpstr>Wingdings 3</vt:lpstr>
      <vt:lpstr>11_Concurrencia</vt:lpstr>
      <vt:lpstr>Tema 7: Proceso de Recursos Humanos </vt:lpstr>
      <vt:lpstr>Índice</vt:lpstr>
      <vt:lpstr>Datos Generales de la empresa. CNAE</vt:lpstr>
      <vt:lpstr>Datos Generales de la empresa. Convenio Colectivo</vt:lpstr>
      <vt:lpstr>Datos Generales de la empresa Tipos de Contrato</vt:lpstr>
      <vt:lpstr>Datos Generales de la empresa. Calendario</vt:lpstr>
      <vt:lpstr>Selección de personal</vt:lpstr>
      <vt:lpstr>Contratación</vt:lpstr>
      <vt:lpstr>Percepciones Salariales:</vt:lpstr>
      <vt:lpstr>Componentes de la Nómina</vt:lpstr>
      <vt:lpstr>Deducciones:</vt:lpstr>
      <vt:lpstr>Seguridad Social</vt:lpstr>
      <vt:lpstr>Seguridad Social</vt:lpstr>
      <vt:lpstr>Presentación de PowerPoint</vt:lpstr>
      <vt:lpstr>Presentación de PowerPoint</vt:lpstr>
      <vt:lpstr>Tarifa de Primas de A.T. y E.P.</vt:lpstr>
      <vt:lpstr>Retención del IRPF</vt:lpstr>
      <vt:lpstr>Cálculo de la retención IRPF</vt:lpstr>
      <vt:lpstr>Presentación de PowerPoint</vt:lpstr>
      <vt:lpstr>Ejemplo: Separado con dos hijos que gana 85.324 año.</vt:lpstr>
      <vt:lpstr>Presentación de PowerPoint</vt:lpstr>
      <vt:lpstr>Gestión de Bajas y Altas enfermedad</vt:lpstr>
      <vt:lpstr>Gestión de Bajas y Altas enfermedad</vt:lpstr>
      <vt:lpstr>Pagos en nómina durante una baja por contingencias comunes</vt:lpstr>
      <vt:lpstr>Gestión de Bajas y Altas especiales</vt:lpstr>
      <vt:lpstr>Bonificaciones a las cuotas de la Seguridad Social</vt:lpstr>
      <vt:lpstr>Boletines de Cotización</vt:lpstr>
      <vt:lpstr>Presentación de PowerPoint</vt:lpstr>
      <vt:lpstr>Presentación de PowerPoint</vt:lpstr>
      <vt:lpstr>Presentación de PowerPoint</vt:lpstr>
      <vt:lpstr>Control de Asistencia al Centro de trabajo </vt:lpstr>
      <vt:lpstr>Gestión de gastos por desplazamiento provisional</vt:lpstr>
      <vt:lpstr>Formación y Gestión del Conocimiento</vt:lpstr>
      <vt:lpstr>Proceso de baja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MANUEL MARCO SUCH</cp:lastModifiedBy>
  <cp:revision>871</cp:revision>
  <cp:lastPrinted>1601-01-01T00:00:00Z</cp:lastPrinted>
  <dcterms:created xsi:type="dcterms:W3CDTF">2015-10-20T10:31:28Z</dcterms:created>
  <dcterms:modified xsi:type="dcterms:W3CDTF">2023-12-16T18:12:22Z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