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14" r:id="rId2"/>
    <p:sldId id="276" r:id="rId3"/>
    <p:sldId id="278" r:id="rId4"/>
    <p:sldId id="279" r:id="rId5"/>
    <p:sldId id="281" r:id="rId6"/>
    <p:sldId id="282" r:id="rId7"/>
    <p:sldId id="286" r:id="rId8"/>
    <p:sldId id="284" r:id="rId9"/>
    <p:sldId id="288" r:id="rId10"/>
    <p:sldId id="285" r:id="rId11"/>
    <p:sldId id="304" r:id="rId12"/>
    <p:sldId id="305" r:id="rId13"/>
    <p:sldId id="289" r:id="rId14"/>
    <p:sldId id="290" r:id="rId15"/>
    <p:sldId id="291" r:id="rId16"/>
    <p:sldId id="292" r:id="rId17"/>
    <p:sldId id="293" r:id="rId18"/>
    <p:sldId id="294" r:id="rId19"/>
    <p:sldId id="297" r:id="rId20"/>
    <p:sldId id="296" r:id="rId21"/>
    <p:sldId id="283" r:id="rId22"/>
    <p:sldId id="287" r:id="rId23"/>
    <p:sldId id="299" r:id="rId24"/>
    <p:sldId id="300" r:id="rId25"/>
    <p:sldId id="301" r:id="rId26"/>
    <p:sldId id="302" r:id="rId27"/>
    <p:sldId id="303" r:id="rId28"/>
    <p:sldId id="306" r:id="rId29"/>
    <p:sldId id="307" r:id="rId30"/>
    <p:sldId id="308" r:id="rId31"/>
    <p:sldId id="309" r:id="rId32"/>
    <p:sldId id="310" r:id="rId33"/>
    <p:sldId id="315" r:id="rId34"/>
    <p:sldId id="316" r:id="rId35"/>
    <p:sldId id="317" r:id="rId36"/>
    <p:sldId id="318" r:id="rId37"/>
    <p:sldId id="312" r:id="rId38"/>
    <p:sldId id="319" r:id="rId39"/>
    <p:sldId id="313" r:id="rId40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0C0C0"/>
    <a:srgbClr val="FFBD5B"/>
    <a:srgbClr val="FF9900"/>
    <a:srgbClr val="808080"/>
    <a:srgbClr val="333333"/>
    <a:srgbClr val="5F5F5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/>
    <p:restoredTop sz="94689"/>
  </p:normalViewPr>
  <p:slideViewPr>
    <p:cSldViewPr>
      <p:cViewPr varScale="1">
        <p:scale>
          <a:sx n="167" d="100"/>
          <a:sy n="167" d="100"/>
        </p:scale>
        <p:origin x="11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AD95CF85-A2C5-984B-AFDE-0F4C19E740B6}" type="datetime1">
              <a:rPr lang="es-ES"/>
              <a:pPr>
                <a:defRPr/>
              </a:pPr>
              <a:t>27/11/23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F7C43621-3CE5-A143-AA8E-82EA8DDF0C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53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06BA01B3-FCFB-854E-8ECE-FB20E8A2C1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051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22907-D879-5F4F-962E-F8FA2DD99A02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5160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0C4EBD-92C4-C54B-BB8A-B10704A87C9A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11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4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EAA662-126F-664C-BB6B-54F27D32182B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12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99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1C314-A1FB-7E47-8ED3-C0371C2DBCE3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13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6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5F38F-88A4-F541-AB04-0FFBD5AA4633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14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83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66299-5481-1D4D-A915-0D1AB0264B5A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15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14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1AC3E-2FCB-AD43-89E1-EFE44A734513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16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70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8FAA0-5ABA-C743-83DC-DA59D68CC67B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17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15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E3A12-E741-0749-8557-1B3120752317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18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60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8CB17-0F43-7C45-BE66-F4939B54F2AC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19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53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2CB19F-8DA1-D64B-8F26-B777A958EB04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20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8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A16D7-C9CA-D042-9128-D84ED6151572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1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732AD-5B93-3646-B1C8-1D697A33427B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21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65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CB528-A94D-C340-A447-7C20CCE26B59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22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99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FE76B-4F09-F843-8F25-B4F6623223DC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23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760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866962-9576-C44C-AFCE-208BCD8228C4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24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31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CA5452-6016-6748-8024-9C6322ED0FA7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25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29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06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3CE00-F896-2440-881F-4151812F223F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26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85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71445A-3F42-5942-A04C-4B1A1E59731F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27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47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89B68-4791-C147-9485-B2598C24CB83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28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72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4976A-8FEB-C645-86F6-07BA62351B1B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29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710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88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675BD-AB4F-0045-A8AD-BBA54129AD14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30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5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15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7A220-8DDE-AC46-875B-407688C0941A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4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35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09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8613B-0389-A646-BDC1-86DD350C1BB2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31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79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29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000B7-2548-924F-A155-CBA9EBF56188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32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60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49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ADD4B-7119-DE43-BECA-B939F247DA4E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36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8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70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C672B-1B4D-0E4E-8B1E-47A167FD744E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37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794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70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C672B-1B4D-0E4E-8B1E-47A167FD744E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38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19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dirty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90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4BF01-0AD1-5D40-862F-6B942677DF74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39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3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A72C7-9CC3-534E-BE62-27A9EE36CBA2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5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34E25-C1D5-054C-BD14-15CA9EE1A9F0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6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96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F6A325-122A-754A-9AF8-3A1FE9797F19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7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39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6A083-B762-1343-AFB6-E31450A5AA7D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8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72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50D6F-9620-6849-BFD4-4B7BDA25A95F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9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0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2EE42-76ED-7343-B5AD-7BA4E35168E3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10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2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lsi.ua.es/2010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://www.ua.es/es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4697 w 4697"/>
              <a:gd name="T1" fmla="*/ 0 h 367"/>
              <a:gd name="T2" fmla="*/ 4697 w 4697"/>
              <a:gd name="T3" fmla="*/ 367 h 367"/>
              <a:gd name="T4" fmla="*/ 0 w 4697"/>
              <a:gd name="T5" fmla="*/ 218 h 367"/>
              <a:gd name="T6" fmla="*/ 469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0 w 4697"/>
              <a:gd name="T15" fmla="*/ 0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dirty="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dirty="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s-ES">
              <a:latin typeface="Eras Medium ITC" pitchFamily="34" charset="0"/>
              <a:ea typeface="Arial" charset="0"/>
              <a:cs typeface="Arial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33400" y="4770438"/>
            <a:ext cx="8089900" cy="1477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s-ES_tradnl" sz="2400" b="1">
                <a:solidFill>
                  <a:srgbClr val="003399"/>
                </a:solidFill>
                <a:latin typeface="Tahoma" charset="0"/>
                <a:ea typeface="Arial" charset="0"/>
                <a:cs typeface="Arial" charset="0"/>
              </a:rPr>
              <a:t>2010-2011</a:t>
            </a:r>
            <a:endParaRPr lang="es-ES" sz="2400" b="1">
              <a:solidFill>
                <a:srgbClr val="003399"/>
              </a:solidFill>
              <a:latin typeface="Tahoma" charset="0"/>
              <a:ea typeface="Arial" charset="0"/>
              <a:cs typeface="Arial" charset="0"/>
            </a:endParaRPr>
          </a:p>
          <a:p>
            <a:pPr algn="ctr" eaLnBrk="0" hangingPunct="0">
              <a:defRPr/>
            </a:pPr>
            <a:r>
              <a:rPr lang="es-ES" sz="2400" b="1">
                <a:solidFill>
                  <a:srgbClr val="333333"/>
                </a:solidFill>
                <a:latin typeface="Tahoma" charset="0"/>
                <a:ea typeface="Arial" charset="0"/>
                <a:cs typeface="Arial" charset="0"/>
              </a:rPr>
              <a:t>Grado en Ingeniería Informática</a:t>
            </a:r>
          </a:p>
          <a:p>
            <a:pPr algn="ctr" eaLnBrk="0" hangingPunct="0">
              <a:spcBef>
                <a:spcPct val="50000"/>
              </a:spcBef>
              <a:defRPr/>
            </a:pPr>
            <a:endParaRPr lang="es-ES" sz="2800" i="1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8" name="19 Rectángulo"/>
          <p:cNvSpPr/>
          <p:nvPr userDrawn="1"/>
        </p:nvSpPr>
        <p:spPr>
          <a:xfrm>
            <a:off x="5304361" y="2819400"/>
            <a:ext cx="3077639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Profesores: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Andrés Montoyo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Manuel Marco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Sonia Vázquez</a:t>
            </a:r>
          </a:p>
        </p:txBody>
      </p:sp>
      <p:pic>
        <p:nvPicPr>
          <p:cNvPr id="10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Imagen de noticia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24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" name="26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02B6E-1ADC-1C4B-B0AC-3AAE6C9E00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64513-E48D-F64C-8B50-2D49D8B69F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111F8-6FCC-B742-8190-EC25B44281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CD384-F075-3344-BE5B-37CC6B5EDF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85814-43A4-5746-B81E-E5CEF935FC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8756A-3811-884C-987C-EB54BAFEDC8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83AA9-8EC9-544B-A96D-B6ABB6AD6DA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F5BD4-D1F1-AC42-9D92-748BB915D5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F3268-6442-6942-B14E-B21B7D4D3D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8F352-D363-BB4C-8B0A-FADF8D33A88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29501-FE0A-B948-9DDE-B1CB054EAD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dirty="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90115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dirty="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Sixth level</a:t>
            </a:r>
          </a:p>
          <a:p>
            <a:pPr lvl="4"/>
            <a:r>
              <a:rPr lang="en-US"/>
              <a:t>Seventh level</a:t>
            </a:r>
          </a:p>
          <a:p>
            <a:pPr lvl="4"/>
            <a:r>
              <a:rPr lang="en-US"/>
              <a:t>Eighth level</a:t>
            </a:r>
          </a:p>
          <a:p>
            <a:pPr lvl="4"/>
            <a:r>
              <a:rPr lang="en-US"/>
              <a:t>Ninth level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s-ES">
              <a:latin typeface="Arial Narrow" charset="0"/>
              <a:ea typeface="Arial" charset="0"/>
              <a:cs typeface="Arial" charset="0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Eras Medium ITC" pitchFamily="34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1" name="2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Eras Medium ITC" pitchFamily="34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FF45F14C-6A98-1349-AAEE-D7B9482E17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pitchFamily="8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pitchFamily="8" charset="0"/>
        <a:buChar char="◦"/>
        <a:defRPr sz="2600">
          <a:solidFill>
            <a:srgbClr val="333333"/>
          </a:solidFill>
          <a:latin typeface="+mn-lt"/>
          <a:ea typeface="ＭＳ Ｐゴシック" charset="-128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itchFamily="8" charset="2"/>
        <a:buChar char=""/>
        <a:defRPr sz="2400">
          <a:solidFill>
            <a:srgbClr val="333333"/>
          </a:solidFill>
          <a:latin typeface="+mn-lt"/>
          <a:ea typeface="ヒラギノ角ゴ Pro W3" pitchFamily="8" charset="-128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200">
          <a:solidFill>
            <a:srgbClr val="333333"/>
          </a:solidFill>
          <a:latin typeface="+mn-lt"/>
          <a:ea typeface="ヒラギノ角ゴ Pro W3" pitchFamily="8" charset="-128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000">
          <a:solidFill>
            <a:srgbClr val="333333"/>
          </a:solidFill>
          <a:latin typeface="+mn-lt"/>
          <a:ea typeface="ヒラギノ角ゴ Pro W3" pitchFamily="8" charset="-128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ES_tradnl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Tema 8: </a:t>
            </a:r>
            <a:r>
              <a:rPr lang="es-ES_tradnl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Creación de empresas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800"/>
              <a:t>Grado en Ingeniería Informática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238D515-B62B-C644-9A74-93A011F57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Herramienta para estudiar la viabilidad comercial de un proyecto. Se presenta en forma de matriz.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Factores Internos:</a:t>
            </a:r>
          </a:p>
          <a:p>
            <a:pPr lvl="1"/>
            <a:r>
              <a:rPr lang="es-ES" sz="2400"/>
              <a:t>Debilidades: aspectos del proyecto donde la competencia es superior</a:t>
            </a:r>
          </a:p>
          <a:p>
            <a:pPr lvl="1"/>
            <a:r>
              <a:rPr lang="es-ES" sz="2400"/>
              <a:t>Fortalezas: aspectos del proyecto donde la competencia es inferior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Factores Externos:</a:t>
            </a:r>
          </a:p>
          <a:p>
            <a:pPr lvl="1"/>
            <a:r>
              <a:rPr lang="es-ES" sz="2400"/>
              <a:t>Amenazas: Impedimentos y dificultades del entorno</a:t>
            </a:r>
          </a:p>
          <a:p>
            <a:pPr lvl="1"/>
            <a:r>
              <a:rPr lang="es-ES" sz="2400"/>
              <a:t>Oportunidades: Posibilidad de explotar una ventaja competitiva.</a:t>
            </a:r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del Mercado 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DAFO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BA35A3C-0854-8E4F-95DC-583307D488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52400" y="1392238"/>
          <a:ext cx="8763000" cy="5315586"/>
        </p:xfrm>
        <a:graphic>
          <a:graphicData uri="http://schemas.openxmlformats.org/drawingml/2006/table">
            <a:tbl>
              <a:tblPr/>
              <a:tblGrid>
                <a:gridCol w="465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D</a:t>
                      </a: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EBILIDADES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1430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</a:t>
                      </a: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MENAZAS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1430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no hay dirección estratégica clara,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entrada de nuevos competidores con costes más bajos,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incapacidad para financiar los cambios necesarios en la estrategia,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incremento en las ventas de los productos sustitutivos,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atraso en I+D,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crecimiento lento del mercado, cambio en las necesidades 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rentabilidad inferior a la media,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y gustos de los consumidores,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débil imagen en el mercado, cartera de productos limitada,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Incremento de barreras y requisitos reglamentarios costosos,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instalaciones obsoletas,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creciente poder de negociación de clientes y/o proveedores.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red de distribución débil o sistemas ineficientes 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exceso de problemas operativos internos.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FORTALEZAS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1430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OPORTUNIDADES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1430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capacidades en actividades clave, recursos financieros adecuados,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entrar en nuevos mercados o segmentos,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habilidades y recursos tecnológicos superiores,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atender a grupos adicionales de clientes,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propiedad de la tecnología principal,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ampliación de la cartera de productos para satisfacer nuevas necesidades de los clientes,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ventajas en costes,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crecimiento rápido del mercado,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importante programa I+D,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diversificación de productos relacionados,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buena imagen en los consumidores,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eliminación de barreras comerciales en mercados exteriores atractivos.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líder en el mercado,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capacidad directiva.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del Mercado </a:t>
            </a:r>
            <a:b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Ejemplo de DAFO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693B923-AF1C-8C4C-BD91-380363C2CC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Estrategias defensivas: </a:t>
            </a:r>
          </a:p>
          <a:p>
            <a:pPr lvl="1" algn="just"/>
            <a:r>
              <a:rPr lang="es-ES" sz="2000">
                <a:solidFill>
                  <a:srgbClr val="444444"/>
                </a:solidFill>
              </a:rPr>
              <a:t>la empresa está preparada para enfrentarse a las amenazas.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Estrategias ofensivas:</a:t>
            </a:r>
          </a:p>
          <a:p>
            <a:pPr lvl="1" algn="just"/>
            <a:r>
              <a:rPr lang="es-ES" sz="2000">
                <a:solidFill>
                  <a:srgbClr val="444444"/>
                </a:solidFill>
              </a:rPr>
              <a:t>es la posición en la que toda empresa quisiera estar. Debe adoptar estrategias de crecimiento...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Estrategias de supervivencia: </a:t>
            </a:r>
          </a:p>
          <a:p>
            <a:pPr lvl="1" algn="just"/>
            <a:r>
              <a:rPr lang="es-ES" sz="2000">
                <a:solidFill>
                  <a:srgbClr val="444444"/>
                </a:solidFill>
              </a:rPr>
              <a:t>la empresa se enfrenta a amenazas externas sin las fortalezas internas necesarias para luchar contra la competencia.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Estrategias de reorientación: </a:t>
            </a:r>
          </a:p>
          <a:p>
            <a:pPr lvl="1" algn="just"/>
            <a:r>
              <a:rPr lang="es-ES" sz="2000">
                <a:solidFill>
                  <a:srgbClr val="444444"/>
                </a:solidFill>
              </a:rPr>
              <a:t>a la empresa se le plantean oportunidades que puede aprovechar pero sin embargo carece de la preparación adecuada. La empresa debe establecer un programa de acciones específicas y reorientar sus estrategias anteriores.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>Análisis del Mercado </a:t>
            </a:r>
            <a:b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>Conclusión a extraer de un DAFO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C5DDA34-E8BB-2246-B2CC-5EACBDE8D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Crear la Demanda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Vender el Producto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Objetivos comerciales. Estrategias para conseguirlos.</a:t>
            </a:r>
          </a:p>
          <a:p>
            <a:r>
              <a:rPr lang="es-ES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Hay que trabajar en políticas de:</a:t>
            </a:r>
          </a:p>
          <a:p>
            <a:pPr lvl="1"/>
            <a:r>
              <a:rPr lang="es-ES">
                <a:solidFill>
                  <a:srgbClr val="444444"/>
                </a:solidFill>
              </a:rPr>
              <a:t>Producto</a:t>
            </a:r>
          </a:p>
          <a:p>
            <a:pPr lvl="1"/>
            <a:r>
              <a:rPr lang="es-ES">
                <a:solidFill>
                  <a:srgbClr val="444444"/>
                </a:solidFill>
              </a:rPr>
              <a:t>Precio</a:t>
            </a:r>
          </a:p>
          <a:p>
            <a:pPr lvl="1"/>
            <a:r>
              <a:rPr lang="es-ES">
                <a:solidFill>
                  <a:srgbClr val="444444"/>
                </a:solidFill>
              </a:rPr>
              <a:t>Distribución</a:t>
            </a:r>
          </a:p>
          <a:p>
            <a:pPr lvl="1"/>
            <a:r>
              <a:rPr lang="es-ES">
                <a:solidFill>
                  <a:srgbClr val="444444"/>
                </a:solidFill>
              </a:rPr>
              <a:t>Promoción</a:t>
            </a:r>
            <a:endParaRPr lang="es-ES"/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Marketing y Comercialización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7557034-D770-104F-AFE2-E1416D29DA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Líneas de productos. </a:t>
            </a:r>
          </a:p>
          <a:p>
            <a:pPr lvl="1"/>
            <a:r>
              <a:rPr lang="es-ES" sz="1800"/>
              <a:t>Amplitud: nº líneas de productos ofrecidos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Artículos de referencia.</a:t>
            </a:r>
          </a:p>
          <a:p>
            <a:pPr lvl="1"/>
            <a:r>
              <a:rPr lang="es-ES" sz="1800"/>
              <a:t>Profundidad. Nº de artículos ofrecidos.</a:t>
            </a:r>
          </a:p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Comparación del Producto/Servicio con la Oferta Existente</a:t>
            </a:r>
          </a:p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Garantía y Asistencia Técnica</a:t>
            </a:r>
          </a:p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Ventaja Competitiva</a:t>
            </a:r>
          </a:p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Tecnología: Patentes y Marcas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Fases del producto</a:t>
            </a:r>
          </a:p>
          <a:p>
            <a:pPr lvl="1"/>
            <a:r>
              <a:rPr lang="es-ES" sz="1800"/>
              <a:t>Emergente</a:t>
            </a:r>
          </a:p>
          <a:p>
            <a:pPr lvl="1"/>
            <a:r>
              <a:rPr lang="es-ES" sz="1800"/>
              <a:t>Crecimiento</a:t>
            </a:r>
          </a:p>
          <a:p>
            <a:pPr lvl="1"/>
            <a:r>
              <a:rPr lang="es-ES" sz="1800"/>
              <a:t>Madurez</a:t>
            </a:r>
          </a:p>
          <a:p>
            <a:pPr lvl="1"/>
            <a:r>
              <a:rPr lang="es-ES" sz="1800"/>
              <a:t>Declive</a:t>
            </a:r>
            <a:endParaRPr lang="es-ES" sz="1600"/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Marketing y Comercialización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Política de Producto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B144FA1-273E-DF4B-917C-D8B3BD02C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Criterios de Fijación de Precios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Análisis de los costes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Demanda.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Producto.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Competencia.</a:t>
            </a:r>
          </a:p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Estrategias de Fijación de Precios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Precios altos o selección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Precios bajos de salida o penetración.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Estrategias de "Líneas de producto“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Precios psicológicos.</a:t>
            </a:r>
          </a:p>
          <a:p>
            <a:pPr lvl="2"/>
            <a:r>
              <a:rPr lang="es-ES" sz="1600">
                <a:solidFill>
                  <a:schemeClr val="tx1"/>
                </a:solidFill>
              </a:rPr>
              <a:t>Precio impar precio par.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Precios geográficos</a:t>
            </a:r>
          </a:p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Plazo de Cobro a Cliente</a:t>
            </a:r>
            <a:endParaRPr lang="es-ES" sz="3200" b="1" i="1">
              <a:solidFill>
                <a:srgbClr val="444444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endParaRPr lang="es-ES" b="1">
              <a:solidFill>
                <a:srgbClr val="BD0021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Marketing y Comercialización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Política de precios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6295D3C-E25B-EA4D-A823-DF39192261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Distribución al por Mayor</a:t>
            </a:r>
          </a:p>
          <a:p>
            <a:pPr lvl="1" algn="just"/>
            <a:r>
              <a:rPr lang="es-ES" sz="1400">
                <a:solidFill>
                  <a:schemeClr val="tx1"/>
                </a:solidFill>
              </a:rPr>
              <a:t>mayorista especializado/cash-and-carry/transportista/de despacho/de estantería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Distribución al por Menor</a:t>
            </a:r>
          </a:p>
          <a:p>
            <a:pPr lvl="1" algn="just"/>
            <a:r>
              <a:rPr lang="es-ES" sz="1400">
                <a:solidFill>
                  <a:schemeClr val="tx1"/>
                </a:solidFill>
              </a:rPr>
              <a:t>venta tradicional/supermercado/hipermercado</a:t>
            </a:r>
          </a:p>
          <a:p>
            <a:pPr lvl="1" algn="just"/>
            <a:r>
              <a:rPr lang="es-ES" sz="1400">
                <a:solidFill>
                  <a:schemeClr val="tx1"/>
                </a:solidFill>
              </a:rPr>
              <a:t>Hiper especializado/tienda de descuento/tienda de conveniencia</a:t>
            </a:r>
          </a:p>
          <a:p>
            <a:pPr lvl="1" algn="just"/>
            <a:r>
              <a:rPr lang="es-ES" sz="1400">
                <a:solidFill>
                  <a:schemeClr val="tx1"/>
                </a:solidFill>
              </a:rPr>
              <a:t>Grandes almacenes populares/venta a domicilio/máquinas expendedoras</a:t>
            </a:r>
          </a:p>
          <a:p>
            <a:pPr lvl="1" algn="just"/>
            <a:r>
              <a:rPr lang="es-ES" sz="1400">
                <a:solidFill>
                  <a:schemeClr val="tx1"/>
                </a:solidFill>
              </a:rPr>
              <a:t> venta por correo/venta por revista/venta por televisión/venta por Internet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Red de Vendedores: propios /ajena</a:t>
            </a:r>
            <a:endParaRPr lang="es-ES" sz="1400">
              <a:solidFill>
                <a:schemeClr val="tx1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Sucursales o Delegaciones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Agencias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Representantes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Listado de Distribuidores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Política de Distribución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Red de Ventas: Política de Motivación e Incentivos para los Comerciales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Servicio a los clientes: Sistemas de evaluación de los canales de distribución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Comercio Exterior</a:t>
            </a:r>
          </a:p>
          <a:p>
            <a:pPr>
              <a:buFont typeface="Wingdings 3" pitchFamily="8" charset="2"/>
              <a:buNone/>
            </a:pPr>
            <a:br>
              <a:rPr lang="es-ES" sz="1600">
                <a:ea typeface="ＭＳ Ｐゴシック" pitchFamily="40" charset="-128"/>
                <a:cs typeface="ＭＳ Ｐゴシック" pitchFamily="40" charset="-128"/>
              </a:rPr>
            </a:br>
            <a:br>
              <a:rPr lang="es-ES" sz="1600">
                <a:ea typeface="ＭＳ Ｐゴシック" pitchFamily="40" charset="-128"/>
                <a:cs typeface="ＭＳ Ｐゴシック" pitchFamily="40" charset="-128"/>
              </a:rPr>
            </a:br>
            <a:br>
              <a:rPr lang="es-ES" sz="1600">
                <a:ea typeface="ＭＳ Ｐゴシック" pitchFamily="40" charset="-128"/>
                <a:cs typeface="ＭＳ Ｐゴシック" pitchFamily="40" charset="-128"/>
              </a:rPr>
            </a:br>
            <a:br>
              <a:rPr lang="es-ES" sz="1600">
                <a:ea typeface="ＭＳ Ｐゴシック" pitchFamily="40" charset="-128"/>
                <a:cs typeface="ＭＳ Ｐゴシック" pitchFamily="40" charset="-128"/>
              </a:rPr>
            </a:br>
            <a:endParaRPr lang="es-ES" sz="160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Marketing y Comercialización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Canales de Distribución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E90E61-965A-4E44-9CC0-49C91683E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Imagen corporativa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Marca Corporativa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Mensaje o Eslogan de la Empresa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Marcas de Productos o Servicios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</a:rPr>
              <a:t>Rótulos del Establecimiento</a:t>
            </a:r>
          </a:p>
          <a:p>
            <a:pPr algn="just"/>
            <a:r>
              <a:rPr lang="es-ES" sz="18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Estrategia de Comunicación dos tipos 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De Empuje: de canales al cliente.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De Atracción: directo al cliente</a:t>
            </a:r>
          </a:p>
          <a:p>
            <a:r>
              <a:rPr lang="es-ES" sz="18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Canales de Comunicación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Publicidad.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Promoción de ventas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Relaciones públicas.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Ventas personales.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Merchandising</a:t>
            </a:r>
          </a:p>
          <a:p>
            <a:r>
              <a:rPr lang="es-ES" sz="18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Acciones de Promoción: Líderes de opinión</a:t>
            </a:r>
          </a:p>
          <a:p>
            <a:r>
              <a:rPr lang="es-ES" sz="18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Sistemas de Información y de Resultados de las Acciones de Promoción</a:t>
            </a:r>
          </a:p>
          <a:p>
            <a:pPr>
              <a:buFont typeface="Wingdings 3" pitchFamily="8" charset="2"/>
              <a:buNone/>
            </a:pPr>
            <a:br>
              <a:rPr lang="es-ES">
                <a:ea typeface="ＭＳ Ｐゴシック" pitchFamily="40" charset="-128"/>
                <a:cs typeface="ＭＳ Ｐゴシック" pitchFamily="40" charset="-128"/>
              </a:rPr>
            </a:br>
            <a:br>
              <a:rPr lang="es-ES">
                <a:ea typeface="ＭＳ Ｐゴシック" pitchFamily="40" charset="-128"/>
                <a:cs typeface="ＭＳ Ｐゴシック" pitchFamily="40" charset="-128"/>
              </a:rPr>
            </a:b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Marketing y Comercialización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Estrategia de Promoción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3BC764E-47BE-2844-91BE-A01C745F0F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Promover aquellas características que distingan y que interesen más a nuestros clientes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Estrategia de posicionamiento;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Consiste en decidir la imagen con que la empresa desea ser identificada por su público objetivo</a:t>
            </a:r>
          </a:p>
          <a:p>
            <a:pPr lvl="2"/>
            <a:r>
              <a:rPr lang="es-ES" sz="1200">
                <a:solidFill>
                  <a:schemeClr val="tx1"/>
                </a:solidFill>
              </a:rPr>
              <a:t>Imagen</a:t>
            </a:r>
          </a:p>
          <a:p>
            <a:pPr lvl="2"/>
            <a:r>
              <a:rPr lang="es-ES" sz="1200">
                <a:solidFill>
                  <a:schemeClr val="tx1"/>
                </a:solidFill>
              </a:rPr>
              <a:t>Precio</a:t>
            </a:r>
          </a:p>
          <a:p>
            <a:pPr lvl="2"/>
            <a:r>
              <a:rPr lang="es-ES" sz="1200">
                <a:solidFill>
                  <a:schemeClr val="tx1"/>
                </a:solidFill>
              </a:rPr>
              <a:t>Calidad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Objetivos de Mercado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cuota de mercado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incrementos de ventas: porcentuales, absolutos.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periodo de planificación: mensual, semestral, anual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Política de la Fuerza de Venta (Comerciales)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política de incentivos, remuneración y motivación de la red de vendedores de la empresa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Técnicas de Merchandising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objetivo de dinamizar y facilitar sus ventas, transmitir la imagen deseada al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 cliente y asegurar su satisfacción. 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Escaparatismo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Marketing y Comercialización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de Ventas.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5D40048-614B-B34D-864D-B8E3A51023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Estrategia de Producción y Operaciones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Medio para alcanzar los objetivos establecidos de fabricación o de prestación de servicios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Costes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Calidad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Entrega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Servicio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Descripción del Proceso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Planificación de la Actividad: Programa de Producción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Capacidad máxima por producto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Recursos Necesarios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Materias Primas/Auxiliares y Energía)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Costes de Producción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Control de Calidad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Medidas de Seguridad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Plan de Prevención de Riesgos Laborales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Factores Medioambientales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Producción y Operaciones</a:t>
            </a:r>
            <a:br>
              <a:rPr lang="es-ES" sz="32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32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Proceso de Fabricación/ Producción del Servicio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CDCB081-ADED-354D-999A-2568B8BFF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Índice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321550" cy="4525962"/>
          </a:xfrm>
        </p:spPr>
        <p:txBody>
          <a:bodyPr/>
          <a:lstStyle/>
          <a:p>
            <a:endParaRPr lang="es-ES" sz="2800">
              <a:ea typeface="ＭＳ Ｐゴシック" pitchFamily="40" charset="-128"/>
              <a:cs typeface="ＭＳ Ｐゴシック" pitchFamily="4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2200">
                <a:ea typeface="ＭＳ Ｐゴシック" pitchFamily="40" charset="-128"/>
                <a:cs typeface="ＭＳ Ｐゴシック" pitchFamily="40" charset="-128"/>
              </a:rPr>
              <a:t>Presentación del Proyecto</a:t>
            </a:r>
          </a:p>
          <a:p>
            <a:pPr eaLnBrk="1" hangingPunct="1">
              <a:lnSpc>
                <a:spcPct val="90000"/>
              </a:lnSpc>
            </a:pPr>
            <a:r>
              <a:rPr lang="es-ES" sz="2200">
                <a:ea typeface="ＭＳ Ｐゴシック" pitchFamily="40" charset="-128"/>
                <a:cs typeface="ＭＳ Ｐゴシック" pitchFamily="40" charset="-128"/>
              </a:rPr>
              <a:t>Actividad del Negocio</a:t>
            </a:r>
          </a:p>
          <a:p>
            <a:pPr eaLnBrk="1" hangingPunct="1">
              <a:lnSpc>
                <a:spcPct val="90000"/>
              </a:lnSpc>
            </a:pPr>
            <a:r>
              <a:rPr lang="es-ES" sz="2200">
                <a:ea typeface="ＭＳ Ｐゴシック" pitchFamily="40" charset="-128"/>
                <a:cs typeface="ＭＳ Ｐゴシック" pitchFamily="40" charset="-128"/>
              </a:rPr>
              <a:t>Análisis del Mercado</a:t>
            </a:r>
          </a:p>
          <a:p>
            <a:pPr eaLnBrk="1" hangingPunct="1">
              <a:lnSpc>
                <a:spcPct val="90000"/>
              </a:lnSpc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Marketing y Comercialización</a:t>
            </a:r>
          </a:p>
          <a:p>
            <a:pPr eaLnBrk="1" hangingPunct="1">
              <a:lnSpc>
                <a:spcPct val="90000"/>
              </a:lnSpc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Producción y Operaciones</a:t>
            </a:r>
          </a:p>
          <a:p>
            <a:pPr eaLnBrk="1" hangingPunct="1">
              <a:lnSpc>
                <a:spcPct val="90000"/>
              </a:lnSpc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Organización y Recursos Humanos</a:t>
            </a:r>
          </a:p>
          <a:p>
            <a:pPr eaLnBrk="1" hangingPunct="1">
              <a:lnSpc>
                <a:spcPct val="90000"/>
              </a:lnSpc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Plan Económico y Financiero</a:t>
            </a:r>
          </a:p>
          <a:p>
            <a:pPr eaLnBrk="1" hangingPunct="1">
              <a:lnSpc>
                <a:spcPct val="90000"/>
              </a:lnSpc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Constitución formal de la empresa</a:t>
            </a:r>
          </a:p>
          <a:p>
            <a:pPr eaLnBrk="1" hangingPunct="1">
              <a:lnSpc>
                <a:spcPct val="90000"/>
              </a:lnSpc>
            </a:pPr>
            <a:endParaRPr lang="es-ES" sz="2200">
              <a:ea typeface="ＭＳ Ｐゴシック" pitchFamily="40" charset="-128"/>
              <a:cs typeface="ＭＳ Ｐゴシック" pitchFamily="40" charset="-128"/>
            </a:endParaRPr>
          </a:p>
          <a:p>
            <a:pPr eaLnBrk="1" hangingPunct="1">
              <a:lnSpc>
                <a:spcPct val="90000"/>
              </a:lnSpc>
            </a:pPr>
            <a:endParaRPr lang="es-ES" sz="2200">
              <a:ea typeface="ＭＳ Ｐゴシック" pitchFamily="40" charset="-128"/>
              <a:cs typeface="ＭＳ Ｐゴシック" pitchFamily="40" charset="-128"/>
            </a:endParaRPr>
          </a:p>
          <a:p>
            <a:pPr eaLnBrk="1" hangingPunct="1">
              <a:lnSpc>
                <a:spcPct val="90000"/>
              </a:lnSpc>
            </a:pPr>
            <a:endParaRPr lang="es-ES" sz="220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DB7160D-AC67-3446-87DD-3A46849E2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Locales</a:t>
            </a:r>
          </a:p>
          <a:p>
            <a:pPr lvl="1"/>
            <a:r>
              <a:rPr lang="es-ES" sz="1600"/>
              <a:t>Ubicación</a:t>
            </a:r>
          </a:p>
          <a:p>
            <a:pPr lvl="1"/>
            <a:r>
              <a:rPr lang="es-ES" sz="1600"/>
              <a:t>Tamaño</a:t>
            </a:r>
          </a:p>
          <a:p>
            <a:pPr lvl="1"/>
            <a:r>
              <a:rPr lang="es-ES" sz="1600"/>
              <a:t>Distribución</a:t>
            </a:r>
          </a:p>
          <a:p>
            <a:pPr lvl="1"/>
            <a:r>
              <a:rPr lang="es-ES" sz="1600"/>
              <a:t>Compra/Alquiler</a:t>
            </a:r>
          </a:p>
          <a:p>
            <a:pPr lvl="1"/>
            <a:r>
              <a:rPr lang="es-ES" sz="1600"/>
              <a:t>Características local.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Equipamiento</a:t>
            </a:r>
          </a:p>
          <a:p>
            <a:pPr lvl="1"/>
            <a:r>
              <a:rPr lang="es-ES" sz="1600"/>
              <a:t>Maquinaria</a:t>
            </a:r>
          </a:p>
          <a:p>
            <a:pPr lvl="1"/>
            <a:r>
              <a:rPr lang="es-ES" sz="1600"/>
              <a:t>Transporte</a:t>
            </a:r>
          </a:p>
          <a:p>
            <a:pPr lvl="1"/>
            <a:r>
              <a:rPr lang="es-ES" sz="1600"/>
              <a:t>Mobiliario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Tecnología</a:t>
            </a:r>
          </a:p>
          <a:p>
            <a:pPr lvl="1"/>
            <a:r>
              <a:rPr lang="es-ES" sz="1600"/>
              <a:t>Hardware</a:t>
            </a:r>
          </a:p>
          <a:p>
            <a:pPr lvl="1"/>
            <a:r>
              <a:rPr lang="es-ES" sz="1600"/>
              <a:t>Software</a:t>
            </a:r>
          </a:p>
          <a:p>
            <a:pPr lvl="1"/>
            <a:r>
              <a:rPr lang="es-ES" sz="1600"/>
              <a:t>Otras.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Mantenimiento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Producción y Operaciones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Instalaciones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EB02A42-E6EC-BA49-813F-4C5B6F878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contenido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9538"/>
          </a:xfrm>
        </p:spPr>
        <p:txBody>
          <a:bodyPr/>
          <a:lstStyle/>
          <a:p>
            <a:pPr algn="just"/>
            <a:r>
              <a:rPr lang="es-ES" sz="1800" dirty="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Relación entre  el costes de compra de productos a proveedores respecto del precio de venta.</a:t>
            </a:r>
          </a:p>
          <a:p>
            <a:pPr algn="just"/>
            <a:r>
              <a:rPr lang="es-ES" sz="1800" dirty="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Análisis de las Subcontrataciones.</a:t>
            </a:r>
          </a:p>
          <a:p>
            <a:pPr algn="just"/>
            <a:r>
              <a:rPr lang="es-ES" sz="1800" dirty="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Identificar y Clasificación de los Proveedores</a:t>
            </a:r>
          </a:p>
          <a:p>
            <a:pPr lvl="1" algn="just"/>
            <a:r>
              <a:rPr lang="es-ES" sz="1600" dirty="0">
                <a:solidFill>
                  <a:schemeClr val="tx1"/>
                </a:solidFill>
              </a:rPr>
              <a:t>En primer lugar, debemos realizar un listado de proveedores detallando los productos que ofrece, % del mercado que controla, precios, calidades, condiciones de pago y plazos de entrega.</a:t>
            </a:r>
          </a:p>
          <a:p>
            <a:pPr lvl="1" algn="just"/>
            <a:r>
              <a:rPr lang="es-ES" sz="1600" dirty="0">
                <a:solidFill>
                  <a:schemeClr val="tx1"/>
                </a:solidFill>
              </a:rPr>
              <a:t>En segundo lugar, se deben de clasificar por orden de importancia que vendrá dado por los productos que suministra si son críticos para el proceso, si existen productos alternativos, o si el volumen previsto de sus suministros es muy significativo en relación con el total.</a:t>
            </a:r>
          </a:p>
          <a:p>
            <a:pPr algn="just"/>
            <a:r>
              <a:rPr lang="es-ES" sz="1800" dirty="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Criterios de Selección y Evaluación de Proveedores</a:t>
            </a:r>
          </a:p>
          <a:p>
            <a:pPr lvl="1" algn="just"/>
            <a:r>
              <a:rPr lang="es-ES" sz="1600" dirty="0">
                <a:solidFill>
                  <a:schemeClr val="tx1"/>
                </a:solidFill>
              </a:rPr>
              <a:t>En este apartado, seleccionaremos los proveedores más importantes con el objetivo de establecer una relación preferencial con ellos. Dichos proveedores deben cumplir con los siguientes requisitos: precios competitivos, especializados en los productos que entregan, fiables en calidad y plazos de entrega, mejor servicio técnico e infraestructuras, proximidad y cercanía a la empresa.</a:t>
            </a:r>
          </a:p>
          <a:p>
            <a:pPr lvl="1" algn="just"/>
            <a:r>
              <a:rPr lang="es-ES" sz="1600" dirty="0">
                <a:solidFill>
                  <a:schemeClr val="tx1"/>
                </a:solidFill>
              </a:rPr>
              <a:t>Además, periódicamente debemos evaluar a los proveedores para conocer su grado de cumplimiento con los niveles de calidad que se le exigen.</a:t>
            </a:r>
          </a:p>
          <a:p>
            <a:pPr algn="just"/>
            <a:endParaRPr lang="es-ES" sz="1000" dirty="0">
              <a:solidFill>
                <a:schemeClr val="tx1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endParaRPr lang="es-ES" dirty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Proveedores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D472EA-76D0-8242-A5FC-EDFACB5488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832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contenido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/>
          <a:lstStyle/>
          <a:p>
            <a:pPr algn="just"/>
            <a:r>
              <a:rPr lang="es-ES" sz="2000" dirty="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Política de Compras</a:t>
            </a:r>
          </a:p>
          <a:p>
            <a:pPr lvl="1" algn="just"/>
            <a:r>
              <a:rPr lang="es-ES" sz="1800" dirty="0">
                <a:solidFill>
                  <a:schemeClr val="tx1"/>
                </a:solidFill>
              </a:rPr>
              <a:t>Se debe establecer una política de compras que recoja los criterios y aspectos relacionados con la evaluación y selección de proveedores, requisitos de calidad necesarios, plazos de entrega, política de pagos (contado o crédito, y en este caso fijar el plazo de pago), etc.</a:t>
            </a:r>
          </a:p>
          <a:p>
            <a:pPr algn="just"/>
            <a:r>
              <a:rPr lang="es-ES" sz="2000" dirty="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Almacenes de Materias Primas</a:t>
            </a:r>
          </a:p>
          <a:p>
            <a:pPr lvl="1" algn="just"/>
            <a:r>
              <a:rPr lang="es-ES" sz="1800" dirty="0">
                <a:solidFill>
                  <a:schemeClr val="tx1"/>
                </a:solidFill>
              </a:rPr>
              <a:t>En este apartado se comentarán las instalaciones y recursos con los que se cuenta para el almacenamiento de materias primas y compras.</a:t>
            </a:r>
          </a:p>
          <a:p>
            <a:r>
              <a:rPr lang="es-ES" sz="2000" dirty="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Parámetros de Aprovisionamiento (Distancia, Coste, Plazo de Entrega)</a:t>
            </a:r>
          </a:p>
          <a:p>
            <a:r>
              <a:rPr lang="es-ES" sz="2000" dirty="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Programa de Compras y Aprovisionamientos</a:t>
            </a:r>
          </a:p>
          <a:p>
            <a:r>
              <a:rPr lang="es-ES" sz="2000" dirty="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Política de Gestión de Stocks</a:t>
            </a:r>
            <a:endParaRPr lang="es-ES" sz="18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Plazo de Pago a Proveedores</a:t>
            </a:r>
          </a:p>
          <a:p>
            <a:pPr lvl="1" algn="just"/>
            <a:r>
              <a:rPr lang="es-ES" sz="1800" dirty="0">
                <a:solidFill>
                  <a:schemeClr val="tx1"/>
                </a:solidFill>
              </a:rPr>
              <a:t>Se trata de desglosar el 100% de las compras a proveedores en función del número de días que nos conceden como crédito; al contado, 30 días, 60 días, ...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 Proveedores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0CBE77E-F3EC-1743-B533-12A55A683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10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Establecer el Organigrama de la empresa</a:t>
            </a:r>
          </a:p>
          <a:p>
            <a:pPr lvl="1"/>
            <a:r>
              <a:rPr lang="es-ES" sz="2800">
                <a:solidFill>
                  <a:schemeClr val="tx1"/>
                </a:solidFill>
              </a:rPr>
              <a:t>Departamentos/Áreas/Procesos/proyectos.</a:t>
            </a:r>
          </a:p>
          <a:p>
            <a:r>
              <a:rPr lang="es-ES" sz="32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Determinación de los puestos de trabajo:</a:t>
            </a:r>
          </a:p>
          <a:p>
            <a:r>
              <a:rPr lang="es-ES" sz="32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Función, dependencia funcional</a:t>
            </a:r>
          </a:p>
          <a:p>
            <a:r>
              <a:rPr lang="es-ES" sz="32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Nivel de Conocimientos Técnico</a:t>
            </a:r>
          </a:p>
          <a:p>
            <a:r>
              <a:rPr lang="es-ES" sz="32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Importancia de las Actividades</a:t>
            </a:r>
          </a:p>
          <a:p>
            <a:r>
              <a:rPr lang="es-ES" sz="32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Dimensión y Estructura de la Plantilla</a:t>
            </a:r>
            <a:endParaRPr lang="es-ES" sz="2800">
              <a:solidFill>
                <a:schemeClr val="tx1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Organización y Recursos Humanos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94040E7-0C44-B54F-853B-E259FC1341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Habilidades Directivas</a:t>
            </a:r>
          </a:p>
          <a:p>
            <a:pPr lvl="1"/>
            <a:r>
              <a:rPr lang="es-ES" sz="1800"/>
              <a:t>Dirigir</a:t>
            </a:r>
          </a:p>
          <a:p>
            <a:pPr lvl="1"/>
            <a:r>
              <a:rPr lang="es-ES" sz="1800"/>
              <a:t>Toma de decisiones</a:t>
            </a:r>
          </a:p>
          <a:p>
            <a:pPr lvl="1"/>
            <a:r>
              <a:rPr lang="es-ES" sz="1800"/>
              <a:t>Gestión del Tiempo</a:t>
            </a:r>
          </a:p>
          <a:p>
            <a:pPr lvl="1"/>
            <a:r>
              <a:rPr lang="es-ES" sz="1800"/>
              <a:t>Delegación de funciones</a:t>
            </a:r>
          </a:p>
          <a:p>
            <a:pPr lvl="1"/>
            <a:r>
              <a:rPr lang="es-ES" sz="1800"/>
              <a:t>Liderazgo</a:t>
            </a:r>
          </a:p>
          <a:p>
            <a:pPr lvl="1"/>
            <a:r>
              <a:rPr lang="es-ES" sz="1800"/>
              <a:t>Trabajo en equipo</a:t>
            </a:r>
          </a:p>
          <a:p>
            <a:pPr lvl="1"/>
            <a:r>
              <a:rPr lang="es-ES" sz="1800"/>
              <a:t>Reuniones productivas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Aspecto Humano de la Empresa.</a:t>
            </a:r>
          </a:p>
          <a:p>
            <a:pPr lvl="1"/>
            <a:r>
              <a:rPr lang="es-ES" sz="1800"/>
              <a:t>Relaciones</a:t>
            </a:r>
          </a:p>
          <a:p>
            <a:pPr lvl="1"/>
            <a:r>
              <a:rPr lang="es-ES" sz="1800"/>
              <a:t>Resolución de conflictos</a:t>
            </a:r>
          </a:p>
          <a:p>
            <a:pPr lvl="1"/>
            <a:r>
              <a:rPr lang="es-ES" sz="1800"/>
              <a:t>Motivación</a:t>
            </a:r>
          </a:p>
          <a:p>
            <a:pPr lvl="1"/>
            <a:r>
              <a:rPr lang="es-ES" sz="1800"/>
              <a:t>Comunicación</a:t>
            </a:r>
          </a:p>
          <a:p>
            <a:pPr lvl="1"/>
            <a:endParaRPr lang="es-ES"/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Organización y Recursos Humanos.  Equipo Directivo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A6F3529-2CC3-4847-BBD1-538029AB8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600">
                <a:ea typeface="ＭＳ Ｐゴシック" pitchFamily="40" charset="-128"/>
                <a:cs typeface="ＭＳ Ｐゴシック" pitchFamily="40" charset="-128"/>
              </a:rPr>
              <a:t>Establecer retribución en base a: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Categoría profesional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Puesto de trabajo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Antigüedad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Nivel de responsabilidad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Por potencial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Grado de desempeño de sus tareas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Resultados del grupo o del individuo.</a:t>
            </a:r>
          </a:p>
          <a:p>
            <a:r>
              <a:rPr lang="es-ES" sz="16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Remuneraciones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Fija.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Variable.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En especies</a:t>
            </a:r>
          </a:p>
          <a:p>
            <a:r>
              <a:rPr lang="es-ES" sz="16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Retribuciones al personal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Sueldos y salarios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Indemnizaciones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Seguridad Social a cargo de la empresa: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Otros gastos sociales</a:t>
            </a:r>
            <a:endParaRPr lang="es-ES" sz="140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Organización y Recursos Humanos. Política de Retribuciones.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F28F000-FC62-2940-BB53-E023017323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Definir tipos de contrato a utilizar.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Política de selección de personal</a:t>
            </a:r>
          </a:p>
          <a:p>
            <a:pPr lvl="1"/>
            <a:r>
              <a:rPr lang="es-ES"/>
              <a:t>Empresas de selección. Bolsas de trabajo.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Políticas de Motivación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Políticas de Formación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Externalización de Funciones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Seguridad e Higiene.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Organización y Recursos Humanos. Plan de Contratación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91E242-FA7D-7845-94ED-D47B3ABF0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Previsiones a medio largo plazo 3 a 5 años.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Estudio de viabilidad de la empresa.</a:t>
            </a:r>
          </a:p>
          <a:p>
            <a:pPr lvl="1"/>
            <a:r>
              <a:rPr lang="es-ES" sz="2000"/>
              <a:t>Beneficios</a:t>
            </a:r>
          </a:p>
          <a:p>
            <a:pPr lvl="1"/>
            <a:r>
              <a:rPr lang="es-ES" sz="2000"/>
              <a:t>Liquidez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Inversiones:</a:t>
            </a:r>
          </a:p>
          <a:p>
            <a:pPr lvl="1"/>
            <a:r>
              <a:rPr lang="es-ES" sz="2000"/>
              <a:t>Todos las adquisiciones necesarias para la puesta en marcha y para el funcionamiento en 5 años.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Financiación:</a:t>
            </a:r>
          </a:p>
          <a:p>
            <a:pPr lvl="1"/>
            <a:r>
              <a:rPr lang="es-ES" sz="2000"/>
              <a:t>Recursos Propios</a:t>
            </a:r>
          </a:p>
          <a:p>
            <a:pPr lvl="1"/>
            <a:r>
              <a:rPr lang="es-ES" sz="2000"/>
              <a:t>Recursos Ajenos	</a:t>
            </a:r>
          </a:p>
          <a:p>
            <a:pPr lvl="2"/>
            <a:r>
              <a:rPr lang="es-ES" sz="1800"/>
              <a:t>Largo Plazo</a:t>
            </a:r>
          </a:p>
          <a:p>
            <a:pPr lvl="2"/>
            <a:r>
              <a:rPr lang="es-ES" sz="1800"/>
              <a:t>Corto Plazo.</a:t>
            </a:r>
          </a:p>
          <a:p>
            <a:pPr lvl="2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BC9B5B-9F08-7646-8C16-7B0C6F888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8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Debe de Ser: </a:t>
            </a:r>
          </a:p>
          <a:p>
            <a:pPr lvl="1" algn="just"/>
            <a:r>
              <a:rPr lang="es-ES" sz="2400">
                <a:solidFill>
                  <a:srgbClr val="444444"/>
                </a:solidFill>
              </a:rPr>
              <a:t>Realista (ajustado a condiciones del mercado y de la empresa)</a:t>
            </a:r>
          </a:p>
          <a:p>
            <a:pPr lvl="1" algn="just"/>
            <a:r>
              <a:rPr lang="es-ES" sz="2400">
                <a:solidFill>
                  <a:srgbClr val="444444"/>
                </a:solidFill>
              </a:rPr>
              <a:t>Ambicioso</a:t>
            </a:r>
          </a:p>
          <a:p>
            <a:pPr lvl="1" algn="just"/>
            <a:r>
              <a:rPr lang="es-ES" sz="2400">
                <a:solidFill>
                  <a:srgbClr val="444444"/>
                </a:solidFill>
              </a:rPr>
              <a:t>Alcanzable</a:t>
            </a:r>
          </a:p>
          <a:p>
            <a:pPr lvl="1" algn="just"/>
            <a:r>
              <a:rPr lang="es-ES" sz="2400">
                <a:solidFill>
                  <a:srgbClr val="444444"/>
                </a:solidFill>
              </a:rPr>
              <a:t>Definido con claridad</a:t>
            </a:r>
          </a:p>
          <a:p>
            <a:pPr lvl="1" algn="just"/>
            <a:r>
              <a:rPr lang="es-ES" sz="2400">
                <a:solidFill>
                  <a:srgbClr val="444444"/>
                </a:solidFill>
              </a:rPr>
              <a:t>Comunicado al personal de la empresa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Previsiones de Ventas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Ingresos Financieros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Otros Ingresos, subvenciones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Temporalidad de los ingresos</a:t>
            </a:r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Previsión de Ingresos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6842AD-0A6C-1C48-8900-4111C24B3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Compras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Formas de pago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Gastos Generales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Gastos de personal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Tributos.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Previsión de Gastos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2DBC871-D678-9E41-B2BC-95A2356F6C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Datos de los Promotores</a:t>
            </a:r>
          </a:p>
          <a:p>
            <a:pPr lvl="1" algn="just"/>
            <a:r>
              <a:rPr lang="es-ES" sz="1500">
                <a:solidFill>
                  <a:srgbClr val="444444"/>
                </a:solidFill>
              </a:rPr>
              <a:t>Datos personales: nombre, edad, dirección, estado civil, sexo, número de D.N.I.</a:t>
            </a:r>
          </a:p>
          <a:p>
            <a:pPr lvl="1" algn="just"/>
            <a:r>
              <a:rPr lang="es-ES" sz="1500">
                <a:solidFill>
                  <a:srgbClr val="444444"/>
                </a:solidFill>
              </a:rPr>
              <a:t>Formación: estudios realizados, duración de los mismos, formación complementaria y conocimientos adicionales en materias de interés.</a:t>
            </a:r>
          </a:p>
          <a:p>
            <a:pPr lvl="1" algn="just"/>
            <a:r>
              <a:rPr lang="es-ES" sz="1500">
                <a:solidFill>
                  <a:srgbClr val="444444"/>
                </a:solidFill>
              </a:rPr>
              <a:t>Experiencia laboral: trabajos realizados, labor desempeñada y tiempo de permanencia en el mismo. El orden habitual es de forma inversa al orden cronológico.</a:t>
            </a:r>
          </a:p>
          <a:p>
            <a:pPr lvl="1" algn="just"/>
            <a:r>
              <a:rPr lang="es-ES" sz="1500">
                <a:solidFill>
                  <a:srgbClr val="444444"/>
                </a:solidFill>
              </a:rPr>
              <a:t>Otros datos relevantes que tengan relación con el proyecto que se desee llevar cabo.</a:t>
            </a:r>
          </a:p>
          <a:p>
            <a:pPr algn="just"/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Datos de la Empresa</a:t>
            </a:r>
          </a:p>
          <a:p>
            <a:pPr lvl="1" algn="just"/>
            <a:r>
              <a:rPr lang="es-ES" sz="1500">
                <a:solidFill>
                  <a:schemeClr val="tx1"/>
                </a:solidFill>
              </a:rPr>
              <a:t>Nombre de la empresa</a:t>
            </a:r>
          </a:p>
          <a:p>
            <a:pPr lvl="1" algn="just"/>
            <a:r>
              <a:rPr lang="es-ES" sz="1500">
                <a:solidFill>
                  <a:schemeClr val="tx1"/>
                </a:solidFill>
              </a:rPr>
              <a:t>Forma jurídica</a:t>
            </a:r>
          </a:p>
          <a:p>
            <a:pPr lvl="1" algn="just"/>
            <a:r>
              <a:rPr lang="es-ES" sz="1500">
                <a:solidFill>
                  <a:schemeClr val="tx1"/>
                </a:solidFill>
              </a:rPr>
              <a:t>Fecha de constitución</a:t>
            </a:r>
          </a:p>
          <a:p>
            <a:pPr lvl="1" algn="just"/>
            <a:r>
              <a:rPr lang="es-ES" sz="1500">
                <a:solidFill>
                  <a:schemeClr val="tx1"/>
                </a:solidFill>
              </a:rPr>
              <a:t>Domicilio y teléfono</a:t>
            </a:r>
          </a:p>
          <a:p>
            <a:pPr lvl="1" algn="just"/>
            <a:r>
              <a:rPr lang="es-ES" sz="1500">
                <a:solidFill>
                  <a:schemeClr val="tx1"/>
                </a:solidFill>
              </a:rPr>
              <a:t>Socios y capital social</a:t>
            </a:r>
          </a:p>
          <a:p>
            <a:pPr lvl="1" algn="just"/>
            <a:r>
              <a:rPr lang="es-ES" sz="1500">
                <a:solidFill>
                  <a:schemeClr val="tx1"/>
                </a:solidFill>
              </a:rPr>
              <a:t>Sector de la actividad</a:t>
            </a:r>
          </a:p>
          <a:p>
            <a:pPr lvl="1" algn="just"/>
            <a:r>
              <a:rPr lang="es-ES" sz="1500">
                <a:solidFill>
                  <a:schemeClr val="tx1"/>
                </a:solidFill>
              </a:rPr>
              <a:t>Resumen del objeto del negocio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Presentación del Proyecto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E6CC18D-A8CB-074A-A9A6-AAF61B751F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Previsión: Realizar presupuestos mensuales de los flujos de caja.</a:t>
            </a:r>
          </a:p>
          <a:p>
            <a:pPr algn="just"/>
            <a:r>
              <a:rPr lang="es-ES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La Previsión de Tesorería tiene dos objetivos:</a:t>
            </a:r>
          </a:p>
          <a:p>
            <a:pPr lvl="1" algn="just"/>
            <a:r>
              <a:rPr lang="es-ES">
                <a:solidFill>
                  <a:srgbClr val="444444"/>
                </a:solidFill>
              </a:rPr>
              <a:t>Captar recursos financieros para cubrir una situación deficitaria (o bien, una colocación adecuada de recursos sobrantes). </a:t>
            </a:r>
          </a:p>
          <a:p>
            <a:pPr lvl="1" algn="just"/>
            <a:r>
              <a:rPr lang="es-ES">
                <a:solidFill>
                  <a:srgbClr val="444444"/>
                </a:solidFill>
              </a:rPr>
              <a:t>Estimar el mínimo de dinero líquido que conviene tener siempre en la empresa.</a:t>
            </a:r>
          </a:p>
          <a:p>
            <a:pPr lvl="1" algn="just"/>
            <a:br>
              <a:rPr lang="es-ES"/>
            </a:br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Tesorería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9941392-0501-3A4A-A9D4-F29954BB5F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Realizar una previsión a 5 años:</a:t>
            </a:r>
          </a:p>
          <a:p>
            <a:pPr lvl="1"/>
            <a:r>
              <a:rPr lang="es-ES"/>
              <a:t>Balances de Perdidas y Ganancias</a:t>
            </a:r>
          </a:p>
          <a:p>
            <a:pPr lvl="1"/>
            <a:r>
              <a:rPr lang="es-ES"/>
              <a:t>Balances de Situación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Previsión de los Ratios.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Previsión de la Rentabilidad.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Previsión de Balances y Ratios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E2FB884-A2C0-EA42-8CF8-17F78F55A5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Crecimiento de las ventas</a:t>
            </a:r>
          </a:p>
          <a:p>
            <a:r>
              <a:rPr lang="es-ES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Crecimiento de las inversiones</a:t>
            </a:r>
          </a:p>
          <a:p>
            <a:r>
              <a:rPr lang="es-ES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Crecimiento de los fondos propios</a:t>
            </a:r>
          </a:p>
          <a:p>
            <a:r>
              <a:rPr lang="es-ES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Crecimiento de la plantilla</a:t>
            </a:r>
          </a:p>
          <a:p>
            <a:r>
              <a:rPr lang="es-ES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Crecimiento del beneficio neto</a:t>
            </a: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Indicadores de Crecimiento.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30137B2-5A87-8D46-9BFA-83C55BEE97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Valor, donde las ventas son IGUALES a los costos y gastos</a:t>
            </a:r>
          </a:p>
          <a:p>
            <a:r>
              <a:rPr lang="es-ES_tradnl" dirty="0"/>
              <a:t>Cifra que la empresa debe vender para no perder ni ganar </a:t>
            </a:r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Punto (de equilibrio </a:t>
            </a:r>
            <a:r>
              <a:rPr lang="es-ES_tradnl" dirty="0"/>
              <a:t>o muerto) o Umbral </a:t>
            </a:r>
            <a:r>
              <a:rPr lang="es-ES_tradnl"/>
              <a:t>de Rentabilidad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C9668-E92F-5F47-9FBC-E89BC7598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980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 numCol="1"/>
              <a:lstStyle/>
              <a:p>
                <a:r>
                  <a:rPr lang="es-ES_tradnl" sz="2000" dirty="0"/>
                  <a:t>Beneficio = B</a:t>
                </a:r>
              </a:p>
              <a:p>
                <a:r>
                  <a:rPr lang="es-ES_tradnl" sz="2000" dirty="0"/>
                  <a:t>Ingresos totales = </a:t>
                </a:r>
                <a:r>
                  <a:rPr lang="es-ES_tradnl" sz="2000" dirty="0" err="1"/>
                  <a:t>It</a:t>
                </a:r>
                <a:endParaRPr lang="es-ES_tradnl" sz="2000" dirty="0"/>
              </a:p>
              <a:p>
                <a:r>
                  <a:rPr lang="es-ES_tradnl" sz="2000" dirty="0"/>
                  <a:t>Precio unitario = p  </a:t>
                </a:r>
              </a:p>
              <a:p>
                <a:r>
                  <a:rPr lang="es-ES_tradnl" sz="2000" dirty="0"/>
                  <a:t>Unidades vendidas = q</a:t>
                </a:r>
              </a:p>
              <a:p>
                <a:r>
                  <a:rPr lang="es-ES_tradnl" sz="2000" dirty="0"/>
                  <a:t>Costes totales = </a:t>
                </a:r>
                <a:r>
                  <a:rPr lang="es-ES_tradnl" sz="2000" dirty="0" err="1"/>
                  <a:t>Ct</a:t>
                </a:r>
                <a:endParaRPr lang="es-ES_tradnl" sz="2000" dirty="0"/>
              </a:p>
              <a:p>
                <a:r>
                  <a:rPr lang="es-ES_tradnl" sz="2000" dirty="0"/>
                  <a:t>Costes variables totales = CV</a:t>
                </a:r>
              </a:p>
              <a:p>
                <a:r>
                  <a:rPr lang="es-ES_tradnl" sz="2000" dirty="0"/>
                  <a:t>Costes fijos totales = CF</a:t>
                </a:r>
              </a:p>
              <a:p>
                <a:r>
                  <a:rPr lang="es-ES_tradnl" sz="2000" dirty="0"/>
                  <a:t>Coste variable unitario = CVU</a:t>
                </a:r>
              </a:p>
              <a:p>
                <a:r>
                  <a:rPr lang="es-ES_tradnl" sz="2000" dirty="0"/>
                  <a:t>B = </a:t>
                </a:r>
                <a:r>
                  <a:rPr lang="es-ES_tradnl" sz="2000" dirty="0" err="1"/>
                  <a:t>It</a:t>
                </a:r>
                <a:r>
                  <a:rPr lang="es-ES_tradnl" sz="2000" dirty="0"/>
                  <a:t> – </a:t>
                </a:r>
                <a:r>
                  <a:rPr lang="es-ES_tradnl" sz="2000" dirty="0" err="1"/>
                  <a:t>Ct</a:t>
                </a:r>
                <a:r>
                  <a:rPr lang="es-ES_tradnl" sz="2000" dirty="0"/>
                  <a:t> </a:t>
                </a:r>
              </a:p>
              <a:p>
                <a:r>
                  <a:rPr lang="es-ES_tradnl" sz="2000" dirty="0" err="1"/>
                  <a:t>It</a:t>
                </a:r>
                <a:r>
                  <a:rPr lang="es-ES_tradnl" sz="2000" dirty="0"/>
                  <a:t> = </a:t>
                </a:r>
                <a:r>
                  <a:rPr lang="es-ES_tradnl" sz="2000" dirty="0" err="1"/>
                  <a:t>Ct</a:t>
                </a:r>
                <a:r>
                  <a:rPr lang="es-ES_tradnl" sz="2000" dirty="0"/>
                  <a:t> </a:t>
                </a:r>
              </a:p>
              <a:p>
                <a:r>
                  <a:rPr lang="es-ES_tradnl" sz="2000" dirty="0" err="1"/>
                  <a:t>It</a:t>
                </a:r>
                <a:r>
                  <a:rPr lang="es-ES_tradnl" sz="2000" dirty="0"/>
                  <a:t> = q * p</a:t>
                </a:r>
              </a:p>
              <a:p>
                <a:r>
                  <a:rPr lang="es-ES_tradnl" sz="2000" dirty="0" err="1"/>
                  <a:t>Ct</a:t>
                </a:r>
                <a:r>
                  <a:rPr lang="es-ES_tradnl" sz="2000" dirty="0"/>
                  <a:t> = CF + CV</a:t>
                </a:r>
              </a:p>
              <a:p>
                <a:r>
                  <a:rPr lang="es-ES_tradnl" sz="2000" dirty="0"/>
                  <a:t>CV = q*CVU</a:t>
                </a:r>
              </a:p>
              <a:p>
                <a:r>
                  <a:rPr lang="es-ES_tradnl" sz="2000" dirty="0"/>
                  <a:t>Las unidades vendidas no producen ni perdidas ni beneficio, B= 0</a:t>
                </a:r>
              </a:p>
              <a:p>
                <a14:m>
                  <m:oMath xmlns:m="http://schemas.openxmlformats.org/officeDocument/2006/math">
                    <m:r>
                      <a:rPr lang="es-ES_tradnl" sz="2000" i="1" dirty="0" smtClean="0">
                        <a:latin typeface="Cambria Math" panose="02040503050406030204" pitchFamily="18" charset="0"/>
                      </a:rPr>
                      <m:t>𝑆𝑖</m:t>
                    </m:r>
                    <m:r>
                      <a:rPr lang="es-ES_tradnl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_tradnl" sz="2000" i="1" dirty="0" smtClean="0">
                        <a:latin typeface="Cambria Math" panose="02040503050406030204" pitchFamily="18" charset="0"/>
                      </a:rPr>
                      <m:t> = 0  </m:t>
                    </m:r>
                    <m:r>
                      <a:rPr lang="es-ES_tradnl" sz="2000" i="1" dirty="0" err="1">
                        <a:latin typeface="Cambria Math" panose="02040503050406030204" pitchFamily="18" charset="0"/>
                      </a:rPr>
                      <m:t>𝐼𝑡</m:t>
                    </m:r>
                    <m:r>
                      <a:rPr lang="es-ES_tradnl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_tradnl" sz="2000" i="1" dirty="0" err="1">
                        <a:latin typeface="Cambria Math" panose="02040503050406030204" pitchFamily="18" charset="0"/>
                      </a:rPr>
                      <m:t>𝐶𝑡</m:t>
                    </m:r>
                    <m:r>
                      <a:rPr lang="es-ES_tradnl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sz="2000" i="1" dirty="0" smtClean="0">
                        <a:latin typeface="Cambria Math" panose="02040503050406030204" pitchFamily="18" charset="0"/>
                        <a:sym typeface="Wingdings"/>
                      </a:rPr>
                      <m:t></m:t>
                    </m:r>
                    <m:r>
                      <a:rPr lang="es-ES_tradnl" sz="2000" i="1" dirty="0" smtClean="0">
                        <a:latin typeface="Cambria Math" panose="02040503050406030204" pitchFamily="18" charset="0"/>
                        <a:sym typeface="Wingdings"/>
                      </a:rPr>
                      <m:t>𝑞</m:t>
                    </m:r>
                    <m:r>
                      <a:rPr lang="es-ES_tradnl" sz="2000" i="1" dirty="0" smtClean="0">
                        <a:latin typeface="Cambria Math" panose="02040503050406030204" pitchFamily="18" charset="0"/>
                        <a:sym typeface="Wingdings"/>
                      </a:rPr>
                      <m:t>∗</m:t>
                    </m:r>
                    <m:r>
                      <a:rPr lang="es-ES_tradnl" sz="2000" i="1" dirty="0" smtClean="0">
                        <a:latin typeface="Cambria Math" panose="02040503050406030204" pitchFamily="18" charset="0"/>
                        <a:sym typeface="Wingdings"/>
                      </a:rPr>
                      <m:t>𝑝</m:t>
                    </m:r>
                    <m:r>
                      <a:rPr lang="es-ES_tradnl" sz="2000" i="1" dirty="0" smtClean="0">
                        <a:latin typeface="Cambria Math" panose="02040503050406030204" pitchFamily="18" charset="0"/>
                        <a:sym typeface="Wingdings"/>
                      </a:rPr>
                      <m:t> = </m:t>
                    </m:r>
                    <m:r>
                      <a:rPr lang="es-ES_tradnl" sz="2000" i="1" dirty="0" smtClean="0">
                        <a:latin typeface="Cambria Math" panose="02040503050406030204" pitchFamily="18" charset="0"/>
                        <a:sym typeface="Wingdings"/>
                      </a:rPr>
                      <m:t>𝐶𝐹</m:t>
                    </m:r>
                    <m:r>
                      <a:rPr lang="es-ES_tradnl" sz="2000" i="1" dirty="0" smtClean="0">
                        <a:latin typeface="Cambria Math" panose="02040503050406030204" pitchFamily="18" charset="0"/>
                        <a:sym typeface="Wingdings"/>
                      </a:rPr>
                      <m:t> + </m:t>
                    </m:r>
                    <m:r>
                      <a:rPr lang="es-ES_tradnl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_tradnl" sz="20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_tradnl" sz="2000" i="1" dirty="0">
                        <a:latin typeface="Cambria Math" panose="02040503050406030204" pitchFamily="18" charset="0"/>
                      </a:rPr>
                      <m:t>𝐶𝑉𝑈</m:t>
                    </m:r>
                    <m:r>
                      <a:rPr lang="es-ES_tradnl" sz="2000" i="1" dirty="0">
                        <a:latin typeface="Cambria Math" panose="02040503050406030204" pitchFamily="18" charset="0"/>
                        <a:sym typeface="Wingdings"/>
                      </a:rPr>
                      <m:t>  </m:t>
                    </m:r>
                    <m:r>
                      <a:rPr lang="es-ES_tradnl" sz="2000" i="1" dirty="0">
                        <a:latin typeface="Cambria Math" panose="02040503050406030204" pitchFamily="18" charset="0"/>
                        <a:sym typeface="Wingdings"/>
                      </a:rPr>
                      <m:t>𝑞</m:t>
                    </m:r>
                    <m:r>
                      <a:rPr lang="es-ES_tradnl" sz="2000" i="1" dirty="0">
                        <a:latin typeface="Cambria Math" panose="02040503050406030204" pitchFamily="18" charset="0"/>
                        <a:sym typeface="Wingdings"/>
                      </a:rPr>
                      <m:t>=</m:t>
                    </m:r>
                    <m:r>
                      <a:rPr lang="es-ES_tradnl" sz="2000" i="1" dirty="0">
                        <a:latin typeface="Cambria Math" panose="02040503050406030204" pitchFamily="18" charset="0"/>
                        <a:sym typeface="Wingdings"/>
                      </a:rPr>
                      <m:t>𝐶𝐹</m:t>
                    </m:r>
                    <m:r>
                      <a:rPr lang="es-ES_tradnl" sz="2000" i="1" dirty="0">
                        <a:latin typeface="Cambria Math" panose="02040503050406030204" pitchFamily="18" charset="0"/>
                        <a:sym typeface="Wingdings"/>
                      </a:rPr>
                      <m:t>/(</m:t>
                    </m:r>
                    <m:r>
                      <a:rPr lang="es-ES_tradnl" sz="2000" i="1" dirty="0">
                        <a:latin typeface="Cambria Math" panose="02040503050406030204" pitchFamily="18" charset="0"/>
                        <a:sym typeface="Wingdings"/>
                      </a:rPr>
                      <m:t>𝑝</m:t>
                    </m:r>
                    <m:r>
                      <a:rPr lang="es-ES_tradnl" sz="2000" i="1" dirty="0">
                        <a:latin typeface="Cambria Math" panose="02040503050406030204" pitchFamily="18" charset="0"/>
                        <a:sym typeface="Wingdings"/>
                      </a:rPr>
                      <m:t>−</m:t>
                    </m:r>
                    <m:r>
                      <a:rPr lang="es-ES_tradnl" sz="2000" i="1" dirty="0">
                        <a:latin typeface="Cambria Math" panose="02040503050406030204" pitchFamily="18" charset="0"/>
                        <a:sym typeface="Wingdings"/>
                      </a:rPr>
                      <m:t>𝐶𝑉𝑈</m:t>
                    </m:r>
                    <m:r>
                      <a:rPr lang="es-ES_tradnl" sz="2000" i="1" dirty="0" smtClean="0">
                        <a:latin typeface="Cambria Math" panose="02040503050406030204" pitchFamily="18" charset="0"/>
                        <a:sym typeface="Wingdings"/>
                      </a:rPr>
                      <m:t>)</m:t>
                    </m:r>
                  </m:oMath>
                </a14:m>
                <a:endParaRPr lang="es-ES_tradnl" sz="2000" dirty="0">
                  <a:sym typeface="Wingdings"/>
                </a:endParaRPr>
              </a:p>
              <a:p>
                <a:endParaRPr lang="es-ES_tradnl" sz="1600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309" t="-72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Beneficio =</a:t>
            </a:r>
            <a:br>
              <a:rPr lang="es-ES_tradnl" dirty="0"/>
            </a:br>
            <a:r>
              <a:rPr lang="es-ES_tradnl" dirty="0"/>
              <a:t>Ingresos totales – Costes totales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B372C1-B2E8-AB44-8081-E42721C72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557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presentación gráfica del punto muert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7086600" cy="628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F8EFD62-3D08-0B47-9BB6-948FF9844B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551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0" name="1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sz="20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Plazo de Recuperación o PAY BACK</a:t>
                </a:r>
              </a:p>
              <a:p>
                <a:pPr lvl="1"/>
                <a:r>
                  <a:rPr lang="es-ES" sz="1800" dirty="0">
                    <a:solidFill>
                      <a:srgbClr val="444444"/>
                    </a:solidFill>
                  </a:rPr>
                  <a:t>Número de años que va a tardar el inversor en recuperar la inversión inicial.</a:t>
                </a:r>
              </a:p>
              <a:p>
                <a:r>
                  <a:rPr lang="es-ES" sz="20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Valor Actual Neto (V.A.N.)</a:t>
                </a:r>
                <a:r>
                  <a:rPr lang="pt-BR" sz="20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8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𝑉𝐴𝑁</m:t>
                    </m:r>
                    <m:r>
                      <a:rPr lang="pt-BR" sz="18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pt-BR" sz="1800" i="1" dirty="0" err="1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1800" i="1" dirty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s-ES" sz="1800" b="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1800" b="0" i="1" dirty="0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dirty="0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s-ES" sz="1800" b="0" i="1" dirty="0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800" i="1" dirty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(1 + </m:t>
                        </m:r>
                        <m:r>
                          <a:rPr lang="pt-BR" sz="1800" i="1" dirty="0" err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800" b="0" i="1" dirty="0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pt-BR" sz="1800" i="1" dirty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pt-BR" sz="1800" i="1" dirty="0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sz="1800" i="1" dirty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pt-BR" sz="1800" i="1" dirty="0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 dirty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</a:rPr>
                              <m:t>(1 + </m:t>
                            </m:r>
                            <m:r>
                              <a:rPr lang="pt-BR" sz="1800" i="1" dirty="0" err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800" i="1" dirty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1800" b="0" i="1" dirty="0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sz="1800" i="1" dirty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+…..+ </m:t>
                    </m:r>
                    <m:f>
                      <m:fPr>
                        <m:ctrlPr>
                          <a:rPr lang="pt-BR" sz="1800" i="1" dirty="0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𝑄𝑛</m:t>
                        </m:r>
                      </m:num>
                      <m:den>
                        <m:sSup>
                          <m:sSupPr>
                            <m:ctrlPr>
                              <a:rPr lang="pt-BR" sz="1800" i="1" dirty="0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 dirty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</a:rPr>
                              <m:t>(1 + </m:t>
                            </m:r>
                            <m:r>
                              <a:rPr lang="pt-BR" sz="1800" i="1" dirty="0" err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800" i="1" dirty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1800" b="0" i="1" dirty="0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pt-BR" sz="1800" dirty="0">
                  <a:solidFill>
                    <a:srgbClr val="444444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sz="18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ES" sz="1800" dirty="0">
                    <a:solidFill>
                      <a:srgbClr val="444444"/>
                    </a:solidFill>
                  </a:rPr>
                  <a:t>: Inversión Inicial.  </a:t>
                </a:r>
                <a14:m>
                  <m:oMath xmlns:m="http://schemas.openxmlformats.org/officeDocument/2006/math">
                    <m:r>
                      <a:rPr lang="es-ES" sz="18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18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r>
                      <a:rPr lang="es-ES" sz="18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18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2.. </m:t>
                    </m:r>
                    <m:r>
                      <a:rPr lang="es-ES" sz="1800" i="1" dirty="0" err="1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𝑄𝑛</m:t>
                    </m:r>
                  </m:oMath>
                </a14:m>
                <a:r>
                  <a:rPr lang="es-ES" sz="1800" dirty="0">
                    <a:solidFill>
                      <a:srgbClr val="444444"/>
                    </a:solidFill>
                  </a:rPr>
                  <a:t>: Beneficios anuales. </a:t>
                </a:r>
                <a14:m>
                  <m:oMath xmlns:m="http://schemas.openxmlformats.org/officeDocument/2006/math">
                    <m:r>
                      <a:rPr lang="es-ES" sz="18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1800" dirty="0">
                    <a:solidFill>
                      <a:srgbClr val="444444"/>
                    </a:solidFill>
                  </a:rPr>
                  <a:t>:  tipo de interés esperado.</a:t>
                </a:r>
              </a:p>
              <a:p>
                <a:r>
                  <a:rPr lang="es-ES" sz="20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VAN debe de ser positivo, Habremos ganado más dinero que el estimado. </a:t>
                </a:r>
              </a:p>
              <a:p>
                <a:pPr lvl="1"/>
                <a:r>
                  <a:rPr lang="es-ES" sz="1800" dirty="0">
                    <a:solidFill>
                      <a:srgbClr val="444444"/>
                    </a:solidFill>
                  </a:rPr>
                  <a:t>Tener en cuenta Inflación, Tipos de interés fijo, Euribor,…</a:t>
                </a:r>
              </a:p>
              <a:p>
                <a:r>
                  <a:rPr lang="es-ES" sz="20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Tasa Interna de Rentabilidad: (T.I.R.):</a:t>
                </a:r>
              </a:p>
              <a:p>
                <a:pPr lvl="1"/>
                <a:r>
                  <a:rPr lang="es-ES" sz="1800" dirty="0">
                    <a:solidFill>
                      <a:srgbClr val="444444"/>
                    </a:solidFill>
                  </a:rPr>
                  <a:t> Es el porcentaje al que se tienen que actualizar los cobros y los pagos de una inversión, para que el VAN de la misma, sea igual a cero</a:t>
                </a:r>
              </a:p>
              <a:p>
                <a:pPr lvl="1"/>
                <a:r>
                  <a:rPr lang="es-ES" sz="1800" dirty="0">
                    <a:solidFill>
                      <a:srgbClr val="444444"/>
                    </a:solidFill>
                  </a:rPr>
                  <a:t>Es el valor de i que en un plazo determinado hace el </a:t>
                </a:r>
                <a14:m>
                  <m:oMath xmlns:m="http://schemas.openxmlformats.org/officeDocument/2006/math">
                    <m:r>
                      <a:rPr lang="es-ES" sz="18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𝑉𝐴𝑁</m:t>
                    </m:r>
                    <m:r>
                      <a:rPr lang="es-ES" sz="18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s-ES" sz="1800" dirty="0">
                  <a:solidFill>
                    <a:srgbClr val="444444"/>
                  </a:solidFill>
                </a:endParaRPr>
              </a:p>
              <a:p>
                <a:pPr>
                  <a:buFont typeface="Wingdings 3" pitchFamily="8" charset="2"/>
                  <a:buNone/>
                </a:pPr>
                <a:endParaRPr lang="es-ES" sz="2400" dirty="0">
                  <a:solidFill>
                    <a:srgbClr val="444444"/>
                  </a:solidFill>
                  <a:ea typeface="ＭＳ Ｐゴシック" pitchFamily="40" charset="-128"/>
                  <a:cs typeface="ＭＳ Ｐゴシック" pitchFamily="40" charset="-128"/>
                </a:endParaRPr>
              </a:p>
            </p:txBody>
          </p:sp>
        </mc:Choice>
        <mc:Fallback xmlns="">
          <p:sp>
            <p:nvSpPr>
              <p:cNvPr id="83970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9" t="-840" b="-36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Indicadores sobre la Inversión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347057C-7DC8-5348-ADD2-79C3182740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790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6018" name="1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305800" cy="5105400"/>
              </a:xfrm>
            </p:spPr>
            <p:txBody>
              <a:bodyPr/>
              <a:lstStyle/>
              <a:p>
                <a:r>
                  <a:rPr lang="es-ES" sz="23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Ejemplo: Inversión Inicial 200 a 5 años y un interés del 10%</a:t>
                </a:r>
              </a:p>
              <a:p>
                <a:endParaRPr lang="es-ES" sz="2400" dirty="0">
                  <a:solidFill>
                    <a:srgbClr val="444444"/>
                  </a:solidFill>
                  <a:ea typeface="ＭＳ Ｐゴシック" pitchFamily="40" charset="-128"/>
                  <a:cs typeface="ＭＳ Ｐゴシック" pitchFamily="40" charset="-128"/>
                </a:endParaRPr>
              </a:p>
              <a:p>
                <a:endParaRPr lang="es-ES" sz="2400" dirty="0">
                  <a:solidFill>
                    <a:srgbClr val="444444"/>
                  </a:solidFill>
                  <a:ea typeface="ＭＳ Ｐゴシック" pitchFamily="40" charset="-128"/>
                  <a:cs typeface="ＭＳ Ｐゴシック" pitchFamily="40" charset="-128"/>
                </a:endParaRPr>
              </a:p>
              <a:p>
                <a:endParaRPr lang="es-ES" sz="2400" dirty="0">
                  <a:solidFill>
                    <a:srgbClr val="444444"/>
                  </a:solidFill>
                  <a:ea typeface="ＭＳ Ｐゴシック" pitchFamily="40" charset="-128"/>
                  <a:cs typeface="ＭＳ Ｐゴシック" pitchFamily="40" charset="-128"/>
                </a:endParaRPr>
              </a:p>
              <a:p>
                <a:endParaRPr lang="es-ES" sz="2400" dirty="0">
                  <a:solidFill>
                    <a:srgbClr val="444444"/>
                  </a:solidFill>
                  <a:ea typeface="ＭＳ Ｐゴシック" pitchFamily="40" charset="-128"/>
                  <a:cs typeface="ＭＳ Ｐゴシック" pitchFamily="40" charset="-128"/>
                </a:endParaRPr>
              </a:p>
              <a:p>
                <a:r>
                  <a:rPr lang="es-ES" sz="23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PAY BACK 4 años. Beneficios = 210 &gt; 200</a:t>
                </a:r>
              </a:p>
              <a:p>
                <a14:m>
                  <m:oMath xmlns:m="http://schemas.openxmlformats.org/officeDocument/2006/math">
                    <m:r>
                      <a:rPr lang="es-ES" sz="23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𝑉𝐴𝑁</m:t>
                    </m:r>
                    <m:r>
                      <a:rPr lang="es-ES" sz="23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 =7,21</m:t>
                    </m:r>
                  </m:oMath>
                </a14:m>
                <a:endParaRPr lang="es-ES" sz="2300" dirty="0">
                  <a:solidFill>
                    <a:srgbClr val="444444"/>
                  </a:solidFill>
                  <a:ea typeface="ＭＳ Ｐゴシック" pitchFamily="40" charset="-128"/>
                  <a:cs typeface="ＭＳ Ｐゴシック" pitchFamily="40" charset="-128"/>
                </a:endParaRPr>
              </a:p>
              <a:p>
                <a14:m>
                  <m:oMath xmlns:m="http://schemas.openxmlformats.org/officeDocument/2006/math">
                    <m:r>
                      <a:rPr lang="es-ES" sz="23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𝑇𝐼𝑅</m:t>
                    </m:r>
                    <m:r>
                      <a:rPr lang="es-ES" sz="23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 &gt; 10 %  </m:t>
                    </m:r>
                  </m:oMath>
                </a14:m>
                <a:r>
                  <a:rPr lang="es-ES" sz="23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(un poco superior)</a:t>
                </a:r>
              </a:p>
              <a:p>
                <a14:m>
                  <m:oMath xmlns:m="http://schemas.openxmlformats.org/officeDocument/2006/math">
                    <m:r>
                      <a:rPr lang="es-ES" sz="23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𝑇𝐼𝑅</m:t>
                    </m:r>
                    <m:r>
                      <a:rPr lang="es-ES" sz="230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 =11,28 %</m:t>
                    </m:r>
                  </m:oMath>
                </a14:m>
                <a:endParaRPr lang="es-ES" sz="2300" dirty="0">
                  <a:solidFill>
                    <a:srgbClr val="444444"/>
                  </a:solidFill>
                  <a:ea typeface="ＭＳ Ｐゴシック" pitchFamily="40" charset="-128"/>
                  <a:cs typeface="ＭＳ Ｐゴシック" pitchFamily="40" charset="-128"/>
                </a:endParaRPr>
              </a:p>
              <a:p>
                <a:endParaRPr lang="es-ES" sz="2400" dirty="0">
                  <a:solidFill>
                    <a:srgbClr val="444444"/>
                  </a:solidFill>
                  <a:ea typeface="ＭＳ Ｐゴシック" pitchFamily="40" charset="-128"/>
                  <a:cs typeface="ＭＳ Ｐゴシック" pitchFamily="40" charset="-128"/>
                </a:endParaRPr>
              </a:p>
              <a:p>
                <a:endParaRPr lang="es-ES" sz="2400" dirty="0">
                  <a:solidFill>
                    <a:srgbClr val="444444"/>
                  </a:solidFill>
                  <a:ea typeface="ＭＳ Ｐゴシック" pitchFamily="40" charset="-128"/>
                  <a:cs typeface="ＭＳ Ｐゴシック" pitchFamily="40" charset="-128"/>
                </a:endParaRPr>
              </a:p>
              <a:p>
                <a:pPr>
                  <a:buFont typeface="Wingdings 3" pitchFamily="8" charset="2"/>
                  <a:buNone/>
                </a:pPr>
                <a:endParaRPr lang="es-ES" dirty="0">
                  <a:solidFill>
                    <a:srgbClr val="444444"/>
                  </a:solidFill>
                  <a:ea typeface="ＭＳ Ｐゴシック" pitchFamily="40" charset="-128"/>
                  <a:cs typeface="ＭＳ Ｐゴシック" pitchFamily="40" charset="-128"/>
                </a:endParaRPr>
              </a:p>
              <a:p>
                <a:endParaRPr lang="es-ES" dirty="0">
                  <a:ea typeface="ＭＳ Ｐゴシック" pitchFamily="40" charset="-128"/>
                  <a:cs typeface="ＭＳ Ｐゴシック" pitchFamily="40" charset="-128"/>
                </a:endParaRPr>
              </a:p>
            </p:txBody>
          </p:sp>
        </mc:Choice>
        <mc:Fallback>
          <p:sp>
            <p:nvSpPr>
              <p:cNvPr id="86018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305800" cy="5105400"/>
              </a:xfrm>
              <a:blipFill>
                <a:blip r:embed="rId3"/>
                <a:stretch>
                  <a:fillRect l="-612" t="-9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Indicadores sobre la Inversión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03852"/>
              </p:ext>
            </p:extLst>
          </p:nvPr>
        </p:nvGraphicFramePr>
        <p:xfrm>
          <a:off x="457200" y="2438400"/>
          <a:ext cx="8077200" cy="1114425"/>
        </p:xfrm>
        <a:graphic>
          <a:graphicData uri="http://schemas.openxmlformats.org/drawingml/2006/table">
            <a:tbl>
              <a:tblPr/>
              <a:tblGrid>
                <a:gridCol w="115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Total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Beneficio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40,00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50,00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60,00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60,00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70,00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280,00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Coeficiente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36,36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41,32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45,08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40,98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43,46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207,21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7B87871-7C39-594E-A3D1-365FAC8CF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37</a:t>
            </a:fld>
            <a:endParaRPr lang="es-ES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1EAE895B-3244-D241-99C4-3ACBEACDB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07203"/>
              </p:ext>
            </p:extLst>
          </p:nvPr>
        </p:nvGraphicFramePr>
        <p:xfrm>
          <a:off x="471485" y="5470842"/>
          <a:ext cx="80629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15">
                  <a:extLst>
                    <a:ext uri="{9D8B030D-6E8A-4147-A177-3AD203B41FA5}">
                      <a16:colId xmlns:a16="http://schemas.microsoft.com/office/drawing/2014/main" val="1001878917"/>
                    </a:ext>
                  </a:extLst>
                </a:gridCol>
                <a:gridCol w="870175">
                  <a:extLst>
                    <a:ext uri="{9D8B030D-6E8A-4147-A177-3AD203B41FA5}">
                      <a16:colId xmlns:a16="http://schemas.microsoft.com/office/drawing/2014/main" val="359260961"/>
                    </a:ext>
                  </a:extLst>
                </a:gridCol>
                <a:gridCol w="1151845">
                  <a:extLst>
                    <a:ext uri="{9D8B030D-6E8A-4147-A177-3AD203B41FA5}">
                      <a16:colId xmlns:a16="http://schemas.microsoft.com/office/drawing/2014/main" val="2467121462"/>
                    </a:ext>
                  </a:extLst>
                </a:gridCol>
                <a:gridCol w="1151845">
                  <a:extLst>
                    <a:ext uri="{9D8B030D-6E8A-4147-A177-3AD203B41FA5}">
                      <a16:colId xmlns:a16="http://schemas.microsoft.com/office/drawing/2014/main" val="677525900"/>
                    </a:ext>
                  </a:extLst>
                </a:gridCol>
                <a:gridCol w="1151845">
                  <a:extLst>
                    <a:ext uri="{9D8B030D-6E8A-4147-A177-3AD203B41FA5}">
                      <a16:colId xmlns:a16="http://schemas.microsoft.com/office/drawing/2014/main" val="2392189166"/>
                    </a:ext>
                  </a:extLst>
                </a:gridCol>
                <a:gridCol w="1151845">
                  <a:extLst>
                    <a:ext uri="{9D8B030D-6E8A-4147-A177-3AD203B41FA5}">
                      <a16:colId xmlns:a16="http://schemas.microsoft.com/office/drawing/2014/main" val="2554236281"/>
                    </a:ext>
                  </a:extLst>
                </a:gridCol>
                <a:gridCol w="1151845">
                  <a:extLst>
                    <a:ext uri="{9D8B030D-6E8A-4147-A177-3AD203B41FA5}">
                      <a16:colId xmlns:a16="http://schemas.microsoft.com/office/drawing/2014/main" val="3395071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TIR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Total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/>
                </a:tc>
                <a:extLst>
                  <a:ext uri="{0D108BD9-81ED-4DB2-BD59-A6C34878D82A}">
                    <a16:rowId xmlns:a16="http://schemas.microsoft.com/office/drawing/2014/main" val="372533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Beneficio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40,00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50,00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60,00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60,00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70,00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280,00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/>
                </a:tc>
                <a:extLst>
                  <a:ext uri="{0D108BD9-81ED-4DB2-BD59-A6C34878D82A}">
                    <a16:rowId xmlns:a16="http://schemas.microsoft.com/office/drawing/2014/main" val="220333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Coeficiente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35,95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40,38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43,54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39,13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41,02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200,01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798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6018" name="1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305800" cy="5105400"/>
              </a:xfrm>
            </p:spPr>
            <p:txBody>
              <a:bodyPr/>
              <a:lstStyle/>
              <a:p>
                <a:r>
                  <a:rPr lang="es-ES" sz="24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Análisis Económico.</a:t>
                </a:r>
              </a:p>
              <a:p>
                <a:r>
                  <a:rPr lang="es-ES" sz="24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Para un i esperado (coste de oportunidad)</a:t>
                </a:r>
              </a:p>
              <a:p>
                <a14:m>
                  <m:oMath xmlns:m="http://schemas.openxmlformats.org/officeDocument/2006/math">
                    <m:r>
                      <a:rPr lang="es-ES" sz="23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𝑉𝐴𝑁</m:t>
                    </m:r>
                    <m:d>
                      <m:dPr>
                        <m:begChr m:val="{"/>
                        <m:endChr m:val=""/>
                        <m:ctrlPr>
                          <a:rPr lang="es-ES" sz="23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ＭＳ Ｐゴシック" pitchFamily="40" charset="-128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</m:ctrlPr>
                          </m:eqArrPr>
                          <m:e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&lt;0 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𝑇𝐼𝑅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&lt;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𝑖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. 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𝐿𝑎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 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𝑖𝑛𝑣𝑒𝑟𝑠𝑖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ó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𝑛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 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𝑛𝑜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 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𝑖𝑛𝑡𝑒𝑟𝑒𝑠𝑎</m:t>
                            </m:r>
                          </m:e>
                          <m:e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=0 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𝑇𝐼𝑅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=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𝑖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. 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𝑆𝑒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 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𝑐𝑢𝑚𝑝𝑙𝑒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 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𝑙𝑎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 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𝑒𝑥𝑝𝑒𝑡𝑎𝑡𝑖𝑣𝑎</m:t>
                            </m:r>
                          </m:e>
                          <m:e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&gt; 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0 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𝑇𝐼𝑅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&gt;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𝑖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. 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𝐿𝑎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 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𝑖𝑛𝑣𝑒𝑟𝑠𝑖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ó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𝑛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 </m:t>
                            </m:r>
                            <m:r>
                              <a:rPr lang="es-ES" sz="23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𝑠𝑖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 </m:t>
                            </m:r>
                            <m:r>
                              <a:rPr lang="es-ES" sz="2300" i="1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ＭＳ Ｐゴシック" pitchFamily="40" charset="-128"/>
                              </a:rPr>
                              <m:t>𝑖𝑛𝑡𝑒𝑟𝑒𝑠𝑎</m:t>
                            </m:r>
                          </m:e>
                        </m:eqArr>
                      </m:e>
                    </m:d>
                  </m:oMath>
                </a14:m>
                <a:endParaRPr lang="es-ES" sz="2400" dirty="0">
                  <a:solidFill>
                    <a:srgbClr val="444444"/>
                  </a:solidFill>
                  <a:ea typeface="ＭＳ Ｐゴシック" pitchFamily="40" charset="-128"/>
                  <a:cs typeface="ＭＳ Ｐゴシック" pitchFamily="40" charset="-128"/>
                </a:endParaRPr>
              </a:p>
              <a:p>
                <a:r>
                  <a:rPr lang="es-ES" sz="24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Se </a:t>
                </a:r>
                <a:r>
                  <a:rPr lang="es-ES" sz="2400" dirty="0" err="1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compararóa</a:t>
                </a:r>
                <a:r>
                  <a:rPr lang="es-ES" sz="24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 con una inversión de I a un interés i</a:t>
                </a:r>
              </a:p>
              <a:p>
                <a:r>
                  <a:rPr lang="es-ES" sz="24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Donde F es el capital final, I, n años inversión</a:t>
                </a:r>
              </a:p>
              <a:p>
                <a:r>
                  <a:rPr lang="es-ES" sz="24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Interés </a:t>
                </a:r>
                <a:r>
                  <a:rPr lang="es-ES" sz="2400" dirty="0" err="1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simpre</a:t>
                </a:r>
                <a:r>
                  <a:rPr lang="es-ES" sz="24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𝐹</m:t>
                    </m:r>
                    <m:r>
                      <a:rPr lang="es-ES" sz="2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=</m:t>
                    </m:r>
                    <m:r>
                      <a:rPr lang="es-ES" sz="2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𝐼</m:t>
                    </m:r>
                    <m:r>
                      <a:rPr lang="es-ES" sz="2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+</m:t>
                    </m:r>
                    <m:r>
                      <a:rPr lang="es-ES" sz="2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𝐼𝑖𝑡</m:t>
                    </m:r>
                    <m:r>
                      <a:rPr lang="es-ES" sz="2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=</m:t>
                    </m:r>
                    <m:r>
                      <a:rPr lang="es-ES" sz="2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𝐼</m:t>
                    </m:r>
                    <m:d>
                      <m:dPr>
                        <m:ctrlPr>
                          <a:rPr lang="es-ES" sz="2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ＭＳ Ｐゴシック" pitchFamily="40" charset="-128"/>
                            <a:cs typeface="ＭＳ Ｐゴシック" pitchFamily="40" charset="-128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ＭＳ Ｐゴシック" pitchFamily="40" charset="-128"/>
                            <a:cs typeface="ＭＳ Ｐゴシック" pitchFamily="40" charset="-128"/>
                          </a:rPr>
                          <m:t>1+</m:t>
                        </m:r>
                        <m:r>
                          <a:rPr lang="es-ES" sz="2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ＭＳ Ｐゴシック" pitchFamily="40" charset="-128"/>
                            <a:cs typeface="ＭＳ Ｐゴシック" pitchFamily="40" charset="-128"/>
                          </a:rPr>
                          <m:t>𝑖𝑡</m:t>
                        </m:r>
                      </m:e>
                    </m:d>
                  </m:oMath>
                </a14:m>
                <a:endParaRPr lang="es-ES" sz="2400" dirty="0">
                  <a:solidFill>
                    <a:srgbClr val="444444"/>
                  </a:solidFill>
                  <a:ea typeface="ＭＳ Ｐゴシック" pitchFamily="40" charset="-128"/>
                  <a:cs typeface="ＭＳ Ｐゴシック" pitchFamily="40" charset="-128"/>
                </a:endParaRPr>
              </a:p>
              <a:p>
                <a:r>
                  <a:rPr lang="es-ES" sz="24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Interés Compuesto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𝐹</m:t>
                    </m:r>
                    <m:r>
                      <a:rPr lang="es-ES" sz="2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=</m:t>
                    </m:r>
                    <m:r>
                      <a:rPr lang="es-ES" sz="24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ＭＳ Ｐゴシック" pitchFamily="40" charset="-128"/>
                        <a:cs typeface="ＭＳ Ｐゴシック" pitchFamily="40" charset="-128"/>
                      </a:rPr>
                      <m:t>𝐼</m:t>
                    </m:r>
                    <m:sSup>
                      <m:sSupPr>
                        <m:ctrlPr>
                          <a:rPr lang="es-ES" sz="2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ＭＳ Ｐゴシック" pitchFamily="40" charset="-128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ＭＳ Ｐゴシック" pitchFamily="40" charset="-128"/>
                          </a:rPr>
                          <m:t>(1+</m:t>
                        </m:r>
                        <m:r>
                          <a:rPr lang="es-ES" sz="2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ＭＳ Ｐゴシック" pitchFamily="40" charset="-128"/>
                          </a:rPr>
                          <m:t>𝑖</m:t>
                        </m:r>
                        <m:r>
                          <a:rPr lang="es-ES" sz="2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ＭＳ Ｐゴシック" pitchFamily="40" charset="-128"/>
                          </a:rPr>
                          <m:t>)</m:t>
                        </m:r>
                      </m:e>
                      <m:sup>
                        <m:r>
                          <a:rPr lang="es-ES" sz="24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ＭＳ Ｐゴシック" pitchFamily="40" charset="-128"/>
                          </a:rPr>
                          <m:t>𝑡</m:t>
                        </m:r>
                      </m:sup>
                    </m:sSup>
                  </m:oMath>
                </a14:m>
                <a:endParaRPr lang="es-ES" sz="2400" dirty="0">
                  <a:solidFill>
                    <a:srgbClr val="444444"/>
                  </a:solidFill>
                  <a:ea typeface="ＭＳ Ｐゴシック" pitchFamily="40" charset="-128"/>
                  <a:cs typeface="ＭＳ Ｐゴシック" pitchFamily="40" charset="-128"/>
                </a:endParaRPr>
              </a:p>
              <a:p>
                <a:r>
                  <a:rPr lang="es-ES" sz="24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En el ejemplo I = 200, i =10%, t = 5</a:t>
                </a:r>
              </a:p>
              <a:p>
                <a:r>
                  <a:rPr lang="es-ES" sz="24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Interés Simple F = 300 = 200 + 100</a:t>
                </a:r>
              </a:p>
              <a:p>
                <a:r>
                  <a:rPr lang="es-ES" sz="24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Interés Compuesto F = 322 = 200 + 122</a:t>
                </a:r>
              </a:p>
              <a:p>
                <a:r>
                  <a:rPr lang="es-ES" sz="240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Capital + </a:t>
                </a:r>
                <a:r>
                  <a:rPr lang="es-ES" sz="2400" dirty="0">
                    <a:solidFill>
                      <a:srgbClr val="444444"/>
                    </a:solidFill>
                    <a:ea typeface="ＭＳ Ｐゴシック" pitchFamily="40" charset="-128"/>
                    <a:cs typeface="ＭＳ Ｐゴシック" pitchFamily="40" charset="-128"/>
                  </a:rPr>
                  <a:t>Beneficios = 200  + 280 </a:t>
                </a:r>
              </a:p>
              <a:p>
                <a:endParaRPr lang="es-ES" dirty="0">
                  <a:ea typeface="ＭＳ Ｐゴシック" pitchFamily="40" charset="-128"/>
                  <a:cs typeface="ＭＳ Ｐゴシック" pitchFamily="40" charset="-128"/>
                </a:endParaRPr>
              </a:p>
            </p:txBody>
          </p:sp>
        </mc:Choice>
        <mc:Fallback>
          <p:sp>
            <p:nvSpPr>
              <p:cNvPr id="86018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305800" cy="5105400"/>
              </a:xfrm>
              <a:blipFill>
                <a:blip r:embed="rId3"/>
                <a:stretch>
                  <a:fillRect l="-13150" t="-36816" b="-114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Indicadores sobre la Inversión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7B87871-7C39-594E-A3D1-365FAC8CF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906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Notaria</a:t>
            </a:r>
            <a:endParaRPr lang="es-ES" sz="120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r>
              <a:rPr lang="es-ES" sz="1200"/>
              <a:t>Constitución, poderes.</a:t>
            </a:r>
          </a:p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Registro Mercantil</a:t>
            </a:r>
          </a:p>
          <a:p>
            <a:pPr lvl="1"/>
            <a:r>
              <a:rPr lang="es-ES" sz="1200"/>
              <a:t>Legalización libros</a:t>
            </a:r>
          </a:p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Delegación de la Agencia Tributaria</a:t>
            </a:r>
          </a:p>
          <a:p>
            <a:pPr lvl="1"/>
            <a:r>
              <a:rPr lang="es-ES" sz="1200"/>
              <a:t>Alta Censal: IAE, IVA, IRPF o IS</a:t>
            </a:r>
          </a:p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INSS	</a:t>
            </a:r>
          </a:p>
          <a:p>
            <a:pPr lvl="1"/>
            <a:r>
              <a:rPr lang="es-ES" sz="1200"/>
              <a:t>Inscripción empresa</a:t>
            </a:r>
          </a:p>
          <a:p>
            <a:pPr lvl="1"/>
            <a:r>
              <a:rPr lang="es-ES" sz="1200"/>
              <a:t>Mutualidad</a:t>
            </a:r>
          </a:p>
          <a:p>
            <a:pPr lvl="1"/>
            <a:r>
              <a:rPr lang="es-ES" sz="1200"/>
              <a:t>Inscripción trabajadores</a:t>
            </a:r>
          </a:p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Inspección de Trabajo</a:t>
            </a:r>
          </a:p>
          <a:p>
            <a:pPr lvl="1"/>
            <a:r>
              <a:rPr lang="es-ES" sz="1200"/>
              <a:t>Notificación de apertura</a:t>
            </a:r>
          </a:p>
          <a:p>
            <a:pPr lvl="1"/>
            <a:r>
              <a:rPr lang="es-ES" sz="1200"/>
              <a:t>Libro de visitas</a:t>
            </a:r>
          </a:p>
          <a:p>
            <a:pPr lvl="1"/>
            <a:r>
              <a:rPr lang="es-ES" sz="1200"/>
              <a:t>Libro de Matricula de personal</a:t>
            </a:r>
          </a:p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Ayuntamiento</a:t>
            </a:r>
          </a:p>
          <a:p>
            <a:pPr lvl="1"/>
            <a:r>
              <a:rPr lang="es-ES" sz="1200"/>
              <a:t>Licencia Actividad y Apertura</a:t>
            </a:r>
          </a:p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Registro de la Propiedad Industrial</a:t>
            </a:r>
          </a:p>
          <a:p>
            <a:pPr lvl="1"/>
            <a:r>
              <a:rPr lang="es-ES" sz="1200"/>
              <a:t>Marca, Nombre comercial, Patentes</a:t>
            </a:r>
          </a:p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Otras empresas</a:t>
            </a:r>
          </a:p>
          <a:p>
            <a:pPr lvl="1"/>
            <a:r>
              <a:rPr lang="es-ES" sz="1200"/>
              <a:t>Bancos, electricidad, teléfono,….</a:t>
            </a:r>
          </a:p>
          <a:p>
            <a:pPr lvl="1"/>
            <a:endParaRPr lang="es-ES" sz="1600"/>
          </a:p>
          <a:p>
            <a:pPr lvl="1"/>
            <a:endParaRPr lang="es-ES" sz="2000"/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La constitución formal de la Empresa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9DF7237-E962-E04E-851C-CCADB145FB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39</a:t>
            </a:fld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Descripción del Negocio</a:t>
            </a:r>
          </a:p>
          <a:p>
            <a:pPr lvl="1" algn="just"/>
            <a:r>
              <a:rPr lang="es-ES" sz="1600">
                <a:solidFill>
                  <a:srgbClr val="444444"/>
                </a:solidFill>
              </a:rPr>
              <a:t>Idea básica del proyecto de empresa </a:t>
            </a:r>
          </a:p>
          <a:p>
            <a:pPr lvl="1" algn="just"/>
            <a:r>
              <a:rPr lang="es-ES" sz="1600">
                <a:solidFill>
                  <a:srgbClr val="444444"/>
                </a:solidFill>
              </a:rPr>
              <a:t>Oportunidad de negocio e identificarla. </a:t>
            </a:r>
          </a:p>
          <a:p>
            <a:pPr lvl="1" algn="just"/>
            <a:r>
              <a:rPr lang="es-ES" sz="1600">
                <a:solidFill>
                  <a:srgbClr val="444444"/>
                </a:solidFill>
              </a:rPr>
              <a:t>Riesgos y factores claves que fundamenten el éxito de la idea.</a:t>
            </a:r>
          </a:p>
          <a:p>
            <a:pPr lvl="1" algn="just"/>
            <a:r>
              <a:rPr lang="es-ES" sz="1600">
                <a:solidFill>
                  <a:srgbClr val="444444"/>
                </a:solidFill>
              </a:rPr>
              <a:t>Razones u objetivos que se persiguen a corto y medio plazo mediante la creación de la empresa (dinero, auto-ocupación, independencia, solidez profesional...).</a:t>
            </a:r>
          </a:p>
          <a:p>
            <a:pPr lvl="1" algn="just"/>
            <a:r>
              <a:rPr lang="es-ES" sz="1600">
                <a:solidFill>
                  <a:srgbClr val="444444"/>
                </a:solidFill>
              </a:rPr>
              <a:t>Repercusiones que representará ser empresario a nivel personal, (más responsabilidad, más dedicación,...)</a:t>
            </a:r>
          </a:p>
          <a:p>
            <a:r>
              <a:rPr lang="es-ES" sz="18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Objetivos que se desean conseguir</a:t>
            </a:r>
          </a:p>
          <a:p>
            <a:pPr lvl="1"/>
            <a:r>
              <a:rPr lang="es-ES" sz="1600">
                <a:solidFill>
                  <a:srgbClr val="444444"/>
                </a:solidFill>
              </a:rPr>
              <a:t>previsiones de crecimiento del negocio: instalaciones y personal</a:t>
            </a:r>
          </a:p>
          <a:p>
            <a:pPr lvl="1"/>
            <a:r>
              <a:rPr lang="es-ES" sz="1600">
                <a:solidFill>
                  <a:srgbClr val="444444"/>
                </a:solidFill>
              </a:rPr>
              <a:t>cuota de mercado que se prevé alcanzar</a:t>
            </a:r>
          </a:p>
          <a:p>
            <a:pPr lvl="1"/>
            <a:r>
              <a:rPr lang="es-ES" sz="1600">
                <a:solidFill>
                  <a:srgbClr val="444444"/>
                </a:solidFill>
              </a:rPr>
              <a:t>número de productos a comercializar</a:t>
            </a:r>
          </a:p>
          <a:p>
            <a:pPr lvl="1"/>
            <a:r>
              <a:rPr lang="es-ES" sz="1600">
                <a:solidFill>
                  <a:srgbClr val="444444"/>
                </a:solidFill>
              </a:rPr>
              <a:t>Ámbito geográfico de venta</a:t>
            </a:r>
          </a:p>
          <a:p>
            <a:pPr lvl="1"/>
            <a:r>
              <a:rPr lang="es-ES" sz="1600">
                <a:solidFill>
                  <a:srgbClr val="444444"/>
                </a:solidFill>
              </a:rPr>
              <a:t>Etc.</a:t>
            </a:r>
            <a:endParaRPr lang="es-ES" sz="1600">
              <a:solidFill>
                <a:schemeClr val="tx1"/>
              </a:solidFill>
            </a:endParaRP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Actividad del Negocio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8EFFBFD-EDDA-8E49-829A-03D33E883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Viabilidad comercial del proyecto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Segmentos del Mercado</a:t>
            </a:r>
          </a:p>
          <a:p>
            <a:pPr lvl="1" algn="just"/>
            <a:r>
              <a:rPr lang="es-ES" sz="1400">
                <a:solidFill>
                  <a:srgbClr val="444444"/>
                </a:solidFill>
              </a:rPr>
              <a:t>Geográfico. División del mercado por la ubicación geográfica de los clientes -por calles, barrios, zonas, municipios, poblaciones, islas, regiones, países, continentes, etc..</a:t>
            </a:r>
          </a:p>
          <a:p>
            <a:pPr lvl="1" algn="just"/>
            <a:r>
              <a:rPr lang="es-ES" sz="1400">
                <a:solidFill>
                  <a:srgbClr val="444444"/>
                </a:solidFill>
              </a:rPr>
              <a:t>Demográfico. División del mercado por las características demográficas de los clientes - edad, sexo, estado civil, número de hijos, etc..</a:t>
            </a:r>
          </a:p>
          <a:p>
            <a:pPr lvl="1" algn="just"/>
            <a:r>
              <a:rPr lang="es-ES" sz="1400">
                <a:solidFill>
                  <a:srgbClr val="444444"/>
                </a:solidFill>
              </a:rPr>
              <a:t>Socioeconómico. División del mercado por las características socioeconómicas de los clientes - clase social, nivel de estudios, poder adquisitivo, etc..</a:t>
            </a:r>
          </a:p>
          <a:p>
            <a:pPr lvl="1" algn="just"/>
            <a:r>
              <a:rPr lang="es-ES" sz="1400">
                <a:solidFill>
                  <a:srgbClr val="444444"/>
                </a:solidFill>
              </a:rPr>
              <a:t>Psicográfico. División del mercado por las características psicográficas de los clientes, sus comportamientos, hábitos, estilos de vida, etc..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Comportamientos y hábitos de consumo</a:t>
            </a:r>
          </a:p>
          <a:p>
            <a:pPr lvl="1"/>
            <a:r>
              <a:rPr lang="es-ES" sz="1400"/>
              <a:t>Grupos, Subgrupos, Nichos de mercado.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Segmentos más rentables en función de:</a:t>
            </a:r>
          </a:p>
          <a:p>
            <a:pPr lvl="1" algn="just"/>
            <a:r>
              <a:rPr lang="es-ES" sz="1400">
                <a:solidFill>
                  <a:srgbClr val="444444"/>
                </a:solidFill>
              </a:rPr>
              <a:t>El rendimiento de las ventas (la diferencia entre los costes y los ingresos que genera un determinado segmento).</a:t>
            </a:r>
          </a:p>
          <a:p>
            <a:pPr lvl="1" algn="just"/>
            <a:r>
              <a:rPr lang="es-ES" sz="1400">
                <a:solidFill>
                  <a:srgbClr val="444444"/>
                </a:solidFill>
              </a:rPr>
              <a:t>El volumen de ventas que puede generar (medido por el número de clientes potenciales que tiene cada segmento).</a:t>
            </a:r>
          </a:p>
          <a:p>
            <a:pPr lvl="1" algn="just"/>
            <a:r>
              <a:rPr lang="es-ES" sz="1400">
                <a:solidFill>
                  <a:srgbClr val="444444"/>
                </a:solidFill>
              </a:rPr>
              <a:t>El potencial de crecimiento que tiene cada segmento de mercado.</a:t>
            </a:r>
          </a:p>
          <a:p>
            <a:endParaRPr lang="es-ES" sz="200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z="200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z="2000"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del Mercado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F446751-06BB-4C4D-89A1-DFAD9A72B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s-ES" sz="1600" dirty="0">
                <a:ea typeface="ＭＳ Ｐゴシック" pitchFamily="40" charset="-128"/>
                <a:cs typeface="ＭＳ Ｐゴシック" pitchFamily="40" charset="-128"/>
              </a:rPr>
              <a:t>Competencia directa</a:t>
            </a:r>
            <a:endParaRPr lang="es-ES" sz="2400" dirty="0">
              <a:ea typeface="ＭＳ Ｐゴシック" pitchFamily="40" charset="-128"/>
              <a:cs typeface="ＭＳ Ｐゴシック" pitchFamily="40" charset="-128"/>
            </a:endParaRPr>
          </a:p>
          <a:p>
            <a:pPr lvl="1" algn="just"/>
            <a:r>
              <a:rPr lang="es-ES" sz="1400" dirty="0">
                <a:solidFill>
                  <a:srgbClr val="444444"/>
                </a:solidFill>
              </a:rPr>
              <a:t>Factores claves de éxito.</a:t>
            </a:r>
          </a:p>
          <a:p>
            <a:pPr lvl="1" algn="just"/>
            <a:r>
              <a:rPr lang="es-ES" sz="1400" dirty="0">
                <a:solidFill>
                  <a:srgbClr val="444444"/>
                </a:solidFill>
              </a:rPr>
              <a:t>Cuota de mercado de los distintos competidores.</a:t>
            </a:r>
          </a:p>
          <a:p>
            <a:pPr lvl="1" algn="just"/>
            <a:r>
              <a:rPr lang="es-ES" sz="1400" dirty="0">
                <a:solidFill>
                  <a:srgbClr val="444444"/>
                </a:solidFill>
              </a:rPr>
              <a:t>Objetivos globales y por segmentos.</a:t>
            </a:r>
          </a:p>
          <a:p>
            <a:pPr lvl="1" algn="just"/>
            <a:r>
              <a:rPr lang="es-ES" sz="1400" dirty="0">
                <a:solidFill>
                  <a:srgbClr val="444444"/>
                </a:solidFill>
              </a:rPr>
              <a:t>Volumen de ventas en unidades y en euros.</a:t>
            </a:r>
          </a:p>
          <a:p>
            <a:pPr lvl="1" algn="just"/>
            <a:r>
              <a:rPr lang="es-ES" sz="1400" dirty="0">
                <a:solidFill>
                  <a:srgbClr val="444444"/>
                </a:solidFill>
              </a:rPr>
              <a:t>Estructura de costes: análisis de los costes en los que incurre en su cadena de valor y en su proceso de producción.</a:t>
            </a:r>
          </a:p>
          <a:p>
            <a:pPr lvl="1" algn="just"/>
            <a:r>
              <a:rPr lang="es-ES" sz="1400" dirty="0">
                <a:solidFill>
                  <a:srgbClr val="444444"/>
                </a:solidFill>
              </a:rPr>
              <a:t>Medios de financiación y solvencia.</a:t>
            </a:r>
          </a:p>
          <a:p>
            <a:pPr lvl="1" algn="just"/>
            <a:r>
              <a:rPr lang="es-ES" sz="1400" dirty="0">
                <a:solidFill>
                  <a:srgbClr val="444444"/>
                </a:solidFill>
              </a:rPr>
              <a:t>Capacidad de innovación: observar la evolución de la capacidad innovadora y los cambios en los modos de hacer las cosas.</a:t>
            </a:r>
          </a:p>
          <a:p>
            <a:pPr lvl="1" algn="just"/>
            <a:r>
              <a:rPr lang="es-ES" sz="1400" dirty="0">
                <a:solidFill>
                  <a:srgbClr val="444444"/>
                </a:solidFill>
              </a:rPr>
              <a:t>Nivel de tecnología: nivel tecnológico, patentes, licencias, procesos secretos, sistemas de calidad, equipamiento, etc..</a:t>
            </a:r>
          </a:p>
          <a:p>
            <a:pPr lvl="1" algn="just"/>
            <a:r>
              <a:rPr lang="es-ES" sz="1400" dirty="0">
                <a:solidFill>
                  <a:srgbClr val="444444"/>
                </a:solidFill>
              </a:rPr>
              <a:t>Grado de diferenciación de sus productos con respecto a los de nuestra empresa.</a:t>
            </a:r>
          </a:p>
          <a:p>
            <a:pPr lvl="1" algn="just"/>
            <a:r>
              <a:rPr lang="es-ES" sz="1400" dirty="0">
                <a:solidFill>
                  <a:srgbClr val="444444"/>
                </a:solidFill>
              </a:rPr>
              <a:t>Si poseen economías de escala: es decir, las ventajas operativas asociadas al gran tamaño de la empresa.</a:t>
            </a:r>
          </a:p>
          <a:p>
            <a:pPr lvl="1" algn="just"/>
            <a:r>
              <a:rPr lang="es-ES" sz="1400" dirty="0">
                <a:solidFill>
                  <a:srgbClr val="444444"/>
                </a:solidFill>
              </a:rPr>
              <a:t>Estrategia de comunicación: imagen transmitida, imagen percibida y reputación en el mercado.</a:t>
            </a:r>
          </a:p>
          <a:p>
            <a:pPr lvl="1" algn="just"/>
            <a:r>
              <a:rPr lang="es-ES" sz="1400" dirty="0">
                <a:solidFill>
                  <a:srgbClr val="444444"/>
                </a:solidFill>
              </a:rPr>
              <a:t>Lealtad a la marca: preferencias de los consumidores sobre las distintas alternativas del mercado</a:t>
            </a:r>
            <a:endParaRPr lang="es-ES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del Mercado</a:t>
            </a:r>
            <a:b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 la competencia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A6FE7F6-18DD-D24D-881D-16AF58A20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Competencia Indirecta y Productos Sustitutivos.</a:t>
            </a:r>
          </a:p>
          <a:p>
            <a:pPr lvl="1"/>
            <a:r>
              <a:rPr lang="es-ES" sz="1800"/>
              <a:t>Funciones semejantes</a:t>
            </a:r>
          </a:p>
          <a:p>
            <a:pPr lvl="1"/>
            <a:r>
              <a:rPr lang="es-ES" sz="1800"/>
              <a:t>Mismo grupo de consumidores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Competencia Potencial. Barreras de entrada.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Economías de escala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Diferenciación del producto,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Identificación de marcas concretas por los clientes,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Costes de cambio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Requisitos de capital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Curva de aprendizaje</a:t>
            </a:r>
            <a:endParaRPr lang="es-ES" sz="180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del Mercado 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 la competencia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A1B0BDF-5BC2-1E45-8EA9-8646080DF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Barreras regulatorias: 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la creación de una empresa es un proceso de cierta complejidad, que está sujeto a un conjunto de requerimientos, supone dedicar tiempo y hacer frente a costes directos e indirectos.</a:t>
            </a:r>
          </a:p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Habilidades y formación: 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las deficiencias en la formación y la ausencia de motivación. La falta de capacidad impide que las oportunidades de negocio potenciales den lugar a la creación de nuevas empresas.</a:t>
            </a:r>
          </a:p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Política de competencia: 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los acuerdos tácitos entre empresas establecidas.</a:t>
            </a:r>
          </a:p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Legislación de quiebras: 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una buena legislación sobre quiebras es esencial para lograr que en caso necesario, las empresas puedan salir del mercado, permitiendo una reasignación de recursos eficientes, y que al mismo tiempo, todas las partes recuperen el máximo de su inversión.</a:t>
            </a:r>
          </a:p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Barreras fiscales: 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la existencia de tipos impositivos altos reduce el incentivo a la creación de empresas.</a:t>
            </a:r>
          </a:p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Retrasos en pagos: 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la vulnerabilidad financiera de las empresas hace que el retraso en el pago tenga un fuerte impacto en su crecimiento.</a:t>
            </a:r>
          </a:p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Financiación: 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dificultad para acceder al mercado de capitales.</a:t>
            </a:r>
          </a:p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Derechos de la propiedad intelectual: 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insuficiente protección de los derechos de propiedad intelectual, las empresas no invierten en investigación porque temen que sus resultados acaben en manos de la competencia.</a:t>
            </a:r>
            <a:endParaRPr lang="es-ES" sz="1100"/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>Análisis del Mercado </a:t>
            </a:r>
            <a:b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>Factores Claves del Éxito: Entorno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C867271-6F3E-5442-8A72-3C90BC0852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Precio o la estructura de costes de la organización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Momento justo de mercado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calidad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Diseño o el grado de innovación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Dimensiones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Novedad tecnológica o la eficiencia en la ejecución en las actividades productivas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Respeto medioambiental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Agresividad comercial o la capacidad para comercializar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Duración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Imagen de marca.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>Análisis del Mercado </a:t>
            </a:r>
            <a:b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>Factores Claves del Éxito: Sector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98DB5AD-D09E-754E-9FBF-40EA472EC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9CD384-F075-3344-BE5B-37CC6B5EDFD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9439</TotalTime>
  <Words>3317</Words>
  <Application>Microsoft Macintosh PowerPoint</Application>
  <PresentationFormat>Presentación en pantalla (4:3)</PresentationFormat>
  <Paragraphs>587</Paragraphs>
  <Slides>39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9" baseType="lpstr">
      <vt:lpstr>Arial</vt:lpstr>
      <vt:lpstr>Arial Narrow</vt:lpstr>
      <vt:lpstr>Calibri</vt:lpstr>
      <vt:lpstr>Cambria Math</vt:lpstr>
      <vt:lpstr>Eras Medium ITC</vt:lpstr>
      <vt:lpstr>Tahoma</vt:lpstr>
      <vt:lpstr>Verdana</vt:lpstr>
      <vt:lpstr>Wingdings 2</vt:lpstr>
      <vt:lpstr>Wingdings 3</vt:lpstr>
      <vt:lpstr>11_Concurrencia</vt:lpstr>
      <vt:lpstr>Tema 8: Creación de empresas</vt:lpstr>
      <vt:lpstr>Índice</vt:lpstr>
      <vt:lpstr>Presentación del Proyecto</vt:lpstr>
      <vt:lpstr>Actividad del Negocio</vt:lpstr>
      <vt:lpstr>Análisis del Mercado</vt:lpstr>
      <vt:lpstr>Análisis del Mercado Análisis de la competencia</vt:lpstr>
      <vt:lpstr>Análisis del Mercado  Análisis de la competencia</vt:lpstr>
      <vt:lpstr>Análisis del Mercado  Factores Claves del Éxito: Entorno</vt:lpstr>
      <vt:lpstr>Análisis del Mercado  Factores Claves del Éxito: Sector</vt:lpstr>
      <vt:lpstr>Análisis del Mercado  Análisis DAFO</vt:lpstr>
      <vt:lpstr>Análisis del Mercado  Ejemplo de DAFO</vt:lpstr>
      <vt:lpstr>Análisis del Mercado  Conclusión a extraer de un DAFO</vt:lpstr>
      <vt:lpstr>Marketing y Comercialización</vt:lpstr>
      <vt:lpstr>Marketing y Comercialización Política de Producto</vt:lpstr>
      <vt:lpstr>Marketing y Comercialización Política de precios</vt:lpstr>
      <vt:lpstr>Marketing y Comercialización Canales de Distribución</vt:lpstr>
      <vt:lpstr>Marketing y Comercialización Estrategia de Promoción</vt:lpstr>
      <vt:lpstr>Marketing y Comercialización Plan de Ventas.</vt:lpstr>
      <vt:lpstr>Producción y Operaciones Proceso de Fabricación/ Producción del Servicio</vt:lpstr>
      <vt:lpstr>Producción y Operaciones Instalaciones</vt:lpstr>
      <vt:lpstr>Proveedores</vt:lpstr>
      <vt:lpstr> Proveedores</vt:lpstr>
      <vt:lpstr>Organización y Recursos Humanos</vt:lpstr>
      <vt:lpstr>Organización y Recursos Humanos.  Equipo Directivo</vt:lpstr>
      <vt:lpstr>Organización y Recursos Humanos. Política de Retribuciones.</vt:lpstr>
      <vt:lpstr>Organización y Recursos Humanos. Plan de Contratación</vt:lpstr>
      <vt:lpstr>Plan Económico y Financiero</vt:lpstr>
      <vt:lpstr>Plan Económico y Financiero Previsión de Ingresos</vt:lpstr>
      <vt:lpstr>Plan Económico y Financiero Previsión de Gastos</vt:lpstr>
      <vt:lpstr>Plan Económico y Financiero Tesorería</vt:lpstr>
      <vt:lpstr>Plan Económico y Financiero Previsión de Balances y Ratios</vt:lpstr>
      <vt:lpstr>Plan Económico y Financiero Indicadores de Crecimiento.</vt:lpstr>
      <vt:lpstr>Punto (de equilibrio o muerto) o Umbral de Rentabilidad</vt:lpstr>
      <vt:lpstr>Beneficio = Ingresos totales – Costes totales</vt:lpstr>
      <vt:lpstr>Presentación de PowerPoint</vt:lpstr>
      <vt:lpstr>Plan Económico y Financiero Indicadores sobre la Inversión</vt:lpstr>
      <vt:lpstr>Plan Económico y Financiero Indicadores sobre la Inversión</vt:lpstr>
      <vt:lpstr>Plan Económico y Financiero Indicadores sobre la Inversión</vt:lpstr>
      <vt:lpstr>La constitución formal de la Empresa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Administrador</dc:creator>
  <cp:lastModifiedBy>MANUEL MARCO SUCH</cp:lastModifiedBy>
  <cp:revision>830</cp:revision>
  <cp:lastPrinted>1601-01-01T00:00:00Z</cp:lastPrinted>
  <dcterms:created xsi:type="dcterms:W3CDTF">2015-10-20T10:34:01Z</dcterms:created>
  <dcterms:modified xsi:type="dcterms:W3CDTF">2023-11-27T19:08:04Z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