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4" r:id="rId2"/>
    <p:sldId id="278" r:id="rId3"/>
    <p:sldId id="285" r:id="rId4"/>
  </p:sldIdLst>
  <p:sldSz cx="9144000" cy="6858000" type="screen4x3"/>
  <p:notesSz cx="7315200" cy="96012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C0C0C0"/>
    <a:srgbClr val="FFBD5B"/>
    <a:srgbClr val="FF9900"/>
    <a:srgbClr val="FFCCCC"/>
    <a:srgbClr val="CCCCFF"/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2835"/>
  </p:normalViewPr>
  <p:slideViewPr>
    <p:cSldViewPr>
      <p:cViewPr varScale="1">
        <p:scale>
          <a:sx n="105" d="100"/>
          <a:sy n="105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86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8A10AF-28D3-7943-9EAA-5DFB3FC4B51A}" type="datetime1">
              <a:rPr lang="es-ES"/>
              <a:pPr>
                <a:defRPr/>
              </a:pPr>
              <a:t>18/12/23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F3395B-2B6B-9E43-9F6A-2ADFDB3B2A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98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2286FF3A-DFCC-D848-87D2-EA00B1188F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80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_tradnl">
              <a:latin typeface="Arial" pitchFamily="4" charset="0"/>
            </a:endParaRPr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08D5DA-0548-3F4E-9346-929AABE46FD4}" type="slidenum">
              <a:rPr lang="es-ES" smtClean="0">
                <a:latin typeface="Arial" pitchFamily="4" charset="0"/>
              </a:rPr>
              <a:pPr/>
              <a:t>1</a:t>
            </a:fld>
            <a:endParaRPr lang="es-ES">
              <a:latin typeface="Arial" pitchFamily="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99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75A19-08CA-D741-9B90-040751FC94E0}" type="slidenum">
              <a:rPr lang="es-ES">
                <a:latin typeface="Arial" pitchFamily="4" charset="0"/>
              </a:rPr>
              <a:pPr/>
              <a:t>2</a:t>
            </a:fld>
            <a:endParaRPr lang="es-ES">
              <a:latin typeface="Arial" pitchFamily="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6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lsi.ua.es/2010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://www.ua.es/es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0 Forma"/>
          <p:cNvSpPr>
            <a:spLocks/>
          </p:cNvSpPr>
          <p:nvPr userDrawn="1"/>
        </p:nvSpPr>
        <p:spPr bwMode="auto">
          <a:xfrm>
            <a:off x="1687513" y="5715000"/>
            <a:ext cx="7456487" cy="487363"/>
          </a:xfrm>
          <a:custGeom>
            <a:avLst/>
            <a:gdLst>
              <a:gd name="T0" fmla="*/ 4697 w 4697"/>
              <a:gd name="T1" fmla="*/ 0 h 367"/>
              <a:gd name="T2" fmla="*/ 4697 w 4697"/>
              <a:gd name="T3" fmla="*/ 367 h 367"/>
              <a:gd name="T4" fmla="*/ 0 w 4697"/>
              <a:gd name="T5" fmla="*/ 218 h 367"/>
              <a:gd name="T6" fmla="*/ 4697 w 4697"/>
              <a:gd name="T7" fmla="*/ 0 h 367"/>
              <a:gd name="T8" fmla="*/ 0 60000 65536"/>
              <a:gd name="T9" fmla="*/ 0 60000 65536"/>
              <a:gd name="T10" fmla="*/ 0 60000 65536"/>
              <a:gd name="T11" fmla="*/ 0 60000 65536"/>
              <a:gd name="T12" fmla="*/ 0 w 4697"/>
              <a:gd name="T13" fmla="*/ 0 h 367"/>
              <a:gd name="T14" fmla="*/ 0 w 4697"/>
              <a:gd name="T15" fmla="*/ 0 h 3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endParaRPr lang="en-US">
              <a:latin typeface="Eras Medium ITC" pitchFamily="34" charset="0"/>
            </a:endParaRPr>
          </a:p>
        </p:txBody>
      </p:sp>
      <p:sp>
        <p:nvSpPr>
          <p:cNvPr id="4" name="11 Forma"/>
          <p:cNvSpPr>
            <a:spLocks/>
          </p:cNvSpPr>
          <p:nvPr userDrawn="1"/>
        </p:nvSpPr>
        <p:spPr bwMode="auto">
          <a:xfrm>
            <a:off x="36513" y="5999163"/>
            <a:ext cx="9107487" cy="788987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endParaRPr lang="en-US">
              <a:latin typeface="Eras Medium ITC" pitchFamily="34" charset="0"/>
            </a:endParaRPr>
          </a:p>
        </p:txBody>
      </p:sp>
      <p:cxnSp>
        <p:nvCxnSpPr>
          <p:cNvPr id="5" name="Picture 7"/>
          <p:cNvCxnSpPr/>
          <p:nvPr userDrawn="1"/>
        </p:nvCxnSpPr>
        <p:spPr>
          <a:xfrm>
            <a:off x="9143" y="5894344"/>
            <a:ext cx="9143177" cy="79065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10 Rectángulo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defRPr/>
            </a:pPr>
            <a:endParaRPr lang="en-US">
              <a:latin typeface="Eras Medium ITC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33400" y="4770438"/>
            <a:ext cx="8089900" cy="1477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s-ES_tradnl" sz="2400" b="1">
                <a:solidFill>
                  <a:srgbClr val="003399"/>
                </a:solidFill>
                <a:latin typeface="Tahoma" charset="0"/>
              </a:rPr>
              <a:t>2010-2011</a:t>
            </a:r>
            <a:endParaRPr lang="es-ES" sz="2400" b="1">
              <a:solidFill>
                <a:srgbClr val="003399"/>
              </a:solidFill>
              <a:latin typeface="Tahoma" charset="0"/>
            </a:endParaRPr>
          </a:p>
          <a:p>
            <a:pPr eaLnBrk="0" hangingPunct="0">
              <a:defRPr/>
            </a:pPr>
            <a:r>
              <a:rPr lang="es-ES" sz="2400" b="1">
                <a:solidFill>
                  <a:srgbClr val="333333"/>
                </a:solidFill>
                <a:latin typeface="Tahoma" charset="0"/>
              </a:rPr>
              <a:t>Grado en Ingeniería Informática</a:t>
            </a:r>
          </a:p>
          <a:p>
            <a:pPr eaLnBrk="0" hangingPunct="0">
              <a:spcBef>
                <a:spcPct val="50000"/>
              </a:spcBef>
              <a:defRPr/>
            </a:pPr>
            <a:endParaRPr lang="es-ES" sz="2800" i="1">
              <a:latin typeface="Tahoma" charset="0"/>
            </a:endParaRPr>
          </a:p>
        </p:txBody>
      </p:sp>
      <p:pic>
        <p:nvPicPr>
          <p:cNvPr id="8" name="Picture 14" descr="DLSI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19400"/>
            <a:ext cx="16764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6" descr="logo Universidad Alicante">
            <a:hlinkClick r:id="rId4" tooltip="HOME - Universidad de Alicante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733800"/>
            <a:ext cx="25050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Imagen de noticia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5052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4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STI</a:t>
            </a:r>
          </a:p>
        </p:txBody>
      </p:sp>
      <p:sp>
        <p:nvSpPr>
          <p:cNvPr id="13" name="Text Box 16"/>
          <p:cNvSpPr txBox="1">
            <a:spLocks noChangeArrowheads="1"/>
          </p:cNvSpPr>
          <p:nvPr userDrawn="1"/>
        </p:nvSpPr>
        <p:spPr bwMode="auto">
          <a:xfrm>
            <a:off x="6096000" y="2400300"/>
            <a:ext cx="23622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"/>
              </a:spcBef>
              <a:defRPr/>
            </a:pPr>
            <a:r>
              <a:rPr lang="es-ES" sz="1400" b="1">
                <a:latin typeface="Tahoma" charset="0"/>
              </a:rPr>
              <a:t>Profesores:</a:t>
            </a:r>
          </a:p>
          <a:p>
            <a:pPr algn="l">
              <a:spcBef>
                <a:spcPct val="5000"/>
              </a:spcBef>
              <a:defRPr/>
            </a:pPr>
            <a:endParaRPr lang="es-ES" sz="800" b="1">
              <a:latin typeface="Tahoma" charset="0"/>
            </a:endParaRPr>
          </a:p>
          <a:p>
            <a:pPr algn="l">
              <a:spcBef>
                <a:spcPct val="5000"/>
              </a:spcBef>
              <a:defRPr/>
            </a:pPr>
            <a:r>
              <a:rPr lang="es-ES">
                <a:solidFill>
                  <a:srgbClr val="9E0F00"/>
                </a:solidFill>
                <a:latin typeface="Tahoma" charset="0"/>
              </a:rPr>
              <a:t>Gonzalo Alcalá</a:t>
            </a:r>
          </a:p>
          <a:p>
            <a:pPr algn="l">
              <a:defRPr/>
            </a:pPr>
            <a:r>
              <a:rPr lang="es-ES">
                <a:solidFill>
                  <a:srgbClr val="9E0F00"/>
                </a:solidFill>
                <a:latin typeface="Tahoma" charset="0"/>
              </a:rPr>
              <a:t>Manuel Marco</a:t>
            </a:r>
          </a:p>
          <a:p>
            <a:pPr algn="l">
              <a:defRPr/>
            </a:pPr>
            <a:r>
              <a:rPr lang="es-ES">
                <a:solidFill>
                  <a:srgbClr val="9E0F00"/>
                </a:solidFill>
                <a:latin typeface="Tahoma" charset="0"/>
              </a:rPr>
              <a:t>Andrés Montoyo</a:t>
            </a:r>
          </a:p>
          <a:p>
            <a:pPr algn="l">
              <a:defRPr/>
            </a:pPr>
            <a:r>
              <a:rPr lang="es-ES">
                <a:solidFill>
                  <a:srgbClr val="9E0F00"/>
                </a:solidFill>
                <a:latin typeface="Tahoma" charset="0"/>
              </a:rPr>
              <a:t>Antonio Requena</a:t>
            </a:r>
          </a:p>
          <a:p>
            <a:pPr algn="l">
              <a:defRPr/>
            </a:pPr>
            <a:r>
              <a:rPr lang="es-ES">
                <a:solidFill>
                  <a:srgbClr val="9E0F00"/>
                </a:solidFill>
                <a:latin typeface="Tahoma" charset="0"/>
              </a:rPr>
              <a:t>Ramón Rubio</a:t>
            </a:r>
          </a:p>
          <a:p>
            <a:pPr algn="l">
              <a:defRPr/>
            </a:pPr>
            <a:r>
              <a:rPr lang="es-ES">
                <a:solidFill>
                  <a:srgbClr val="9E0F00"/>
                </a:solidFill>
                <a:latin typeface="Tahoma" charset="0"/>
              </a:rPr>
              <a:t>Sonia Vázquez</a:t>
            </a:r>
          </a:p>
        </p:txBody>
      </p:sp>
      <p:sp>
        <p:nvSpPr>
          <p:cNvPr id="9" name="8 Rectángulo"/>
          <p:cNvSpPr>
            <a:spLocks noGrp="1"/>
          </p:cNvSpPr>
          <p:nvPr>
            <p:ph type="title"/>
          </p:nvPr>
        </p:nvSpPr>
        <p:spPr>
          <a:xfrm>
            <a:off x="558800" y="809625"/>
            <a:ext cx="7772400" cy="1470025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4" name="17 Rectángulo"/>
          <p:cNvSpPr>
            <a:spLocks noGrp="1"/>
          </p:cNvSpPr>
          <p:nvPr>
            <p:ph type="dt" sz="half" idx="10"/>
          </p:nvPr>
        </p:nvSpPr>
        <p:spPr>
          <a:xfrm>
            <a:off x="439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26 Rectángulo"/>
          <p:cNvSpPr>
            <a:spLocks noGrp="1"/>
          </p:cNvSpPr>
          <p:nvPr>
            <p:ph type="sldNum" sz="quarter" idx="11"/>
          </p:nvPr>
        </p:nvSpPr>
        <p:spPr>
          <a:xfrm>
            <a:off x="6535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A0BDE-9234-0743-9474-98A0979A36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96B52-AC36-A846-8C27-D113B541AED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D894A-BC31-034A-99B7-EA1E079ACD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EA99E-92B9-A34F-88C2-5C7A4815060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C5715-7113-8E4F-A38D-78CCC74D8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42FBF-E5CE-8245-A792-4495CB92E5B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B8C62-E315-0C40-BAFE-220EAA98D7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BF438-9AB6-2849-8F5E-51A9A16209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3BCB9-9F44-DB46-8742-CC64B19222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D1DDB-8026-474D-9318-B0A6D3432EB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3884E-DD7A-7649-BF5E-A01F805E273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5EEDB-17BF-C041-9F93-04BAC4D5F2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"/>
          <p:cNvSpPr>
            <a:spLocks/>
          </p:cNvSpPr>
          <p:nvPr userDrawn="1"/>
        </p:nvSpPr>
        <p:spPr bwMode="auto">
          <a:xfrm>
            <a:off x="457200" y="4953000"/>
            <a:ext cx="3802063" cy="1443038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endParaRPr lang="en-US">
              <a:latin typeface="Eras Medium ITC" pitchFamily="34" charset="0"/>
            </a:endParaRPr>
          </a:p>
        </p:txBody>
      </p:sp>
      <p:sp>
        <p:nvSpPr>
          <p:cNvPr id="90115" name="11 Forma"/>
          <p:cNvSpPr>
            <a:spLocks/>
          </p:cNvSpPr>
          <p:nvPr/>
        </p:nvSpPr>
        <p:spPr bwMode="auto">
          <a:xfrm>
            <a:off x="0" y="5486400"/>
            <a:ext cx="3505200" cy="10668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endParaRPr lang="en-US">
              <a:latin typeface="Eras Medium ITC" pitchFamily="34" charset="0"/>
            </a:endParaRPr>
          </a:p>
        </p:txBody>
      </p:sp>
      <p:cxnSp>
        <p:nvCxnSpPr>
          <p:cNvPr id="15" name="Picture 4"/>
          <p:cNvCxnSpPr/>
          <p:nvPr/>
        </p:nvCxnSpPr>
        <p:spPr>
          <a:xfrm>
            <a:off x="11816" y="5763367"/>
            <a:ext cx="3938768" cy="108486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29 Rectángul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r>
              <a:rPr lang="en-US"/>
              <a:t>Sixth level</a:t>
            </a:r>
          </a:p>
          <a:p>
            <a:pPr lvl="4"/>
            <a:r>
              <a:rPr lang="en-US"/>
              <a:t>Seventh level</a:t>
            </a:r>
          </a:p>
          <a:p>
            <a:pPr lvl="4"/>
            <a:r>
              <a:rPr lang="en-US"/>
              <a:t>Eighth level</a:t>
            </a:r>
          </a:p>
          <a:p>
            <a:pPr lvl="4"/>
            <a:r>
              <a:rPr lang="en-US"/>
              <a:t>Ninth level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defRPr/>
            </a:pPr>
            <a:endParaRPr lang="en-US">
              <a:latin typeface="Arial Narrow" charset="0"/>
            </a:endParaRPr>
          </a:p>
        </p:txBody>
      </p:sp>
      <p:sp>
        <p:nvSpPr>
          <p:cNvPr id="90120" name="17 Rectángulo"/>
          <p:cNvSpPr>
            <a:spLocks noGrp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Eras Medium IT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20 Rectángulo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Eras Medium ITC" pitchFamily="34" charset="0"/>
              </a:defRPr>
            </a:lvl1pPr>
          </a:lstStyle>
          <a:p>
            <a:pPr>
              <a:defRPr/>
            </a:pPr>
            <a:fld id="{1AB0D0D6-C0F2-9D44-B5EC-4A740D85D5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2" name="11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STI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5pPr>
      <a:lvl6pPr marL="8001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6pPr>
      <a:lvl7pPr marL="12573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7pPr>
      <a:lvl8pPr marL="17145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8pPr>
      <a:lvl9pPr marL="21717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9pPr>
    </p:titleStyle>
    <p:body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5000"/>
        <a:buFont typeface="Wingdings 3" pitchFamily="4" charset="2"/>
        <a:buChar char=""/>
        <a:defRPr sz="3100">
          <a:solidFill>
            <a:srgbClr val="333333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Verdana" pitchFamily="4" charset="0"/>
        <a:buChar char="◦"/>
        <a:defRPr sz="2600">
          <a:solidFill>
            <a:srgbClr val="333333"/>
          </a:solidFill>
          <a:latin typeface="+mn-lt"/>
          <a:ea typeface="ＭＳ Ｐゴシック" charset="-128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 2" pitchFamily="4" charset="2"/>
        <a:buChar char=""/>
        <a:defRPr sz="2400">
          <a:solidFill>
            <a:srgbClr val="333333"/>
          </a:solidFill>
          <a:latin typeface="+mn-lt"/>
          <a:ea typeface="ヒラギノ角ゴ Pro W3" pitchFamily="4" charset="-128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4" charset="2"/>
        <a:buChar char=""/>
        <a:defRPr sz="2200">
          <a:solidFill>
            <a:srgbClr val="333333"/>
          </a:solidFill>
          <a:latin typeface="+mn-lt"/>
          <a:ea typeface="ヒラギノ角ゴ Pro W3" pitchFamily="4" charset="-128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4" charset="2"/>
        <a:buChar char=""/>
        <a:defRPr sz="2000">
          <a:solidFill>
            <a:srgbClr val="333333"/>
          </a:solidFill>
          <a:latin typeface="+mn-lt"/>
          <a:ea typeface="ヒラギノ角ゴ Pro W3" pitchFamily="4" charset="-128"/>
        </a:defRPr>
      </a:lvl5pPr>
      <a:lvl6pPr marL="25146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6pPr>
      <a:lvl7pPr marL="29718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7pPr>
      <a:lvl8pPr marL="34290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8pPr>
      <a:lvl9pPr marL="38862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ES_tradnl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Sistemas y Tecnologías de Información</a:t>
            </a:r>
            <a:br>
              <a:rPr lang="es-ES_tradnl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s-ES_tradnl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Práctica 3. Recursos Humanos.</a:t>
            </a:r>
            <a:endParaRPr lang="es-ES" sz="2000" dirty="0">
              <a:ea typeface="+mj-ea"/>
              <a:cs typeface="+mj-cs"/>
            </a:endParaRPr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1851025" y="4953000"/>
            <a:ext cx="525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s-ES" sz="2800"/>
              <a:t>Grado en Ingeniería Informática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dirty="0">
                <a:ea typeface="+mj-ea"/>
                <a:cs typeface="+mj-cs"/>
              </a:rPr>
              <a:t>Introducción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pPr eaLnBrk="1" hangingPunct="1"/>
            <a:r>
              <a:rPr lang="es-ES" sz="2800" dirty="0"/>
              <a:t>Para el cálculo de la retención a aplicar en la nómina se ha de tener en cuenta </a:t>
            </a:r>
          </a:p>
          <a:p>
            <a:pPr lvl="1" eaLnBrk="1" hangingPunct="1"/>
            <a:r>
              <a:rPr lang="es-ES" sz="2400" dirty="0"/>
              <a:t>Salario anual</a:t>
            </a:r>
          </a:p>
          <a:p>
            <a:pPr lvl="1"/>
            <a:r>
              <a:rPr lang="es-ES" sz="2400" dirty="0"/>
              <a:t>Situación Familiar. Cargas familiares</a:t>
            </a:r>
          </a:p>
          <a:p>
            <a:pPr lvl="1"/>
            <a:r>
              <a:rPr lang="es-ES" sz="2400" dirty="0"/>
              <a:t>Situación personal. Discapacidades</a:t>
            </a:r>
          </a:p>
          <a:p>
            <a:r>
              <a:rPr lang="es-ES" sz="2800" dirty="0"/>
              <a:t>Sin tener en cuenta esta última situación (discapacidades) podemos calcular la retención en base a los dos primeros puntos. En clase de Teoría se ha visto como realizar este cálculo: Tema 7: Proceso de Recursos Humanos.</a:t>
            </a:r>
          </a:p>
          <a:p>
            <a:pPr>
              <a:buFont typeface="Wingdings 3" pitchFamily="4" charset="2"/>
              <a:buNone/>
            </a:pPr>
            <a:endParaRPr lang="es-ES" dirty="0"/>
          </a:p>
          <a:p>
            <a:endParaRPr lang="es-ES" dirty="0"/>
          </a:p>
          <a:p>
            <a:pPr eaLnBrk="1" hangingPunct="1"/>
            <a:endParaRPr lang="es-E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/>
          <a:lstStyle/>
          <a:p>
            <a:r>
              <a:rPr lang="es-ES" sz="2200" dirty="0"/>
              <a:t>Crear una hoja de cálculo que determine la retención a aplicar en base al sueldo bruto anual y a las deducciones familiares.</a:t>
            </a:r>
          </a:p>
          <a:p>
            <a:r>
              <a:rPr lang="es-ES" sz="2200" dirty="0"/>
              <a:t>La cantidad a deducir por la situación familiar ha de ser variable, es decir, la obtendremos según los datos de situación familiar introducidos en Excel, debiéndose recalcular si se cambia cualquier dato.</a:t>
            </a:r>
          </a:p>
          <a:p>
            <a:r>
              <a:rPr lang="es-ES" sz="2200" dirty="0"/>
              <a:t>El número de tramos  considerados son 6. </a:t>
            </a:r>
          </a:p>
          <a:p>
            <a:r>
              <a:rPr lang="es-ES" sz="2200" dirty="0"/>
              <a:t>Los límites de los tramos y el porcentaje a aplicar deberán calcularse según el sueldo especificado en Excel, debiéndose recalcular si se cambia cualquier dato.</a:t>
            </a:r>
          </a:p>
          <a:p>
            <a:r>
              <a:rPr lang="es-ES" sz="2200" dirty="0"/>
              <a:t>Las escalas de retenciones y la de situaciones personales actualizadas e pueden consultar EN EL TEMA 7.</a:t>
            </a:r>
          </a:p>
          <a:p>
            <a:r>
              <a:rPr lang="es-ES" sz="2200" dirty="0"/>
              <a:t>Se podrán calcular para distintos sueldos y diversas situaciones personales controlando que el mínimo de retención no sea menor a 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/>
              <a:t>Práctica 4. Recursos Humanos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1_Concurrencia">
  <a:themeElements>
    <a:clrScheme name="11_Concurrencia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D71600"/>
      </a:hlink>
      <a:folHlink>
        <a:srgbClr val="00AFE1"/>
      </a:folHlink>
    </a:clrScheme>
    <a:fontScheme name="11_Concurrencia">
      <a:majorFont>
        <a:latin typeface="Eras Medium ITC"/>
        <a:ea typeface=""/>
        <a:cs typeface=""/>
      </a:majorFont>
      <a:minorFont>
        <a:latin typeface="Tahoma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Concurrencia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D71600"/>
        </a:hlink>
        <a:folHlink>
          <a:srgbClr val="00AF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Words>228</Words>
  <Application>Microsoft Macintosh PowerPoint</Application>
  <PresentationFormat>Presentación en pantalla (4:3)</PresentationFormat>
  <Paragraphs>18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Arial</vt:lpstr>
      <vt:lpstr>Arial Narrow</vt:lpstr>
      <vt:lpstr>Eras Medium ITC</vt:lpstr>
      <vt:lpstr>Tahoma</vt:lpstr>
      <vt:lpstr>Verdana</vt:lpstr>
      <vt:lpstr>Wingdings 2</vt:lpstr>
      <vt:lpstr>Wingdings 3</vt:lpstr>
      <vt:lpstr>11_Concurrencia</vt:lpstr>
      <vt:lpstr>Sistemas y Tecnologías de Información Práctica 3. Recursos Humanos.</vt:lpstr>
      <vt:lpstr>Introducción</vt:lpstr>
      <vt:lpstr>Práctica 4. Recursos Humanos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MANUEL MARCO SUCH</cp:lastModifiedBy>
  <cp:revision>126</cp:revision>
  <cp:lastPrinted>2012-12-13T11:27:03Z</cp:lastPrinted>
  <dcterms:created xsi:type="dcterms:W3CDTF">2015-12-01T14:48:24Z</dcterms:created>
  <dcterms:modified xsi:type="dcterms:W3CDTF">2023-12-18T16:20:09Z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