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9.xml.rels" ContentType="application/vnd.openxmlformats-package.relationship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media/image1.wmf" ContentType="image/x-wmf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37" Type="http://schemas.openxmlformats.org/officeDocument/2006/relationships/slide" Target="slides/slide26.xml"/><Relationship Id="rId38" Type="http://schemas.openxmlformats.org/officeDocument/2006/relationships/slide" Target="slides/slide27.xml"/><Relationship Id="rId39" Type="http://schemas.openxmlformats.org/officeDocument/2006/relationships/slide" Target="slides/slide28.xml"/><Relationship Id="rId40" Type="http://schemas.openxmlformats.org/officeDocument/2006/relationships/slide" Target="slides/slide29.xml"/><Relationship Id="rId41" Type="http://schemas.openxmlformats.org/officeDocument/2006/relationships/slide" Target="slides/slide30.xml"/><Relationship Id="rId42" Type="http://schemas.openxmlformats.org/officeDocument/2006/relationships/slide" Target="slides/slide31.xml"/><Relationship Id="rId43" Type="http://schemas.openxmlformats.org/officeDocument/2006/relationships/slide" Target="slides/slide32.xml"/><Relationship Id="rId44" Type="http://schemas.openxmlformats.org/officeDocument/2006/relationships/slide" Target="slides/slide33.xml"/><Relationship Id="rId45" Type="http://schemas.openxmlformats.org/officeDocument/2006/relationships/slide" Target="slides/slide34.xml"/><Relationship Id="rId46" Type="http://schemas.openxmlformats.org/officeDocument/2006/relationships/slide" Target="slides/slide35.xml"/><Relationship Id="rId47" Type="http://schemas.openxmlformats.org/officeDocument/2006/relationships/slide" Target="slides/slide36.xml"/><Relationship Id="rId48" Type="http://schemas.openxmlformats.org/officeDocument/2006/relationships/slide" Target="slides/slide37.xml"/><Relationship Id="rId49" Type="http://schemas.openxmlformats.org/officeDocument/2006/relationships/slide" Target="slides/slide38.xml"/><Relationship Id="rId50" Type="http://schemas.openxmlformats.org/officeDocument/2006/relationships/slide" Target="slides/slide39.xml"/><Relationship Id="rId5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7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8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fld id="{F4BC3C9F-B16F-4290-B70C-CE7DCC0AB28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3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3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3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3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3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3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3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3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3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3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3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3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3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3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3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3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3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3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3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3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3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3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3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3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3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3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3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3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665" name="PlaceHolder 3"/>
          <p:cNvSpPr>
            <a:spLocks noGrp="1"/>
          </p:cNvSpPr>
          <p:nvPr>
            <p:ph type="sldNum" idx="26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1CCD724-D31D-4BFD-AE51-7AB56639C69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66" name="PlaceHolder 4"/>
          <p:cNvSpPr>
            <a:spLocks noGrp="1"/>
          </p:cNvSpPr>
          <p:nvPr>
            <p:ph type="ftr" idx="27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100" spc="-1" strike="noStrike"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697" name="PlaceHolder 3"/>
          <p:cNvSpPr>
            <a:spLocks noGrp="1"/>
          </p:cNvSpPr>
          <p:nvPr>
            <p:ph type="sldNum" idx="42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13F2C99-2CFA-4944-A31C-D73A51CC975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98" name="PlaceHolder 4"/>
          <p:cNvSpPr>
            <a:spLocks noGrp="1"/>
          </p:cNvSpPr>
          <p:nvPr>
            <p:ph type="ftr" idx="43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100" spc="-1" strike="noStrike"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 type="sldNum" idx="44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E5FDA7E-56AA-41C6-BEF5-930F6309880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02" name="PlaceHolder 4"/>
          <p:cNvSpPr>
            <a:spLocks noGrp="1"/>
          </p:cNvSpPr>
          <p:nvPr>
            <p:ph type="ftr" idx="45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100" spc="-1" strike="noStrike"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 type="sldNum" idx="46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4CE3437-AB03-452E-8293-25295654E62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06" name="PlaceHolder 4"/>
          <p:cNvSpPr>
            <a:spLocks noGrp="1"/>
          </p:cNvSpPr>
          <p:nvPr>
            <p:ph type="ftr" idx="47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100" spc="-1" strike="noStrike"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 type="sldNum" idx="48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84189CA-822B-4C47-8525-8963D16929E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10" name="PlaceHolder 4"/>
          <p:cNvSpPr>
            <a:spLocks noGrp="1"/>
          </p:cNvSpPr>
          <p:nvPr>
            <p:ph type="ftr" idx="49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100" spc="-1" strike="noStrike"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713" name="PlaceHolder 3"/>
          <p:cNvSpPr>
            <a:spLocks noGrp="1"/>
          </p:cNvSpPr>
          <p:nvPr>
            <p:ph type="sldNum" idx="50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F45256C-D717-4814-8806-52575115BED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14" name="PlaceHolder 4"/>
          <p:cNvSpPr>
            <a:spLocks noGrp="1"/>
          </p:cNvSpPr>
          <p:nvPr>
            <p:ph type="ftr" idx="51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100" spc="-1" strike="noStrike"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669" name="PlaceHolder 3"/>
          <p:cNvSpPr>
            <a:spLocks noGrp="1"/>
          </p:cNvSpPr>
          <p:nvPr>
            <p:ph type="sldNum" idx="28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FD0046B-218B-451E-B5F2-C1C8C43B580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70" name="PlaceHolder 4"/>
          <p:cNvSpPr>
            <a:spLocks noGrp="1"/>
          </p:cNvSpPr>
          <p:nvPr>
            <p:ph type="ftr" idx="29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100" spc="-1" strike="noStrike"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 type="sldNum" idx="52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04FE7CE-EEF6-4C6E-8900-E89E5637688A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18" name="PlaceHolder 4"/>
          <p:cNvSpPr>
            <a:spLocks noGrp="1"/>
          </p:cNvSpPr>
          <p:nvPr>
            <p:ph type="ftr" idx="53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100" spc="-1" strike="noStrike"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721" name="PlaceHolder 3"/>
          <p:cNvSpPr>
            <a:spLocks noGrp="1"/>
          </p:cNvSpPr>
          <p:nvPr>
            <p:ph type="sldNum" idx="54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F06363E-C676-4E4A-BDE2-C1E7AAA14B0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22" name="PlaceHolder 4"/>
          <p:cNvSpPr>
            <a:spLocks noGrp="1"/>
          </p:cNvSpPr>
          <p:nvPr>
            <p:ph type="ftr" idx="55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100" spc="-1" strike="noStrike"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725" name="PlaceHolder 3"/>
          <p:cNvSpPr>
            <a:spLocks noGrp="1"/>
          </p:cNvSpPr>
          <p:nvPr>
            <p:ph type="sldNum" idx="56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3A4C865-7A7C-4960-AE95-F00EA96D511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26" name="PlaceHolder 4"/>
          <p:cNvSpPr>
            <a:spLocks noGrp="1"/>
          </p:cNvSpPr>
          <p:nvPr>
            <p:ph type="ftr" idx="57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100" spc="-1" strike="noStrike"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729" name="PlaceHolder 3"/>
          <p:cNvSpPr>
            <a:spLocks noGrp="1"/>
          </p:cNvSpPr>
          <p:nvPr>
            <p:ph type="sldNum" idx="58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2EF603C-C079-4789-BECE-DEE7540D19E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30" name="PlaceHolder 4"/>
          <p:cNvSpPr>
            <a:spLocks noGrp="1"/>
          </p:cNvSpPr>
          <p:nvPr>
            <p:ph type="ftr" idx="59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100" spc="-1" strike="noStrike"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733" name="PlaceHolder 3"/>
          <p:cNvSpPr>
            <a:spLocks noGrp="1"/>
          </p:cNvSpPr>
          <p:nvPr>
            <p:ph type="sldNum" idx="60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C24F892-D43D-4F91-8DC8-2D15D316409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34" name="PlaceHolder 4"/>
          <p:cNvSpPr>
            <a:spLocks noGrp="1"/>
          </p:cNvSpPr>
          <p:nvPr>
            <p:ph type="ftr" idx="61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100" spc="-1" strike="noStrike"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737" name="PlaceHolder 3"/>
          <p:cNvSpPr>
            <a:spLocks noGrp="1"/>
          </p:cNvSpPr>
          <p:nvPr>
            <p:ph type="sldNum" idx="62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C27EC23-A530-4CBF-9FAC-FD995D21F5B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38" name="PlaceHolder 4"/>
          <p:cNvSpPr>
            <a:spLocks noGrp="1"/>
          </p:cNvSpPr>
          <p:nvPr>
            <p:ph type="ftr" idx="63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100" spc="-1" strike="noStrike"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741" name="PlaceHolder 3"/>
          <p:cNvSpPr>
            <a:spLocks noGrp="1"/>
          </p:cNvSpPr>
          <p:nvPr>
            <p:ph type="sldNum" idx="64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1EF0CBA-48C5-49DD-ACED-D033707B40A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42" name="PlaceHolder 4"/>
          <p:cNvSpPr>
            <a:spLocks noGrp="1"/>
          </p:cNvSpPr>
          <p:nvPr>
            <p:ph type="ftr" idx="65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100" spc="-1" strike="noStrike"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745" name="PlaceHolder 3"/>
          <p:cNvSpPr>
            <a:spLocks noGrp="1"/>
          </p:cNvSpPr>
          <p:nvPr>
            <p:ph type="sldNum" idx="66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527567F-F1D0-412B-9AA8-0564B812346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46" name="PlaceHolder 4"/>
          <p:cNvSpPr>
            <a:spLocks noGrp="1"/>
          </p:cNvSpPr>
          <p:nvPr>
            <p:ph type="ftr" idx="67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100" spc="-1" strike="noStrike"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749" name="PlaceHolder 3"/>
          <p:cNvSpPr>
            <a:spLocks noGrp="1"/>
          </p:cNvSpPr>
          <p:nvPr>
            <p:ph type="sldNum" idx="68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9B421DA-E4CB-43E7-A998-EFC1A5F9D1D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50" name="PlaceHolder 4"/>
          <p:cNvSpPr>
            <a:spLocks noGrp="1"/>
          </p:cNvSpPr>
          <p:nvPr>
            <p:ph type="ftr" idx="69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100" spc="-1" strike="noStrike"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673" name="PlaceHolder 3"/>
          <p:cNvSpPr>
            <a:spLocks noGrp="1"/>
          </p:cNvSpPr>
          <p:nvPr>
            <p:ph type="sldNum" idx="30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F27712B-ED59-477A-A5B5-3DB4E3767E1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74" name="PlaceHolder 4"/>
          <p:cNvSpPr>
            <a:spLocks noGrp="1"/>
          </p:cNvSpPr>
          <p:nvPr>
            <p:ph type="ftr" idx="31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100" spc="-1" strike="noStrike"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753" name="PlaceHolder 3"/>
          <p:cNvSpPr>
            <a:spLocks noGrp="1"/>
          </p:cNvSpPr>
          <p:nvPr>
            <p:ph type="sldNum" idx="70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688AE9F-2127-439F-9BB8-C38D3E257D2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54" name="PlaceHolder 4"/>
          <p:cNvSpPr>
            <a:spLocks noGrp="1"/>
          </p:cNvSpPr>
          <p:nvPr>
            <p:ph type="ftr" idx="71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100" spc="-1" strike="noStrike"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757" name="PlaceHolder 3"/>
          <p:cNvSpPr>
            <a:spLocks noGrp="1"/>
          </p:cNvSpPr>
          <p:nvPr>
            <p:ph type="sldNum" idx="72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EDFB9AE-91E3-49CB-9028-71D600B8E42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58" name="PlaceHolder 4"/>
          <p:cNvSpPr>
            <a:spLocks noGrp="1"/>
          </p:cNvSpPr>
          <p:nvPr>
            <p:ph type="ftr" idx="73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100" spc="-1" strike="noStrike"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761" name="PlaceHolder 3"/>
          <p:cNvSpPr>
            <a:spLocks noGrp="1"/>
          </p:cNvSpPr>
          <p:nvPr>
            <p:ph type="sldNum" idx="74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40E56B3-E83A-4FEC-A148-C9A6FB1430A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62" name="PlaceHolder 4"/>
          <p:cNvSpPr>
            <a:spLocks noGrp="1"/>
          </p:cNvSpPr>
          <p:nvPr>
            <p:ph type="ftr" idx="75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100" spc="-1" strike="noStrike"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765" name="Slide Number Placeholder 5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2974A5E-06AB-4543-87B4-F4094BD39EC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766" name="PlaceHolder 3"/>
          <p:cNvSpPr>
            <a:spLocks noGrp="1"/>
          </p:cNvSpPr>
          <p:nvPr>
            <p:ph type="ftr" idx="76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100" spc="-1" strike="noStrike"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769" name="Slide Number Placeholder 5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EB14D53-AC83-4C5B-ACD1-950A047A7D2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770" name="PlaceHolder 3"/>
          <p:cNvSpPr>
            <a:spLocks noGrp="1"/>
          </p:cNvSpPr>
          <p:nvPr>
            <p:ph type="ftr" idx="77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100" spc="-1" strike="noStrike"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773" name="Slide Number Placeholder 5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9DFD4BE-E941-499A-AA5F-9F36F2C777A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774" name="PlaceHolder 3"/>
          <p:cNvSpPr>
            <a:spLocks noGrp="1"/>
          </p:cNvSpPr>
          <p:nvPr>
            <p:ph type="ftr" idx="78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100" spc="-1" strike="noStrike"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677" name="PlaceHolder 3"/>
          <p:cNvSpPr>
            <a:spLocks noGrp="1"/>
          </p:cNvSpPr>
          <p:nvPr>
            <p:ph type="sldNum" idx="32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87A0E48-6881-4C65-A90D-917A7783E43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78" name="PlaceHolder 4"/>
          <p:cNvSpPr>
            <a:spLocks noGrp="1"/>
          </p:cNvSpPr>
          <p:nvPr>
            <p:ph type="ftr" idx="33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100" spc="-1" strike="noStrike"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 type="sldNum" idx="34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F829D24-CEF3-4EF4-BDF6-7889A378220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82" name="PlaceHolder 4"/>
          <p:cNvSpPr>
            <a:spLocks noGrp="1"/>
          </p:cNvSpPr>
          <p:nvPr>
            <p:ph type="ftr" idx="35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100" spc="-1" strike="noStrike"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685" name="PlaceHolder 3"/>
          <p:cNvSpPr>
            <a:spLocks noGrp="1"/>
          </p:cNvSpPr>
          <p:nvPr>
            <p:ph type="sldNum" idx="36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68BFD60-92EE-4834-9001-CD7DA0AC5FF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86" name="PlaceHolder 4"/>
          <p:cNvSpPr>
            <a:spLocks noGrp="1"/>
          </p:cNvSpPr>
          <p:nvPr>
            <p:ph type="ftr" idx="37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100" spc="-1" strike="noStrike"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689" name="PlaceHolder 3"/>
          <p:cNvSpPr>
            <a:spLocks noGrp="1"/>
          </p:cNvSpPr>
          <p:nvPr>
            <p:ph type="sldNum" idx="38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81C53E6-3A6B-4B9D-90E7-D00C69DB6E1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90" name="PlaceHolder 4"/>
          <p:cNvSpPr>
            <a:spLocks noGrp="1"/>
          </p:cNvSpPr>
          <p:nvPr>
            <p:ph type="ftr" idx="39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100" spc="-1" strike="noStrike"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693" name="PlaceHolder 3"/>
          <p:cNvSpPr>
            <a:spLocks noGrp="1"/>
          </p:cNvSpPr>
          <p:nvPr>
            <p:ph type="sldNum" idx="40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D0D8A06-184E-41A4-AF6A-D0F7E9CDDAB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94" name="PlaceHolder 4"/>
          <p:cNvSpPr>
            <a:spLocks noGrp="1"/>
          </p:cNvSpPr>
          <p:nvPr>
            <p:ph type="ftr" idx="41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100" spc="-1" strike="noStrike"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28D8231-8DF4-41A5-B472-5AC6BFBBF155}" type="slidenum">
              <a:t>&lt;#&gt;</a:t>
            </a:fld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530256-9658-4DD5-943D-8EABF3D4553E}" type="slidenum">
              <a:t>&lt;#&gt;</a:t>
            </a:fld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950846E-BA86-470D-8DF6-9AD92FCC1AEA}" type="slidenum">
              <a:t>&lt;#&gt;</a:t>
            </a:fld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FB91A3-3042-4816-901F-C50BB772B95E}" type="slidenum">
              <a:t>&lt;#&gt;</a:t>
            </a:fld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47978AC-D9C0-4240-BF53-150501AF403B}" type="slidenum">
              <a:t>&lt;#&gt;</a:t>
            </a:fld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9C8A5A5-DA49-4A90-8A04-8704520741C5}" type="slidenum">
              <a:t>&lt;#&gt;</a:t>
            </a:fld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459FA6-628F-4E79-BC65-69C0E79A5F27}" type="slidenum">
              <a:t>&lt;#&gt;</a:t>
            </a:fld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4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5" name="PlaceHolder 5"/>
          <p:cNvSpPr>
            <a:spLocks noGrp="1"/>
          </p:cNvSpPr>
          <p:nvPr>
            <p:ph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B03D993-1386-4423-8AB1-0AA7DF56FF33}" type="slidenum">
              <a:t>&lt;#&gt;</a:t>
            </a:fld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0" name="PlaceHolder 5"/>
          <p:cNvSpPr>
            <a:spLocks noGrp="1"/>
          </p:cNvSpPr>
          <p:nvPr>
            <p:ph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1" name="PlaceHolder 6"/>
          <p:cNvSpPr>
            <a:spLocks noGrp="1"/>
          </p:cNvSpPr>
          <p:nvPr>
            <p:ph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2" name="PlaceHolder 7"/>
          <p:cNvSpPr>
            <a:spLocks noGrp="1"/>
          </p:cNvSpPr>
          <p:nvPr>
            <p:ph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BC51FD-5F65-4611-9D47-805EA8F18C03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800374D-450B-4FDD-81F6-BC52500459F1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1CFCF69-0761-4F93-BF8D-F75F67EAED5C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94C7A33-109C-4863-85D7-0224F862C82B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0E12AC1-AE46-4289-BA30-6E9DA40B16B1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3EB69C3-DFE1-45A9-BC0E-DA7BF341F129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BA9D35E-881B-4686-A7DF-42E176EBD82C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41F2318-F862-4C33-8671-5AB58EC4FE2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1DAC860-B699-4587-B49B-D95F53C44927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6DA56BF-D2E5-4565-BDBD-30A785052162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89E9379-2941-4926-84BA-3B1D64F289F5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3C79011-7FF3-423E-8EBC-5BABB07BF170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DBE794D-F872-4EE3-89B4-D74E42E13350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89EC0B-2184-4454-A69A-AE921343FF15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979AE4-F134-43E5-9F85-5894F4343639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245D2D-3E3A-448F-B36C-5640BABAFA45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BA3235-632E-495C-81C7-6B2D1DD882FC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10F031-04A8-4DC0-B0B3-AD841F9FD368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C1383D-1207-43AA-8C38-E17FF4D4B007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19677B-73CD-47C2-B3F6-E85084E829DC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C252FE-76E8-47A5-8B26-F9E1D0EE3026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440EFB-931F-430B-A588-AB94282D786C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03D891-1ABA-41F5-8488-3DAC58783BAE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F1BA64-5B88-45D7-981B-E208E49D499D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2974C8-5037-4FC1-83B7-5D36C6587E2A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CDBD19-9C82-4FF8-B4B9-7E3BC88CC866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16C45B-F040-4727-8880-6ADFE025B5D2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B4F764-DABA-4DD9-86A4-0F32294761C0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7975B6-7928-4DBB-8948-D25C092CE93B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CD8585-1345-4FB2-88F3-E222964BD934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FEDB58-925A-45F2-9FA1-58802FA1265A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C7B17B-FBD1-4D9E-8586-EF9FFF5FC85A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A287BE-B662-4A9B-9B53-DE9FCB9E4439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49FF13-EA4E-4E50-8155-2FEE5312B597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A9DC59-E715-404E-86C4-4B9DC77F2000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1A7455-B3AE-4C42-A8C5-FAE6B0A2B22E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A1C7DC-E43E-4B04-B9DA-B051B969DB49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A7E62A0-C12A-452D-BB50-0D07033A0913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372A401-FE17-4255-83EC-CC2E75807C51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2FA4412-2DE8-4F5A-B36D-9F6992E5891C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9522DD1-C1D9-4628-A597-3B84C11D147B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5FF9252-DD1A-4192-B1FB-F0321DCAF034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1FB4667-A0AF-4211-9AC9-6FFC0ADDACC4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7530D98-2470-4187-B05F-3300EDB68057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183AFB6-0359-43B4-9C1D-A20846440C8F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3469136-CAA2-495E-957D-74DE164EEB09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D1A2EB7-2F4C-47EF-B552-6078D5CCB8B7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CA1B212-0BA5-4B55-9304-B7B16544DBA2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3" name="PlaceHolder 6"/>
          <p:cNvSpPr>
            <a:spLocks noGrp="1"/>
          </p:cNvSpPr>
          <p:nvPr>
            <p:ph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4" name="PlaceHolder 7"/>
          <p:cNvSpPr>
            <a:spLocks noGrp="1"/>
          </p:cNvSpPr>
          <p:nvPr>
            <p:ph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789B479-9417-45BA-83D9-D35686F5F15F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35AC4BD-EE45-4C0D-B176-D71B09B291FA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70403D-AF80-4EF9-84C4-54CFC13FD4FE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5EAEF7-6538-46B0-AB58-56C74C6C2099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F9CC0D-1D30-4132-8C22-D0FF12EE8765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9BDFA4-B875-4319-AF32-866D9EE17A21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0CC616-E19A-47FB-A3D7-406A796ECFA6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576922-6873-44FB-8E4F-ADB175302463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790E83-A353-4DB2-BF8D-3B087B7726A6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FF5165-A5C8-4765-A491-DF71822063EE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C34C6A-86DA-4DE5-9614-6ACCFF2DF76D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0" name="PlaceHolder 5"/>
          <p:cNvSpPr>
            <a:spLocks noGrp="1"/>
          </p:cNvSpPr>
          <p:nvPr>
            <p:ph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B99374-A969-4D65-A43F-10FF6F2FAC82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5" name="PlaceHolder 5"/>
          <p:cNvSpPr>
            <a:spLocks noGrp="1"/>
          </p:cNvSpPr>
          <p:nvPr>
            <p:ph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6" name="PlaceHolder 6"/>
          <p:cNvSpPr>
            <a:spLocks noGrp="1"/>
          </p:cNvSpPr>
          <p:nvPr>
            <p:ph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7" name="PlaceHolder 7"/>
          <p:cNvSpPr>
            <a:spLocks noGrp="1"/>
          </p:cNvSpPr>
          <p:nvPr>
            <p:ph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C5C18B-BF9E-4B7B-A32F-70F73405CEE3}" type="slidenum">
              <a:t>&lt;#&gt;</a:t>
            </a:fld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9" name="PlaceHolder 5"/>
          <p:cNvSpPr>
            <a:spLocks noGrp="1"/>
          </p:cNvSpPr>
          <p:nvPr>
            <p:ph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4" name="PlaceHolder 5"/>
          <p:cNvSpPr>
            <a:spLocks noGrp="1"/>
          </p:cNvSpPr>
          <p:nvPr>
            <p:ph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5" name="PlaceHolder 6"/>
          <p:cNvSpPr>
            <a:spLocks noGrp="1"/>
          </p:cNvSpPr>
          <p:nvPr>
            <p:ph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6" name="PlaceHolder 7"/>
          <p:cNvSpPr>
            <a:spLocks noGrp="1"/>
          </p:cNvSpPr>
          <p:nvPr>
            <p:ph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B40CD1-9274-4C1B-9880-F4BCD354252A}" type="slidenum">
              <a:t>&lt;#&gt;</a:t>
            </a:fld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DB44048-1E71-4996-904B-DBAA8E02500E}" type="slidenum">
              <a:t>&lt;#&gt;</a:t>
            </a:fld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149835-35CD-4F7E-8528-C37BEB8FB7FB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s://softuni.org/" TargetMode="External"/><Relationship Id="rId6" Type="http://schemas.openxmlformats.org/officeDocument/2006/relationships/image" Target="../media/image4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wmf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wmf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wmf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wmf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wmf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wmf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4.png"/><Relationship Id="rId13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86.xml"/><Relationship Id="rId15" Type="http://schemas.openxmlformats.org/officeDocument/2006/relationships/slideLayout" Target="../slideLayouts/slideLayout87.xml"/><Relationship Id="rId16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92.xml"/><Relationship Id="rId21" Type="http://schemas.openxmlformats.org/officeDocument/2006/relationships/slideLayout" Target="../slideLayouts/slideLayout93.xml"/><Relationship Id="rId22" Type="http://schemas.openxmlformats.org/officeDocument/2006/relationships/slideLayout" Target="../slideLayouts/slideLayout94.xml"/><Relationship Id="rId23" Type="http://schemas.openxmlformats.org/officeDocument/2006/relationships/slideLayout" Target="../slideLayouts/slideLayout95.xml"/><Relationship Id="rId2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wmf"/><Relationship Id="rId3" Type="http://schemas.openxmlformats.org/officeDocument/2006/relationships/hyperlink" Target="https://forum.softuni.bg/" TargetMode="External"/><Relationship Id="rId4" Type="http://schemas.openxmlformats.org/officeDocument/2006/relationships/image" Target="../media/image15.png"/><Relationship Id="rId5" Type="http://schemas.openxmlformats.org/officeDocument/2006/relationships/hyperlink" Target="https://www.facebook.com/SoftwareUniversity" TargetMode="External"/><Relationship Id="rId6" Type="http://schemas.openxmlformats.org/officeDocument/2006/relationships/image" Target="../media/image16.png"/><Relationship Id="rId7" Type="http://schemas.openxmlformats.org/officeDocument/2006/relationships/hyperlink" Target="https://softuni.org/" TargetMode="External"/><Relationship Id="rId8" Type="http://schemas.openxmlformats.org/officeDocument/2006/relationships/image" Target="../media/image17.png"/><Relationship Id="rId9" Type="http://schemas.openxmlformats.org/officeDocument/2006/relationships/hyperlink" Target="https://softuni.bg/" TargetMode="External"/><Relationship Id="rId10" Type="http://schemas.openxmlformats.org/officeDocument/2006/relationships/image" Target="../media/image18.png"/><Relationship Id="rId11" Type="http://schemas.openxmlformats.org/officeDocument/2006/relationships/hyperlink" Target="https://softuni.bg/" TargetMode="External"/><Relationship Id="rId12" Type="http://schemas.openxmlformats.org/officeDocument/2006/relationships/hyperlink" Target="https://softuni.foundation/" TargetMode="External"/><Relationship Id="rId13" Type="http://schemas.openxmlformats.org/officeDocument/2006/relationships/hyperlink" Target="https://www.facebook.com/SoftwareUniversity" TargetMode="External"/><Relationship Id="rId14" Type="http://schemas.openxmlformats.org/officeDocument/2006/relationships/hyperlink" Target="https://forum.softuni.bg/" TargetMode="External"/><Relationship Id="rId15" Type="http://schemas.openxmlformats.org/officeDocument/2006/relationships/image" Target="../media/image6.png"/><Relationship Id="rId16" Type="http://schemas.openxmlformats.org/officeDocument/2006/relationships/slideLayout" Target="../slideLayouts/slideLayout97.xml"/><Relationship Id="rId17" Type="http://schemas.openxmlformats.org/officeDocument/2006/relationships/slideLayout" Target="../slideLayouts/slideLayout98.xml"/><Relationship Id="rId18" Type="http://schemas.openxmlformats.org/officeDocument/2006/relationships/slideLayout" Target="../slideLayouts/slideLayout99.xml"/><Relationship Id="rId19" Type="http://schemas.openxmlformats.org/officeDocument/2006/relationships/slideLayout" Target="../slideLayouts/slideLayout100.xml"/><Relationship Id="rId20" Type="http://schemas.openxmlformats.org/officeDocument/2006/relationships/slideLayout" Target="../slideLayouts/slideLayout101.xml"/><Relationship Id="rId21" Type="http://schemas.openxmlformats.org/officeDocument/2006/relationships/slideLayout" Target="../slideLayouts/slideLayout102.xml"/><Relationship Id="rId22" Type="http://schemas.openxmlformats.org/officeDocument/2006/relationships/slideLayout" Target="../slideLayouts/slideLayout103.xml"/><Relationship Id="rId23" Type="http://schemas.openxmlformats.org/officeDocument/2006/relationships/slideLayout" Target="../slideLayouts/slideLayout104.xml"/><Relationship Id="rId24" Type="http://schemas.openxmlformats.org/officeDocument/2006/relationships/slideLayout" Target="../slideLayouts/slideLayout105.xml"/><Relationship Id="rId25" Type="http://schemas.openxmlformats.org/officeDocument/2006/relationships/slideLayout" Target="../slideLayouts/slideLayout106.xml"/><Relationship Id="rId26" Type="http://schemas.openxmlformats.org/officeDocument/2006/relationships/slideLayout" Target="../slideLayouts/slideLayout107.xml"/><Relationship Id="rId27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" name="Rectangle Bottom"/>
          <p:cNvSpPr/>
          <p:nvPr/>
        </p:nvSpPr>
        <p:spPr>
          <a:xfrm>
            <a:off x="0" y="6702840"/>
            <a:ext cx="12194640" cy="15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Logo SoftUni" descr="SoftUni logo"/>
          <p:cNvPicPr/>
          <p:nvPr/>
        </p:nvPicPr>
        <p:blipFill>
          <a:blip r:embed="rId3"/>
          <a:stretch/>
        </p:blipFill>
        <p:spPr>
          <a:xfrm>
            <a:off x="4324320" y="5184000"/>
            <a:ext cx="3751200" cy="12974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body"/>
          </p:nvPr>
        </p:nvSpPr>
        <p:spPr>
          <a:xfrm>
            <a:off x="8708400" y="6130800"/>
            <a:ext cx="2951280" cy="34128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ctr">
            <a:noAutofit/>
          </a:bodyPr>
          <a:p>
            <a:pPr indent="0" algn="r">
              <a:lnSpc>
                <a:spcPct val="105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1a334c"/>
                </a:solidFill>
                <a:latin typeface="Calibri"/>
              </a:rPr>
              <a:t>Company Web Site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708400" y="5756760"/>
            <a:ext cx="2951280" cy="36684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ctr">
            <a:noAutofit/>
          </a:bodyPr>
          <a:p>
            <a:pPr indent="0" algn="r">
              <a:lnSpc>
                <a:spcPct val="105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Company Name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" name="Picture SoftUni Mascot" descr="SoftUni mascot"/>
          <p:cNvPicPr/>
          <p:nvPr/>
        </p:nvPicPr>
        <p:blipFill>
          <a:blip r:embed="rId4"/>
          <a:stretch/>
        </p:blipFill>
        <p:spPr>
          <a:xfrm flipH="1">
            <a:off x="8849160" y="2609640"/>
            <a:ext cx="2788560" cy="3017880"/>
          </a:xfrm>
          <a:prstGeom prst="rect">
            <a:avLst/>
          </a:prstGeom>
          <a:ln w="0">
            <a:noFill/>
          </a:ln>
        </p:spPr>
      </p:pic>
      <p:pic>
        <p:nvPicPr>
          <p:cNvPr id="6" name="Picture Logo Software University" descr="Software University logo">
            <a:hlinkClick r:id="rId5"/>
          </p:cNvPr>
          <p:cNvPicPr/>
          <p:nvPr/>
        </p:nvPicPr>
        <p:blipFill>
          <a:blip r:embed="rId6"/>
          <a:stretch/>
        </p:blipFill>
        <p:spPr>
          <a:xfrm>
            <a:off x="507960" y="5918400"/>
            <a:ext cx="1829880" cy="62784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52960" y="3541680"/>
            <a:ext cx="2980440" cy="404964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ctr">
            <a:noAutofit/>
          </a:bodyPr>
          <a:p>
            <a:pPr indent="0">
              <a:lnSpc>
                <a:spcPct val="105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Position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body"/>
          </p:nvPr>
        </p:nvSpPr>
        <p:spPr>
          <a:xfrm>
            <a:off x="552960" y="4851720"/>
            <a:ext cx="2980440" cy="45396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ctr">
            <a:noAutofit/>
          </a:bodyPr>
          <a:p>
            <a:pPr indent="0">
              <a:lnSpc>
                <a:spcPct val="105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Author Name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552960" y="2741040"/>
            <a:ext cx="4642560" cy="193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a000"/>
                </a:solidFill>
                <a:latin typeface="Calibri"/>
              </a:rPr>
              <a:t>Click icon to add picture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PlaceHolder 6"/>
          <p:cNvSpPr>
            <a:spLocks noGrp="1"/>
          </p:cNvSpPr>
          <p:nvPr>
            <p:ph type="title"/>
          </p:nvPr>
        </p:nvSpPr>
        <p:spPr>
          <a:xfrm>
            <a:off x="554040" y="321480"/>
            <a:ext cx="11083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Presentation Title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sldNum" idx="1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EA5FD81-5FFC-4F00-83C5-886E9EBFE71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49" name="Picture SoftUni Mascot" descr="SoftUni mascot with laptop"/>
          <p:cNvPicPr/>
          <p:nvPr/>
        </p:nvPicPr>
        <p:blipFill>
          <a:blip r:embed="rId3"/>
          <a:stretch/>
        </p:blipFill>
        <p:spPr>
          <a:xfrm flipH="1">
            <a:off x="9516240" y="3408480"/>
            <a:ext cx="2250720" cy="3044160"/>
          </a:xfrm>
          <a:prstGeom prst="rect">
            <a:avLst/>
          </a:prstGeom>
          <a:ln w="0">
            <a:noFill/>
          </a:ln>
        </p:spPr>
      </p:pic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96920" y="1371600"/>
            <a:ext cx="9048960" cy="52070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 marL="51408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" name="Rectangle Top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Logo Software University" descr="Software University logo"/>
          <p:cNvPicPr/>
          <p:nvPr/>
        </p:nvPicPr>
        <p:blipFill>
          <a:blip r:embed="rId4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 w="0">
            <a:noFill/>
          </a:ln>
        </p:spPr>
      </p:pic>
      <p:sp>
        <p:nvSpPr>
          <p:cNvPr id="53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Table of Contents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91" name="Oval Center Icon"/>
          <p:cNvSpPr/>
          <p:nvPr/>
        </p:nvSpPr>
        <p:spPr>
          <a:xfrm>
            <a:off x="4319640" y="867600"/>
            <a:ext cx="3552120" cy="35521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5390" spc="-1" strike="noStrike">
                <a:solidFill>
                  <a:srgbClr val="234465"/>
                </a:solidFill>
                <a:latin typeface="Calibri"/>
              </a:rPr>
              <a:t>Click to Edit Section Title</a:t>
            </a:r>
            <a:endParaRPr b="0" lang="en-US" sz="539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the outline text format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64000" indent="-324000">
              <a:lnSpc>
                <a:spcPct val="10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96000" indent="-288000">
              <a:lnSpc>
                <a:spcPct val="105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3" marL="1728000" indent="-216000">
              <a:lnSpc>
                <a:spcPct val="105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Fourth Outline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4" marL="2160000" indent="-216000">
              <a:lnSpc>
                <a:spcPct val="10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5" marL="2592000" indent="-216000">
              <a:lnSpc>
                <a:spcPct val="10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6" marL="3024000" indent="-216000">
              <a:lnSpc>
                <a:spcPct val="10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31" name="PlaceHolder 1"/>
          <p:cNvSpPr>
            <a:spLocks noGrp="1"/>
          </p:cNvSpPr>
          <p:nvPr>
            <p:ph type="sldNum" idx="2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3766E61-C925-4C31-AAC7-1310989611B2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32" name="Rectangle Left"/>
          <p:cNvSpPr/>
          <p:nvPr/>
        </p:nvSpPr>
        <p:spPr>
          <a:xfrm>
            <a:off x="0" y="0"/>
            <a:ext cx="1153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865880" y="1121040"/>
            <a:ext cx="10128960" cy="55461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4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134" name="Logo Software University" descr="Software University logo"/>
          <p:cNvPicPr/>
          <p:nvPr/>
        </p:nvPicPr>
        <p:blipFill>
          <a:blip r:embed="rId3"/>
          <a:stretch/>
        </p:blipFill>
        <p:spPr>
          <a:xfrm>
            <a:off x="10008720" y="190440"/>
            <a:ext cx="2013120" cy="690480"/>
          </a:xfrm>
          <a:prstGeom prst="rect">
            <a:avLst/>
          </a:prstGeom>
          <a:ln w="0">
            <a:noFill/>
          </a:ln>
        </p:spPr>
      </p:pic>
      <p:sp>
        <p:nvSpPr>
          <p:cNvPr id="135" name="PlaceHolder 3"/>
          <p:cNvSpPr>
            <a:spLocks noGrp="1"/>
          </p:cNvSpPr>
          <p:nvPr>
            <p:ph type="title"/>
          </p:nvPr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136" name="Group 9"/>
          <p:cNvGrpSpPr/>
          <p:nvPr/>
        </p:nvGrpSpPr>
        <p:grpSpPr>
          <a:xfrm>
            <a:off x="185040" y="1868040"/>
            <a:ext cx="1937160" cy="3070080"/>
            <a:chOff x="185040" y="1868040"/>
            <a:chExt cx="1937160" cy="3070080"/>
          </a:xfrm>
        </p:grpSpPr>
        <p:grpSp>
          <p:nvGrpSpPr>
            <p:cNvPr id="137" name="Group 10"/>
            <p:cNvGrpSpPr/>
            <p:nvPr/>
          </p:nvGrpSpPr>
          <p:grpSpPr>
            <a:xfrm>
              <a:off x="185040" y="1868040"/>
              <a:ext cx="1937160" cy="2335680"/>
              <a:chOff x="185040" y="1868040"/>
              <a:chExt cx="1937160" cy="2335680"/>
            </a:xfrm>
          </p:grpSpPr>
          <p:sp>
            <p:nvSpPr>
              <p:cNvPr id="138" name="Oval 24"/>
              <p:cNvSpPr/>
              <p:nvPr/>
            </p:nvSpPr>
            <p:spPr>
              <a:xfrm>
                <a:off x="185040" y="1868040"/>
                <a:ext cx="1937160" cy="193716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9" name="Rectangle 5"/>
              <p:cNvSpPr/>
              <p:nvPr/>
            </p:nvSpPr>
            <p:spPr>
              <a:xfrm>
                <a:off x="696240" y="3353760"/>
                <a:ext cx="1209600" cy="849960"/>
              </a:xfrm>
              <a:custGeom>
                <a:avLst/>
                <a:gdLst>
                  <a:gd name="textAreaLeft" fmla="*/ 0 w 1209600"/>
                  <a:gd name="textAreaRight" fmla="*/ 1209960 w 1209600"/>
                  <a:gd name="textAreaTop" fmla="*/ 0 h 849960"/>
                  <a:gd name="textAreaBottom" fmla="*/ 850320 h 849960"/>
                </a:gdLst>
                <a:ahLst/>
                <a:rect l="textAreaLeft" t="textAreaTop" r="textAreaRight" b="textAreaBottom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0" name="Rectangle 5"/>
              <p:cNvSpPr/>
              <p:nvPr/>
            </p:nvSpPr>
            <p:spPr>
              <a:xfrm flipH="1">
                <a:off x="407160" y="3353760"/>
                <a:ext cx="1209600" cy="849960"/>
              </a:xfrm>
              <a:custGeom>
                <a:avLst/>
                <a:gdLst>
                  <a:gd name="textAreaLeft" fmla="*/ 360 w 1209600"/>
                  <a:gd name="textAreaRight" fmla="*/ 1210320 w 1209600"/>
                  <a:gd name="textAreaTop" fmla="*/ 0 h 849960"/>
                  <a:gd name="textAreaBottom" fmla="*/ 850320 h 849960"/>
                </a:gdLst>
                <a:ahLst/>
                <a:rect l="textAreaLeft" t="textAreaTop" r="textAreaRight" b="textAreaBottom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1" name="Arc 27"/>
              <p:cNvSpPr/>
              <p:nvPr/>
            </p:nvSpPr>
            <p:spPr>
              <a:xfrm>
                <a:off x="436320" y="1951560"/>
                <a:ext cx="1592640" cy="159264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cap="rnd" w="381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2" name="Arc 28"/>
              <p:cNvSpPr/>
              <p:nvPr/>
            </p:nvSpPr>
            <p:spPr>
              <a:xfrm>
                <a:off x="436320" y="1951560"/>
                <a:ext cx="1592640" cy="159264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cap="rnd" w="381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43" name="Rectangle: Rounded Corners 12"/>
            <p:cNvSpPr/>
            <p:nvPr/>
          </p:nvSpPr>
          <p:spPr>
            <a:xfrm>
              <a:off x="684720" y="4548240"/>
              <a:ext cx="937800" cy="1591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Rectangle: Rounded Corners 13"/>
            <p:cNvSpPr/>
            <p:nvPr/>
          </p:nvSpPr>
          <p:spPr>
            <a:xfrm>
              <a:off x="825840" y="4779000"/>
              <a:ext cx="655560" cy="1591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>
              <a:solidFill>
                <a:srgbClr val="464646"/>
              </a:solidFill>
              <a:round/>
            </a:ln>
            <a:effectLst>
              <a:outerShdw blurRad="152280" dir="5400000" dist="380880" rotWithShape="0" sx="70000" sy="7000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45" name="Straight Connector 14"/>
            <p:cNvCxnSpPr/>
            <p:nvPr/>
          </p:nvCxnSpPr>
          <p:spPr>
            <a:xfrm flipH="1" flipV="1">
              <a:off x="761400" y="2982240"/>
              <a:ext cx="171360" cy="1232640"/>
            </a:xfrm>
            <a:prstGeom prst="straightConnector1">
              <a:avLst/>
            </a:prstGeom>
            <a:ln w="38100">
              <a:solidFill>
                <a:srgbClr val="464646"/>
              </a:solidFill>
              <a:round/>
            </a:ln>
          </p:spPr>
        </p:cxnSp>
        <p:cxnSp>
          <p:nvCxnSpPr>
            <p:cNvPr id="146" name="Straight Connector 15"/>
            <p:cNvCxnSpPr/>
            <p:nvPr/>
          </p:nvCxnSpPr>
          <p:spPr>
            <a:xfrm flipH="1">
              <a:off x="873360" y="3801240"/>
              <a:ext cx="559440" cy="360"/>
            </a:xfrm>
            <a:prstGeom prst="straightConnector1">
              <a:avLst/>
            </a:prstGeom>
            <a:ln w="38100">
              <a:solidFill>
                <a:srgbClr val="464646"/>
              </a:solidFill>
              <a:round/>
            </a:ln>
          </p:spPr>
        </p:cxnSp>
        <p:grpSp>
          <p:nvGrpSpPr>
            <p:cNvPr id="147" name="Group 16"/>
            <p:cNvGrpSpPr/>
            <p:nvPr/>
          </p:nvGrpSpPr>
          <p:grpSpPr>
            <a:xfrm>
              <a:off x="476280" y="2594880"/>
              <a:ext cx="462600" cy="474840"/>
              <a:chOff x="476280" y="2594880"/>
              <a:chExt cx="462600" cy="474840"/>
            </a:xfrm>
          </p:grpSpPr>
          <p:cxnSp>
            <p:nvCxnSpPr>
              <p:cNvPr id="148" name="Straight Connector 22"/>
              <p:cNvCxnSpPr/>
              <p:nvPr/>
            </p:nvCxnSpPr>
            <p:spPr>
              <a:xfrm flipH="1" flipV="1">
                <a:off x="478080" y="2832480"/>
                <a:ext cx="461160" cy="237600"/>
              </a:xfrm>
              <a:prstGeom prst="straightConnector1">
                <a:avLst/>
              </a:prstGeom>
              <a:ln cap="rnd" w="38100">
                <a:solidFill>
                  <a:srgbClr val="464646"/>
                </a:solidFill>
                <a:round/>
              </a:ln>
            </p:spPr>
          </p:cxnSp>
          <p:cxnSp>
            <p:nvCxnSpPr>
              <p:cNvPr id="149" name="Straight Connector 23"/>
              <p:cNvCxnSpPr/>
              <p:nvPr/>
            </p:nvCxnSpPr>
            <p:spPr>
              <a:xfrm flipH="1">
                <a:off x="476280" y="2594880"/>
                <a:ext cx="461160" cy="237960"/>
              </a:xfrm>
              <a:prstGeom prst="straightConnector1">
                <a:avLst/>
              </a:prstGeom>
              <a:ln cap="rnd" w="38100">
                <a:solidFill>
                  <a:srgbClr val="464646"/>
                </a:solidFill>
                <a:round/>
              </a:ln>
            </p:spPr>
          </p:cxnSp>
        </p:grpSp>
        <p:cxnSp>
          <p:nvCxnSpPr>
            <p:cNvPr id="150" name="Straight Connector 18"/>
            <p:cNvCxnSpPr/>
            <p:nvPr/>
          </p:nvCxnSpPr>
          <p:spPr>
            <a:xfrm flipV="1">
              <a:off x="1371240" y="2982240"/>
              <a:ext cx="151200" cy="1232640"/>
            </a:xfrm>
            <a:prstGeom prst="straightConnector1">
              <a:avLst/>
            </a:prstGeom>
            <a:ln w="38100">
              <a:solidFill>
                <a:srgbClr val="464646"/>
              </a:solidFill>
              <a:round/>
            </a:ln>
          </p:spPr>
        </p:cxnSp>
        <p:sp>
          <p:nvSpPr>
            <p:cNvPr id="151" name="Rectangle: Rounded Corners 11"/>
            <p:cNvSpPr/>
            <p:nvPr/>
          </p:nvSpPr>
          <p:spPr>
            <a:xfrm>
              <a:off x="637560" y="4317480"/>
              <a:ext cx="1032120" cy="1591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52" name="Group 17"/>
            <p:cNvGrpSpPr/>
            <p:nvPr/>
          </p:nvGrpSpPr>
          <p:grpSpPr>
            <a:xfrm>
              <a:off x="1356840" y="2594880"/>
              <a:ext cx="462600" cy="474840"/>
              <a:chOff x="1356840" y="2594880"/>
              <a:chExt cx="462600" cy="474840"/>
            </a:xfrm>
          </p:grpSpPr>
          <p:cxnSp>
            <p:nvCxnSpPr>
              <p:cNvPr id="153" name="Straight Connector 20"/>
              <p:cNvCxnSpPr/>
              <p:nvPr/>
            </p:nvCxnSpPr>
            <p:spPr>
              <a:xfrm flipV="1">
                <a:off x="1356840" y="2832480"/>
                <a:ext cx="461160" cy="237600"/>
              </a:xfrm>
              <a:prstGeom prst="straightConnector1">
                <a:avLst/>
              </a:prstGeom>
              <a:ln cap="rnd" w="38100">
                <a:solidFill>
                  <a:srgbClr val="464646"/>
                </a:solidFill>
                <a:round/>
              </a:ln>
            </p:spPr>
          </p:cxnSp>
          <p:cxnSp>
            <p:nvCxnSpPr>
              <p:cNvPr id="154" name="Straight Connector 21"/>
              <p:cNvCxnSpPr/>
              <p:nvPr/>
            </p:nvCxnSpPr>
            <p:spPr>
              <a:xfrm>
                <a:off x="1358640" y="2594880"/>
                <a:ext cx="461160" cy="237960"/>
              </a:xfrm>
              <a:prstGeom prst="straightConnector1">
                <a:avLst/>
              </a:prstGeom>
              <a:ln cap="rnd" w="38100">
                <a:solidFill>
                  <a:srgbClr val="464646"/>
                </a:solidFill>
                <a:round/>
              </a:ln>
            </p:spPr>
          </p:cxnSp>
        </p:grpSp>
      </p:grpSp>
      <p:cxnSp>
        <p:nvCxnSpPr>
          <p:cNvPr id="155" name="Straight Connector 33"/>
          <p:cNvCxnSpPr>
            <a:stCxn id="139" idx="2"/>
          </p:cNvCxnSpPr>
          <p:nvPr/>
        </p:nvCxnSpPr>
        <p:spPr>
          <a:xfrm flipH="1">
            <a:off x="673560" y="4203720"/>
            <a:ext cx="627840" cy="360"/>
          </a:xfrm>
          <a:prstGeom prst="straightConnector1">
            <a:avLst/>
          </a:prstGeom>
          <a:ln w="38100">
            <a:solidFill>
              <a:srgbClr val="464646"/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93" name="PlaceHolder 1"/>
          <p:cNvSpPr>
            <a:spLocks noGrp="1"/>
          </p:cNvSpPr>
          <p:nvPr>
            <p:ph type="sldNum" idx="3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4D91F04-4DC4-4ABF-B46A-A2E33757FA8B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4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5" name="Rectangle Top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6" name="Logo Software University" descr="Software University logo"/>
          <p:cNvPicPr/>
          <p:nvPr/>
        </p:nvPicPr>
        <p:blipFill>
          <a:blip r:embed="rId3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 w="0">
            <a:noFill/>
          </a:ln>
        </p:spPr>
      </p:pic>
      <p:sp>
        <p:nvSpPr>
          <p:cNvPr id="197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35" name="PlaceHolder 1"/>
          <p:cNvSpPr>
            <a:spLocks noGrp="1"/>
          </p:cNvSpPr>
          <p:nvPr>
            <p:ph type="sldNum" idx="4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E925768-D373-417A-9BA2-9323303BA72D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36" name="Rectangle Left"/>
          <p:cNvSpPr/>
          <p:nvPr/>
        </p:nvSpPr>
        <p:spPr>
          <a:xfrm>
            <a:off x="0" y="0"/>
            <a:ext cx="1153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1673640" y="1121040"/>
            <a:ext cx="10321200" cy="55461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4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238" name="Logo Software University" descr="Software University logo"/>
          <p:cNvPicPr/>
          <p:nvPr/>
        </p:nvPicPr>
        <p:blipFill>
          <a:blip r:embed="rId3"/>
          <a:stretch/>
        </p:blipFill>
        <p:spPr>
          <a:xfrm>
            <a:off x="10008720" y="190440"/>
            <a:ext cx="2013120" cy="690480"/>
          </a:xfrm>
          <a:prstGeom prst="rect">
            <a:avLst/>
          </a:prstGeom>
          <a:ln w="0">
            <a:noFill/>
          </a:ln>
        </p:spPr>
      </p:pic>
      <p:sp>
        <p:nvSpPr>
          <p:cNvPr id="239" name="PlaceHolder 3"/>
          <p:cNvSpPr>
            <a:spLocks noGrp="1"/>
          </p:cNvSpPr>
          <p:nvPr>
            <p:ph type="title"/>
          </p:nvPr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240" name="Group 32"/>
          <p:cNvGrpSpPr/>
          <p:nvPr/>
        </p:nvGrpSpPr>
        <p:grpSpPr>
          <a:xfrm>
            <a:off x="392760" y="3429000"/>
            <a:ext cx="1521720" cy="2411640"/>
            <a:chOff x="392760" y="3429000"/>
            <a:chExt cx="1521720" cy="2411640"/>
          </a:xfrm>
        </p:grpSpPr>
        <p:grpSp>
          <p:nvGrpSpPr>
            <p:cNvPr id="241" name="Group 33"/>
            <p:cNvGrpSpPr/>
            <p:nvPr/>
          </p:nvGrpSpPr>
          <p:grpSpPr>
            <a:xfrm>
              <a:off x="392760" y="3429000"/>
              <a:ext cx="1521720" cy="1834200"/>
              <a:chOff x="392760" y="3429000"/>
              <a:chExt cx="1521720" cy="1834200"/>
            </a:xfrm>
          </p:grpSpPr>
          <p:sp>
            <p:nvSpPr>
              <p:cNvPr id="242" name="Oval 46"/>
              <p:cNvSpPr/>
              <p:nvPr/>
            </p:nvSpPr>
            <p:spPr>
              <a:xfrm>
                <a:off x="392760" y="3429000"/>
                <a:ext cx="1521720" cy="152172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3" name="Rectangle 5"/>
              <p:cNvSpPr/>
              <p:nvPr/>
            </p:nvSpPr>
            <p:spPr>
              <a:xfrm>
                <a:off x="794160" y="4595760"/>
                <a:ext cx="950040" cy="667440"/>
              </a:xfrm>
              <a:custGeom>
                <a:avLst/>
                <a:gdLst>
                  <a:gd name="textAreaLeft" fmla="*/ 0 w 950040"/>
                  <a:gd name="textAreaRight" fmla="*/ 950400 w 950040"/>
                  <a:gd name="textAreaTop" fmla="*/ 0 h 667440"/>
                  <a:gd name="textAreaBottom" fmla="*/ 667800 h 667440"/>
                </a:gdLst>
                <a:ahLst/>
                <a:rect l="textAreaLeft" t="textAreaTop" r="textAreaRight" b="textAreaBottom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4" name="Rectangle 5"/>
              <p:cNvSpPr/>
              <p:nvPr/>
            </p:nvSpPr>
            <p:spPr>
              <a:xfrm flipH="1">
                <a:off x="566640" y="4595760"/>
                <a:ext cx="950040" cy="667440"/>
              </a:xfrm>
              <a:custGeom>
                <a:avLst/>
                <a:gdLst>
                  <a:gd name="textAreaLeft" fmla="*/ -360 w 950040"/>
                  <a:gd name="textAreaRight" fmla="*/ 950040 w 950040"/>
                  <a:gd name="textAreaTop" fmla="*/ 0 h 667440"/>
                  <a:gd name="textAreaBottom" fmla="*/ 667800 h 667440"/>
                </a:gdLst>
                <a:ahLst/>
                <a:rect l="textAreaLeft" t="textAreaTop" r="textAreaRight" b="textAreaBottom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5" name="Arc 49"/>
              <p:cNvSpPr/>
              <p:nvPr/>
            </p:nvSpPr>
            <p:spPr>
              <a:xfrm>
                <a:off x="590040" y="3494520"/>
                <a:ext cx="1251000" cy="125100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cap="rnd" w="381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6" name="Arc 50"/>
              <p:cNvSpPr/>
              <p:nvPr/>
            </p:nvSpPr>
            <p:spPr>
              <a:xfrm>
                <a:off x="590040" y="3494520"/>
                <a:ext cx="1251000" cy="125100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cap="rnd" w="381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47" name="Rectangle: Rounded Corners 34"/>
            <p:cNvSpPr/>
            <p:nvPr/>
          </p:nvSpPr>
          <p:spPr>
            <a:xfrm>
              <a:off x="785160" y="5534280"/>
              <a:ext cx="736560" cy="1249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" name="Rectangle: Rounded Corners 35"/>
            <p:cNvSpPr/>
            <p:nvPr/>
          </p:nvSpPr>
          <p:spPr>
            <a:xfrm>
              <a:off x="896040" y="5715720"/>
              <a:ext cx="514800" cy="1249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>
              <a:solidFill>
                <a:srgbClr val="464646"/>
              </a:solidFill>
              <a:round/>
            </a:ln>
            <a:effectLst>
              <a:outerShdw blurRad="152280" dir="5400000" dist="380880" rotWithShape="0" sx="70000" sy="7000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249" name="Straight Connector 36"/>
            <p:cNvCxnSpPr/>
            <p:nvPr/>
          </p:nvCxnSpPr>
          <p:spPr>
            <a:xfrm flipH="1" flipV="1">
              <a:off x="845640" y="4304160"/>
              <a:ext cx="134640" cy="968400"/>
            </a:xfrm>
            <a:prstGeom prst="straightConnector1">
              <a:avLst/>
            </a:prstGeom>
            <a:ln w="38100">
              <a:solidFill>
                <a:srgbClr val="464646"/>
              </a:solidFill>
              <a:round/>
            </a:ln>
          </p:spPr>
        </p:cxnSp>
        <p:cxnSp>
          <p:nvCxnSpPr>
            <p:cNvPr id="250" name="Straight Connector 37"/>
            <p:cNvCxnSpPr/>
            <p:nvPr/>
          </p:nvCxnSpPr>
          <p:spPr>
            <a:xfrm flipH="1">
              <a:off x="933480" y="4947480"/>
              <a:ext cx="439560" cy="360"/>
            </a:xfrm>
            <a:prstGeom prst="straightConnector1">
              <a:avLst/>
            </a:prstGeom>
            <a:ln w="38100">
              <a:solidFill>
                <a:srgbClr val="464646"/>
              </a:solidFill>
              <a:round/>
            </a:ln>
          </p:spPr>
        </p:cxnSp>
        <p:grpSp>
          <p:nvGrpSpPr>
            <p:cNvPr id="251" name="Group 38"/>
            <p:cNvGrpSpPr/>
            <p:nvPr/>
          </p:nvGrpSpPr>
          <p:grpSpPr>
            <a:xfrm>
              <a:off x="621360" y="3999960"/>
              <a:ext cx="363600" cy="372960"/>
              <a:chOff x="621360" y="3999960"/>
              <a:chExt cx="363600" cy="372960"/>
            </a:xfrm>
          </p:grpSpPr>
          <p:cxnSp>
            <p:nvCxnSpPr>
              <p:cNvPr id="252" name="Straight Connector 44"/>
              <p:cNvCxnSpPr/>
              <p:nvPr/>
            </p:nvCxnSpPr>
            <p:spPr>
              <a:xfrm flipH="1" flipV="1">
                <a:off x="622800" y="4186440"/>
                <a:ext cx="362520" cy="186840"/>
              </a:xfrm>
              <a:prstGeom prst="straightConnector1">
                <a:avLst/>
              </a:prstGeom>
              <a:ln cap="rnd" w="38100">
                <a:solidFill>
                  <a:srgbClr val="464646"/>
                </a:solidFill>
                <a:round/>
              </a:ln>
            </p:spPr>
          </p:cxnSp>
          <p:cxnSp>
            <p:nvCxnSpPr>
              <p:cNvPr id="253" name="Straight Connector 45"/>
              <p:cNvCxnSpPr/>
              <p:nvPr/>
            </p:nvCxnSpPr>
            <p:spPr>
              <a:xfrm flipH="1">
                <a:off x="621360" y="3999960"/>
                <a:ext cx="362520" cy="186840"/>
              </a:xfrm>
              <a:prstGeom prst="straightConnector1">
                <a:avLst/>
              </a:prstGeom>
              <a:ln cap="rnd" w="38100">
                <a:solidFill>
                  <a:srgbClr val="464646"/>
                </a:solidFill>
                <a:round/>
              </a:ln>
            </p:spPr>
          </p:cxnSp>
        </p:grpSp>
        <p:cxnSp>
          <p:nvCxnSpPr>
            <p:cNvPr id="254" name="Straight Connector 39"/>
            <p:cNvCxnSpPr/>
            <p:nvPr/>
          </p:nvCxnSpPr>
          <p:spPr>
            <a:xfrm flipV="1">
              <a:off x="1324800" y="4304160"/>
              <a:ext cx="118800" cy="968400"/>
            </a:xfrm>
            <a:prstGeom prst="straightConnector1">
              <a:avLst/>
            </a:prstGeom>
            <a:ln w="38100">
              <a:solidFill>
                <a:srgbClr val="464646"/>
              </a:solidFill>
              <a:round/>
            </a:ln>
          </p:spPr>
        </p:cxnSp>
        <p:sp>
          <p:nvSpPr>
            <p:cNvPr id="255" name="Rectangle: Rounded Corners 40"/>
            <p:cNvSpPr/>
            <p:nvPr/>
          </p:nvSpPr>
          <p:spPr>
            <a:xfrm>
              <a:off x="748440" y="5353200"/>
              <a:ext cx="810720" cy="1249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56" name="Group 41"/>
            <p:cNvGrpSpPr/>
            <p:nvPr/>
          </p:nvGrpSpPr>
          <p:grpSpPr>
            <a:xfrm>
              <a:off x="1313280" y="3999960"/>
              <a:ext cx="363240" cy="372960"/>
              <a:chOff x="1313280" y="3999960"/>
              <a:chExt cx="363240" cy="372960"/>
            </a:xfrm>
          </p:grpSpPr>
          <p:cxnSp>
            <p:nvCxnSpPr>
              <p:cNvPr id="257" name="Straight Connector 42"/>
              <p:cNvCxnSpPr/>
              <p:nvPr/>
            </p:nvCxnSpPr>
            <p:spPr>
              <a:xfrm flipV="1">
                <a:off x="1313280" y="4186440"/>
                <a:ext cx="362160" cy="186840"/>
              </a:xfrm>
              <a:prstGeom prst="straightConnector1">
                <a:avLst/>
              </a:prstGeom>
              <a:ln cap="rnd" w="38100">
                <a:solidFill>
                  <a:srgbClr val="464646"/>
                </a:solidFill>
                <a:round/>
              </a:ln>
            </p:spPr>
          </p:cxnSp>
          <p:cxnSp>
            <p:nvCxnSpPr>
              <p:cNvPr id="258" name="Straight Connector 43"/>
              <p:cNvCxnSpPr/>
              <p:nvPr/>
            </p:nvCxnSpPr>
            <p:spPr>
              <a:xfrm>
                <a:off x="1314720" y="3999960"/>
                <a:ext cx="362160" cy="186840"/>
              </a:xfrm>
              <a:prstGeom prst="straightConnector1">
                <a:avLst/>
              </a:prstGeom>
              <a:ln cap="rnd" w="38100">
                <a:solidFill>
                  <a:srgbClr val="464646"/>
                </a:solidFill>
                <a:round/>
              </a:ln>
            </p:spPr>
          </p:cxnSp>
        </p:grp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96" name="PlaceHolder 1"/>
          <p:cNvSpPr>
            <a:spLocks noGrp="1"/>
          </p:cNvSpPr>
          <p:nvPr>
            <p:ph type="sldNum" idx="5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F1AE1B9-976A-4A97-872A-1972A30B66B5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10949040" cy="41936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 anchor="t">
            <a:noAutofit/>
          </a:bodyPr>
          <a:p>
            <a:pPr indent="0">
              <a:lnSpc>
                <a:spcPct val="105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Source code box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…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…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0880" cy="55609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Sample source code: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9" name="Rectangle Top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0" name="Logo Software University" descr="Software University logo"/>
          <p:cNvPicPr/>
          <p:nvPr/>
        </p:nvPicPr>
        <p:blipFill>
          <a:blip r:embed="rId3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 w="0">
            <a:noFill/>
          </a:ln>
        </p:spPr>
      </p:pic>
      <p:sp>
        <p:nvSpPr>
          <p:cNvPr id="301" name="PlaceHolder 4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339" name="Rectangle Bottom"/>
          <p:cNvSpPr/>
          <p:nvPr/>
        </p:nvSpPr>
        <p:spPr>
          <a:xfrm>
            <a:off x="0" y="6371280"/>
            <a:ext cx="12194640" cy="486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Rectangle Bottom Copyright"/>
          <p:cNvSpPr/>
          <p:nvPr/>
        </p:nvSpPr>
        <p:spPr>
          <a:xfrm>
            <a:off x="110880" y="6454800"/>
            <a:ext cx="11969640" cy="25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© SoftUni – </a:t>
            </a:r>
            <a:r>
              <a:rPr b="0" lang="en-US" sz="1600" spc="-1" strike="noStrike" u="sng">
                <a:solidFill>
                  <a:srgbClr val="ffffff"/>
                </a:solidFill>
                <a:uFillTx/>
                <a:latin typeface="Calibri"/>
                <a:ea typeface="Calibri"/>
                <a:hlinkClick r:id="rId3"/>
              </a:rPr>
              <a:t>https://softuni.org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. Copyrighted document. Unauthorized copy, reproduction or use is not permitted.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41" name="Picture SoftUni Mascot" descr="SoftUni mascot with open hand"/>
          <p:cNvPicPr/>
          <p:nvPr/>
        </p:nvPicPr>
        <p:blipFill>
          <a:blip r:embed="rId4"/>
          <a:stretch/>
        </p:blipFill>
        <p:spPr>
          <a:xfrm>
            <a:off x="642600" y="2898720"/>
            <a:ext cx="2451240" cy="2959560"/>
          </a:xfrm>
          <a:prstGeom prst="rect">
            <a:avLst/>
          </a:prstGeom>
          <a:ln w="0">
            <a:noFill/>
          </a:ln>
        </p:spPr>
      </p:pic>
      <p:grpSp>
        <p:nvGrpSpPr>
          <p:cNvPr id="342" name="Group SoftUni Brands"/>
          <p:cNvGrpSpPr/>
          <p:nvPr/>
        </p:nvGrpSpPr>
        <p:grpSpPr>
          <a:xfrm>
            <a:off x="3332160" y="1702440"/>
            <a:ext cx="8314920" cy="3543480"/>
            <a:chOff x="3332160" y="1702440"/>
            <a:chExt cx="8314920" cy="3543480"/>
          </a:xfrm>
        </p:grpSpPr>
        <p:pic>
          <p:nvPicPr>
            <p:cNvPr id="343" name="Picture SoftUni Kids Logo" descr="SoftUni Kids logo"/>
            <p:cNvPicPr/>
            <p:nvPr/>
          </p:nvPicPr>
          <p:blipFill>
            <a:blip r:embed="rId5"/>
            <a:stretch/>
          </p:blipFill>
          <p:spPr>
            <a:xfrm>
              <a:off x="10517040" y="3776400"/>
              <a:ext cx="1130040" cy="1388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4" name="Picture SoftUni Foundation Logo" descr="SoftUni Foundation logo"/>
            <p:cNvPicPr/>
            <p:nvPr/>
          </p:nvPicPr>
          <p:blipFill>
            <a:blip r:embed="rId6"/>
            <a:stretch/>
          </p:blipFill>
          <p:spPr>
            <a:xfrm>
              <a:off x="9054000" y="3788280"/>
              <a:ext cx="1166040" cy="1350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5" name="Picture SoftUni Digital Logo" descr="SoftUni Digital logo"/>
            <p:cNvPicPr/>
            <p:nvPr/>
          </p:nvPicPr>
          <p:blipFill>
            <a:blip r:embed="rId7"/>
            <a:stretch/>
          </p:blipFill>
          <p:spPr>
            <a:xfrm>
              <a:off x="7657560" y="3789000"/>
              <a:ext cx="1084320" cy="14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6" name="Picture SoftUni Creative Logo" descr="SoftUni Creative logo"/>
            <p:cNvPicPr/>
            <p:nvPr/>
          </p:nvPicPr>
          <p:blipFill>
            <a:blip r:embed="rId8"/>
            <a:stretch/>
          </p:blipFill>
          <p:spPr>
            <a:xfrm>
              <a:off x="6174000" y="3776400"/>
              <a:ext cx="1166040" cy="1388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7" name="Picture SoftUni Svetlina Logo" descr="SoftUni Svetlina logo"/>
            <p:cNvPicPr/>
            <p:nvPr/>
          </p:nvPicPr>
          <p:blipFill>
            <a:blip r:embed="rId9"/>
            <a:stretch/>
          </p:blipFill>
          <p:spPr>
            <a:xfrm>
              <a:off x="4735080" y="3776400"/>
              <a:ext cx="1166040" cy="1401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8" name="Picture Software University Logo" descr="Software University logo"/>
            <p:cNvPicPr/>
            <p:nvPr/>
          </p:nvPicPr>
          <p:blipFill>
            <a:blip r:embed="rId10"/>
            <a:stretch/>
          </p:blipFill>
          <p:spPr>
            <a:xfrm>
              <a:off x="3332160" y="3776400"/>
              <a:ext cx="1164240" cy="1439640"/>
            </a:xfrm>
            <a:prstGeom prst="rect">
              <a:avLst/>
            </a:prstGeom>
            <a:ln w="0">
              <a:noFill/>
            </a:ln>
          </p:spPr>
        </p:pic>
        <p:cxnSp>
          <p:nvCxnSpPr>
            <p:cNvPr id="349" name="Straight Connector 6"/>
            <p:cNvCxnSpPr/>
            <p:nvPr/>
          </p:nvCxnSpPr>
          <p:spPr>
            <a:xfrm>
              <a:off x="11076840" y="3335400"/>
              <a:ext cx="360" cy="236520"/>
            </a:xfrm>
            <a:prstGeom prst="straightConnector1">
              <a:avLst/>
            </a:prstGeom>
            <a:ln w="25400">
              <a:solidFill>
                <a:srgbClr val="f99c00"/>
              </a:solidFill>
              <a:round/>
            </a:ln>
          </p:spPr>
        </p:cxnSp>
        <p:cxnSp>
          <p:nvCxnSpPr>
            <p:cNvPr id="350" name="Straight Connector 5"/>
            <p:cNvCxnSpPr/>
            <p:nvPr/>
          </p:nvCxnSpPr>
          <p:spPr>
            <a:xfrm>
              <a:off x="9636840" y="3328920"/>
              <a:ext cx="360" cy="236520"/>
            </a:xfrm>
            <a:prstGeom prst="straightConnector1">
              <a:avLst/>
            </a:prstGeom>
            <a:ln w="25400">
              <a:solidFill>
                <a:srgbClr val="f99c00"/>
              </a:solidFill>
              <a:round/>
            </a:ln>
          </p:spPr>
        </p:cxnSp>
        <p:cxnSp>
          <p:nvCxnSpPr>
            <p:cNvPr id="351" name="Straight Connector 4"/>
            <p:cNvCxnSpPr/>
            <p:nvPr/>
          </p:nvCxnSpPr>
          <p:spPr>
            <a:xfrm>
              <a:off x="8196840" y="3328920"/>
              <a:ext cx="360" cy="236520"/>
            </a:xfrm>
            <a:prstGeom prst="straightConnector1">
              <a:avLst/>
            </a:prstGeom>
            <a:ln w="25400">
              <a:solidFill>
                <a:srgbClr val="f99c00"/>
              </a:solidFill>
              <a:round/>
            </a:ln>
          </p:spPr>
        </p:cxnSp>
        <p:cxnSp>
          <p:nvCxnSpPr>
            <p:cNvPr id="352" name="Straight Connector 3"/>
            <p:cNvCxnSpPr/>
            <p:nvPr/>
          </p:nvCxnSpPr>
          <p:spPr>
            <a:xfrm>
              <a:off x="6756840" y="3328920"/>
              <a:ext cx="360" cy="236520"/>
            </a:xfrm>
            <a:prstGeom prst="straightConnector1">
              <a:avLst/>
            </a:prstGeom>
            <a:ln w="25400">
              <a:solidFill>
                <a:srgbClr val="f99c00"/>
              </a:solidFill>
              <a:round/>
            </a:ln>
          </p:spPr>
        </p:cxnSp>
        <p:cxnSp>
          <p:nvCxnSpPr>
            <p:cNvPr id="353" name="Straight Connector 2"/>
            <p:cNvCxnSpPr/>
            <p:nvPr/>
          </p:nvCxnSpPr>
          <p:spPr>
            <a:xfrm>
              <a:off x="5309640" y="3335400"/>
              <a:ext cx="360" cy="236520"/>
            </a:xfrm>
            <a:prstGeom prst="straightConnector1">
              <a:avLst/>
            </a:prstGeom>
            <a:ln w="25400">
              <a:solidFill>
                <a:srgbClr val="f99c00"/>
              </a:solidFill>
              <a:round/>
            </a:ln>
          </p:spPr>
        </p:cxnSp>
        <p:cxnSp>
          <p:nvCxnSpPr>
            <p:cNvPr id="354" name="Straight Connector 1"/>
            <p:cNvCxnSpPr/>
            <p:nvPr/>
          </p:nvCxnSpPr>
          <p:spPr>
            <a:xfrm>
              <a:off x="3915000" y="3335400"/>
              <a:ext cx="360" cy="236520"/>
            </a:xfrm>
            <a:prstGeom prst="straightConnector1">
              <a:avLst/>
            </a:prstGeom>
            <a:ln w="25400">
              <a:solidFill>
                <a:srgbClr val="f99c00"/>
              </a:solidFill>
              <a:round/>
            </a:ln>
          </p:spPr>
        </p:cxnSp>
        <p:cxnSp>
          <p:nvCxnSpPr>
            <p:cNvPr id="355" name="Straight Connector Horizontal"/>
            <p:cNvCxnSpPr/>
            <p:nvPr/>
          </p:nvCxnSpPr>
          <p:spPr>
            <a:xfrm>
              <a:off x="3915000" y="3335400"/>
              <a:ext cx="7162200" cy="360"/>
            </a:xfrm>
            <a:prstGeom prst="straightConnector1">
              <a:avLst/>
            </a:prstGeom>
            <a:ln w="25400">
              <a:solidFill>
                <a:srgbClr val="f99c00"/>
              </a:solidFill>
              <a:round/>
            </a:ln>
          </p:spPr>
        </p:cxnSp>
        <p:cxnSp>
          <p:nvCxnSpPr>
            <p:cNvPr id="356" name="Straight Connector 0"/>
            <p:cNvCxnSpPr/>
            <p:nvPr/>
          </p:nvCxnSpPr>
          <p:spPr>
            <a:xfrm>
              <a:off x="7495920" y="3092760"/>
              <a:ext cx="360" cy="236520"/>
            </a:xfrm>
            <a:prstGeom prst="straightConnector1">
              <a:avLst/>
            </a:prstGeom>
            <a:ln w="25400">
              <a:solidFill>
                <a:srgbClr val="f99c00"/>
              </a:solidFill>
              <a:round/>
            </a:ln>
          </p:spPr>
        </p:cxnSp>
        <p:pic>
          <p:nvPicPr>
            <p:cNvPr id="357" name="Picture SoftUni Logo" descr="SoftUni logo"/>
            <p:cNvPicPr/>
            <p:nvPr/>
          </p:nvPicPr>
          <p:blipFill>
            <a:blip r:embed="rId11"/>
            <a:stretch/>
          </p:blipFill>
          <p:spPr>
            <a:xfrm>
              <a:off x="6896880" y="1702440"/>
              <a:ext cx="1198440" cy="1198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809640" y="703080"/>
            <a:ext cx="5915880" cy="10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8800" spc="-1" strike="noStrike">
                <a:solidFill>
                  <a:srgbClr val="234465"/>
                </a:solidFill>
                <a:latin typeface="Calibri"/>
              </a:rPr>
              <a:t>Questions?</a:t>
            </a:r>
            <a:endParaRPr b="0" lang="en-US" sz="8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59" name="Logo Software University" descr="Software University logo"/>
          <p:cNvPicPr/>
          <p:nvPr/>
        </p:nvPicPr>
        <p:blipFill>
          <a:blip r:embed="rId12"/>
          <a:stretch/>
        </p:blipFill>
        <p:spPr>
          <a:xfrm>
            <a:off x="10008720" y="190440"/>
            <a:ext cx="2013120" cy="690480"/>
          </a:xfrm>
          <a:prstGeom prst="rect">
            <a:avLst/>
          </a:prstGeom>
          <a:ln w="0">
            <a:noFill/>
          </a:ln>
        </p:spPr>
      </p:pic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the outline text format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64000" indent="-324000">
              <a:lnSpc>
                <a:spcPct val="10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96000" indent="-288000">
              <a:lnSpc>
                <a:spcPct val="105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3" marL="1728000" indent="-216000">
              <a:lnSpc>
                <a:spcPct val="105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Fourth Outline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4" marL="2160000" indent="-216000">
              <a:lnSpc>
                <a:spcPct val="10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5" marL="2592000" indent="-216000">
              <a:lnSpc>
                <a:spcPct val="10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6" marL="3024000" indent="-216000">
              <a:lnSpc>
                <a:spcPct val="10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748" r:id="rId21"/>
    <p:sldLayoutId id="2147483749" r:id="rId22"/>
    <p:sldLayoutId id="2147483750" r:id="rId23"/>
    <p:sldLayoutId id="2147483751" r:id="rId2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398" name="PlaceHolder 1"/>
          <p:cNvSpPr>
            <a:spLocks noGrp="1"/>
          </p:cNvSpPr>
          <p:nvPr>
            <p:ph type="sldNum" idx="6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F300F75-5AF7-4E42-BD37-1A9AC948CEA5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399" name="Picture Forum" descr="Forum icon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0524240" y="5249520"/>
            <a:ext cx="969840" cy="965520"/>
          </a:xfrm>
          <a:prstGeom prst="rect">
            <a:avLst/>
          </a:prstGeom>
          <a:ln w="0">
            <a:noFill/>
          </a:ln>
        </p:spPr>
      </p:pic>
      <p:pic>
        <p:nvPicPr>
          <p:cNvPr id="400" name="Picture Logo FB" descr="Facebook logo">
            <a:hlinkClick r:id="rId5"/>
          </p:cNvPr>
          <p:cNvPicPr/>
          <p:nvPr/>
        </p:nvPicPr>
        <p:blipFill>
          <a:blip r:embed="rId6"/>
          <a:stretch/>
        </p:blipFill>
        <p:spPr>
          <a:xfrm>
            <a:off x="10507320" y="3690000"/>
            <a:ext cx="1003680" cy="1017360"/>
          </a:xfrm>
          <a:prstGeom prst="rect">
            <a:avLst/>
          </a:prstGeom>
          <a:ln w="0">
            <a:noFill/>
          </a:ln>
        </p:spPr>
      </p:pic>
      <p:pic>
        <p:nvPicPr>
          <p:cNvPr id="401" name="Picture Logo SoftUni Right" descr="Software University logo">
            <a:hlinkClick r:id="rId7"/>
          </p:cNvPr>
          <p:cNvPicPr/>
          <p:nvPr/>
        </p:nvPicPr>
        <p:blipFill>
          <a:blip r:embed="rId8"/>
          <a:stretch/>
        </p:blipFill>
        <p:spPr>
          <a:xfrm>
            <a:off x="10413360" y="1674000"/>
            <a:ext cx="1191600" cy="1473480"/>
          </a:xfrm>
          <a:prstGeom prst="rect">
            <a:avLst/>
          </a:prstGeom>
          <a:ln w="0">
            <a:noFill/>
          </a:ln>
        </p:spPr>
      </p:pic>
      <p:pic>
        <p:nvPicPr>
          <p:cNvPr id="402" name="Picture SoftUni Mascot" descr="SoftUni mascot">
            <a:hlinkClick r:id="rId9"/>
          </p:cNvPr>
          <p:cNvPicPr/>
          <p:nvPr/>
        </p:nvPicPr>
        <p:blipFill>
          <a:blip r:embed="rId10"/>
          <a:stretch/>
        </p:blipFill>
        <p:spPr>
          <a:xfrm>
            <a:off x="7182000" y="2584440"/>
            <a:ext cx="2732760" cy="3630600"/>
          </a:xfrm>
          <a:prstGeom prst="rect">
            <a:avLst/>
          </a:prstGeom>
          <a:ln w="0">
            <a:noFill/>
          </a:ln>
        </p:spPr>
      </p:pic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– High-Quality Education, Profession and Job for Software Developers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8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11"/>
              </a:rPr>
              <a:t>softuni.bg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Foundation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8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12"/>
              </a:rPr>
              <a:t>softuni.foundation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@ Facebook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8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13"/>
              </a:rPr>
              <a:t>facebook.com/SoftwareUniversity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Forums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8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14"/>
              </a:rPr>
              <a:t>forum.softuni.bg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4" name="Rectangle Top"/>
          <p:cNvSpPr/>
          <p:nvPr/>
        </p:nvSpPr>
        <p:spPr>
          <a:xfrm>
            <a:off x="0" y="0"/>
            <a:ext cx="121946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5" name="Logo Software University" descr="Software University logo"/>
          <p:cNvPicPr/>
          <p:nvPr/>
        </p:nvPicPr>
        <p:blipFill>
          <a:blip r:embed="rId15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 w="0">
            <a:noFill/>
          </a:ln>
        </p:spPr>
      </p:pic>
      <p:sp>
        <p:nvSpPr>
          <p:cNvPr id="406" name="PlaceHolder 3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Trainings @ Software University (SoftUni)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16"/>
    <p:sldLayoutId id="2147483754" r:id="rId17"/>
    <p:sldLayoutId id="2147483755" r:id="rId18"/>
    <p:sldLayoutId id="2147483756" r:id="rId19"/>
    <p:sldLayoutId id="2147483757" r:id="rId20"/>
    <p:sldLayoutId id="2147483758" r:id="rId21"/>
    <p:sldLayoutId id="2147483759" r:id="rId22"/>
    <p:sldLayoutId id="2147483760" r:id="rId23"/>
    <p:sldLayoutId id="2147483761" r:id="rId24"/>
    <p:sldLayoutId id="2147483762" r:id="rId25"/>
    <p:sldLayoutId id="2147483763" r:id="rId26"/>
    <p:sldLayoutId id="2147483764" r:id="rId2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49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Index/2399#5" TargetMode="External"/><Relationship Id="rId2" Type="http://schemas.openxmlformats.org/officeDocument/2006/relationships/hyperlink" Target="https://judge.softuni.bg/Contests/Index/2399#5" TargetMode="External"/><Relationship Id="rId3" Type="http://schemas.openxmlformats.org/officeDocument/2006/relationships/hyperlink" Target="https://judge.softuni.bg/Contests/Index/2399#5" TargetMode="External"/><Relationship Id="rId4" Type="http://schemas.openxmlformats.org/officeDocument/2006/relationships/slideLayout" Target="../slideLayouts/slideLayout49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hyperlink" Target="https://softuni.bg/" TargetMode="External"/><Relationship Id="rId3" Type="http://schemas.openxmlformats.org/officeDocument/2006/relationships/image" Target="../media/image42.png"/><Relationship Id="rId4" Type="http://schemas.openxmlformats.org/officeDocument/2006/relationships/slideLayout" Target="../slideLayouts/slideLayout49.xml"/><Relationship Id="rId5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hyperlink" Target="https://softuni.foundation/" TargetMode="External"/><Relationship Id="rId3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forum.softuni.bg/" TargetMode="External"/><Relationship Id="rId5" Type="http://schemas.openxmlformats.org/officeDocument/2006/relationships/slideLayout" Target="../slideLayouts/slideLayout97.xml"/><Relationship Id="rId6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svn.softuni.org/admin/svn/entry-module/Installation%20Guidelines/01.0%20PB-JS-Visual-Studio-Code-Installation-Guidelines.docx" TargetMode="External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ubTitle"/>
          </p:nvPr>
        </p:nvSpPr>
        <p:spPr>
          <a:xfrm>
            <a:off x="668160" y="1267200"/>
            <a:ext cx="1096200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ru-RU" sz="3600" spc="-1" strike="noStrike">
                <a:solidFill>
                  <a:srgbClr val="234465"/>
                </a:solidFill>
                <a:latin typeface="Calibri"/>
              </a:rPr>
              <a:t>Работа с </a:t>
            </a: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конзола</a:t>
            </a:r>
            <a:r>
              <a:rPr b="0" lang="ru-RU" sz="36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аритметични</a:t>
            </a:r>
            <a:r>
              <a:rPr b="0" lang="ru-RU" sz="3600" spc="-1" strike="noStrike">
                <a:solidFill>
                  <a:srgbClr val="234465"/>
                </a:solidFill>
                <a:latin typeface="Calibri"/>
              </a:rPr>
              <a:t> операции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с числа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title"/>
          </p:nvPr>
        </p:nvSpPr>
        <p:spPr>
          <a:xfrm>
            <a:off x="554040" y="321480"/>
            <a:ext cx="11083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1" lang="bg-BG" sz="4800" spc="-1" strike="noStrike">
                <a:solidFill>
                  <a:srgbClr val="234465"/>
                </a:solidFill>
                <a:latin typeface="Calibri"/>
              </a:rPr>
              <a:t>Първи стъпки в програмирането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/>
          </p:nvPr>
        </p:nvSpPr>
        <p:spPr>
          <a:xfrm>
            <a:off x="8679960" y="6230160"/>
            <a:ext cx="2950560" cy="38232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ctr">
            <a:noAutofit/>
          </a:bodyPr>
          <a:p>
            <a:pPr indent="0" algn="r">
              <a:lnSpc>
                <a:spcPct val="105000"/>
              </a:lnSpc>
              <a:buNone/>
              <a:tabLst>
                <a:tab algn="l" pos="0"/>
              </a:tabLst>
            </a:pPr>
            <a:r>
              <a:rPr b="1" lang="en-US" sz="1800" spc="-1" strike="noStrike" u="sng">
                <a:solidFill>
                  <a:srgbClr val="d9880f"/>
                </a:solidFill>
                <a:uFillTx/>
                <a:latin typeface="Calibri"/>
                <a:hlinkClick r:id="rId1"/>
              </a:rPr>
              <a:t>https://softuni.bg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/>
          </p:nvPr>
        </p:nvSpPr>
        <p:spPr>
          <a:xfrm>
            <a:off x="8679960" y="5875560"/>
            <a:ext cx="2950560" cy="35136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ctr">
            <a:noAutofit/>
          </a:bodyPr>
          <a:p>
            <a:pPr indent="0" algn="r">
              <a:lnSpc>
                <a:spcPct val="105000"/>
              </a:lnSpc>
              <a:buNone/>
              <a:tabLst>
                <a:tab algn="l" pos="0"/>
              </a:tabLst>
            </a:pPr>
            <a:r>
              <a:rPr b="1" lang="bg-BG" sz="1800" spc="-1" strike="noStrike">
                <a:solidFill>
                  <a:srgbClr val="1a334c"/>
                </a:solidFill>
                <a:latin typeface="Calibri"/>
              </a:rPr>
              <a:t>Софтуерен университет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3" name="PlaceHolder 5"/>
          <p:cNvSpPr>
            <a:spLocks noGrp="1"/>
          </p:cNvSpPr>
          <p:nvPr>
            <p:ph/>
          </p:nvPr>
        </p:nvSpPr>
        <p:spPr>
          <a:xfrm>
            <a:off x="672480" y="4876920"/>
            <a:ext cx="2950560" cy="50616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ctr">
            <a:noAutofit/>
          </a:bodyPr>
          <a:p>
            <a:pPr indent="0">
              <a:lnSpc>
                <a:spcPct val="105000"/>
              </a:lnSpc>
              <a:buNone/>
              <a:tabLst>
                <a:tab algn="l" pos="0"/>
              </a:tabLst>
            </a:pPr>
            <a:r>
              <a:rPr b="1" lang="bg-BG" sz="2800" spc="-1" strike="noStrike">
                <a:solidFill>
                  <a:srgbClr val="234465"/>
                </a:solidFill>
                <a:latin typeface="Calibri"/>
              </a:rPr>
              <a:t>СофтУни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4" name="PlaceHolder 6"/>
          <p:cNvSpPr>
            <a:spLocks noGrp="1"/>
          </p:cNvSpPr>
          <p:nvPr>
            <p:ph/>
          </p:nvPr>
        </p:nvSpPr>
        <p:spPr>
          <a:xfrm>
            <a:off x="672480" y="5369040"/>
            <a:ext cx="3137040" cy="44424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ctr">
            <a:noAutofit/>
          </a:bodyPr>
          <a:p>
            <a:pPr indent="0">
              <a:lnSpc>
                <a:spcPct val="105000"/>
              </a:lnSpc>
              <a:buNone/>
              <a:tabLst>
                <a:tab algn="l" pos="0"/>
              </a:tabLst>
            </a:pPr>
            <a:r>
              <a:rPr b="1" lang="bg-BG" sz="2400" spc="-1" strike="noStrike">
                <a:solidFill>
                  <a:srgbClr val="234465"/>
                </a:solidFill>
                <a:latin typeface="Calibri"/>
              </a:rPr>
              <a:t>Преподавателски екип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55" name="Picture 17" descr=""/>
          <p:cNvPicPr/>
          <p:nvPr/>
        </p:nvPicPr>
        <p:blipFill>
          <a:blip r:embed="rId2"/>
          <a:stretch/>
        </p:blipFill>
        <p:spPr>
          <a:xfrm>
            <a:off x="680040" y="2496240"/>
            <a:ext cx="2211840" cy="551520"/>
          </a:xfrm>
          <a:prstGeom prst="rect">
            <a:avLst/>
          </a:prstGeom>
          <a:ln w="0">
            <a:noFill/>
          </a:ln>
        </p:spPr>
      </p:pic>
      <p:pic>
        <p:nvPicPr>
          <p:cNvPr id="456" name="Picture 12" descr=""/>
          <p:cNvPicPr/>
          <p:nvPr/>
        </p:nvPicPr>
        <p:blipFill>
          <a:blip r:embed="rId3"/>
          <a:stretch/>
        </p:blipFill>
        <p:spPr>
          <a:xfrm>
            <a:off x="2133720" y="2005200"/>
            <a:ext cx="2621880" cy="2675520"/>
          </a:xfrm>
          <a:prstGeom prst="rect">
            <a:avLst/>
          </a:prstGeom>
          <a:ln w="0">
            <a:noFill/>
          </a:ln>
        </p:spPr>
      </p:pic>
      <p:pic>
        <p:nvPicPr>
          <p:cNvPr id="457" name="Picture 18" descr=""/>
          <p:cNvPicPr/>
          <p:nvPr/>
        </p:nvPicPr>
        <p:blipFill>
          <a:blip r:embed="rId4"/>
          <a:srcRect l="0" t="-1927" r="-1891" b="0"/>
          <a:stretch/>
        </p:blipFill>
        <p:spPr>
          <a:xfrm>
            <a:off x="222840" y="2662200"/>
            <a:ext cx="2811960" cy="222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/>
          </p:nvPr>
        </p:nvSpPr>
        <p:spPr>
          <a:xfrm>
            <a:off x="190440" y="1196280"/>
            <a:ext cx="11665080" cy="313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Добавете файла, в който ще пишем кода за нашата програма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Създаване на конзолна програма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sldNum" idx="12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7B02030-AC7B-4745-8497-A8AB4B5E855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6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84" name="Text Placeholder 6"/>
          <p:cNvSpPr/>
          <p:nvPr/>
        </p:nvSpPr>
        <p:spPr>
          <a:xfrm>
            <a:off x="190440" y="4435920"/>
            <a:ext cx="6040080" cy="207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Сорс кодът на програмата ще напишем в празния файл 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"</a:t>
            </a:r>
            <a:r>
              <a:rPr b="1" lang="en-GB" sz="3000" spc="-1" strike="noStrike">
                <a:solidFill>
                  <a:srgbClr val="ffa000"/>
                </a:solidFill>
                <a:latin typeface="Calibri"/>
              </a:rPr>
              <a:t>hello.js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"</a:t>
            </a: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, който вече създадохме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485" name="Картина 11" descr="Screenshot_5.png"/>
          <p:cNvPicPr/>
          <p:nvPr/>
        </p:nvPicPr>
        <p:blipFill>
          <a:blip r:embed="rId1"/>
          <a:stretch/>
        </p:blipFill>
        <p:spPr>
          <a:xfrm>
            <a:off x="335880" y="1853640"/>
            <a:ext cx="4679640" cy="210960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86" name="Картина 12" descr="Screenshot_6.png"/>
          <p:cNvPicPr/>
          <p:nvPr/>
        </p:nvPicPr>
        <p:blipFill>
          <a:blip r:embed="rId2"/>
          <a:stretch/>
        </p:blipFill>
        <p:spPr>
          <a:xfrm>
            <a:off x="6365880" y="1808280"/>
            <a:ext cx="4778280" cy="220068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87" name="Картина 13" descr="Screenshot_7.png"/>
          <p:cNvPicPr/>
          <p:nvPr/>
        </p:nvPicPr>
        <p:blipFill>
          <a:blip r:embed="rId3"/>
          <a:stretch/>
        </p:blipFill>
        <p:spPr>
          <a:xfrm>
            <a:off x="6365880" y="4650120"/>
            <a:ext cx="4778280" cy="208116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88" name="Arrow: Right 1"/>
          <p:cNvSpPr/>
          <p:nvPr/>
        </p:nvSpPr>
        <p:spPr>
          <a:xfrm>
            <a:off x="5502600" y="2755440"/>
            <a:ext cx="494640" cy="30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rgbClr val="234465">
                <a:lumMod val="75000"/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489" name="Arrow: Down 2"/>
          <p:cNvSpPr/>
          <p:nvPr/>
        </p:nvSpPr>
        <p:spPr>
          <a:xfrm>
            <a:off x="8715600" y="4155120"/>
            <a:ext cx="224640" cy="347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rgbClr val="234465">
                <a:lumMod val="75000"/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66" dur="indefinite" restart="never" nodeType="tmRoot">
          <p:childTnLst>
            <p:seq>
              <p:cTn id="67" dur="indefinite" nodeType="mainSeq">
                <p:childTnLst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" dur="500"/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Напишете следния код: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Писане на програмен код (2)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2" name="Rectangle 5"/>
          <p:cNvSpPr/>
          <p:nvPr/>
        </p:nvSpPr>
        <p:spPr>
          <a:xfrm>
            <a:off x="2124000" y="1933920"/>
            <a:ext cx="7981560" cy="1796040"/>
          </a:xfrm>
          <a:prstGeom prst="rect">
            <a:avLst/>
          </a:prstGeom>
          <a:noFill/>
          <a:ln w="0">
            <a:solidFill>
              <a:srgbClr val="f4f5f7">
                <a:lumMod val="75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234465"/>
                </a:solidFill>
                <a:latin typeface="Consolas"/>
              </a:rPr>
              <a:t>function hello() {</a:t>
            </a:r>
            <a:r>
              <a:rPr b="1" lang="nn-NO" sz="28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lang="nn-NO" sz="28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nn-NO" sz="2800" spc="-1" strike="noStrike">
                <a:solidFill>
                  <a:srgbClr val="234465"/>
                </a:solidFill>
                <a:latin typeface="Consolas"/>
              </a:rPr>
              <a:t>console.log("Hello SoftUni");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n-NO" sz="2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n-NO" sz="2800" spc="-1" strike="noStrike">
                <a:solidFill>
                  <a:srgbClr val="234465"/>
                </a:solidFill>
                <a:latin typeface="Consolas"/>
              </a:rPr>
              <a:t>hello();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sldNum" idx="13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9F01104-48A2-4977-B6B2-2629D77E1DC3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6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494" name="Picture 2" descr=""/>
          <p:cNvPicPr/>
          <p:nvPr/>
        </p:nvPicPr>
        <p:blipFill>
          <a:blip r:embed="rId1"/>
          <a:srcRect l="0" t="0" r="35975" b="0"/>
          <a:stretch/>
        </p:blipFill>
        <p:spPr>
          <a:xfrm>
            <a:off x="2124000" y="4370400"/>
            <a:ext cx="7981560" cy="202824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За стартиране на програмата натиснете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: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GB" sz="3200" spc="-1" strike="noStrike">
                <a:solidFill>
                  <a:srgbClr val="234465"/>
                </a:solidFill>
                <a:latin typeface="Calibri"/>
              </a:rPr>
              <a:t>Ctrl</a:t>
            </a: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 + F5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GB" sz="3200" spc="-1" strike="noStrike">
                <a:solidFill>
                  <a:srgbClr val="234465"/>
                </a:solidFill>
                <a:latin typeface="Calibri"/>
              </a:rPr>
              <a:t>Debug </a:t>
            </a:r>
            <a:r>
              <a:rPr b="1" lang="en-US" sz="3200" spc="-1" strike="noStrike">
                <a:solidFill>
                  <a:srgbClr val="234465"/>
                </a:solidFill>
                <a:latin typeface="Wingdings"/>
              </a:rPr>
              <a:t></a:t>
            </a:r>
            <a:r>
              <a:rPr b="1" lang="en-GB" sz="3200" spc="-1" strike="noStrike">
                <a:solidFill>
                  <a:srgbClr val="234465"/>
                </a:solidFill>
                <a:latin typeface="Calibri"/>
              </a:rPr>
              <a:t> Start Without Debugging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Ако няма грешки, програмата ще се изпълни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Резултатът ще се изпише на конзолата: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Стартиране на програмата</a:t>
            </a:r>
            <a:r>
              <a:rPr b="1" lang="en-GB" sz="40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 type="sldNum" idx="14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F7FD0A2-C844-4A9A-9F64-68D569D0524A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6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498" name="Картина 7" descr="Screenshot_8.png"/>
          <p:cNvPicPr/>
          <p:nvPr/>
        </p:nvPicPr>
        <p:blipFill>
          <a:blip r:embed="rId1"/>
          <a:stretch/>
        </p:blipFill>
        <p:spPr>
          <a:xfrm>
            <a:off x="650880" y="4717080"/>
            <a:ext cx="8382600" cy="178956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" dur="500"/>
                                        <p:tgtEl>
                                          <p:spTgt spid="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500"/>
                                        <p:tgtEl>
                                          <p:spTgt spid="4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Бъркане на </a:t>
            </a:r>
            <a:r>
              <a:rPr b="1" lang="bg-BG" sz="3400" spc="-1" strike="noStrike">
                <a:solidFill>
                  <a:srgbClr val="ffa000"/>
                </a:solidFill>
                <a:latin typeface="Calibri"/>
              </a:rPr>
              <a:t>малки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 и </a:t>
            </a:r>
            <a:r>
              <a:rPr b="1" lang="bg-BG" sz="3400" spc="-1" strike="noStrike">
                <a:solidFill>
                  <a:srgbClr val="ffa000"/>
                </a:solidFill>
                <a:latin typeface="Calibri"/>
              </a:rPr>
              <a:t>главни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 букви: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Липсваща кавичка </a:t>
            </a:r>
            <a:r>
              <a:rPr b="1" lang="en-US" sz="3400" spc="-1" strike="noStrike">
                <a:solidFill>
                  <a:srgbClr val="ffa000"/>
                </a:solidFill>
                <a:latin typeface="Consolas"/>
              </a:rPr>
              <a:t>"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 или липсваща скоба </a:t>
            </a:r>
            <a:r>
              <a:rPr b="1" lang="en-US" sz="3400" spc="-1" strike="noStrike">
                <a:solidFill>
                  <a:srgbClr val="ffa000"/>
                </a:solidFill>
                <a:latin typeface="Consolas"/>
              </a:rPr>
              <a:t>(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или </a:t>
            </a:r>
            <a:r>
              <a:rPr b="1" lang="en-US" sz="3400" spc="-1" strike="noStrike">
                <a:solidFill>
                  <a:srgbClr val="ffa000"/>
                </a:solidFill>
                <a:latin typeface="Consolas"/>
              </a:rPr>
              <a:t>)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Типични грешки в 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JavaScript </a:t>
            </a: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програмите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01" name="Picture 11" descr=""/>
          <p:cNvPicPr/>
          <p:nvPr/>
        </p:nvPicPr>
        <p:blipFill>
          <a:blip r:embed="rId1"/>
          <a:stretch/>
        </p:blipFill>
        <p:spPr>
          <a:xfrm>
            <a:off x="740880" y="4703760"/>
            <a:ext cx="3795840" cy="44100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02" name="Picture 12" descr=""/>
          <p:cNvPicPr/>
          <p:nvPr/>
        </p:nvPicPr>
        <p:blipFill>
          <a:blip r:embed="rId2"/>
          <a:stretch/>
        </p:blipFill>
        <p:spPr>
          <a:xfrm>
            <a:off x="4745880" y="4703760"/>
            <a:ext cx="4156560" cy="44100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03" name="Picture 5" descr=""/>
          <p:cNvPicPr/>
          <p:nvPr/>
        </p:nvPicPr>
        <p:blipFill>
          <a:blip r:embed="rId3"/>
          <a:stretch/>
        </p:blipFill>
        <p:spPr>
          <a:xfrm>
            <a:off x="715320" y="1899000"/>
            <a:ext cx="7406640" cy="192924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04" name="PlaceHolder 3"/>
          <p:cNvSpPr>
            <a:spLocks noGrp="1"/>
          </p:cNvSpPr>
          <p:nvPr>
            <p:ph type="sldNum" idx="15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C843E23-D8E2-4F9C-86B9-CA2B91AEB40F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6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" dur="500"/>
                                        <p:tgtEl>
                                          <p:spTgt spid="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sldNum" idx="16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9DC0147-8513-4882-9811-5FF90205EEBA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6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563508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4400" spc="-1" strike="noStrike">
                <a:solidFill>
                  <a:srgbClr val="234465"/>
                </a:solidFill>
                <a:latin typeface="Calibri"/>
              </a:rPr>
              <a:t>Напишете програма, която принтира числата от </a:t>
            </a:r>
            <a:r>
              <a:rPr b="1" lang="bg-BG" sz="4400" spc="-1" strike="noStrike">
                <a:solidFill>
                  <a:srgbClr val="ffa000"/>
                </a:solidFill>
                <a:latin typeface="Calibri"/>
              </a:rPr>
              <a:t>1</a:t>
            </a:r>
            <a:r>
              <a:rPr b="0" lang="bg-BG" sz="4400" spc="-1" strike="noStrike">
                <a:solidFill>
                  <a:srgbClr val="234465"/>
                </a:solidFill>
                <a:latin typeface="Calibri"/>
              </a:rPr>
              <a:t> до </a:t>
            </a:r>
            <a:r>
              <a:rPr b="1" lang="en-US" sz="4400" spc="-1" strike="noStrike">
                <a:solidFill>
                  <a:srgbClr val="ffa000"/>
                </a:solidFill>
                <a:latin typeface="Calibri"/>
              </a:rPr>
              <a:t>1</a:t>
            </a:r>
            <a:r>
              <a:rPr b="1" lang="bg-BG" sz="4400" spc="-1" strike="noStrike">
                <a:solidFill>
                  <a:srgbClr val="ffa000"/>
                </a:solidFill>
                <a:latin typeface="Calibri"/>
              </a:rPr>
              <a:t>0</a:t>
            </a:r>
            <a:r>
              <a:rPr b="0" lang="bg-BG" sz="4400" spc="-1" strike="noStrike">
                <a:solidFill>
                  <a:srgbClr val="234465"/>
                </a:solidFill>
                <a:latin typeface="Calibri"/>
              </a:rPr>
              <a:t>, всяко на нов ред</a:t>
            </a:r>
            <a:endParaRPr b="0" lang="en-US" sz="4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4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Числата от 1 до 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1</a:t>
            </a: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0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8" name="PlaceHolder 4"/>
          <p:cNvSpPr>
            <a:spLocks noGrp="1"/>
          </p:cNvSpPr>
          <p:nvPr>
            <p:ph/>
          </p:nvPr>
        </p:nvSpPr>
        <p:spPr>
          <a:xfrm>
            <a:off x="6095880" y="1195560"/>
            <a:ext cx="6095520" cy="49575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4400" spc="-1" strike="noStrike">
                <a:solidFill>
                  <a:srgbClr val="234465"/>
                </a:solidFill>
                <a:latin typeface="Calibri"/>
              </a:rPr>
              <a:t>Решение:</a:t>
            </a:r>
            <a:endParaRPr b="0" lang="en-US" sz="4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9" name="Rectangle 5"/>
          <p:cNvSpPr/>
          <p:nvPr/>
        </p:nvSpPr>
        <p:spPr>
          <a:xfrm>
            <a:off x="6172920" y="1980000"/>
            <a:ext cx="5434200" cy="40550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function numsFrom1to10()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console.log(1);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console.log(2);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console.log(3);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…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console.log(10);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800"/>
            </a:b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numsFrom1to10();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98" dur="indefinite" restart="never" nodeType="tmRoot">
          <p:childTnLst>
            <p:seq>
              <p:cTn id="99" dur="indefinite" nodeType="mainSeq">
                <p:childTnLst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" dur="500"/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bg-BG" sz="5390" spc="-1" strike="noStrike">
                <a:solidFill>
                  <a:srgbClr val="234465"/>
                </a:solidFill>
                <a:latin typeface="Calibri"/>
              </a:rPr>
              <a:t>Променливи и типове данни</a:t>
            </a:r>
            <a:endParaRPr b="0" lang="en-US" sz="539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11" name="Picture 10" descr=""/>
          <p:cNvPicPr/>
          <p:nvPr/>
        </p:nvPicPr>
        <p:blipFill>
          <a:blip r:embed="rId1"/>
          <a:stretch/>
        </p:blipFill>
        <p:spPr>
          <a:xfrm>
            <a:off x="4625280" y="2034000"/>
            <a:ext cx="2941560" cy="121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Компютрите са машини, които обработват данни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Данните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се записват в компютърната памет в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променливи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Променливите имат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bg-BG" sz="3200" spc="-1" strike="noStrike">
                <a:solidFill>
                  <a:srgbClr val="ffa000"/>
                </a:solidFill>
                <a:latin typeface="Calibri"/>
              </a:rPr>
              <a:t>тип, име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 </a:t>
            </a:r>
            <a:r>
              <a:rPr b="1" lang="bg-BG" sz="3200" spc="-1" strike="noStrike">
                <a:solidFill>
                  <a:srgbClr val="ffa000"/>
                </a:solidFill>
                <a:latin typeface="Calibri"/>
              </a:rPr>
              <a:t>и стойност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Дефиниране на променлива и присвояване на стойност: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Променливи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4" name="Rectangle 4"/>
          <p:cNvSpPr/>
          <p:nvPr/>
        </p:nvSpPr>
        <p:spPr>
          <a:xfrm>
            <a:off x="3890880" y="5018760"/>
            <a:ext cx="3599640" cy="6796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80000" rIns="180000" tIns="72000" bIns="72000" anchor="t">
            <a:spAutoFit/>
          </a:bodyPr>
          <a:p>
            <a:pPr>
              <a:lnSpc>
                <a:spcPct val="11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let count = 5;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15" name="AutoShape 5"/>
          <p:cNvSpPr/>
          <p:nvPr/>
        </p:nvSpPr>
        <p:spPr>
          <a:xfrm>
            <a:off x="1488600" y="4374000"/>
            <a:ext cx="2981160" cy="533160"/>
          </a:xfrm>
          <a:custGeom>
            <a:avLst/>
            <a:gdLst>
              <a:gd name="textAreaLeft" fmla="*/ 0 w 2981160"/>
              <a:gd name="textAreaRight" fmla="*/ 2981520 w 2981160"/>
              <a:gd name="textAreaTop" fmla="*/ 0 h 533160"/>
              <a:gd name="textAreaBottom" fmla="*/ 533520 h 533160"/>
            </a:gdLst>
            <a:ahLst/>
            <a:rect l="textAreaLeft" t="textAreaTop" r="textAreaRight" b="textAreaBottom"/>
            <a:pathLst>
              <a:path w="2981523" h="698708">
                <a:moveTo>
                  <a:pt x="0" y="116454"/>
                </a:moveTo>
                <a:cubicBezTo>
                  <a:pt x="0" y="52138"/>
                  <a:pt x="52138" y="0"/>
                  <a:pt x="116454" y="0"/>
                </a:cubicBezTo>
                <a:lnTo>
                  <a:pt x="1739222" y="0"/>
                </a:lnTo>
                <a:lnTo>
                  <a:pt x="1739222" y="0"/>
                </a:lnTo>
                <a:lnTo>
                  <a:pt x="2484603" y="0"/>
                </a:lnTo>
                <a:lnTo>
                  <a:pt x="2865069" y="0"/>
                </a:lnTo>
                <a:cubicBezTo>
                  <a:pt x="2929385" y="0"/>
                  <a:pt x="2981523" y="52138"/>
                  <a:pt x="2981523" y="116454"/>
                </a:cubicBezTo>
                <a:lnTo>
                  <a:pt x="2981523" y="407580"/>
                </a:lnTo>
                <a:lnTo>
                  <a:pt x="2981523" y="582257"/>
                </a:lnTo>
                <a:lnTo>
                  <a:pt x="2981523" y="582254"/>
                </a:lnTo>
                <a:cubicBezTo>
                  <a:pt x="2981523" y="646570"/>
                  <a:pt x="2929385" y="698708"/>
                  <a:pt x="2865069" y="698708"/>
                </a:cubicBezTo>
                <a:lnTo>
                  <a:pt x="2484603" y="698708"/>
                </a:lnTo>
                <a:lnTo>
                  <a:pt x="1739222" y="698708"/>
                </a:lnTo>
                <a:lnTo>
                  <a:pt x="1739222" y="698708"/>
                </a:lnTo>
                <a:lnTo>
                  <a:pt x="116454" y="698708"/>
                </a:lnTo>
                <a:cubicBezTo>
                  <a:pt x="52138" y="698708"/>
                  <a:pt x="0" y="646570"/>
                  <a:pt x="0" y="582254"/>
                </a:cubicBezTo>
                <a:lnTo>
                  <a:pt x="0" y="582257"/>
                </a:lnTo>
                <a:lnTo>
                  <a:pt x="0" y="407580"/>
                </a:lnTo>
                <a:lnTo>
                  <a:pt x="0" y="407580"/>
                </a:lnTo>
                <a:lnTo>
                  <a:pt x="0" y="11645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rgbClr val="234465">
                <a:lumMod val="75000"/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1" lang="bg-BG" sz="3000" spc="-1" strike="noStrike">
                <a:solidFill>
                  <a:srgbClr val="ffffff"/>
                </a:solidFill>
                <a:latin typeface="Calibri"/>
              </a:rPr>
              <a:t>Инициализация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16" name="AutoShape 6"/>
          <p:cNvSpPr/>
          <p:nvPr/>
        </p:nvSpPr>
        <p:spPr>
          <a:xfrm>
            <a:off x="4880880" y="4374000"/>
            <a:ext cx="3734640" cy="565200"/>
          </a:xfrm>
          <a:custGeom>
            <a:avLst/>
            <a:gdLst>
              <a:gd name="textAreaLeft" fmla="*/ 0 w 3734640"/>
              <a:gd name="textAreaRight" fmla="*/ 3735000 w 3734640"/>
              <a:gd name="textAreaTop" fmla="*/ 0 h 565200"/>
              <a:gd name="textAreaBottom" fmla="*/ 565560 h 565200"/>
            </a:gdLst>
            <a:ahLst/>
            <a:rect l="textAreaLeft" t="textAreaTop" r="textAreaRight" b="textAreaBottom"/>
            <a:pathLst>
              <a:path w="3600000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2100000" y="0"/>
                </a:lnTo>
                <a:lnTo>
                  <a:pt x="2100000" y="0"/>
                </a:lnTo>
                <a:lnTo>
                  <a:pt x="3000000" y="0"/>
                </a:lnTo>
                <a:lnTo>
                  <a:pt x="3503518" y="0"/>
                </a:lnTo>
                <a:cubicBezTo>
                  <a:pt x="3556804" y="0"/>
                  <a:pt x="3600000" y="43196"/>
                  <a:pt x="3600000" y="96482"/>
                </a:cubicBezTo>
                <a:lnTo>
                  <a:pt x="3600000" y="337681"/>
                </a:lnTo>
                <a:lnTo>
                  <a:pt x="3600000" y="337681"/>
                </a:lnTo>
                <a:lnTo>
                  <a:pt x="3600000" y="482402"/>
                </a:lnTo>
                <a:lnTo>
                  <a:pt x="3600000" y="482400"/>
                </a:lnTo>
                <a:cubicBezTo>
                  <a:pt x="3600000" y="535686"/>
                  <a:pt x="3556804" y="578882"/>
                  <a:pt x="3503518" y="578882"/>
                </a:cubicBezTo>
                <a:lnTo>
                  <a:pt x="3000000" y="578882"/>
                </a:lnTo>
                <a:lnTo>
                  <a:pt x="210000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rgbClr val="234465">
                <a:lumMod val="75000"/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1" lang="bg-BG" sz="3000" spc="-1" strike="noStrike">
                <a:solidFill>
                  <a:srgbClr val="ffffff"/>
                </a:solidFill>
                <a:latin typeface="Calibri"/>
              </a:rPr>
              <a:t>Име на променлива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17" name="AutoShape 7"/>
          <p:cNvSpPr/>
          <p:nvPr/>
        </p:nvSpPr>
        <p:spPr>
          <a:xfrm>
            <a:off x="6590880" y="5784840"/>
            <a:ext cx="4114440" cy="580320"/>
          </a:xfrm>
          <a:custGeom>
            <a:avLst/>
            <a:gdLst>
              <a:gd name="textAreaLeft" fmla="*/ 0 w 4114440"/>
              <a:gd name="textAreaRight" fmla="*/ 4114800 w 4114440"/>
              <a:gd name="textAreaTop" fmla="*/ 0 h 580320"/>
              <a:gd name="textAreaBottom" fmla="*/ 580680 h 580320"/>
            </a:gdLst>
            <a:ahLst/>
            <a:rect l="textAreaLeft" t="textAreaTop" r="textAreaRight" b="textAreaBottom"/>
            <a:pathLst>
              <a:path w="4114800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685800" y="0"/>
                </a:lnTo>
                <a:lnTo>
                  <a:pt x="1714500" y="0"/>
                </a:lnTo>
                <a:lnTo>
                  <a:pt x="4018318" y="0"/>
                </a:lnTo>
                <a:cubicBezTo>
                  <a:pt x="4071604" y="0"/>
                  <a:pt x="4114800" y="43196"/>
                  <a:pt x="4114800" y="96482"/>
                </a:cubicBezTo>
                <a:lnTo>
                  <a:pt x="4114800" y="96480"/>
                </a:lnTo>
                <a:lnTo>
                  <a:pt x="4114800" y="96480"/>
                </a:lnTo>
                <a:lnTo>
                  <a:pt x="4114800" y="241201"/>
                </a:lnTo>
                <a:lnTo>
                  <a:pt x="4114800" y="482400"/>
                </a:lnTo>
                <a:cubicBezTo>
                  <a:pt x="4114800" y="535686"/>
                  <a:pt x="4071604" y="578882"/>
                  <a:pt x="4018318" y="578882"/>
                </a:cubicBezTo>
                <a:lnTo>
                  <a:pt x="1714500" y="578882"/>
                </a:lnTo>
                <a:lnTo>
                  <a:pt x="685800" y="578882"/>
                </a:lnTo>
                <a:lnTo>
                  <a:pt x="68580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241201"/>
                </a:lnTo>
                <a:lnTo>
                  <a:pt x="0" y="96480"/>
                </a:lnTo>
                <a:lnTo>
                  <a:pt x="0" y="96480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rgbClr val="234465">
                <a:lumMod val="75000"/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1" lang="bg-BG" sz="3000" spc="-1" strike="noStrike">
                <a:solidFill>
                  <a:srgbClr val="ffffff"/>
                </a:solidFill>
                <a:latin typeface="Calibri"/>
              </a:rPr>
              <a:t>Стойност (от тип число)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 type="sldNum" idx="17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00F3FE1-5D7F-41D5-ACEA-DD399244CB71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16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19" name="Rectangle 2"/>
          <p:cNvSpPr/>
          <p:nvPr/>
        </p:nvSpPr>
        <p:spPr>
          <a:xfrm>
            <a:off x="3980880" y="5139000"/>
            <a:ext cx="854640" cy="449640"/>
          </a:xfrm>
          <a:prstGeom prst="rect">
            <a:avLst/>
          </a:prstGeom>
          <a:noFill/>
          <a:ln w="38100">
            <a:solidFill>
              <a:srgbClr val="234465">
                <a:lumMod val="75000"/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520" name="Rectangle 9"/>
          <p:cNvSpPr/>
          <p:nvPr/>
        </p:nvSpPr>
        <p:spPr>
          <a:xfrm>
            <a:off x="4925880" y="5137200"/>
            <a:ext cx="1214640" cy="449640"/>
          </a:xfrm>
          <a:prstGeom prst="rect">
            <a:avLst/>
          </a:prstGeom>
          <a:noFill/>
          <a:ln w="38100">
            <a:solidFill>
              <a:srgbClr val="234465">
                <a:lumMod val="75000"/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521" name="Rectangle 10"/>
          <p:cNvSpPr/>
          <p:nvPr/>
        </p:nvSpPr>
        <p:spPr>
          <a:xfrm>
            <a:off x="6687360" y="5137200"/>
            <a:ext cx="314640" cy="449640"/>
          </a:xfrm>
          <a:prstGeom prst="rect">
            <a:avLst/>
          </a:prstGeom>
          <a:noFill/>
          <a:ln w="38100">
            <a:solidFill>
              <a:srgbClr val="234465">
                <a:lumMod val="75000"/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08" dur="indefinite" restart="never" nodeType="tmRoot">
          <p:childTnLst>
            <p:seq>
              <p:cTn id="109" dur="indefinite" nodeType="mainSeq">
                <p:childTnLst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" dur="500"/>
                                        <p:tgtEl>
                                          <p:spTgt spid="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" dur="500"/>
                                        <p:tgtEl>
                                          <p:spTgt spid="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" dur="500"/>
                                        <p:tgtEl>
                                          <p:spTgt spid="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4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7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2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5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0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3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/>
          </p:nvPr>
        </p:nvSpPr>
        <p:spPr>
          <a:xfrm>
            <a:off x="2107080" y="1004400"/>
            <a:ext cx="9829440" cy="55461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Променливите съхраняват стойност от даден тип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Число, буква, текст (низ), дата, списък, …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Типове данни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–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примери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Number</a:t>
            </a: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– </a:t>
            </a: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число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: </a:t>
            </a: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3000" spc="-1" strike="noStrike">
                <a:solidFill>
                  <a:srgbClr val="234465"/>
                </a:solidFill>
                <a:latin typeface="Calibri"/>
              </a:rPr>
              <a:t>7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1" lang="en-US" sz="3000" spc="-1" strike="noStrike">
                <a:solidFill>
                  <a:srgbClr val="234465"/>
                </a:solidFill>
                <a:latin typeface="Calibri"/>
              </a:rPr>
              <a:t>3.14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1" lang="en-US" sz="3000" spc="-1" strike="noStrike">
                <a:solidFill>
                  <a:srgbClr val="234465"/>
                </a:solidFill>
                <a:latin typeface="Calibri"/>
              </a:rPr>
              <a:t>-1.5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, …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String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 – </a:t>
            </a: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текст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: </a:t>
            </a: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3000" spc="-1" strike="noStrike">
                <a:solidFill>
                  <a:srgbClr val="234465"/>
                </a:solidFill>
                <a:latin typeface="Calibri"/>
              </a:rPr>
              <a:t>"Hello"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1" lang="en-US" sz="3000" spc="-1" strike="noStrike">
                <a:solidFill>
                  <a:srgbClr val="234465"/>
                </a:solidFill>
                <a:latin typeface="Calibri"/>
              </a:rPr>
              <a:t>"</a:t>
            </a:r>
            <a:r>
              <a:rPr b="1" lang="bg-BG" sz="3000" spc="-1" strike="noStrike">
                <a:solidFill>
                  <a:srgbClr val="234465"/>
                </a:solidFill>
                <a:latin typeface="Calibri"/>
              </a:rPr>
              <a:t>Здрасти</a:t>
            </a:r>
            <a:r>
              <a:rPr b="1" lang="en-US" sz="3000" spc="-1" strike="noStrike">
                <a:solidFill>
                  <a:srgbClr val="234465"/>
                </a:solidFill>
                <a:latin typeface="Calibri"/>
              </a:rPr>
              <a:t>"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1" lang="en-US" sz="3000" spc="-1" strike="noStrike">
                <a:solidFill>
                  <a:srgbClr val="234465"/>
                </a:solidFill>
                <a:latin typeface="Calibri"/>
              </a:rPr>
              <a:t>"p@r0La"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, …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GB" sz="3000" spc="-1" strike="noStrike">
                <a:solidFill>
                  <a:srgbClr val="234465"/>
                </a:solidFill>
                <a:latin typeface="Consolas"/>
              </a:rPr>
              <a:t>Undefined</a:t>
            </a:r>
            <a:r>
              <a:rPr b="0" lang="en-GB" sz="3000" spc="-1" strike="noStrike">
                <a:solidFill>
                  <a:srgbClr val="234465"/>
                </a:solidFill>
                <a:latin typeface="Calibri"/>
              </a:rPr>
              <a:t> – </a:t>
            </a:r>
            <a:r>
              <a:rPr b="0" lang="ru-RU" sz="30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променлива, на която не е присвоена </a:t>
            </a:r>
            <a:br>
              <a:rPr sz="3000"/>
            </a:b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стойност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 type="title"/>
          </p:nvPr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234465"/>
                </a:solidFill>
                <a:latin typeface="Calibri"/>
              </a:rPr>
              <a:t>Типове данни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4" name="Slide Number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C2E3D93-41A4-44C3-910B-832E0842DA4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17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54" dur="indefinite" restart="never" nodeType="tmRoot">
          <p:childTnLst>
            <p:seq>
              <p:cTn id="155" dur="indefinite" nodeType="mainSeq">
                <p:childTnLst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0" dur="500"/>
                                        <p:tgtEl>
                                          <p:spTgt spid="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5" dur="500"/>
                                        <p:tgtEl>
                                          <p:spTgt spid="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0" dur="500"/>
                                        <p:tgtEl>
                                          <p:spTgt spid="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5" dur="500"/>
                                        <p:tgtEl>
                                          <p:spTgt spid="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0" dur="500"/>
                                        <p:tgtEl>
                                          <p:spTgt spid="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bg-BG" sz="5390" spc="-1" strike="noStrike">
                <a:solidFill>
                  <a:srgbClr val="234465"/>
                </a:solidFill>
                <a:latin typeface="Consolas"/>
              </a:rPr>
              <a:t>Масиви – четене от масив</a:t>
            </a:r>
            <a:endParaRPr b="0" lang="en-US" sz="539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26" name="Picture 1" descr="C:\Trash\array.png"/>
          <p:cNvPicPr/>
          <p:nvPr/>
        </p:nvPicPr>
        <p:blipFill>
          <a:blip r:embed="rId1"/>
          <a:stretch/>
        </p:blipFill>
        <p:spPr>
          <a:xfrm>
            <a:off x="4496040" y="1981080"/>
            <a:ext cx="3199680" cy="111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/>
          </p:nvPr>
        </p:nvSpPr>
        <p:spPr>
          <a:xfrm>
            <a:off x="1865880" y="1121040"/>
            <a:ext cx="10128960" cy="55461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 indent="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В програмирането </a:t>
            </a:r>
            <a:r>
              <a:rPr b="1" lang="bg-BG" sz="3400" spc="-1" strike="noStrike">
                <a:solidFill>
                  <a:srgbClr val="ffa000"/>
                </a:solidFill>
                <a:latin typeface="Calibri"/>
              </a:rPr>
              <a:t>масив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е </a:t>
            </a:r>
            <a:r>
              <a:rPr b="1" lang="bg-BG" sz="3400" spc="-1" strike="noStrike">
                <a:solidFill>
                  <a:srgbClr val="ffa000"/>
                </a:solidFill>
                <a:latin typeface="Calibri"/>
              </a:rPr>
              <a:t>поредица от елементи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Можем да запазваме </a:t>
            </a:r>
            <a:r>
              <a:rPr b="1" lang="bg-BG" sz="3200" spc="-1" strike="noStrike">
                <a:solidFill>
                  <a:srgbClr val="ffa000"/>
                </a:solidFill>
                <a:latin typeface="Calibri"/>
              </a:rPr>
              <a:t>много стойности</a:t>
            </a:r>
            <a:r>
              <a:rPr b="1" lang="en-GB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в една променлива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Елементите са номерирани от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0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до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length-1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Масивите имат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bg-BG" sz="3200" spc="-1" strike="noStrike">
                <a:solidFill>
                  <a:srgbClr val="ffa000"/>
                </a:solidFill>
                <a:latin typeface="Calibri"/>
              </a:rPr>
              <a:t>дължина на променливата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(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Array.length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 type="title"/>
          </p:nvPr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234465"/>
                </a:solidFill>
                <a:latin typeface="Calibri"/>
              </a:rPr>
              <a:t>Какво е масив</a:t>
            </a: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?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9" name="AutoShape 23"/>
          <p:cNvSpPr/>
          <p:nvPr/>
        </p:nvSpPr>
        <p:spPr>
          <a:xfrm>
            <a:off x="2574720" y="2294280"/>
            <a:ext cx="2003040" cy="892440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rgbClr val="234465">
                <a:lumMod val="75000"/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1" lang="bg-BG" sz="2400" spc="-1" strike="noStrike">
                <a:solidFill>
                  <a:srgbClr val="ffffff"/>
                </a:solidFill>
                <a:latin typeface="Calibri"/>
              </a:rPr>
              <a:t>Масив от 5 елемента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30" name="AutoShape 25"/>
          <p:cNvSpPr/>
          <p:nvPr/>
        </p:nvSpPr>
        <p:spPr>
          <a:xfrm>
            <a:off x="8597160" y="1875600"/>
            <a:ext cx="2549520" cy="70848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rgbClr val="234465">
                <a:lumMod val="75000"/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1" lang="bg-BG" sz="2400" spc="-1" strike="noStrike">
                <a:solidFill>
                  <a:srgbClr val="ffffff"/>
                </a:solidFill>
                <a:latin typeface="Calibri"/>
              </a:rPr>
              <a:t>Индекс на елемента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31" name="AutoShape 24"/>
          <p:cNvSpPr/>
          <p:nvPr/>
        </p:nvSpPr>
        <p:spPr>
          <a:xfrm>
            <a:off x="8668800" y="3175920"/>
            <a:ext cx="3241800" cy="65232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rgbClr val="234465">
                <a:lumMod val="75000"/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1" lang="bg-BG" sz="2400" spc="-1" strike="noStrike">
                <a:solidFill>
                  <a:srgbClr val="ffffff"/>
                </a:solidFill>
                <a:latin typeface="Calibri"/>
              </a:rPr>
              <a:t>Елемент от масива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532" name="Group 10"/>
          <p:cNvGrpSpPr/>
          <p:nvPr/>
        </p:nvGrpSpPr>
        <p:grpSpPr>
          <a:xfrm>
            <a:off x="5093280" y="1866600"/>
            <a:ext cx="3285000" cy="1320480"/>
            <a:chOff x="5093280" y="1866600"/>
            <a:chExt cx="3285000" cy="1320480"/>
          </a:xfrm>
        </p:grpSpPr>
        <p:sp>
          <p:nvSpPr>
            <p:cNvPr id="533" name="Rectangle 11"/>
            <p:cNvSpPr/>
            <p:nvPr/>
          </p:nvSpPr>
          <p:spPr>
            <a:xfrm>
              <a:off x="5093280" y="2536560"/>
              <a:ext cx="650520" cy="650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rgbClr val="234465">
                  <a:lumMod val="75000"/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vertOverflow="overflow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GB" sz="2800" spc="-1" strike="noStrike">
                  <a:solidFill>
                    <a:srgbClr val="ffffff"/>
                  </a:solidFill>
                  <a:latin typeface="Calibri"/>
                </a:rPr>
                <a:t>…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534" name="Rectangle 18"/>
            <p:cNvSpPr/>
            <p:nvPr/>
          </p:nvSpPr>
          <p:spPr>
            <a:xfrm>
              <a:off x="5743800" y="2536560"/>
              <a:ext cx="650520" cy="650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rgbClr val="234465">
                  <a:lumMod val="75000"/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vertOverflow="overflow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GB" sz="2800" spc="-1" strike="noStrike">
                  <a:solidFill>
                    <a:srgbClr val="ffffff"/>
                  </a:solidFill>
                  <a:latin typeface="Calibri"/>
                </a:rPr>
                <a:t>…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535" name="Rectangle 19"/>
            <p:cNvSpPr/>
            <p:nvPr/>
          </p:nvSpPr>
          <p:spPr>
            <a:xfrm>
              <a:off x="6394680" y="2536560"/>
              <a:ext cx="650520" cy="650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rgbClr val="234465">
                  <a:lumMod val="75000"/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vertOverflow="overflow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GB" sz="2800" spc="-1" strike="noStrike">
                  <a:solidFill>
                    <a:srgbClr val="ffffff"/>
                  </a:solidFill>
                  <a:latin typeface="Calibri"/>
                </a:rPr>
                <a:t>…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536" name="Rectangle 20"/>
            <p:cNvSpPr/>
            <p:nvPr/>
          </p:nvSpPr>
          <p:spPr>
            <a:xfrm>
              <a:off x="7045560" y="2536560"/>
              <a:ext cx="650520" cy="650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rgbClr val="234465">
                  <a:lumMod val="75000"/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vertOverflow="overflow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GB" sz="2800" spc="-1" strike="noStrike">
                  <a:solidFill>
                    <a:srgbClr val="ffffff"/>
                  </a:solidFill>
                  <a:latin typeface="Calibri"/>
                </a:rPr>
                <a:t>…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537" name="Rectangle 21"/>
            <p:cNvSpPr/>
            <p:nvPr/>
          </p:nvSpPr>
          <p:spPr>
            <a:xfrm>
              <a:off x="7696080" y="2536560"/>
              <a:ext cx="650520" cy="650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rgbClr val="234465">
                  <a:lumMod val="75000"/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vertOverflow="overflow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GB" sz="2800" spc="-1" strike="noStrike">
                  <a:solidFill>
                    <a:srgbClr val="ffffff"/>
                  </a:solidFill>
                  <a:latin typeface="Calibri"/>
                </a:rPr>
                <a:t>…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538" name="TextBox 22"/>
            <p:cNvSpPr/>
            <p:nvPr/>
          </p:nvSpPr>
          <p:spPr>
            <a:xfrm>
              <a:off x="5230800" y="1866600"/>
              <a:ext cx="546480" cy="885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144000" rIns="144000" tIns="108000" bIns="108000" anchor="t">
              <a:spAutoFit/>
            </a:bodyPr>
            <a:p>
              <a:pPr>
                <a:lnSpc>
                  <a:spcPct val="110000"/>
                </a:lnSpc>
              </a:pPr>
              <a:r>
                <a:rPr b="0" lang="en-GB" sz="4000" spc="-1" strike="noStrike">
                  <a:solidFill>
                    <a:srgbClr val="234465"/>
                  </a:solidFill>
                  <a:latin typeface="Calibri"/>
                </a:rPr>
                <a:t>0</a:t>
              </a:r>
              <a:endParaRPr b="0" lang="en-US" sz="4000" spc="-1" strike="noStrike">
                <a:latin typeface="Arial"/>
              </a:endParaRPr>
            </a:p>
          </p:txBody>
        </p:sp>
        <p:sp>
          <p:nvSpPr>
            <p:cNvPr id="539" name="TextBox 23"/>
            <p:cNvSpPr/>
            <p:nvPr/>
          </p:nvSpPr>
          <p:spPr>
            <a:xfrm>
              <a:off x="5881680" y="1866600"/>
              <a:ext cx="546480" cy="885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144000" rIns="144000" tIns="108000" bIns="108000" anchor="t">
              <a:spAutoFit/>
            </a:bodyPr>
            <a:p>
              <a:pPr>
                <a:lnSpc>
                  <a:spcPct val="110000"/>
                </a:lnSpc>
              </a:pPr>
              <a:r>
                <a:rPr b="0" lang="en-GB" sz="4000" spc="-1" strike="noStrike">
                  <a:solidFill>
                    <a:srgbClr val="234465"/>
                  </a:solidFill>
                  <a:latin typeface="Calibri"/>
                </a:rPr>
                <a:t>1</a:t>
              </a:r>
              <a:endParaRPr b="0" lang="en-US" sz="4000" spc="-1" strike="noStrike">
                <a:latin typeface="Arial"/>
              </a:endParaRPr>
            </a:p>
          </p:txBody>
        </p:sp>
        <p:sp>
          <p:nvSpPr>
            <p:cNvPr id="540" name="TextBox 24"/>
            <p:cNvSpPr/>
            <p:nvPr/>
          </p:nvSpPr>
          <p:spPr>
            <a:xfrm>
              <a:off x="6532200" y="1866600"/>
              <a:ext cx="546480" cy="885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144000" rIns="144000" tIns="108000" bIns="108000" anchor="t">
              <a:spAutoFit/>
            </a:bodyPr>
            <a:p>
              <a:pPr>
                <a:lnSpc>
                  <a:spcPct val="110000"/>
                </a:lnSpc>
              </a:pPr>
              <a:r>
                <a:rPr b="0" lang="en-GB" sz="4000" spc="-1" strike="noStrike">
                  <a:solidFill>
                    <a:srgbClr val="234465"/>
                  </a:solidFill>
                  <a:latin typeface="Calibri"/>
                </a:rPr>
                <a:t>2</a:t>
              </a:r>
              <a:endParaRPr b="0" lang="en-US" sz="4000" spc="-1" strike="noStrike">
                <a:latin typeface="Arial"/>
              </a:endParaRPr>
            </a:p>
          </p:txBody>
        </p:sp>
        <p:sp>
          <p:nvSpPr>
            <p:cNvPr id="541" name="TextBox 25"/>
            <p:cNvSpPr/>
            <p:nvPr/>
          </p:nvSpPr>
          <p:spPr>
            <a:xfrm>
              <a:off x="7183080" y="1870560"/>
              <a:ext cx="546480" cy="885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144000" rIns="144000" tIns="108000" bIns="108000" anchor="t">
              <a:spAutoFit/>
            </a:bodyPr>
            <a:p>
              <a:pPr>
                <a:lnSpc>
                  <a:spcPct val="110000"/>
                </a:lnSpc>
              </a:pPr>
              <a:r>
                <a:rPr b="0" lang="en-GB" sz="4000" spc="-1" strike="noStrike">
                  <a:solidFill>
                    <a:srgbClr val="234465"/>
                  </a:solidFill>
                  <a:latin typeface="Calibri"/>
                </a:rPr>
                <a:t>3</a:t>
              </a:r>
              <a:endParaRPr b="0" lang="en-US" sz="4000" spc="-1" strike="noStrike">
                <a:latin typeface="Arial"/>
              </a:endParaRPr>
            </a:p>
          </p:txBody>
        </p:sp>
        <p:sp>
          <p:nvSpPr>
            <p:cNvPr id="542" name="TextBox 26"/>
            <p:cNvSpPr/>
            <p:nvPr/>
          </p:nvSpPr>
          <p:spPr>
            <a:xfrm>
              <a:off x="7831800" y="1866600"/>
              <a:ext cx="546480" cy="885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144000" rIns="144000" tIns="108000" bIns="108000" anchor="t">
              <a:spAutoFit/>
            </a:bodyPr>
            <a:p>
              <a:pPr>
                <a:lnSpc>
                  <a:spcPct val="110000"/>
                </a:lnSpc>
              </a:pPr>
              <a:r>
                <a:rPr b="0" lang="en-GB" sz="4000" spc="-1" strike="noStrike">
                  <a:solidFill>
                    <a:srgbClr val="234465"/>
                  </a:solidFill>
                  <a:latin typeface="Calibri"/>
                </a:rPr>
                <a:t>4</a:t>
              </a:r>
              <a:endParaRPr b="0" lang="en-US" sz="4000" spc="-1" strike="noStrike">
                <a:latin typeface="Arial"/>
              </a:endParaRPr>
            </a:p>
          </p:txBody>
        </p:sp>
      </p:grpSp>
      <p:sp>
        <p:nvSpPr>
          <p:cNvPr id="543" name="Slide Number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16E9C9A-2636-47A4-B9C5-78C2ED67492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1" dur="indefinite" restart="never" nodeType="tmRoot">
          <p:childTnLst>
            <p:seq>
              <p:cTn id="182" dur="indefinite" nodeType="mainSeq">
                <p:childTnLst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/>
          </p:nvPr>
        </p:nvSpPr>
        <p:spPr>
          <a:xfrm>
            <a:off x="196920" y="1371600"/>
            <a:ext cx="10353960" cy="52070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 marL="514440" indent="-5144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Какво е програмиране?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4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Първа програма с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JavaScript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и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Visual Studio Code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4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Променливи и типове данни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4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Четене на потребителски вход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4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Прости операции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520" indent="-5144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работа с текст и числа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1" marL="803520" indent="-5144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аритметични операции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4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Печатане на конзолата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Съдържание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0" name="Slide Number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53F19EA-0140-4496-9487-F5A0BF7A32E1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2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 marL="3603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Както от подаден текст можем да прочетем само една буква, така можем да прочетем само един елемент от даден масив.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45" name="Rectangle 5"/>
          <p:cNvSpPr/>
          <p:nvPr/>
        </p:nvSpPr>
        <p:spPr>
          <a:xfrm>
            <a:off x="2857680" y="2495520"/>
            <a:ext cx="6476760" cy="29041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0000"/>
              </a:lnSpc>
            </a:pPr>
            <a:r>
              <a:rPr b="0" lang="en-US" sz="2800" spc="-1" strike="noStrike">
                <a:solidFill>
                  <a:srgbClr val="234465"/>
                </a:solidFill>
                <a:latin typeface="Consolas"/>
              </a:rPr>
              <a:t>function solve(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input</a:t>
            </a:r>
            <a:r>
              <a:rPr b="0" lang="en-US" sz="2800" spc="-1" strike="noStrike">
                <a:solidFill>
                  <a:srgbClr val="234465"/>
                </a:solidFill>
                <a:latin typeface="Consolas"/>
              </a:rPr>
              <a:t>){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234465"/>
                </a:solidFill>
                <a:latin typeface="Consolas"/>
              </a:rPr>
              <a:t>console.log(input[0]);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234465"/>
                </a:solidFill>
                <a:latin typeface="Consolas"/>
              </a:rPr>
              <a:t>console.log(input[1]);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234465"/>
                </a:solidFill>
                <a:latin typeface="Consolas"/>
              </a:rPr>
              <a:t>console.log(input[2]);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n-US" sz="2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n-US" sz="2800" spc="-1" strike="noStrike">
                <a:solidFill>
                  <a:srgbClr val="234465"/>
                </a:solidFill>
                <a:latin typeface="Consolas"/>
              </a:rPr>
              <a:t>solve(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[</a:t>
            </a:r>
            <a:r>
              <a:rPr b="0" lang="en-US" sz="2800" spc="-1" strike="noStrike">
                <a:solidFill>
                  <a:srgbClr val="234465"/>
                </a:solidFill>
                <a:latin typeface="Consolas"/>
              </a:rPr>
              <a:t> "a"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,</a:t>
            </a:r>
            <a:r>
              <a:rPr b="0" lang="en-US" sz="2800" spc="-1" strike="noStrike">
                <a:solidFill>
                  <a:srgbClr val="234465"/>
                </a:solidFill>
                <a:latin typeface="Consolas"/>
              </a:rPr>
              <a:t> "b"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,</a:t>
            </a:r>
            <a:r>
              <a:rPr b="0" lang="en-US" sz="2800" spc="-1" strike="noStrike">
                <a:solidFill>
                  <a:srgbClr val="234465"/>
                </a:solidFill>
                <a:latin typeface="Consolas"/>
              </a:rPr>
              <a:t> "c"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]</a:t>
            </a:r>
            <a:r>
              <a:rPr b="0" lang="en-US" sz="2800" spc="-1" strike="noStrike">
                <a:solidFill>
                  <a:srgbClr val="234465"/>
                </a:solidFill>
                <a:latin typeface="Consolas"/>
              </a:rPr>
              <a:t>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Масиви – четене от масиви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47" name="Rectangle 5"/>
          <p:cNvSpPr/>
          <p:nvPr/>
        </p:nvSpPr>
        <p:spPr>
          <a:xfrm>
            <a:off x="2857680" y="2492280"/>
            <a:ext cx="6476760" cy="29041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function solve(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input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){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console.log(input[0]);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console.log(input[1]);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console.log(input[2]);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solve(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[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"a"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,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"b"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,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"c"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]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sldNum" idx="18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60C3789-31D6-47FC-BDB6-C8B8FB965FDB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49" name="Правоъгълник 10"/>
          <p:cNvSpPr/>
          <p:nvPr/>
        </p:nvSpPr>
        <p:spPr>
          <a:xfrm>
            <a:off x="7745400" y="2994840"/>
            <a:ext cx="7664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chemeClr val="accent2"/>
                </a:solidFill>
                <a:latin typeface="Consolas"/>
              </a:rPr>
              <a:t>//a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0" name="Правоъгълник 11"/>
          <p:cNvSpPr/>
          <p:nvPr/>
        </p:nvSpPr>
        <p:spPr>
          <a:xfrm>
            <a:off x="7745400" y="3439080"/>
            <a:ext cx="7664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chemeClr val="accent2"/>
                </a:solidFill>
                <a:latin typeface="Consolas"/>
              </a:rPr>
              <a:t>//b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1" name="Правоъгълник 12"/>
          <p:cNvSpPr/>
          <p:nvPr/>
        </p:nvSpPr>
        <p:spPr>
          <a:xfrm>
            <a:off x="7745400" y="3883680"/>
            <a:ext cx="7664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chemeClr val="accent2"/>
                </a:solidFill>
                <a:latin typeface="Consolas"/>
              </a:rPr>
              <a:t>//c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01" dur="indefinite" restart="never" nodeType="tmRoot">
          <p:childTnLst>
            <p:seq>
              <p:cTn id="202" dur="indefinite" nodeType="mainSeq">
                <p:childTnLst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bg-BG" sz="5390" spc="-1" strike="noStrike">
                <a:solidFill>
                  <a:srgbClr val="234465"/>
                </a:solidFill>
                <a:latin typeface="Calibri"/>
              </a:rPr>
              <a:t>Получаване на потребителски вход</a:t>
            </a:r>
            <a:endParaRPr b="0" lang="en-US" sz="539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53" name="Picture 3" descr=""/>
          <p:cNvPicPr/>
          <p:nvPr/>
        </p:nvPicPr>
        <p:blipFill>
          <a:blip r:embed="rId1"/>
          <a:stretch/>
        </p:blipFill>
        <p:spPr>
          <a:xfrm>
            <a:off x="4989240" y="1384920"/>
            <a:ext cx="2213280" cy="2213280"/>
          </a:xfrm>
          <a:prstGeom prst="rect">
            <a:avLst/>
          </a:prstGeom>
          <a:ln w="0">
            <a:noFill/>
          </a:ln>
        </p:spPr>
      </p:pic>
      <p:sp>
        <p:nvSpPr>
          <p:cNvPr id="554" name="PlaceHolder 2"/>
          <p:cNvSpPr>
            <a:spLocks noGrp="1"/>
          </p:cNvSpPr>
          <p:nvPr>
            <p:ph type="subTitle"/>
          </p:nvPr>
        </p:nvSpPr>
        <p:spPr>
          <a:xfrm>
            <a:off x="615240" y="5585760"/>
            <a:ext cx="10961280" cy="7678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bg-BG" sz="4000" spc="-1" strike="noStrike">
                <a:solidFill>
                  <a:srgbClr val="234465"/>
                </a:solidFill>
                <a:latin typeface="Calibri"/>
              </a:rPr>
              <a:t>Работа с функции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/>
          </p:nvPr>
        </p:nvSpPr>
        <p:spPr>
          <a:xfrm>
            <a:off x="2180880" y="1121040"/>
            <a:ext cx="9813960" cy="518760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Всичко, което </a:t>
            </a:r>
            <a:r>
              <a:rPr b="1" lang="bg-BG" sz="3600" spc="-1" strike="noStrike">
                <a:solidFill>
                  <a:srgbClr val="ffa000"/>
                </a:solidFill>
                <a:latin typeface="Calibri"/>
              </a:rPr>
              <a:t>получаваме</a:t>
            </a: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 като вход, </a:t>
            </a:r>
            <a:br>
              <a:rPr sz="3600"/>
            </a:b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идва под формата на </a:t>
            </a:r>
            <a:r>
              <a:rPr b="1" lang="bg-BG" sz="3600" spc="-1" strike="noStrike">
                <a:solidFill>
                  <a:srgbClr val="ffa000"/>
                </a:solidFill>
                <a:latin typeface="Calibri"/>
              </a:rPr>
              <a:t>аргумент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Всичко, което </a:t>
            </a:r>
            <a:r>
              <a:rPr b="1" lang="bg-BG" sz="3600" spc="-1" strike="noStrike">
                <a:solidFill>
                  <a:srgbClr val="ffa000"/>
                </a:solidFill>
                <a:latin typeface="Calibri"/>
              </a:rPr>
              <a:t>печатаме</a:t>
            </a: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 на конзолата, </a:t>
            </a:r>
            <a:br>
              <a:rPr sz="3600"/>
            </a:b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се </a:t>
            </a:r>
            <a:r>
              <a:rPr b="1" lang="bg-BG" sz="3600" spc="-1" strike="noStrike">
                <a:solidFill>
                  <a:srgbClr val="ffa000"/>
                </a:solidFill>
                <a:latin typeface="Calibri"/>
              </a:rPr>
              <a:t>преобразува в текст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Получаване на текст</a:t>
            </a:r>
            <a:r>
              <a:rPr b="0" lang="en-GB" sz="36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title"/>
          </p:nvPr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234465"/>
                </a:solidFill>
                <a:latin typeface="Calibri"/>
              </a:rPr>
              <a:t>Четене на текст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7" name="Rectangle 5"/>
          <p:cNvSpPr/>
          <p:nvPr/>
        </p:nvSpPr>
        <p:spPr>
          <a:xfrm>
            <a:off x="3665880" y="4607640"/>
            <a:ext cx="6434640" cy="155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function readText(input) 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let str = input[0];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58" name="Slide Number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F9A0C12-9741-4916-B063-93ECD3C4B7BB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227" dur="indefinite" restart="never" nodeType="tmRoot">
          <p:childTnLst>
            <p:seq>
              <p:cTn id="228" dur="indefinite" nodeType="mainSeq">
                <p:childTnLst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3" dur="500"/>
                                        <p:tgtEl>
                                          <p:spTgt spid="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8" dur="500"/>
                                        <p:tgtEl>
                                          <p:spTgt spid="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1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234465"/>
                </a:solidFill>
                <a:latin typeface="Calibri"/>
              </a:rPr>
              <a:t>Четене на текст</a:t>
            </a: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 (2)</a:t>
            </a:r>
            <a:r>
              <a:rPr b="1" lang="bg-BG" sz="40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60" name="PlaceHolder 2"/>
          <p:cNvSpPr>
            <a:spLocks noGrp="1"/>
          </p:cNvSpPr>
          <p:nvPr>
            <p:ph/>
          </p:nvPr>
        </p:nvSpPr>
        <p:spPr>
          <a:xfrm>
            <a:off x="2000880" y="1121040"/>
            <a:ext cx="9993960" cy="55461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Пример: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61" name="Rectangle 5"/>
          <p:cNvSpPr/>
          <p:nvPr/>
        </p:nvSpPr>
        <p:spPr>
          <a:xfrm>
            <a:off x="2450880" y="1854000"/>
            <a:ext cx="5091480" cy="2465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function readName(input) {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let name = input[0];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console.log(name);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234465"/>
                </a:solidFill>
                <a:latin typeface="Consolas"/>
              </a:rPr>
              <a:t>readName(['SoftUni']);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562" name="Picture 12" descr=""/>
          <p:cNvPicPr/>
          <p:nvPr/>
        </p:nvPicPr>
        <p:blipFill>
          <a:blip r:embed="rId1"/>
          <a:stretch/>
        </p:blipFill>
        <p:spPr>
          <a:xfrm>
            <a:off x="6545880" y="4644000"/>
            <a:ext cx="3800160" cy="121896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63" name="Arrow: Bent-Up 6"/>
          <p:cNvSpPr/>
          <p:nvPr/>
        </p:nvSpPr>
        <p:spPr>
          <a:xfrm rot="5400000">
            <a:off x="5074200" y="4408560"/>
            <a:ext cx="706320" cy="6998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ffa000"/>
          </a:solidFill>
          <a:ln>
            <a:solidFill>
              <a:srgbClr val="bc7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Slide Number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AA9FCD0-CEF7-42BE-AD95-97673698A55C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242" dur="indefinite" restart="never" nodeType="tmRoot">
          <p:childTnLst>
            <p:seq>
              <p:cTn id="243" dur="indefinite" nodeType="mainSeq">
                <p:childTnLst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8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1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234465"/>
                </a:solidFill>
                <a:latin typeface="Calibri"/>
              </a:rPr>
              <a:t>Четене на числа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/>
          </p:nvPr>
        </p:nvSpPr>
        <p:spPr>
          <a:xfrm>
            <a:off x="1903320" y="960840"/>
            <a:ext cx="10033200" cy="527580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Получаване на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число: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Пример: пресмятане на лице на квадрат със страна </a:t>
            </a:r>
            <a:r>
              <a:rPr b="1" lang="bg-BG" sz="2800" spc="-1" strike="noStrike">
                <a:solidFill>
                  <a:srgbClr val="1a334c"/>
                </a:solidFill>
                <a:latin typeface="Consolas"/>
              </a:rPr>
              <a:t>а</a:t>
            </a: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67" name="Rectangle 5"/>
          <p:cNvSpPr/>
          <p:nvPr/>
        </p:nvSpPr>
        <p:spPr>
          <a:xfrm>
            <a:off x="2360880" y="3610440"/>
            <a:ext cx="6658920" cy="2222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function squareArea(input)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let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a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=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Number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(input[0]);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let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area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=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a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*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a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; 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console.log(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area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68" name="Rectangle 5"/>
          <p:cNvSpPr/>
          <p:nvPr/>
        </p:nvSpPr>
        <p:spPr>
          <a:xfrm>
            <a:off x="2360880" y="1528560"/>
            <a:ext cx="6658920" cy="1369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function readNumber(input)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let num =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Number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(input[0]);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69" name="AutoShape 7"/>
          <p:cNvSpPr/>
          <p:nvPr/>
        </p:nvSpPr>
        <p:spPr>
          <a:xfrm>
            <a:off x="8741880" y="3834000"/>
            <a:ext cx="3194640" cy="972000"/>
          </a:xfrm>
          <a:custGeom>
            <a:avLst/>
            <a:gdLst>
              <a:gd name="textAreaLeft" fmla="*/ 0 w 3194640"/>
              <a:gd name="textAreaRight" fmla="*/ 3195000 w 3194640"/>
              <a:gd name="textAreaTop" fmla="*/ 0 h 972000"/>
              <a:gd name="textAreaBottom" fmla="*/ 972360 h 972000"/>
            </a:gdLst>
            <a:ahLst/>
            <a:rect l="textAreaLeft" t="textAreaTop" r="textAreaRight" b="textAreaBottom"/>
            <a:pathLst>
              <a:path w="3195000" h="972197">
                <a:moveTo>
                  <a:pt x="0" y="162036"/>
                </a:moveTo>
                <a:cubicBezTo>
                  <a:pt x="0" y="72546"/>
                  <a:pt x="72546" y="0"/>
                  <a:pt x="162036" y="0"/>
                </a:cubicBezTo>
                <a:lnTo>
                  <a:pt x="532500" y="0"/>
                </a:lnTo>
                <a:lnTo>
                  <a:pt x="532500" y="0"/>
                </a:lnTo>
                <a:lnTo>
                  <a:pt x="1331250" y="0"/>
                </a:lnTo>
                <a:lnTo>
                  <a:pt x="3032964" y="0"/>
                </a:lnTo>
                <a:cubicBezTo>
                  <a:pt x="3122454" y="0"/>
                  <a:pt x="3195000" y="72546"/>
                  <a:pt x="3195000" y="162036"/>
                </a:cubicBezTo>
                <a:lnTo>
                  <a:pt x="3195000" y="162033"/>
                </a:lnTo>
                <a:lnTo>
                  <a:pt x="3195000" y="162033"/>
                </a:lnTo>
                <a:lnTo>
                  <a:pt x="3195000" y="405082"/>
                </a:lnTo>
                <a:lnTo>
                  <a:pt x="3195000" y="810161"/>
                </a:lnTo>
                <a:cubicBezTo>
                  <a:pt x="3195000" y="899651"/>
                  <a:pt x="3122454" y="972197"/>
                  <a:pt x="3032964" y="972197"/>
                </a:cubicBezTo>
                <a:lnTo>
                  <a:pt x="1331250" y="972197"/>
                </a:lnTo>
                <a:lnTo>
                  <a:pt x="532500" y="972197"/>
                </a:lnTo>
                <a:lnTo>
                  <a:pt x="532500" y="972197"/>
                </a:lnTo>
                <a:lnTo>
                  <a:pt x="162036" y="972197"/>
                </a:lnTo>
                <a:cubicBezTo>
                  <a:pt x="72546" y="972197"/>
                  <a:pt x="0" y="899651"/>
                  <a:pt x="0" y="810161"/>
                </a:cubicBezTo>
                <a:lnTo>
                  <a:pt x="0" y="405082"/>
                </a:lnTo>
                <a:lnTo>
                  <a:pt x="0" y="162033"/>
                </a:lnTo>
                <a:lnTo>
                  <a:pt x="0" y="16203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rgbClr val="234465">
                <a:lumMod val="75000"/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Получаване на число на един ред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70" name="Slide Number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56F702E-61DD-456C-AE5A-A3DA062AC809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24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252" dur="indefinite" restart="never" nodeType="tmRoot">
          <p:childTnLst>
            <p:seq>
              <p:cTn id="253" dur="indefinite" nodeType="mainSeq">
                <p:childTnLst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8" dur="500"/>
                                        <p:tgtEl>
                                          <p:spTgt spid="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1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6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bg-BG" sz="5390" spc="-1" strike="noStrike">
                <a:solidFill>
                  <a:srgbClr val="234465"/>
                </a:solidFill>
                <a:latin typeface="Calibri"/>
              </a:rPr>
              <a:t>Прости операции</a:t>
            </a:r>
            <a:endParaRPr b="0" lang="en-US" sz="539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72" name="Picture 2" descr=""/>
          <p:cNvPicPr/>
          <p:nvPr/>
        </p:nvPicPr>
        <p:blipFill>
          <a:blip r:embed="rId1"/>
          <a:stretch/>
        </p:blipFill>
        <p:spPr>
          <a:xfrm>
            <a:off x="4977360" y="1523880"/>
            <a:ext cx="2236680" cy="2236680"/>
          </a:xfrm>
          <a:prstGeom prst="rect">
            <a:avLst/>
          </a:prstGeom>
          <a:ln w="0">
            <a:noFill/>
          </a:ln>
        </p:spPr>
      </p:pic>
      <p:sp>
        <p:nvSpPr>
          <p:cNvPr id="573" name="PlaceHolder 2"/>
          <p:cNvSpPr>
            <a:spLocks noGrp="1"/>
          </p:cNvSpPr>
          <p:nvPr>
            <p:ph type="subTitle"/>
          </p:nvPr>
        </p:nvSpPr>
        <p:spPr>
          <a:xfrm>
            <a:off x="615240" y="5585760"/>
            <a:ext cx="10961280" cy="7678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ru-RU" sz="4000" spc="-1" strike="noStrike">
                <a:solidFill>
                  <a:srgbClr val="234465"/>
                </a:solidFill>
                <a:latin typeface="Calibri"/>
              </a:rPr>
              <a:t>Работа с текст и числа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sldNum" idx="19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2483E94-8DDE-4F6B-9207-A2A2AA277208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/>
          </p:nvPr>
        </p:nvSpPr>
        <p:spPr>
          <a:xfrm>
            <a:off x="190440" y="1359000"/>
            <a:ext cx="6003720" cy="47246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Да се напише функция, която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Получава като аргумент </a:t>
            </a:r>
            <a:r>
              <a:rPr b="1" lang="bg-BG" sz="2800" spc="-1" strike="noStrike">
                <a:solidFill>
                  <a:srgbClr val="ffa000"/>
                </a:solidFill>
                <a:latin typeface="Calibri"/>
              </a:rPr>
              <a:t>име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на човек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Отпечатва 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"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Hello, &lt;name&gt;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!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"</a:t>
            </a: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, където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&lt;name&gt;</a:t>
            </a: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е полученото преди това </a:t>
            </a:r>
            <a:r>
              <a:rPr b="1" lang="bg-BG" sz="2800" spc="-1" strike="noStrike">
                <a:solidFill>
                  <a:srgbClr val="ffa000"/>
                </a:solidFill>
                <a:latin typeface="Calibri"/>
              </a:rPr>
              <a:t>име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Поздрав по име – пример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77" name="PlaceHolder 4"/>
          <p:cNvSpPr>
            <a:spLocks noGrp="1"/>
          </p:cNvSpPr>
          <p:nvPr>
            <p:ph/>
          </p:nvPr>
        </p:nvSpPr>
        <p:spPr>
          <a:xfrm>
            <a:off x="6447960" y="1359000"/>
            <a:ext cx="5473080" cy="47246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Примерен вход и изход: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578" name="Group 4"/>
          <p:cNvGrpSpPr/>
          <p:nvPr/>
        </p:nvGrpSpPr>
        <p:grpSpPr>
          <a:xfrm>
            <a:off x="6878160" y="2228760"/>
            <a:ext cx="5010480" cy="571680"/>
            <a:chOff x="6878160" y="2228760"/>
            <a:chExt cx="5010480" cy="571680"/>
          </a:xfrm>
        </p:grpSpPr>
        <p:sp>
          <p:nvSpPr>
            <p:cNvPr id="579" name="Rectangle 5"/>
            <p:cNvSpPr/>
            <p:nvPr/>
          </p:nvSpPr>
          <p:spPr>
            <a:xfrm>
              <a:off x="6878160" y="2241720"/>
              <a:ext cx="1425600" cy="5587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rgbClr val="67748e">
                  <a:lumMod val="60000"/>
                  <a:lumOff val="4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10000"/>
                </a:lnSpc>
              </a:pPr>
              <a:r>
                <a:rPr b="1" lang="en-US" sz="2800" spc="-1" strike="noStrike">
                  <a:solidFill>
                    <a:srgbClr val="234465"/>
                  </a:solidFill>
                  <a:latin typeface="Consolas"/>
                </a:rPr>
                <a:t>Petar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580" name="Right Arrow 6"/>
            <p:cNvSpPr/>
            <p:nvPr/>
          </p:nvSpPr>
          <p:spPr>
            <a:xfrm>
              <a:off x="8459640" y="2347920"/>
              <a:ext cx="396360" cy="3268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a000"/>
            </a:solidFill>
            <a:ln>
              <a:solidFill>
                <a:srgbClr val="bc76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1" name="Rectangle 5"/>
            <p:cNvSpPr/>
            <p:nvPr/>
          </p:nvSpPr>
          <p:spPr>
            <a:xfrm>
              <a:off x="8988120" y="2228760"/>
              <a:ext cx="2900520" cy="5587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rgbClr val="67748e">
                  <a:lumMod val="60000"/>
                  <a:lumOff val="4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10000"/>
                </a:lnSpc>
              </a:pPr>
              <a:r>
                <a:rPr b="1" lang="en-US" sz="2800" spc="-1" strike="noStrike">
                  <a:solidFill>
                    <a:srgbClr val="234465"/>
                  </a:solidFill>
                  <a:latin typeface="Consolas"/>
                </a:rPr>
                <a:t>Hello, Petar!</a:t>
              </a:r>
              <a:endParaRPr b="0" lang="en-US" sz="2800" spc="-1" strike="noStrike">
                <a:latin typeface="Arial"/>
              </a:endParaRPr>
            </a:p>
          </p:txBody>
        </p:sp>
      </p:grpSp>
      <p:grpSp>
        <p:nvGrpSpPr>
          <p:cNvPr id="582" name="Group 8"/>
          <p:cNvGrpSpPr/>
          <p:nvPr/>
        </p:nvGrpSpPr>
        <p:grpSpPr>
          <a:xfrm>
            <a:off x="6878160" y="3204720"/>
            <a:ext cx="5029920" cy="558720"/>
            <a:chOff x="6878160" y="3204720"/>
            <a:chExt cx="5029920" cy="558720"/>
          </a:xfrm>
        </p:grpSpPr>
        <p:sp>
          <p:nvSpPr>
            <p:cNvPr id="583" name="Rectangle 9"/>
            <p:cNvSpPr/>
            <p:nvPr/>
          </p:nvSpPr>
          <p:spPr>
            <a:xfrm>
              <a:off x="6878160" y="3204720"/>
              <a:ext cx="1445040" cy="5587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rgbClr val="67748e">
                  <a:lumMod val="60000"/>
                  <a:lumOff val="4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10000"/>
                </a:lnSpc>
              </a:pPr>
              <a:r>
                <a:rPr b="1" lang="en-US" sz="2800" spc="-1" strike="noStrike">
                  <a:solidFill>
                    <a:srgbClr val="234465"/>
                  </a:solidFill>
                  <a:latin typeface="Consolas"/>
                </a:rPr>
                <a:t>Viktor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584" name="Right Arrow 17"/>
            <p:cNvSpPr/>
            <p:nvPr/>
          </p:nvSpPr>
          <p:spPr>
            <a:xfrm>
              <a:off x="8484480" y="3317760"/>
              <a:ext cx="396360" cy="3142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a000"/>
            </a:solidFill>
            <a:ln>
              <a:solidFill>
                <a:srgbClr val="bc76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5" name="Rectangle 5"/>
            <p:cNvSpPr/>
            <p:nvPr/>
          </p:nvSpPr>
          <p:spPr>
            <a:xfrm>
              <a:off x="8977320" y="3204720"/>
              <a:ext cx="2930760" cy="5587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rgbClr val="67748e">
                  <a:lumMod val="60000"/>
                  <a:lumOff val="4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10000"/>
                </a:lnSpc>
              </a:pPr>
              <a:r>
                <a:rPr b="1" lang="en-US" sz="2800" spc="-1" strike="noStrike">
                  <a:solidFill>
                    <a:srgbClr val="234465"/>
                  </a:solidFill>
                  <a:latin typeface="Consolas"/>
                </a:rPr>
                <a:t>Hello, Viktor!</a:t>
              </a:r>
              <a:endParaRPr b="0" lang="en-US" sz="2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267" dur="indefinite" restart="never" nodeType="tmRoot">
          <p:childTnLst>
            <p:seq>
              <p:cTn id="268" dur="indefinite" nodeType="mainSeq">
                <p:childTnLst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3" dur="500"/>
                                        <p:tgtEl>
                                          <p:spTgt spid="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8" dur="500"/>
                                        <p:tgtEl>
                                          <p:spTgt spid="5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3" dur="500"/>
                                        <p:tgtEl>
                                          <p:spTgt spid="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8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3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/>
          </p:nvPr>
        </p:nvSpPr>
        <p:spPr>
          <a:xfrm>
            <a:off x="616680" y="1830600"/>
            <a:ext cx="7003080" cy="37130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 anchor="t">
            <a:noAutofit/>
          </a:bodyPr>
          <a:p>
            <a:pPr indent="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function greetingByName(input) {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let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name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= input[0];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let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greeting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= "Hello, " +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name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console.log(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greeting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greetingByName(</a:t>
            </a:r>
            <a:r>
              <a:rPr b="1" lang="en-AS" sz="2800" spc="-1" strike="noStrike">
                <a:solidFill>
                  <a:srgbClr val="234465"/>
                </a:solidFill>
                <a:latin typeface="Consolas"/>
              </a:rPr>
              <a:t>[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'Svetlin Nakov'</a:t>
            </a:r>
            <a:r>
              <a:rPr b="1" lang="en-AS" sz="2800" spc="-1" strike="noStrike">
                <a:solidFill>
                  <a:srgbClr val="234465"/>
                </a:solidFill>
                <a:latin typeface="Consolas"/>
              </a:rPr>
              <a:t>]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Поздрав по име – решение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88" name="AutoShape 7"/>
          <p:cNvSpPr/>
          <p:nvPr/>
        </p:nvSpPr>
        <p:spPr>
          <a:xfrm>
            <a:off x="8000280" y="1824120"/>
            <a:ext cx="3752640" cy="1784520"/>
          </a:xfrm>
          <a:custGeom>
            <a:avLst/>
            <a:gdLst>
              <a:gd name="textAreaLeft" fmla="*/ 0 w 3752640"/>
              <a:gd name="textAreaRight" fmla="*/ 3753000 w 3752640"/>
              <a:gd name="textAreaTop" fmla="*/ 0 h 1784520"/>
              <a:gd name="textAreaBottom" fmla="*/ 1784880 h 1784520"/>
            </a:gdLst>
            <a:ahLst/>
            <a:rect l="textAreaLeft" t="textAreaTop" r="textAreaRight" b="textAreaBottom"/>
            <a:pathLst>
              <a:path w="3752851" h="1784834">
                <a:moveTo>
                  <a:pt x="0" y="297478"/>
                </a:moveTo>
                <a:cubicBezTo>
                  <a:pt x="0" y="133185"/>
                  <a:pt x="133185" y="0"/>
                  <a:pt x="297478" y="0"/>
                </a:cubicBezTo>
                <a:lnTo>
                  <a:pt x="625475" y="0"/>
                </a:lnTo>
                <a:lnTo>
                  <a:pt x="625475" y="0"/>
                </a:lnTo>
                <a:lnTo>
                  <a:pt x="1563688" y="0"/>
                </a:lnTo>
                <a:lnTo>
                  <a:pt x="3455373" y="0"/>
                </a:lnTo>
                <a:cubicBezTo>
                  <a:pt x="3619666" y="0"/>
                  <a:pt x="3752851" y="133185"/>
                  <a:pt x="3752851" y="297478"/>
                </a:cubicBezTo>
                <a:lnTo>
                  <a:pt x="3752851" y="1041153"/>
                </a:lnTo>
                <a:lnTo>
                  <a:pt x="3752851" y="1041153"/>
                </a:lnTo>
                <a:lnTo>
                  <a:pt x="3752851" y="1487362"/>
                </a:lnTo>
                <a:lnTo>
                  <a:pt x="3752851" y="1487356"/>
                </a:lnTo>
                <a:cubicBezTo>
                  <a:pt x="3752851" y="1651649"/>
                  <a:pt x="3619666" y="1784834"/>
                  <a:pt x="3455373" y="1784834"/>
                </a:cubicBezTo>
                <a:lnTo>
                  <a:pt x="1563688" y="1784834"/>
                </a:lnTo>
                <a:lnTo>
                  <a:pt x="625475" y="1784834"/>
                </a:lnTo>
                <a:lnTo>
                  <a:pt x="625475" y="1784834"/>
                </a:lnTo>
                <a:lnTo>
                  <a:pt x="297478" y="1784834"/>
                </a:lnTo>
                <a:cubicBezTo>
                  <a:pt x="133185" y="1784834"/>
                  <a:pt x="0" y="1651649"/>
                  <a:pt x="0" y="1487356"/>
                </a:cubicBezTo>
                <a:lnTo>
                  <a:pt x="0" y="1487362"/>
                </a:lnTo>
                <a:lnTo>
                  <a:pt x="0" y="1041153"/>
                </a:lnTo>
                <a:lnTo>
                  <a:pt x="0" y="29747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rgbClr val="234465">
                <a:lumMod val="75000"/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Операцията "</a:t>
            </a:r>
            <a:r>
              <a:rPr b="1" lang="bg-BG" sz="2800" spc="-1" strike="noStrike">
                <a:solidFill>
                  <a:srgbClr val="ffa000"/>
                </a:solidFill>
                <a:latin typeface="Calibri"/>
              </a:rPr>
              <a:t>+</a:t>
            </a: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" долепя текстовата стойност и променливата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589" name="Picture 6" descr=""/>
          <p:cNvPicPr/>
          <p:nvPr/>
        </p:nvPicPr>
        <p:blipFill>
          <a:blip r:embed="rId1"/>
          <a:stretch/>
        </p:blipFill>
        <p:spPr>
          <a:xfrm>
            <a:off x="8000280" y="4104000"/>
            <a:ext cx="3752640" cy="143964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90" name="Slide Number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3DD3E49-F524-423E-9D9A-30D9C83B2B2F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294" dur="indefinite" restart="never" nodeType="tmRoot">
          <p:childTnLst>
            <p:seq>
              <p:cTn id="295" dur="indefinite" nodeType="mainSeq">
                <p:childTnLst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0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5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/>
          </p:nvPr>
        </p:nvSpPr>
        <p:spPr>
          <a:xfrm>
            <a:off x="2135880" y="1121040"/>
            <a:ext cx="9764640" cy="568260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Съединяване на текст и число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(</a:t>
            </a:r>
            <a:r>
              <a:rPr b="1" lang="bg-BG" sz="3400" spc="-1" strike="noStrike">
                <a:solidFill>
                  <a:srgbClr val="ffa000"/>
                </a:solidFill>
                <a:latin typeface="Calibri"/>
              </a:rPr>
              <a:t>оператор +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)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92" name="PlaceHolder 2"/>
          <p:cNvSpPr>
            <a:spLocks noGrp="1"/>
          </p:cNvSpPr>
          <p:nvPr>
            <p:ph type="title"/>
          </p:nvPr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234465"/>
                </a:solidFill>
                <a:latin typeface="Calibri"/>
              </a:rPr>
              <a:t>Съединяване на текст и число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93" name="Rectangle 5"/>
          <p:cNvSpPr/>
          <p:nvPr/>
        </p:nvSpPr>
        <p:spPr>
          <a:xfrm>
            <a:off x="2610360" y="1839960"/>
            <a:ext cx="8838720" cy="1918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nn-NO" sz="2400" spc="-1" strike="noStrike">
                <a:solidFill>
                  <a:srgbClr val="234465"/>
                </a:solidFill>
                <a:latin typeface="Consolas"/>
              </a:rPr>
              <a:t>let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firstName</a:t>
            </a:r>
            <a:r>
              <a:rPr b="1" lang="nn-NO" sz="2400" spc="-1" strike="noStrike">
                <a:solidFill>
                  <a:srgbClr val="234465"/>
                </a:solidFill>
                <a:latin typeface="Consolas"/>
              </a:rPr>
              <a:t> = "Maria";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n-NO" sz="2400" spc="-1" strike="noStrike">
                <a:solidFill>
                  <a:srgbClr val="234465"/>
                </a:solidFill>
                <a:latin typeface="Consolas"/>
              </a:rPr>
              <a:t>let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lastName</a:t>
            </a:r>
            <a:r>
              <a:rPr b="1" lang="nn-NO" sz="2400" spc="-1" strike="noStrike">
                <a:solidFill>
                  <a:srgbClr val="234465"/>
                </a:solidFill>
                <a:latin typeface="Consolas"/>
              </a:rPr>
              <a:t> = "Ivanova";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n-NO" sz="2400" spc="-1" strike="noStrike">
                <a:solidFill>
                  <a:srgbClr val="234465"/>
                </a:solidFill>
                <a:latin typeface="Consolas"/>
              </a:rPr>
              <a:t>let a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ge</a:t>
            </a:r>
            <a:r>
              <a:rPr b="1" lang="nn-NO" sz="2400" spc="-1" strike="noStrike">
                <a:solidFill>
                  <a:srgbClr val="234465"/>
                </a:solidFill>
                <a:latin typeface="Consolas"/>
              </a:rPr>
              <a:t> = 19;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n-NO" sz="2400" spc="-1" strike="noStrike">
                <a:solidFill>
                  <a:srgbClr val="234465"/>
                </a:solidFill>
                <a:latin typeface="Consolas"/>
              </a:rPr>
              <a:t>let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str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= firstName + " " + lastName + " @ " + age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console.log(str);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94" name="Rectangle 9"/>
          <p:cNvSpPr/>
          <p:nvPr/>
        </p:nvSpPr>
        <p:spPr>
          <a:xfrm>
            <a:off x="2610360" y="4139280"/>
            <a:ext cx="8838720" cy="15526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nn-NO" sz="2400" spc="-1" strike="noStrike">
                <a:solidFill>
                  <a:srgbClr val="234465"/>
                </a:solidFill>
                <a:latin typeface="Consolas"/>
              </a:rPr>
              <a:t>let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a </a:t>
            </a:r>
            <a:r>
              <a:rPr b="1" lang="nn-NO" sz="2400" spc="-1" strike="noStrike">
                <a:solidFill>
                  <a:srgbClr val="234465"/>
                </a:solidFill>
                <a:latin typeface="Consolas"/>
              </a:rPr>
              <a:t>= 1.5;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n-NO" sz="2400" spc="-1" strike="noStrike">
                <a:solidFill>
                  <a:srgbClr val="234465"/>
                </a:solidFill>
                <a:latin typeface="Consolas"/>
              </a:rPr>
              <a:t>let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b</a:t>
            </a:r>
            <a:r>
              <a:rPr b="1" lang="nn-NO" sz="2400" spc="-1" strike="noStrike">
                <a:solidFill>
                  <a:srgbClr val="234465"/>
                </a:solidFill>
                <a:latin typeface="Consolas"/>
              </a:rPr>
              <a:t> = 2.5;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n-NO" sz="2400" spc="-1" strike="noStrike">
                <a:solidFill>
                  <a:srgbClr val="234465"/>
                </a:solidFill>
                <a:latin typeface="Consolas"/>
              </a:rPr>
              <a:t>let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sum</a:t>
            </a:r>
            <a:r>
              <a:rPr b="1" lang="nn-NO" sz="2400" spc="-1" strike="noStrike">
                <a:solidFill>
                  <a:srgbClr val="234465"/>
                </a:solidFill>
                <a:latin typeface="Consolas"/>
              </a:rPr>
              <a:t> =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"The sum is: " + a + b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console.log(sum);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95" name="TextBox 2"/>
          <p:cNvSpPr/>
          <p:nvPr/>
        </p:nvSpPr>
        <p:spPr>
          <a:xfrm>
            <a:off x="7016400" y="3329640"/>
            <a:ext cx="4419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chemeClr val="accent2"/>
                </a:solidFill>
                <a:latin typeface="Consolas"/>
              </a:rPr>
              <a:t>// Maria Ivanova @ 19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96" name="TextBox 8"/>
          <p:cNvSpPr/>
          <p:nvPr/>
        </p:nvSpPr>
        <p:spPr>
          <a:xfrm>
            <a:off x="7030080" y="5285160"/>
            <a:ext cx="4419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chemeClr val="accent2"/>
                </a:solidFill>
                <a:latin typeface="Consolas"/>
              </a:rPr>
              <a:t>// The sum is 1.52.5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97" name="AutoShape 7"/>
          <p:cNvSpPr/>
          <p:nvPr/>
        </p:nvSpPr>
        <p:spPr>
          <a:xfrm>
            <a:off x="7351560" y="5859000"/>
            <a:ext cx="4114440" cy="876600"/>
          </a:xfrm>
          <a:custGeom>
            <a:avLst/>
            <a:gdLst>
              <a:gd name="textAreaLeft" fmla="*/ 0 w 4114440"/>
              <a:gd name="textAreaRight" fmla="*/ 4114800 w 4114440"/>
              <a:gd name="textAreaTop" fmla="*/ 0 h 876600"/>
              <a:gd name="textAreaBottom" fmla="*/ 876960 h 876600"/>
            </a:gdLst>
            <a:ahLst/>
            <a:rect l="textAreaLeft" t="textAreaTop" r="textAreaRight" b="textAreaBottom"/>
            <a:pathLst>
              <a:path w="4114799" h="876866">
                <a:moveTo>
                  <a:pt x="0" y="146147"/>
                </a:moveTo>
                <a:cubicBezTo>
                  <a:pt x="0" y="65432"/>
                  <a:pt x="65432" y="0"/>
                  <a:pt x="146147" y="0"/>
                </a:cubicBezTo>
                <a:lnTo>
                  <a:pt x="2400299" y="0"/>
                </a:lnTo>
                <a:lnTo>
                  <a:pt x="3428999" y="0"/>
                </a:lnTo>
                <a:lnTo>
                  <a:pt x="3968652" y="0"/>
                </a:lnTo>
                <a:cubicBezTo>
                  <a:pt x="4049367" y="0"/>
                  <a:pt x="4114799" y="65432"/>
                  <a:pt x="4114799" y="146147"/>
                </a:cubicBezTo>
                <a:lnTo>
                  <a:pt x="4114799" y="146144"/>
                </a:lnTo>
                <a:lnTo>
                  <a:pt x="4114799" y="146144"/>
                </a:lnTo>
                <a:lnTo>
                  <a:pt x="4114799" y="365361"/>
                </a:lnTo>
                <a:lnTo>
                  <a:pt x="4114799" y="730719"/>
                </a:lnTo>
                <a:cubicBezTo>
                  <a:pt x="4114799" y="811434"/>
                  <a:pt x="4049367" y="876866"/>
                  <a:pt x="3968652" y="876866"/>
                </a:cubicBezTo>
                <a:lnTo>
                  <a:pt x="3428999" y="876866"/>
                </a:lnTo>
                <a:lnTo>
                  <a:pt x="2400299" y="876866"/>
                </a:lnTo>
                <a:lnTo>
                  <a:pt x="2400299" y="876866"/>
                </a:lnTo>
                <a:lnTo>
                  <a:pt x="146147" y="876866"/>
                </a:lnTo>
                <a:cubicBezTo>
                  <a:pt x="65432" y="876866"/>
                  <a:pt x="0" y="811434"/>
                  <a:pt x="0" y="730719"/>
                </a:cubicBezTo>
                <a:lnTo>
                  <a:pt x="0" y="365361"/>
                </a:lnTo>
                <a:lnTo>
                  <a:pt x="0" y="146144"/>
                </a:lnTo>
                <a:lnTo>
                  <a:pt x="0" y="146144"/>
                </a:lnTo>
                <a:lnTo>
                  <a:pt x="0" y="14614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rgbClr val="234465">
                <a:lumMod val="75000"/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Резултатът е долепяне/конкатенация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98" name="Slide Number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0C86160-7E0D-4CB4-ACCC-0667812B4A59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306" dur="indefinite" restart="never" nodeType="tmRoot">
          <p:childTnLst>
            <p:seq>
              <p:cTn id="307" dur="indefinite" nodeType="mainSeq">
                <p:childTnLst>
                  <p:par>
                    <p:cTn id="308" fill="hold">
                      <p:stCondLst>
                        <p:cond delay="0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2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7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2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7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2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/>
          </p:nvPr>
        </p:nvSpPr>
        <p:spPr>
          <a:xfrm>
            <a:off x="2090880" y="1121040"/>
            <a:ext cx="9903960" cy="55461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Събиране на числа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(</a:t>
            </a:r>
            <a:r>
              <a:rPr b="1" lang="bg-BG" sz="3400" spc="-1" strike="noStrike">
                <a:solidFill>
                  <a:srgbClr val="ffa000"/>
                </a:solidFill>
                <a:latin typeface="Calibri"/>
              </a:rPr>
              <a:t>оператор +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)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5000"/>
              </a:lnSpc>
              <a:spcBef>
                <a:spcPts val="24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Изваждане на числа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(</a:t>
            </a:r>
            <a:r>
              <a:rPr b="1" lang="bg-BG" sz="3400" spc="-1" strike="noStrike">
                <a:solidFill>
                  <a:srgbClr val="ffa000"/>
                </a:solidFill>
                <a:latin typeface="Calibri"/>
              </a:rPr>
              <a:t>оператор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-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)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 type="title"/>
          </p:nvPr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234465"/>
                </a:solidFill>
                <a:latin typeface="Calibri"/>
              </a:rPr>
              <a:t>Аритметични операции</a:t>
            </a: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:</a:t>
            </a:r>
            <a:r>
              <a:rPr b="1" lang="bg-BG" sz="40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4000" spc="-1" strike="noStrike">
                <a:solidFill>
                  <a:srgbClr val="234465"/>
                </a:solidFill>
                <a:latin typeface="Consolas"/>
              </a:rPr>
              <a:t>+</a:t>
            </a: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bg-BG" sz="4000" spc="-1" strike="noStrike">
                <a:solidFill>
                  <a:srgbClr val="234465"/>
                </a:solidFill>
                <a:latin typeface="Calibri"/>
              </a:rPr>
              <a:t>и </a:t>
            </a:r>
            <a:r>
              <a:rPr b="1" lang="en-US" sz="4000" spc="-1" strike="noStrike">
                <a:solidFill>
                  <a:srgbClr val="234465"/>
                </a:solidFill>
                <a:latin typeface="Consolas"/>
              </a:rPr>
              <a:t>-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01" name="Rectangle 5"/>
          <p:cNvSpPr/>
          <p:nvPr/>
        </p:nvSpPr>
        <p:spPr>
          <a:xfrm>
            <a:off x="2585880" y="1876680"/>
            <a:ext cx="6457320" cy="1369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nn-NO" sz="2800" spc="-1" strike="noStrike">
                <a:solidFill>
                  <a:srgbClr val="234465"/>
                </a:solidFill>
                <a:latin typeface="Consolas"/>
              </a:rPr>
              <a:t>let a = 5;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n-NO" sz="2800" spc="-1" strike="noStrike">
                <a:solidFill>
                  <a:srgbClr val="234465"/>
                </a:solidFill>
                <a:latin typeface="Consolas"/>
              </a:rPr>
              <a:t>let b = 7;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n-NO" sz="2800" spc="-1" strike="noStrike">
                <a:solidFill>
                  <a:srgbClr val="234465"/>
                </a:solidFill>
                <a:latin typeface="Consolas"/>
              </a:rPr>
              <a:t>let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sum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= a + b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;</a:t>
            </a:r>
            <a:r>
              <a:rPr b="1" i="1" lang="en-US" sz="2800" spc="-1" strike="noStrike">
                <a:solidFill>
                  <a:srgbClr val="234465"/>
                </a:solidFill>
                <a:latin typeface="Consola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02" name="Rectangle 5"/>
          <p:cNvSpPr/>
          <p:nvPr/>
        </p:nvSpPr>
        <p:spPr>
          <a:xfrm>
            <a:off x="2585880" y="4314240"/>
            <a:ext cx="7604640" cy="2222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function subtract(input)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let a = Number(input[0]);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let b = Number(input[1]);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let result = a - b;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console.log(result);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03" name="TextBox 6"/>
          <p:cNvSpPr/>
          <p:nvPr/>
        </p:nvSpPr>
        <p:spPr>
          <a:xfrm>
            <a:off x="6990120" y="2738520"/>
            <a:ext cx="10699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chemeClr val="accent2"/>
                </a:solidFill>
                <a:latin typeface="Consolas"/>
              </a:rPr>
              <a:t>//</a:t>
            </a:r>
            <a:r>
              <a:rPr b="0" lang="bg-BG" sz="2800" spc="-1" strike="noStrike">
                <a:solidFill>
                  <a:schemeClr val="accent2"/>
                </a:solidFill>
                <a:latin typeface="Calibri"/>
              </a:rPr>
              <a:t> </a:t>
            </a:r>
            <a:r>
              <a:rPr b="1" lang="bg-BG" sz="2800" spc="-1" strike="noStrike">
                <a:solidFill>
                  <a:schemeClr val="accent2"/>
                </a:solidFill>
                <a:latin typeface="Consolas"/>
              </a:rPr>
              <a:t>12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604" name="Picture 7" descr=""/>
          <p:cNvPicPr/>
          <p:nvPr/>
        </p:nvPicPr>
        <p:blipFill>
          <a:blip r:embed="rId1"/>
          <a:stretch/>
        </p:blipFill>
        <p:spPr>
          <a:xfrm rot="1286400">
            <a:off x="9109080" y="1566360"/>
            <a:ext cx="3329280" cy="3329280"/>
          </a:xfrm>
          <a:prstGeom prst="rect">
            <a:avLst/>
          </a:prstGeom>
          <a:ln w="0">
            <a:noFill/>
          </a:ln>
        </p:spPr>
      </p:pic>
      <p:sp>
        <p:nvSpPr>
          <p:cNvPr id="605" name="Slide Number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59D090B-2DD2-40C9-9E04-7634037A0B38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333" dur="indefinite" restart="never" nodeType="tmRoot">
          <p:childTnLst>
            <p:seq>
              <p:cTn id="334" dur="indefinite" nodeType="mainSeq">
                <p:childTnLst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3" dur="500"/>
                                        <p:tgtEl>
                                          <p:spTgt spid="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6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bg-BG" sz="5390" spc="-1" strike="noStrike">
                <a:solidFill>
                  <a:srgbClr val="234465"/>
                </a:solidFill>
                <a:latin typeface="Calibri"/>
              </a:rPr>
              <a:t>Какво е програмиране?</a:t>
            </a:r>
            <a:endParaRPr b="0" lang="en-US" sz="539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62" name="Picture 6" descr=""/>
          <p:cNvPicPr/>
          <p:nvPr/>
        </p:nvPicPr>
        <p:blipFill>
          <a:blip r:embed="rId1"/>
          <a:stretch/>
        </p:blipFill>
        <p:spPr>
          <a:xfrm>
            <a:off x="4876920" y="1359000"/>
            <a:ext cx="2437920" cy="243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/>
          </p:nvPr>
        </p:nvSpPr>
        <p:spPr>
          <a:xfrm>
            <a:off x="2000880" y="1121040"/>
            <a:ext cx="9993960" cy="55461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Умножение на числа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(</a:t>
            </a:r>
            <a:r>
              <a:rPr b="1" lang="bg-BG" sz="3400" spc="-1" strike="noStrike">
                <a:solidFill>
                  <a:srgbClr val="ffa000"/>
                </a:solidFill>
                <a:latin typeface="Calibri"/>
              </a:rPr>
              <a:t>оператор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*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)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5000"/>
              </a:lnSpc>
              <a:spcBef>
                <a:spcPts val="24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Деление на числа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(</a:t>
            </a:r>
            <a:r>
              <a:rPr b="1" lang="bg-BG" sz="3400" spc="-1" strike="noStrike">
                <a:solidFill>
                  <a:srgbClr val="ffa000"/>
                </a:solidFill>
                <a:latin typeface="Calibri"/>
              </a:rPr>
              <a:t>оператор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/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)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title"/>
          </p:nvPr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234465"/>
                </a:solidFill>
                <a:latin typeface="Calibri"/>
              </a:rPr>
              <a:t>Аритметични операции</a:t>
            </a: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:</a:t>
            </a:r>
            <a:r>
              <a:rPr b="1" lang="bg-BG" sz="40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bg-BG" sz="4000" spc="-1" strike="noStrike">
                <a:solidFill>
                  <a:srgbClr val="234465"/>
                </a:solidFill>
                <a:latin typeface="Consolas"/>
              </a:rPr>
              <a:t>*</a:t>
            </a: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bg-BG" sz="4000" spc="-1" strike="noStrike">
                <a:solidFill>
                  <a:srgbClr val="234465"/>
                </a:solidFill>
                <a:latin typeface="Calibri"/>
              </a:rPr>
              <a:t>и </a:t>
            </a:r>
            <a:r>
              <a:rPr b="1" lang="en-US" sz="4000" spc="-1" strike="noStrike">
                <a:solidFill>
                  <a:srgbClr val="234465"/>
                </a:solidFill>
                <a:latin typeface="Consolas"/>
              </a:rPr>
              <a:t>/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08" name="Rectangle 5"/>
          <p:cNvSpPr/>
          <p:nvPr/>
        </p:nvSpPr>
        <p:spPr>
          <a:xfrm>
            <a:off x="2450880" y="1856160"/>
            <a:ext cx="6362640" cy="1369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nn-NO" sz="2800" spc="-1" strike="noStrike">
                <a:solidFill>
                  <a:srgbClr val="234465"/>
                </a:solidFill>
                <a:latin typeface="Consolas"/>
              </a:rPr>
              <a:t>let a = 5;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n-NO" sz="2800" spc="-1" strike="noStrike">
                <a:solidFill>
                  <a:srgbClr val="234465"/>
                </a:solidFill>
                <a:latin typeface="Consolas"/>
              </a:rPr>
              <a:t>let b = 7;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n-NO" sz="2800" spc="-1" strike="noStrike">
                <a:solidFill>
                  <a:srgbClr val="234465"/>
                </a:solidFill>
                <a:latin typeface="Consolas"/>
              </a:rPr>
              <a:t>let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product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= a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*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b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;</a:t>
            </a:r>
            <a:r>
              <a:rPr b="1" i="1" lang="en-US" sz="2800" spc="-1" strike="noStrike">
                <a:solidFill>
                  <a:srgbClr val="234465"/>
                </a:solidFill>
                <a:latin typeface="Consola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09" name="Rectangle 5"/>
          <p:cNvSpPr/>
          <p:nvPr/>
        </p:nvSpPr>
        <p:spPr>
          <a:xfrm>
            <a:off x="2450880" y="4293000"/>
            <a:ext cx="9543960" cy="2222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nn-NO" sz="2800" spc="-1" strike="noStrike">
                <a:solidFill>
                  <a:srgbClr val="234465"/>
                </a:solidFill>
                <a:latin typeface="Consolas"/>
              </a:rPr>
              <a:t>let a = 25;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n-NO" sz="2800" spc="-1" strike="noStrike">
                <a:solidFill>
                  <a:srgbClr val="234465"/>
                </a:solidFill>
                <a:latin typeface="Consolas"/>
              </a:rPr>
              <a:t>let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i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= a /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4;</a:t>
            </a:r>
            <a:r>
              <a:rPr b="1" i="1" lang="en-US" sz="28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i="1" lang="bg-BG" sz="2800" spc="-1" strike="noStrike">
                <a:solidFill>
                  <a:srgbClr val="234465"/>
                </a:solidFill>
                <a:latin typeface="Consolas"/>
              </a:rPr>
              <a:t>	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n-NO" sz="2800" spc="-1" strike="noStrike">
                <a:solidFill>
                  <a:srgbClr val="234465"/>
                </a:solidFill>
                <a:latin typeface="Consolas"/>
              </a:rPr>
              <a:t>let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f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= parseInt(a /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4.0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)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;</a:t>
            </a:r>
            <a:r>
              <a:rPr b="1" i="1" lang="en-US" sz="28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i="1" lang="bg-BG" sz="2800" spc="-1" strike="noStrike">
                <a:solidFill>
                  <a:srgbClr val="234465"/>
                </a:solidFill>
                <a:latin typeface="Consolas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let infinity = a / 0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let sqrt = Math.sqrt(-1)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10" name="TextBox 6"/>
          <p:cNvSpPr/>
          <p:nvPr/>
        </p:nvSpPr>
        <p:spPr>
          <a:xfrm>
            <a:off x="7846560" y="2764440"/>
            <a:ext cx="966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chemeClr val="accent2"/>
                </a:solidFill>
                <a:latin typeface="Consolas"/>
              </a:rPr>
              <a:t>//</a:t>
            </a:r>
            <a:r>
              <a:rPr b="0" lang="bg-BG" sz="2400" spc="-1" strike="noStrike">
                <a:solidFill>
                  <a:schemeClr val="accent2"/>
                </a:solidFill>
                <a:latin typeface="Calibri"/>
              </a:rPr>
              <a:t> </a:t>
            </a:r>
            <a:r>
              <a:rPr b="1" lang="bg-BG" sz="2400" spc="-1" strike="noStrike">
                <a:solidFill>
                  <a:schemeClr val="accent2"/>
                </a:solidFill>
                <a:latin typeface="Consolas"/>
              </a:rPr>
              <a:t>35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11" name="TextBox 8"/>
          <p:cNvSpPr/>
          <p:nvPr/>
        </p:nvSpPr>
        <p:spPr>
          <a:xfrm>
            <a:off x="7846560" y="5200200"/>
            <a:ext cx="42735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chemeClr val="accent2"/>
                </a:solidFill>
                <a:latin typeface="Calibri"/>
              </a:rPr>
              <a:t>// 6 (дробната част се отрязва)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12" name="TextBox 9"/>
          <p:cNvSpPr/>
          <p:nvPr/>
        </p:nvSpPr>
        <p:spPr>
          <a:xfrm>
            <a:off x="7846560" y="5622840"/>
            <a:ext cx="4148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chemeClr val="accent2"/>
                </a:solidFill>
                <a:latin typeface="Calibri"/>
              </a:rPr>
              <a:t>// </a:t>
            </a:r>
            <a:r>
              <a:rPr b="1" lang="en-US" sz="2400" spc="-1" strike="noStrike">
                <a:solidFill>
                  <a:schemeClr val="accent2"/>
                </a:solidFill>
                <a:latin typeface="Calibri"/>
              </a:rPr>
              <a:t>Infinity (</a:t>
            </a:r>
            <a:r>
              <a:rPr b="1" lang="bg-BG" sz="2400" spc="-1" strike="noStrike">
                <a:solidFill>
                  <a:schemeClr val="accent2"/>
                </a:solidFill>
                <a:latin typeface="Calibri"/>
              </a:rPr>
              <a:t>безкрайност</a:t>
            </a:r>
            <a:r>
              <a:rPr b="1" lang="en-US" sz="2400" spc="-1" strike="noStrike">
                <a:solidFill>
                  <a:schemeClr val="accent2"/>
                </a:solidFill>
                <a:latin typeface="Calibri"/>
              </a:rPr>
              <a:t>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13" name="TextBox 10"/>
          <p:cNvSpPr/>
          <p:nvPr/>
        </p:nvSpPr>
        <p:spPr>
          <a:xfrm>
            <a:off x="7846560" y="4755960"/>
            <a:ext cx="4148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chemeClr val="accent2"/>
                </a:solidFill>
                <a:latin typeface="Calibri"/>
              </a:rPr>
              <a:t>// 6.25 (дробно деление)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14" name="TextBox 11"/>
          <p:cNvSpPr/>
          <p:nvPr/>
        </p:nvSpPr>
        <p:spPr>
          <a:xfrm>
            <a:off x="7846560" y="6027840"/>
            <a:ext cx="4148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chemeClr val="accent2"/>
                </a:solidFill>
                <a:latin typeface="Calibri"/>
              </a:rPr>
              <a:t>// получава се </a:t>
            </a:r>
            <a:r>
              <a:rPr b="1" lang="en-US" sz="2400" spc="-1" strike="noStrike">
                <a:solidFill>
                  <a:schemeClr val="accent2"/>
                </a:solidFill>
                <a:latin typeface="Calibri"/>
              </a:rPr>
              <a:t>NaN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15" name="Slide Number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9D5DD0B-915F-4070-98EC-318DBA6B6555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347" dur="indefinite" restart="never" nodeType="tmRoot">
          <p:childTnLst>
            <p:seq>
              <p:cTn id="348" dur="indefinite" nodeType="mainSeq">
                <p:childTnLst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3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6" dur="500"/>
                                        <p:tgtEl>
                                          <p:spTgt spid="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1" dur="500"/>
                                        <p:tgtEl>
                                          <p:spTgt spid="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6" dur="500"/>
                                        <p:tgtEl>
                                          <p:spTgt spid="6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1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6" dur="500"/>
                                        <p:tgtEl>
                                          <p:spTgt spid="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9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2" dur="500"/>
                                        <p:tgtEl>
                                          <p:spTgt spid="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7" dur="500"/>
                                        <p:tgtEl>
                                          <p:spTgt spid="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2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7" dur="500"/>
                                        <p:tgtEl>
                                          <p:spTgt spid="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2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7" dur="500"/>
                                        <p:tgtEl>
                                          <p:spTgt spid="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2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7" dur="500"/>
                                        <p:tgtEl>
                                          <p:spTgt spid="6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2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/>
          </p:nvPr>
        </p:nvSpPr>
        <p:spPr>
          <a:xfrm>
            <a:off x="190440" y="1196280"/>
            <a:ext cx="11665080" cy="5310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Модул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/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остатък от целочислено деление на числа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(</a:t>
            </a:r>
            <a:r>
              <a:rPr b="1" lang="bg-BG" sz="3200" spc="-1" strike="noStrike">
                <a:solidFill>
                  <a:srgbClr val="ffa000"/>
                </a:solidFill>
                <a:latin typeface="Calibri"/>
              </a:rPr>
              <a:t>оператор %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)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Аритметични операции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:</a:t>
            </a: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%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18" name="Rectangle 5"/>
          <p:cNvSpPr/>
          <p:nvPr/>
        </p:nvSpPr>
        <p:spPr>
          <a:xfrm>
            <a:off x="688320" y="1904400"/>
            <a:ext cx="5944680" cy="1551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nn-NO" sz="3200" spc="-1" strike="noStrike">
                <a:solidFill>
                  <a:srgbClr val="234465"/>
                </a:solidFill>
                <a:latin typeface="Consolas"/>
              </a:rPr>
              <a:t>let a = 7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n-NO" sz="3200" spc="-1" strike="noStrike">
                <a:solidFill>
                  <a:srgbClr val="234465"/>
                </a:solidFill>
                <a:latin typeface="Consolas"/>
              </a:rPr>
              <a:t>let b = </a:t>
            </a:r>
            <a:r>
              <a:rPr b="1" lang="en-GB" sz="3200" spc="-1" strike="noStrike">
                <a:solidFill>
                  <a:srgbClr val="234465"/>
                </a:solidFill>
                <a:latin typeface="Consolas"/>
              </a:rPr>
              <a:t>2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n-NO" sz="3200" spc="-1" strike="noStrike">
                <a:solidFill>
                  <a:srgbClr val="234465"/>
                </a:solidFill>
                <a:latin typeface="Consolas"/>
              </a:rPr>
              <a:t>let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product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= a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%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b</a:t>
            </a:r>
            <a:r>
              <a:rPr b="1" i="1" lang="en-US" sz="3200" spc="-1" strike="noStrike">
                <a:solidFill>
                  <a:srgbClr val="234465"/>
                </a:solidFill>
                <a:latin typeface="Consola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19" name="Rectangle 5"/>
          <p:cNvSpPr/>
          <p:nvPr/>
        </p:nvSpPr>
        <p:spPr>
          <a:xfrm>
            <a:off x="683640" y="4114800"/>
            <a:ext cx="9161280" cy="1551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nn-NO" sz="3200" spc="-1" strike="noStrike">
                <a:solidFill>
                  <a:srgbClr val="234465"/>
                </a:solidFill>
                <a:latin typeface="Consolas"/>
              </a:rPr>
              <a:t>let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odd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= 3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%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2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n-NO" sz="3200" spc="-1" strike="noStrike">
                <a:solidFill>
                  <a:srgbClr val="234465"/>
                </a:solidFill>
                <a:latin typeface="Consolas"/>
              </a:rPr>
              <a:t>let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е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ven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= 4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%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2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n-NO" sz="3200" spc="-1" strike="noStrike">
                <a:solidFill>
                  <a:srgbClr val="234465"/>
                </a:solidFill>
                <a:latin typeface="Consolas"/>
              </a:rPr>
              <a:t>let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error = 3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%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20" name="TextBox 6"/>
          <p:cNvSpPr/>
          <p:nvPr/>
        </p:nvSpPr>
        <p:spPr>
          <a:xfrm>
            <a:off x="5553720" y="2936520"/>
            <a:ext cx="10796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chemeClr val="accent2"/>
                </a:solidFill>
                <a:latin typeface="Calibri"/>
              </a:rPr>
              <a:t>// </a:t>
            </a:r>
            <a:r>
              <a:rPr b="1" lang="en-GB" sz="2800" spc="-1" strike="noStrike">
                <a:solidFill>
                  <a:schemeClr val="accent2"/>
                </a:solidFill>
                <a:latin typeface="Calibri"/>
              </a:rPr>
              <a:t>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21" name="TextBox 7"/>
          <p:cNvSpPr/>
          <p:nvPr/>
        </p:nvSpPr>
        <p:spPr>
          <a:xfrm>
            <a:off x="5553720" y="4128840"/>
            <a:ext cx="42966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chemeClr val="accent2"/>
                </a:solidFill>
                <a:latin typeface="Calibri"/>
              </a:rPr>
              <a:t>// 1 </a:t>
            </a:r>
            <a:r>
              <a:rPr b="1" lang="bg-BG" sz="2800" spc="-1" strike="noStrike">
                <a:solidFill>
                  <a:schemeClr val="accent2"/>
                </a:solidFill>
                <a:latin typeface="Calibri"/>
              </a:rPr>
              <a:t>–</a:t>
            </a:r>
            <a:r>
              <a:rPr b="1" lang="en-US" sz="2800" spc="-1" strike="noStrike">
                <a:solidFill>
                  <a:schemeClr val="accent2"/>
                </a:solidFill>
                <a:latin typeface="Calibri"/>
              </a:rPr>
              <a:t> </a:t>
            </a:r>
            <a:r>
              <a:rPr b="1" lang="bg-BG" sz="2800" spc="-1" strike="noStrike">
                <a:solidFill>
                  <a:schemeClr val="accent2"/>
                </a:solidFill>
                <a:latin typeface="Calibri"/>
              </a:rPr>
              <a:t>числото</a:t>
            </a:r>
            <a:r>
              <a:rPr b="1" lang="en-US" sz="2800" spc="-1" strike="noStrike">
                <a:solidFill>
                  <a:schemeClr val="accent2"/>
                </a:solidFill>
                <a:latin typeface="Calibri"/>
              </a:rPr>
              <a:t> 3</a:t>
            </a:r>
            <a:r>
              <a:rPr b="1" lang="bg-BG" sz="2800" spc="-1" strike="noStrike">
                <a:solidFill>
                  <a:schemeClr val="accent2"/>
                </a:solidFill>
                <a:latin typeface="Calibri"/>
              </a:rPr>
              <a:t> е нечетно</a:t>
            </a:r>
            <a:r>
              <a:rPr b="1" lang="en-US" sz="2800" spc="-1" strike="noStrike">
                <a:solidFill>
                  <a:schemeClr val="accent2"/>
                </a:solidFill>
                <a:latin typeface="Calibri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22" name="TextBox 8"/>
          <p:cNvSpPr/>
          <p:nvPr/>
        </p:nvSpPr>
        <p:spPr>
          <a:xfrm>
            <a:off x="5553720" y="4582440"/>
            <a:ext cx="42966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chemeClr val="accent2"/>
                </a:solidFill>
                <a:latin typeface="Calibri"/>
              </a:rPr>
              <a:t>// </a:t>
            </a:r>
            <a:r>
              <a:rPr b="1" lang="bg-BG" sz="2800" spc="-1" strike="noStrike">
                <a:solidFill>
                  <a:schemeClr val="accent2"/>
                </a:solidFill>
                <a:latin typeface="Calibri"/>
              </a:rPr>
              <a:t>0 – числото</a:t>
            </a:r>
            <a:r>
              <a:rPr b="1" lang="en-US" sz="2800" spc="-1" strike="noStrike">
                <a:solidFill>
                  <a:schemeClr val="accent2"/>
                </a:solidFill>
                <a:latin typeface="Calibri"/>
              </a:rPr>
              <a:t> 4</a:t>
            </a:r>
            <a:r>
              <a:rPr b="1" lang="bg-BG" sz="2800" spc="-1" strike="noStrike">
                <a:solidFill>
                  <a:schemeClr val="accent2"/>
                </a:solidFill>
                <a:latin typeface="Calibri"/>
              </a:rPr>
              <a:t> е четно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23" name="TextBox 9"/>
          <p:cNvSpPr/>
          <p:nvPr/>
        </p:nvSpPr>
        <p:spPr>
          <a:xfrm>
            <a:off x="5553720" y="5079240"/>
            <a:ext cx="42966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chemeClr val="accent2"/>
                </a:solidFill>
                <a:latin typeface="Calibri"/>
              </a:rPr>
              <a:t>// </a:t>
            </a:r>
            <a:r>
              <a:rPr b="1" lang="bg-BG" sz="2800" spc="-1" strike="noStrike">
                <a:solidFill>
                  <a:schemeClr val="accent2"/>
                </a:solidFill>
                <a:latin typeface="Calibri"/>
              </a:rPr>
              <a:t>резултатът е </a:t>
            </a:r>
            <a:r>
              <a:rPr b="1" lang="en-US" sz="2800" spc="-1" strike="noStrike">
                <a:solidFill>
                  <a:schemeClr val="accent2"/>
                </a:solidFill>
                <a:latin typeface="Calibri"/>
              </a:rPr>
              <a:t>NaN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 type="sldNum" idx="20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DFA1950-48F5-4FD1-A689-50153224F89C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625" name="Picture 10" descr=""/>
          <p:cNvPicPr/>
          <p:nvPr/>
        </p:nvPicPr>
        <p:blipFill>
          <a:blip r:embed="rId1"/>
          <a:stretch/>
        </p:blipFill>
        <p:spPr>
          <a:xfrm>
            <a:off x="7597800" y="1866600"/>
            <a:ext cx="3294000" cy="183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423" dur="indefinite" restart="never" nodeType="tmRoot">
          <p:childTnLst>
            <p:seq>
              <p:cTn id="424" dur="indefinite" nodeType="mainSeq">
                <p:childTnLst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1" dur="500"/>
                                        <p:tgtEl>
                                          <p:spTgt spid="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6" dur="500"/>
                                        <p:tgtEl>
                                          <p:spTgt spid="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1" dur="500"/>
                                        <p:tgtEl>
                                          <p:spTgt spid="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6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3" dur="500"/>
                                        <p:tgtEl>
                                          <p:spTgt spid="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8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3" dur="500"/>
                                        <p:tgtEl>
                                          <p:spTgt spid="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8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3" dur="500"/>
                                        <p:tgtEl>
                                          <p:spTgt spid="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8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bg-BG" sz="5390" spc="-1" strike="noStrike">
                <a:solidFill>
                  <a:srgbClr val="234465"/>
                </a:solidFill>
                <a:latin typeface="Calibri"/>
              </a:rPr>
              <a:t>Печатане на конзолата</a:t>
            </a:r>
            <a:endParaRPr b="0" lang="en-US" sz="539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27" name="Oval Callout 7"/>
          <p:cNvSpPr/>
          <p:nvPr/>
        </p:nvSpPr>
        <p:spPr>
          <a:xfrm>
            <a:off x="4937040" y="1512720"/>
            <a:ext cx="2317320" cy="2137680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round/>
          </a:ln>
          <a:effectLst>
            <a:outerShdw algn="ctr" dir="9601013" dist="25282" rotWithShape="0" sx="98000" sy="9800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28" name="Picture 13" descr=""/>
          <p:cNvPicPr/>
          <p:nvPr/>
        </p:nvPicPr>
        <p:blipFill>
          <a:blip r:embed="rId1"/>
          <a:stretch/>
        </p:blipFill>
        <p:spPr>
          <a:xfrm rot="21049800">
            <a:off x="5282640" y="1768320"/>
            <a:ext cx="1626120" cy="162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/>
          </p:nvPr>
        </p:nvSpPr>
        <p:spPr>
          <a:xfrm>
            <a:off x="190440" y="1196280"/>
            <a:ext cx="1180620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При печат на текст, числа и други данни, можем да ги </a:t>
            </a:r>
            <a:br>
              <a:rPr sz="3600"/>
            </a:b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съединим, използвайки интерполация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:</a:t>
            </a:r>
            <a:br>
              <a:rPr sz="3200"/>
            </a:br>
            <a:r>
              <a:rPr b="0" lang="en-US" sz="3200" spc="-1" strike="noStrike">
                <a:solidFill>
                  <a:srgbClr val="234465"/>
                </a:solidFill>
                <a:latin typeface="Consolas"/>
              </a:rPr>
              <a:t>`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$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{arg1}</a:t>
            </a:r>
            <a:r>
              <a:rPr b="0" lang="en-US" sz="3200" spc="-1" strike="noStrike">
                <a:solidFill>
                  <a:srgbClr val="234465"/>
                </a:solidFill>
                <a:latin typeface="Consolas"/>
              </a:rPr>
              <a:t>,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${arg2}</a:t>
            </a:r>
            <a:r>
              <a:rPr b="0" lang="en-US" sz="3200" spc="-1" strike="noStrike">
                <a:solidFill>
                  <a:srgbClr val="234465"/>
                </a:solidFill>
                <a:latin typeface="Consolas"/>
              </a:rPr>
              <a:t>,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${arg3}</a:t>
            </a:r>
            <a:r>
              <a:rPr b="0" lang="en-US" sz="3200" spc="-1" strike="noStrike">
                <a:solidFill>
                  <a:srgbClr val="234465"/>
                </a:solidFill>
                <a:latin typeface="Consolas"/>
              </a:rPr>
              <a:t> `</a:t>
            </a:r>
            <a:r>
              <a:rPr b="0" lang="bg-BG" sz="3200" spc="-1" strike="noStrike">
                <a:solidFill>
                  <a:srgbClr val="234465"/>
                </a:solidFill>
                <a:latin typeface="Consolas"/>
              </a:rPr>
              <a:t>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Пример: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Съединяване на текст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31" name="Rectangle 5"/>
          <p:cNvSpPr/>
          <p:nvPr/>
        </p:nvSpPr>
        <p:spPr>
          <a:xfrm>
            <a:off x="613440" y="3717720"/>
            <a:ext cx="6659640" cy="1796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function greet(input)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let name = input[0];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console.log(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`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Hello,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${name}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!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`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}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32" name="AutoShape 7"/>
          <p:cNvSpPr/>
          <p:nvPr/>
        </p:nvSpPr>
        <p:spPr>
          <a:xfrm>
            <a:off x="7397280" y="4848120"/>
            <a:ext cx="4599360" cy="1638720"/>
          </a:xfrm>
          <a:custGeom>
            <a:avLst/>
            <a:gdLst>
              <a:gd name="textAreaLeft" fmla="*/ 0 w 4599360"/>
              <a:gd name="textAreaRight" fmla="*/ 4599720 w 4599360"/>
              <a:gd name="textAreaTop" fmla="*/ 0 h 1638720"/>
              <a:gd name="textAreaBottom" fmla="*/ 1639080 h 1638720"/>
            </a:gdLst>
            <a:ahLst/>
            <a:rect l="textAreaLeft" t="textAreaTop" r="textAreaRight" b="textAreaBottom"/>
            <a:pathLst>
              <a:path w="4599688" h="1639144">
                <a:moveTo>
                  <a:pt x="0" y="273196"/>
                </a:moveTo>
                <a:cubicBezTo>
                  <a:pt x="0" y="122314"/>
                  <a:pt x="122314" y="0"/>
                  <a:pt x="273196" y="0"/>
                </a:cubicBezTo>
                <a:lnTo>
                  <a:pt x="766615" y="0"/>
                </a:lnTo>
                <a:lnTo>
                  <a:pt x="766615" y="0"/>
                </a:lnTo>
                <a:lnTo>
                  <a:pt x="1916537" y="0"/>
                </a:lnTo>
                <a:lnTo>
                  <a:pt x="4326492" y="0"/>
                </a:lnTo>
                <a:cubicBezTo>
                  <a:pt x="4477374" y="0"/>
                  <a:pt x="4599688" y="122314"/>
                  <a:pt x="4599688" y="273196"/>
                </a:cubicBezTo>
                <a:lnTo>
                  <a:pt x="4599688" y="273191"/>
                </a:lnTo>
                <a:lnTo>
                  <a:pt x="4599688" y="273191"/>
                </a:lnTo>
                <a:lnTo>
                  <a:pt x="4599688" y="682977"/>
                </a:lnTo>
                <a:lnTo>
                  <a:pt x="4599688" y="1365948"/>
                </a:lnTo>
                <a:cubicBezTo>
                  <a:pt x="4599688" y="1516830"/>
                  <a:pt x="4477374" y="1639144"/>
                  <a:pt x="4326492" y="1639144"/>
                </a:cubicBezTo>
                <a:lnTo>
                  <a:pt x="1916537" y="1639144"/>
                </a:lnTo>
                <a:lnTo>
                  <a:pt x="766615" y="1639144"/>
                </a:lnTo>
                <a:lnTo>
                  <a:pt x="766615" y="1639144"/>
                </a:lnTo>
                <a:lnTo>
                  <a:pt x="273196" y="1639144"/>
                </a:lnTo>
                <a:cubicBezTo>
                  <a:pt x="122314" y="1639144"/>
                  <a:pt x="0" y="1516830"/>
                  <a:pt x="0" y="1365948"/>
                </a:cubicBezTo>
                <a:lnTo>
                  <a:pt x="0" y="682977"/>
                </a:lnTo>
                <a:lnTo>
                  <a:pt x="0" y="273191"/>
                </a:lnTo>
                <a:lnTo>
                  <a:pt x="0" y="27319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rgbClr val="234465">
                <a:lumMod val="75000"/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Изразът </a:t>
            </a: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{name}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 </a:t>
            </a: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се замества с</a:t>
            </a:r>
            <a:br>
              <a:rPr sz="2800"/>
            </a:b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със стойноста, която стои зад  променливата </a:t>
            </a:r>
            <a:r>
              <a:rPr b="1" lang="en-US" sz="2800" spc="-1" strike="noStrike">
                <a:solidFill>
                  <a:srgbClr val="ffffff"/>
                </a:solidFill>
                <a:latin typeface="Consolas"/>
              </a:rPr>
              <a:t>name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33" name="AutoShape 7"/>
          <p:cNvSpPr/>
          <p:nvPr/>
        </p:nvSpPr>
        <p:spPr>
          <a:xfrm>
            <a:off x="7397280" y="3420720"/>
            <a:ext cx="4552200" cy="1079280"/>
          </a:xfrm>
          <a:custGeom>
            <a:avLst/>
            <a:gdLst>
              <a:gd name="textAreaLeft" fmla="*/ 0 w 4552200"/>
              <a:gd name="textAreaRight" fmla="*/ 4552560 w 4552200"/>
              <a:gd name="textAreaTop" fmla="*/ 0 h 1079280"/>
              <a:gd name="textAreaBottom" fmla="*/ 1079640 h 1079280"/>
            </a:gdLst>
            <a:ahLst/>
            <a:rect l="textAreaLeft" t="textAreaTop" r="textAreaRight" b="textAreaBottom"/>
            <a:pathLst>
              <a:path w="4552707" h="1079492">
                <a:moveTo>
                  <a:pt x="0" y="179919"/>
                </a:moveTo>
                <a:cubicBezTo>
                  <a:pt x="0" y="80552"/>
                  <a:pt x="80552" y="0"/>
                  <a:pt x="179919" y="0"/>
                </a:cubicBezTo>
                <a:lnTo>
                  <a:pt x="758785" y="0"/>
                </a:lnTo>
                <a:lnTo>
                  <a:pt x="758785" y="0"/>
                </a:lnTo>
                <a:lnTo>
                  <a:pt x="1896961" y="0"/>
                </a:lnTo>
                <a:lnTo>
                  <a:pt x="4372788" y="0"/>
                </a:lnTo>
                <a:cubicBezTo>
                  <a:pt x="4472155" y="0"/>
                  <a:pt x="4552707" y="80552"/>
                  <a:pt x="4552707" y="179919"/>
                </a:cubicBezTo>
                <a:lnTo>
                  <a:pt x="4552707" y="629704"/>
                </a:lnTo>
                <a:lnTo>
                  <a:pt x="4552707" y="629704"/>
                </a:lnTo>
                <a:lnTo>
                  <a:pt x="4552707" y="899577"/>
                </a:lnTo>
                <a:lnTo>
                  <a:pt x="4552707" y="899573"/>
                </a:lnTo>
                <a:cubicBezTo>
                  <a:pt x="4552707" y="998940"/>
                  <a:pt x="4472155" y="1079492"/>
                  <a:pt x="4372788" y="1079492"/>
                </a:cubicBezTo>
                <a:lnTo>
                  <a:pt x="1896961" y="1079492"/>
                </a:lnTo>
                <a:lnTo>
                  <a:pt x="758785" y="1079492"/>
                </a:lnTo>
                <a:lnTo>
                  <a:pt x="758785" y="1079492"/>
                </a:lnTo>
                <a:lnTo>
                  <a:pt x="179919" y="1079492"/>
                </a:lnTo>
                <a:cubicBezTo>
                  <a:pt x="80552" y="1079492"/>
                  <a:pt x="0" y="998940"/>
                  <a:pt x="0" y="899573"/>
                </a:cubicBezTo>
                <a:lnTo>
                  <a:pt x="0" y="899577"/>
                </a:lnTo>
                <a:lnTo>
                  <a:pt x="0" y="629704"/>
                </a:lnTo>
                <a:lnTo>
                  <a:pt x="0" y="179919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rgbClr val="234465">
                <a:lumMod val="75000"/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Интерполация на стринг се извършва с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 back-tick</a:t>
            </a: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(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`</a:t>
            </a: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34" name="PlaceHolder 3"/>
          <p:cNvSpPr>
            <a:spLocks noGrp="1"/>
          </p:cNvSpPr>
          <p:nvPr>
            <p:ph type="sldNum" idx="21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3C3CAF1-CEAA-4808-939C-82B9B991671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479" dur="indefinite" restart="never" nodeType="tmRoot">
          <p:childTnLst>
            <p:seq>
              <p:cTn id="480" dur="indefinite" nodeType="mainSeq">
                <p:childTnLst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5" dur="500"/>
                                        <p:tgtEl>
                                          <p:spTgt spid="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8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3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8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/>
          </p:nvPr>
        </p:nvSpPr>
        <p:spPr>
          <a:xfrm>
            <a:off x="191880" y="1196280"/>
            <a:ext cx="11814480" cy="52005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ru-RU" sz="3200" spc="-1" strike="noStrike">
                <a:solidFill>
                  <a:srgbClr val="234465"/>
                </a:solidFill>
                <a:latin typeface="Calibri"/>
              </a:rPr>
              <a:t>Да се напише програма, която: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Получава като аргумент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име, фамилия, възраст </a:t>
            </a:r>
            <a:r>
              <a:rPr b="0" lang="ru-RU" sz="3000" spc="-1" strike="noStrike">
                <a:solidFill>
                  <a:srgbClr val="234465"/>
                </a:solidFill>
                <a:latin typeface="Calibri"/>
              </a:rPr>
              <a:t>на човек и град, въведени от потребителя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О</a:t>
            </a:r>
            <a:r>
              <a:rPr b="0" lang="ru-RU" sz="3000" spc="-1" strike="noStrike">
                <a:solidFill>
                  <a:srgbClr val="234465"/>
                </a:solidFill>
                <a:latin typeface="Calibri"/>
              </a:rPr>
              <a:t>тпечатва 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"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You are &lt;firstName&gt; &lt;lastName&gt;, </a:t>
            </a:r>
            <a:br>
              <a:rPr sz="2800"/>
            </a:b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a &lt;age&gt;-years old person from &lt;town&gt;.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" 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ru-RU" sz="3000" spc="-1" strike="noStrike">
                <a:solidFill>
                  <a:srgbClr val="234465"/>
                </a:solidFill>
                <a:latin typeface="Calibri"/>
              </a:rPr>
              <a:t>Примерен вход и изход: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Съединяване на текст и числа 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– </a:t>
            </a: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условие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37" name="Rectangle 5"/>
          <p:cNvSpPr/>
          <p:nvPr/>
        </p:nvSpPr>
        <p:spPr>
          <a:xfrm>
            <a:off x="2249280" y="4824000"/>
            <a:ext cx="6006240" cy="455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['Petar'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,</a:t>
            </a:r>
            <a:r>
              <a:rPr b="1" lang="en-GB" sz="24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</a:t>
            </a:r>
            <a:r>
              <a:rPr b="1" lang="en-GB" sz="2400" spc="-1" strike="noStrike">
                <a:solidFill>
                  <a:srgbClr val="234465"/>
                </a:solidFill>
                <a:latin typeface="Consolas"/>
              </a:rPr>
              <a:t>Petrov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</a:t>
            </a:r>
            <a:r>
              <a:rPr b="1" lang="en-GB" sz="2400" spc="-1" strike="noStrike">
                <a:solidFill>
                  <a:srgbClr val="234465"/>
                </a:solidFill>
                <a:latin typeface="Consolas"/>
              </a:rPr>
              <a:t>,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</a:t>
            </a:r>
            <a:r>
              <a:rPr b="1" lang="en-GB" sz="2400" spc="-1" strike="noStrike">
                <a:solidFill>
                  <a:srgbClr val="234465"/>
                </a:solidFill>
                <a:latin typeface="Consolas"/>
              </a:rPr>
              <a:t>24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</a:t>
            </a:r>
            <a:r>
              <a:rPr b="1" lang="en-GB" sz="2400" spc="-1" strike="noStrike">
                <a:solidFill>
                  <a:srgbClr val="234465"/>
                </a:solidFill>
                <a:latin typeface="Consolas"/>
              </a:rPr>
              <a:t>,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</a:t>
            </a:r>
            <a:r>
              <a:rPr b="1" lang="en-GB" sz="2400" spc="-1" strike="noStrike">
                <a:solidFill>
                  <a:srgbClr val="234465"/>
                </a:solidFill>
                <a:latin typeface="Consolas"/>
              </a:rPr>
              <a:t>Sofia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</a:t>
            </a:r>
            <a:r>
              <a:rPr b="1" lang="en-GB" sz="2400" spc="-1" strike="noStrike">
                <a:solidFill>
                  <a:srgbClr val="234465"/>
                </a:solidFill>
                <a:latin typeface="Consolas"/>
              </a:rPr>
              <a:t>]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38" name="Rectangle 5"/>
          <p:cNvSpPr/>
          <p:nvPr/>
        </p:nvSpPr>
        <p:spPr>
          <a:xfrm>
            <a:off x="2249280" y="5621040"/>
            <a:ext cx="9503280" cy="455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You are Petar Petrov, a 24-years old person from Sofia.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39" name="TextBox 21"/>
          <p:cNvSpPr/>
          <p:nvPr/>
        </p:nvSpPr>
        <p:spPr>
          <a:xfrm>
            <a:off x="912600" y="4754520"/>
            <a:ext cx="133632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bg-BG" sz="3000" spc="-1" strike="noStrike">
                <a:solidFill>
                  <a:srgbClr val="234465"/>
                </a:solidFill>
                <a:latin typeface="Calibri"/>
              </a:rPr>
              <a:t>Вход</a:t>
            </a:r>
            <a:r>
              <a:rPr b="1" lang="en-US" sz="30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640" name="TextBox 22"/>
          <p:cNvSpPr/>
          <p:nvPr/>
        </p:nvSpPr>
        <p:spPr>
          <a:xfrm>
            <a:off x="893520" y="5528880"/>
            <a:ext cx="133056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bg-BG" sz="3000" spc="-1" strike="noStrike">
                <a:solidFill>
                  <a:srgbClr val="234465"/>
                </a:solidFill>
                <a:latin typeface="Calibri"/>
              </a:rPr>
              <a:t>Изход</a:t>
            </a:r>
            <a:r>
              <a:rPr b="1" lang="en-US" sz="30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641" name="PlaceHolder 3"/>
          <p:cNvSpPr>
            <a:spLocks noGrp="1"/>
          </p:cNvSpPr>
          <p:nvPr>
            <p:ph type="sldNum" idx="22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64E8ED6-C9C3-44FA-9B73-AA8083776C61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499" dur="indefinite" restart="never" nodeType="tmRoot">
          <p:childTnLst>
            <p:seq>
              <p:cTn id="500" dur="indefinite" nodeType="mainSeq">
                <p:childTnLst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5" dur="500"/>
                                        <p:tgtEl>
                                          <p:spTgt spid="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0" dur="500"/>
                                        <p:tgtEl>
                                          <p:spTgt spid="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5" dur="500"/>
                                        <p:tgtEl>
                                          <p:spTgt spid="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0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3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8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1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4000" spc="-1" strike="noStrike">
                <a:solidFill>
                  <a:srgbClr val="ffffff"/>
                </a:solidFill>
                <a:latin typeface="Calibri"/>
              </a:rPr>
              <a:t>Съединяване на текст и числа – решение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43" name="Rectangle 5"/>
          <p:cNvSpPr/>
          <p:nvPr/>
        </p:nvSpPr>
        <p:spPr>
          <a:xfrm>
            <a:off x="317520" y="1647360"/>
            <a:ext cx="11423160" cy="4201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function personalInfo(input) {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let firstName = input[0];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let lastName = input[1];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let age = Number(input[2]);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let town = input[3];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30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console.log(`You are ${firstName} ${lastName}, a </a:t>
            </a:r>
            <a:r>
              <a:rPr b="1" lang="bg-BG" sz="30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bg-BG" sz="30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${age}-years old person from ${town}.`);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644" name="Rectangle 5"/>
          <p:cNvSpPr/>
          <p:nvPr/>
        </p:nvSpPr>
        <p:spPr>
          <a:xfrm>
            <a:off x="723960" y="6293880"/>
            <a:ext cx="106675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bg-BG" sz="2000" spc="-1" strike="noStrike">
                <a:solidFill>
                  <a:srgbClr val="234465"/>
                </a:solidFill>
                <a:latin typeface="Calibri"/>
              </a:rPr>
              <a:t>Тестване на решението:</a:t>
            </a: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GB" sz="20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</a:t>
            </a:r>
            <a:r>
              <a:rPr b="0" lang="en-GB" sz="20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/Contests/</a:t>
            </a:r>
            <a:r>
              <a:rPr b="0" lang="en-GB" sz="2000" spc="-1" strike="noStrike" u="sng">
                <a:solidFill>
                  <a:srgbClr val="f2ac44"/>
                </a:solidFill>
                <a:uFillTx/>
                <a:latin typeface="Calibri"/>
                <a:hlinkClick r:id="rId3"/>
              </a:rPr>
              <a:t>Index/2399#5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5" name="PlaceHolder 2"/>
          <p:cNvSpPr>
            <a:spLocks noGrp="1"/>
          </p:cNvSpPr>
          <p:nvPr>
            <p:ph type="sldNum" idx="23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48E292B-8FC2-4BC5-84E4-0C37E9B6C24B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532" dur="indefinite" restart="never" nodeType="tmRoot">
          <p:childTnLst>
            <p:seq>
              <p:cTn id="533" dur="indefinite" nodeType="mainSeq">
                <p:childTnLst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8" dur="500"/>
                                        <p:tgtEl>
                                          <p:spTgt spid="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/>
          </p:nvPr>
        </p:nvSpPr>
        <p:spPr>
          <a:xfrm>
            <a:off x="871200" y="1656720"/>
            <a:ext cx="7578720" cy="47707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514440" indent="-5144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4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GB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4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GB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Какво научихме днес?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648" name="Group 8"/>
          <p:cNvGrpSpPr/>
          <p:nvPr/>
        </p:nvGrpSpPr>
        <p:grpSpPr>
          <a:xfrm>
            <a:off x="199440" y="1353240"/>
            <a:ext cx="8630280" cy="5298480"/>
            <a:chOff x="199440" y="1353240"/>
            <a:chExt cx="8630280" cy="5298480"/>
          </a:xfrm>
        </p:grpSpPr>
        <p:sp>
          <p:nvSpPr>
            <p:cNvPr id="649" name="Rounded Rectangle 10"/>
            <p:cNvSpPr/>
            <p:nvPr/>
          </p:nvSpPr>
          <p:spPr>
            <a:xfrm>
              <a:off x="199440" y="1353240"/>
              <a:ext cx="8630280" cy="529848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0" name="Rounded Rectangle 16"/>
            <p:cNvSpPr/>
            <p:nvPr/>
          </p:nvSpPr>
          <p:spPr>
            <a:xfrm>
              <a:off x="355320" y="1649880"/>
              <a:ext cx="194400" cy="470520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1" name="Half Frame 11"/>
            <p:cNvSpPr/>
            <p:nvPr/>
          </p:nvSpPr>
          <p:spPr>
            <a:xfrm rot="5400000">
              <a:off x="8069400" y="1651680"/>
              <a:ext cx="729000" cy="54144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652" name="Picture 12" descr=""/>
          <p:cNvPicPr/>
          <p:nvPr/>
        </p:nvPicPr>
        <p:blipFill>
          <a:blip r:embed="rId1"/>
          <a:stretch/>
        </p:blipFill>
        <p:spPr>
          <a:xfrm flipH="1">
            <a:off x="8824680" y="3276720"/>
            <a:ext cx="2881440" cy="3118680"/>
          </a:xfrm>
          <a:prstGeom prst="rect">
            <a:avLst/>
          </a:prstGeom>
          <a:ln w="0">
            <a:noFill/>
          </a:ln>
        </p:spPr>
      </p:pic>
      <p:sp>
        <p:nvSpPr>
          <p:cNvPr id="653" name="Content Placeholder 4"/>
          <p:cNvSpPr/>
          <p:nvPr/>
        </p:nvSpPr>
        <p:spPr>
          <a:xfrm>
            <a:off x="544680" y="1874520"/>
            <a:ext cx="8279280" cy="45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t">
            <a:noAutofit/>
          </a:bodyPr>
          <a:p>
            <a:pPr lvl="1" marL="45684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ffffff"/>
                </a:solidFill>
                <a:latin typeface="Calibri"/>
              </a:rPr>
              <a:t>Компютърната програма е поредица команди</a:t>
            </a:r>
            <a:endParaRPr b="0" lang="en-US" sz="3000" spc="-1" strike="noStrike">
              <a:latin typeface="Arial"/>
            </a:endParaRPr>
          </a:p>
          <a:p>
            <a:pPr lvl="1" marL="45684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ffffff"/>
                </a:solidFill>
                <a:latin typeface="Calibri"/>
              </a:rPr>
              <a:t>На 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JavaScript </a:t>
            </a:r>
            <a:r>
              <a:rPr b="0" lang="bg-BG" sz="3000" spc="-1" strike="noStrike">
                <a:solidFill>
                  <a:srgbClr val="ffffff"/>
                </a:solidFill>
                <a:latin typeface="Calibri"/>
              </a:rPr>
              <a:t>командите се пишат във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bg-BG" sz="3000" spc="-1" strike="noStrike">
                <a:solidFill>
                  <a:srgbClr val="ffffff"/>
                </a:solidFill>
                <a:latin typeface="Calibri"/>
              </a:rPr>
              <a:t>функции</a:t>
            </a:r>
            <a:endParaRPr b="0" lang="en-US" sz="3000" spc="-1" strike="noStrike">
              <a:latin typeface="Arial"/>
            </a:endParaRPr>
          </a:p>
          <a:p>
            <a:pPr lvl="1" marL="45684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ffffff"/>
                </a:solidFill>
                <a:latin typeface="Calibri"/>
              </a:rPr>
              <a:t>Печатаме с командата </a:t>
            </a:r>
            <a:r>
              <a:rPr b="1" lang="en-US" sz="3000" spc="-1" strike="noStrike">
                <a:solidFill>
                  <a:srgbClr val="ffa000"/>
                </a:solidFill>
                <a:latin typeface="Calibri"/>
              </a:rPr>
              <a:t>console.log(…)</a:t>
            </a:r>
            <a:endParaRPr b="0" lang="en-US" sz="3000" spc="-1" strike="noStrike">
              <a:latin typeface="Arial"/>
            </a:endParaRPr>
          </a:p>
          <a:p>
            <a:pPr marL="45684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ffffff"/>
                </a:solidFill>
                <a:latin typeface="Calibri"/>
              </a:rPr>
              <a:t>Въвеждане на текст и числа</a:t>
            </a:r>
            <a:endParaRPr b="0" lang="en-US" sz="3000" spc="-1" strike="noStrike">
              <a:latin typeface="Arial"/>
            </a:endParaRPr>
          </a:p>
          <a:p>
            <a:pPr marL="45684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ffffff"/>
                </a:solidFill>
                <a:latin typeface="Calibri"/>
              </a:rPr>
              <a:t>Аритметичните операции с числа: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bg-BG" sz="3000" spc="-1" strike="noStrike">
                <a:solidFill>
                  <a:srgbClr val="ffffff"/>
                </a:solidFill>
                <a:latin typeface="Calibri"/>
              </a:rPr>
              <a:t>      </a:t>
            </a:r>
            <a:r>
              <a:rPr b="1" lang="en-US" sz="3000" spc="-1" strike="noStrike">
                <a:solidFill>
                  <a:srgbClr val="ffa000"/>
                </a:solidFill>
                <a:latin typeface="Calibri"/>
              </a:rPr>
              <a:t>+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, </a:t>
            </a:r>
            <a:r>
              <a:rPr b="1" lang="en-US" sz="3000" spc="-1" strike="noStrike">
                <a:solidFill>
                  <a:srgbClr val="ffa000"/>
                </a:solidFill>
                <a:latin typeface="Calibri"/>
              </a:rPr>
              <a:t>-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, </a:t>
            </a:r>
            <a:r>
              <a:rPr b="1" lang="en-US" sz="3000" spc="-1" strike="noStrike">
                <a:solidFill>
                  <a:srgbClr val="ffa000"/>
                </a:solidFill>
                <a:latin typeface="Calibri"/>
              </a:rPr>
              <a:t>*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, </a:t>
            </a:r>
            <a:r>
              <a:rPr b="1" lang="en-US" sz="3000" spc="-1" strike="noStrike">
                <a:solidFill>
                  <a:srgbClr val="ffa000"/>
                </a:solidFill>
                <a:latin typeface="Calibri"/>
              </a:rPr>
              <a:t>/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, </a:t>
            </a:r>
            <a:r>
              <a:rPr b="1" lang="en-US" sz="3000" spc="-1" strike="noStrike">
                <a:solidFill>
                  <a:srgbClr val="ffa000"/>
                </a:solidFill>
                <a:latin typeface="Calibri"/>
              </a:rPr>
              <a:t>()</a:t>
            </a:r>
            <a:r>
              <a:rPr b="1" lang="bg-BG" sz="3000" spc="-1" strike="noStrike">
                <a:solidFill>
                  <a:srgbClr val="ffffff"/>
                </a:solidFill>
                <a:latin typeface="Calibri"/>
              </a:rPr>
              <a:t>,</a:t>
            </a:r>
            <a:r>
              <a:rPr b="1" lang="bg-BG" sz="3000" spc="-1" strike="noStrike">
                <a:solidFill>
                  <a:srgbClr val="ffa000"/>
                </a:solidFill>
                <a:latin typeface="Calibri"/>
              </a:rPr>
              <a:t> %</a:t>
            </a:r>
            <a:endParaRPr b="0" lang="en-US" sz="3000" spc="-1" strike="noStrike">
              <a:latin typeface="Arial"/>
            </a:endParaRPr>
          </a:p>
          <a:p>
            <a:pPr marL="45684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bg-BG" sz="3000" spc="-1" strike="noStrike">
                <a:solidFill>
                  <a:srgbClr val="ffffff"/>
                </a:solidFill>
                <a:latin typeface="Calibri"/>
              </a:rPr>
              <a:t>Отпечатване на текст по шаблон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 type="sldNum" idx="24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97980EB-92D5-4EB4-87AD-8188EE20C69D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539" dur="indefinite" restart="never" nodeType="tmRoot">
          <p:childTnLst>
            <p:seq>
              <p:cTn id="540" dur="indefinite" nodeType="mainSeq">
                <p:childTnLst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5" dur="500"/>
                                        <p:tgtEl>
                                          <p:spTgt spid="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0" dur="500"/>
                                        <p:tgtEl>
                                          <p:spTgt spid="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5" dur="500"/>
                                        <p:tgtEl>
                                          <p:spTgt spid="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0" dur="500"/>
                                        <p:tgtEl>
                                          <p:spTgt spid="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5" dur="500"/>
                                        <p:tgtEl>
                                          <p:spTgt spid="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809640" y="703080"/>
            <a:ext cx="5915880" cy="10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8800" spc="-1" strike="noStrike">
                <a:solidFill>
                  <a:srgbClr val="234465"/>
                </a:solidFill>
                <a:latin typeface="Calibri"/>
              </a:rPr>
              <a:t>Въпроси</a:t>
            </a:r>
            <a:r>
              <a:rPr b="1" lang="en-US" sz="8800" spc="-1" strike="noStrike">
                <a:solidFill>
                  <a:srgbClr val="234465"/>
                </a:solidFill>
                <a:latin typeface="Calibri"/>
              </a:rPr>
              <a:t>?</a:t>
            </a:r>
            <a:endParaRPr b="0" lang="en-US" sz="8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/>
          </p:nvPr>
        </p:nvSpPr>
        <p:spPr>
          <a:xfrm>
            <a:off x="190440" y="1269000"/>
            <a:ext cx="11817720" cy="54554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Този курс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(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презентации, примери, демонстрационен код, упражнения, домашни, видео и други активи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)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представлява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bg-BG" sz="3400" spc="-1" strike="noStrike">
                <a:solidFill>
                  <a:srgbClr val="234465"/>
                </a:solidFill>
                <a:latin typeface="Calibri"/>
              </a:rPr>
              <a:t>защитено авторско съдържание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Нерегламентирано копиране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,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 разпространение или използване е незаконно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©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СофтУни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– 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https://softuni.org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©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Софтуерен университет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– 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https://softuni.bg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657" name="Picture License" descr="License"/>
          <p:cNvPicPr/>
          <p:nvPr/>
        </p:nvPicPr>
        <p:blipFill>
          <a:blip r:embed="rId3"/>
          <a:stretch/>
        </p:blipFill>
        <p:spPr>
          <a:xfrm>
            <a:off x="9745200" y="4445280"/>
            <a:ext cx="1930680" cy="2043360"/>
          </a:xfrm>
          <a:prstGeom prst="rect">
            <a:avLst/>
          </a:prstGeom>
          <a:ln w="0">
            <a:noFill/>
          </a:ln>
        </p:spPr>
      </p:pic>
      <p:sp>
        <p:nvSpPr>
          <p:cNvPr id="658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Лиценз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59" name="PlaceHolder 3"/>
          <p:cNvSpPr>
            <a:spLocks noGrp="1"/>
          </p:cNvSpPr>
          <p:nvPr>
            <p:ph type="sldNum" idx="25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420177D-CDD1-4490-AEDA-40756FB0EAD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/>
          </p:nvPr>
        </p:nvSpPr>
        <p:spPr>
          <a:xfrm>
            <a:off x="190440" y="1179000"/>
            <a:ext cx="9865080" cy="54896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 marL="3603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Софтуерен университет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– 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качествено образование, професия и работа за софтуерни инженери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8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softuni.bg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Фондация "Софтуерен университет"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8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softuni.foundation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Софтуерен университет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@ Facebook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8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3"/>
              </a:rPr>
              <a:t>facebook.com/SoftwareUniversity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Дискусионни форуми на СофтУни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8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4"/>
              </a:rPr>
              <a:t>forum.softuni.bg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rmAutofit fontScale="81000"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Обучения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в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Софтуерен университет (СофтУни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62" name="Slide Number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D8C9E85-20C0-4A3F-BC71-AB89AEB3EFB3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/>
          </p:nvPr>
        </p:nvSpPr>
        <p:spPr>
          <a:xfrm>
            <a:off x="2229840" y="1355040"/>
            <a:ext cx="9706680" cy="550260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4000" spc="-1" strike="noStrike">
                <a:solidFill>
                  <a:srgbClr val="234465"/>
                </a:solidFill>
                <a:latin typeface="Calibri"/>
              </a:rPr>
              <a:t>Компютърна наука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4000" spc="-1" strike="noStrike">
                <a:solidFill>
                  <a:srgbClr val="234465"/>
                </a:solidFill>
                <a:latin typeface="Calibri"/>
              </a:rPr>
              <a:t>Използва </a:t>
            </a:r>
            <a:r>
              <a:rPr b="1" lang="bg-BG" sz="4000" spc="-1" strike="noStrike">
                <a:solidFill>
                  <a:srgbClr val="ffa000"/>
                </a:solidFill>
                <a:latin typeface="Calibri"/>
              </a:rPr>
              <a:t>команди</a:t>
            </a:r>
            <a:r>
              <a:rPr b="0" lang="bg-BG" sz="4000" spc="-1" strike="noStrike">
                <a:solidFill>
                  <a:srgbClr val="234465"/>
                </a:solidFill>
                <a:latin typeface="Calibri"/>
              </a:rPr>
              <a:t>, за да  </a:t>
            </a:r>
            <a:r>
              <a:rPr b="1" lang="bg-BG" sz="4000" spc="-1" strike="noStrike">
                <a:solidFill>
                  <a:srgbClr val="ffa000"/>
                </a:solidFill>
                <a:latin typeface="Calibri"/>
              </a:rPr>
              <a:t>комуникираме</a:t>
            </a:r>
            <a:r>
              <a:rPr b="0" lang="bg-BG" sz="4000" spc="-1" strike="noStrike">
                <a:solidFill>
                  <a:srgbClr val="234465"/>
                </a:solidFill>
                <a:latin typeface="Calibri"/>
              </a:rPr>
              <a:t> с компютъра 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4000" spc="-1" strike="noStrike">
                <a:solidFill>
                  <a:srgbClr val="234465"/>
                </a:solidFill>
                <a:latin typeface="Calibri"/>
              </a:rPr>
              <a:t>Командите се подреждат и изпълняват </a:t>
            </a:r>
            <a:r>
              <a:rPr b="1" lang="bg-BG" sz="4000" spc="-1" strike="noStrike">
                <a:solidFill>
                  <a:srgbClr val="ffa000"/>
                </a:solidFill>
                <a:latin typeface="Calibri"/>
              </a:rPr>
              <a:t>една след друга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4000" spc="-1" strike="noStrike">
                <a:solidFill>
                  <a:srgbClr val="234465"/>
                </a:solidFill>
                <a:latin typeface="Calibri"/>
              </a:rPr>
              <a:t>Поредицата от команди образува </a:t>
            </a:r>
            <a:r>
              <a:rPr b="1" lang="bg-BG" sz="4000" spc="-1" strike="noStrike">
                <a:solidFill>
                  <a:srgbClr val="ffa000"/>
                </a:solidFill>
                <a:latin typeface="Calibri"/>
              </a:rPr>
              <a:t>компютърна програма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title"/>
          </p:nvPr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400" spc="-1" strike="noStrike">
                <a:solidFill>
                  <a:srgbClr val="234465"/>
                </a:solidFill>
                <a:latin typeface="Calibri"/>
              </a:rPr>
              <a:t>Какво е програмиране?</a:t>
            </a:r>
            <a:endParaRPr b="0" lang="en-US" sz="4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5" name="Slide Number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F09D8DC-A733-45FC-971D-D2950BC90631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2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/>
          </p:nvPr>
        </p:nvSpPr>
        <p:spPr>
          <a:xfrm>
            <a:off x="2090880" y="1121040"/>
            <a:ext cx="9764640" cy="55461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 marL="360360" indent="-360360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800" spc="-1" strike="noStrike">
                <a:solidFill>
                  <a:srgbClr val="234465"/>
                </a:solidFill>
                <a:latin typeface="Calibri"/>
              </a:rPr>
              <a:t>Компютърните програми се пишат на език за</a:t>
            </a:r>
            <a:r>
              <a:rPr b="0" lang="en-US" sz="38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800" spc="-1" strike="noStrike">
                <a:solidFill>
                  <a:srgbClr val="234465"/>
                </a:solidFill>
                <a:latin typeface="Calibri"/>
              </a:rPr>
              <a:t>програмиране</a:t>
            </a:r>
            <a:endParaRPr b="0" lang="en-US" sz="3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4000" spc="-1" strike="noStrike">
                <a:solidFill>
                  <a:srgbClr val="234465"/>
                </a:solidFill>
                <a:latin typeface="Calibri"/>
              </a:rPr>
              <a:t>Пример:</a:t>
            </a:r>
            <a:r>
              <a:rPr b="0" lang="en-US" sz="40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JavaScript, C#, Java</a:t>
            </a:r>
            <a:r>
              <a:rPr b="1" lang="bg-BG" sz="4000" spc="-1" strike="noStrike">
                <a:solidFill>
                  <a:srgbClr val="234465"/>
                </a:solidFill>
                <a:latin typeface="Calibri"/>
              </a:rPr>
              <a:t>,</a:t>
            </a: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 Python, PHP</a:t>
            </a:r>
            <a:r>
              <a:rPr b="1" lang="bg-BG" sz="4000" spc="-1" strike="noStrike">
                <a:solidFill>
                  <a:srgbClr val="234465"/>
                </a:solidFill>
                <a:latin typeface="Calibri"/>
              </a:rPr>
              <a:t>,</a:t>
            </a: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 C</a:t>
            </a:r>
            <a:r>
              <a:rPr b="1" lang="bg-BG" sz="40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C++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4000" spc="-1" strike="noStrike">
                <a:solidFill>
                  <a:srgbClr val="234465"/>
                </a:solidFill>
                <a:latin typeface="Calibri"/>
              </a:rPr>
              <a:t>Използва се </a:t>
            </a:r>
            <a:r>
              <a:rPr b="1" lang="bg-BG" sz="4000" spc="-1" strike="noStrike">
                <a:solidFill>
                  <a:srgbClr val="ffa000"/>
                </a:solidFill>
                <a:latin typeface="Calibri"/>
              </a:rPr>
              <a:t>среда за програмиране (среда за разработка)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4000" spc="-1" strike="noStrike">
                <a:solidFill>
                  <a:srgbClr val="234465"/>
                </a:solidFill>
                <a:latin typeface="Calibri"/>
              </a:rPr>
              <a:t>Пример: </a:t>
            </a: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Visual Studio Code, IntelliJ IDEA, Visual Studio, PyCharm, Code Blocks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 type="title"/>
          </p:nvPr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234465"/>
                </a:solidFill>
                <a:latin typeface="Calibri"/>
              </a:rPr>
              <a:t>Какво е език за програмиране?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8" name="Slide Number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9510CB5-FABA-4CC0-9E85-6D4B79B949C8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5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500"/>
                                        <p:tgtEl>
                                          <p:spTgt spid="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500"/>
                                        <p:tgtEl>
                                          <p:spTgt spid="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500"/>
                                        <p:tgtEl>
                                          <p:spTgt spid="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/>
          </p:nvPr>
        </p:nvSpPr>
        <p:spPr>
          <a:xfrm>
            <a:off x="2090880" y="1121040"/>
            <a:ext cx="9809640" cy="523260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 marL="3603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Програмата е </a:t>
            </a:r>
            <a:r>
              <a:rPr b="1" lang="bg-BG" sz="3400" spc="-1" strike="noStrike">
                <a:solidFill>
                  <a:srgbClr val="ffa000"/>
                </a:solidFill>
                <a:latin typeface="Calibri"/>
              </a:rPr>
              <a:t>последователност от команди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Може да съдържа пресмятания, проверки, повторения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Програмите се пишат в текстов формат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Текстът на програмата се нарича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bg-BG" sz="3200" spc="-1" strike="noStrike">
                <a:solidFill>
                  <a:srgbClr val="ffa000"/>
                </a:solidFill>
                <a:latin typeface="Calibri"/>
              </a:rPr>
              <a:t>сорс код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Сорс кодът се </a:t>
            </a:r>
            <a:r>
              <a:rPr b="1" lang="bg-BG" sz="3400" spc="-1" strike="noStrike">
                <a:solidFill>
                  <a:srgbClr val="ffa000"/>
                </a:solidFill>
                <a:latin typeface="Calibri"/>
              </a:rPr>
              <a:t>компилира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 до изпълним файл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title"/>
          </p:nvPr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234465"/>
                </a:solidFill>
                <a:latin typeface="Calibri"/>
              </a:rPr>
              <a:t>Какво е компютърна програма?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1" name="Slide Number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A19F84E-955B-46FC-BD05-7B884F4D3E07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6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15240" y="5184000"/>
            <a:ext cx="10961280" cy="7678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bg-BG" sz="5390" spc="-1" strike="noStrike">
                <a:solidFill>
                  <a:srgbClr val="234465"/>
                </a:solidFill>
                <a:latin typeface="Calibri"/>
              </a:rPr>
              <a:t>Да направим първите си конзолни програми</a:t>
            </a:r>
            <a:endParaRPr b="0" lang="en-US" sz="539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73" name="Picture 6" descr=""/>
          <p:cNvPicPr/>
          <p:nvPr/>
        </p:nvPicPr>
        <p:blipFill>
          <a:blip r:embed="rId1">
            <a:biLevel thresh="50000"/>
          </a:blip>
          <a:stretch/>
        </p:blipFill>
        <p:spPr>
          <a:xfrm>
            <a:off x="4784760" y="1384920"/>
            <a:ext cx="2621880" cy="267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Средата за разработка е нужна, за да програмирате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Integrated Development Environment (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IDE</a:t>
            </a: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Visual Studio Code 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е среда за разработка на езика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JavaScript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Инсталирайте си </a:t>
            </a:r>
            <a:r>
              <a:rPr b="1" lang="en-US" sz="3600" spc="-1" strike="noStrike">
                <a:solidFill>
                  <a:srgbClr val="234465"/>
                </a:solidFill>
                <a:latin typeface="Calibri"/>
              </a:rPr>
              <a:t>Visual Studio Code 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bg-BG" sz="30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Инструкции за инсталация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800" spc="-1" strike="noStrike">
                <a:solidFill>
                  <a:srgbClr val="234465"/>
                </a:solidFill>
                <a:latin typeface="Calibri"/>
              </a:rPr>
              <a:t>Приложението е </a:t>
            </a:r>
            <a:r>
              <a:rPr b="1" lang="bg-BG" sz="3800" spc="-1" strike="noStrike">
                <a:solidFill>
                  <a:srgbClr val="234465"/>
                </a:solidFill>
                <a:latin typeface="Calibri"/>
              </a:rPr>
              <a:t>мултиплатформено</a:t>
            </a:r>
            <a:r>
              <a:rPr b="0" lang="en-US" sz="3800" spc="-1" strike="noStrike">
                <a:solidFill>
                  <a:srgbClr val="234465"/>
                </a:solidFill>
                <a:latin typeface="Calibri"/>
              </a:rPr>
              <a:t> (Linux, Mac OS, Windows)</a:t>
            </a:r>
            <a:endParaRPr b="0" lang="en-US" sz="3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Среда за разработка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sldNum" idx="10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C766C2C-B3E2-4220-9AA2-BAA45AB6FD43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6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48" dur="indefinite" restart="never" nodeType="tmRoot">
          <p:childTnLst>
            <p:seq>
              <p:cTn id="49" dur="indefinite" nodeType="mainSeq">
                <p:childTnLst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Създайте и изберете временната папка, в която ще създадем нашата първа програма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Създаване на конзолна програма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sldNum" idx="11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21EB5B4-7BED-406F-835E-098A75E3A27B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6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480" name="Picture 1" descr=""/>
          <p:cNvPicPr/>
          <p:nvPr/>
        </p:nvPicPr>
        <p:blipFill>
          <a:blip r:embed="rId1"/>
          <a:stretch/>
        </p:blipFill>
        <p:spPr>
          <a:xfrm>
            <a:off x="2810880" y="2484000"/>
            <a:ext cx="5927040" cy="378072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4041</TotalTime>
  <Application>View_PPTX_PLUS/7.4.0.3$Windows_X86_64 LibreOffice_project/</Application>
  <AppVersion>15.0000</AppVersion>
  <Words>2386</Words>
  <Paragraphs>378</Paragraphs>
  <Company>SoftUni – https://softuni.org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>computer programming;programming;C#;програмиране;кодиране</cp:category>
  <dcterms:created xsi:type="dcterms:W3CDTF">2018-05-23T13:08:44Z</dcterms:created>
  <dc:creator>Software University</dc:creator>
  <dc:description>© SoftUni – https://softuni.org_x005F_x000d_
© Software University – https://softuni.bg_x005F_x000d_
_x005F_x000d_
Copyrighted document. Unauthorized copy, reproduction or use is not permitted.</dc:description>
  <cp:keywords>Sofware University SoftUni programming coding software development education training course курс програмиране кодене кодиране СофтУни</cp:keywords>
  <dc:language>en-US</dc:language>
  <cp:lastModifiedBy>Topuzakova, Desislava</cp:lastModifiedBy>
  <dcterms:modified xsi:type="dcterms:W3CDTF">2021-09-09T22:27:41Z</dcterms:modified>
  <cp:revision>88</cp:revision>
  <dc:subject>Coding 101 Course</dc:subject>
  <dc:title>Първи стъпки в кодирането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28</vt:i4>
  </property>
  <property fmtid="{D5CDD505-2E9C-101B-9397-08002B2CF9AE}" pid="3" name="PresentationFormat">
    <vt:lpwstr>Widescreen</vt:lpwstr>
  </property>
  <property fmtid="{D5CDD505-2E9C-101B-9397-08002B2CF9AE}" pid="4" name="Slides">
    <vt:i4>39</vt:i4>
  </property>
</Properties>
</file>