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65" d="100"/>
          <a:sy n="65" d="100"/>
        </p:scale>
        <p:origin x="50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5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8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41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658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6708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13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824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313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608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54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5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03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910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15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4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346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356997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04848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89298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1" y="1009190"/>
            <a:ext cx="9896475" cy="509114"/>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766756"/>
            <a:ext cx="7296150"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STUDENT NAME: </a:t>
            </a:r>
            <a:r>
              <a:rPr lang="en-US" sz="2400" dirty="0" smtClean="0">
                <a:latin typeface="Times New Roman" panose="02020603050405020304" pitchFamily="18" charset="0"/>
                <a:cs typeface="Times New Roman" panose="02020603050405020304" pitchFamily="18" charset="0"/>
              </a:rPr>
              <a:t>JAYARAKSHAYA. 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REGISTER </a:t>
            </a:r>
            <a:r>
              <a:rPr lang="en-US" sz="2400" dirty="0" smtClean="0">
                <a:latin typeface="Times New Roman" panose="02020603050405020304" pitchFamily="18" charset="0"/>
                <a:cs typeface="Times New Roman" panose="02020603050405020304" pitchFamily="18" charset="0"/>
              </a:rPr>
              <a:t>NO: 312211501</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YEAR B.COM(GENERAL)</a:t>
            </a:r>
          </a:p>
          <a:p>
            <a:r>
              <a:rPr lang="en-US" sz="2400" dirty="0" smtClean="0">
                <a:latin typeface="Times New Roman" panose="02020603050405020304" pitchFamily="18" charset="0"/>
                <a:cs typeface="Times New Roman" panose="02020603050405020304" pitchFamily="18" charset="0"/>
              </a:rPr>
              <a:t>COLLEGE: ALPHA ARTS AND SCIENCE COLLEGE</a:t>
            </a:r>
          </a:p>
          <a:p>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rot="10800000">
            <a:off x="9753600" y="1559737"/>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8624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533400" y="2286000"/>
            <a:ext cx="1053284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Modeling</a:t>
            </a:r>
            <a:r>
              <a:rPr lang="en-US" sz="2400" dirty="0">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685800"/>
            <a:ext cx="5181600" cy="769441"/>
          </a:xfrm>
          <a:prstGeom prst="rect">
            <a:avLst/>
          </a:prstGeom>
          <a:noFill/>
        </p:spPr>
        <p:txBody>
          <a:bodyPr wrap="square" rtlCol="0">
            <a:spAutoFit/>
          </a:bodyPr>
          <a:lstStyle/>
          <a:p>
            <a:r>
              <a:rPr lang="en-GB" sz="4400" b="1" dirty="0" smtClean="0">
                <a:solidFill>
                  <a:schemeClr val="accent1"/>
                </a:solidFill>
                <a:latin typeface="Times New Roman" panose="02020603050405020304" pitchFamily="18" charset="0"/>
                <a:cs typeface="Times New Roman" panose="02020603050405020304" pitchFamily="18" charset="0"/>
              </a:rPr>
              <a:t>MODELING</a:t>
            </a:r>
            <a:endParaRPr lang="en-IN" sz="44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8657" y="1031670"/>
            <a:ext cx="2826068" cy="690574"/>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panose="02020603050405020304" pitchFamily="18" charset="0"/>
                <a:cs typeface="Times New Roman" panose="02020603050405020304" pitchFamily="18" charset="0"/>
              </a:rPr>
              <a:t>R</a:t>
            </a:r>
            <a:r>
              <a:rPr sz="4400" b="1" spc="-40" dirty="0">
                <a:latin typeface="Times New Roman" panose="02020603050405020304" pitchFamily="18" charset="0"/>
                <a:cs typeface="Times New Roman" panose="02020603050405020304" pitchFamily="18" charset="0"/>
              </a:rPr>
              <a:t>E</a:t>
            </a:r>
            <a:r>
              <a:rPr sz="4400" b="1" spc="15" dirty="0">
                <a:latin typeface="Times New Roman" panose="02020603050405020304" pitchFamily="18" charset="0"/>
                <a:cs typeface="Times New Roman" panose="02020603050405020304" pitchFamily="18" charset="0"/>
              </a:rPr>
              <a:t>S</a:t>
            </a:r>
            <a:r>
              <a:rPr sz="4400" b="1" spc="-30" dirty="0">
                <a:latin typeface="Times New Roman" panose="02020603050405020304" pitchFamily="18" charset="0"/>
                <a:cs typeface="Times New Roman" panose="02020603050405020304" pitchFamily="18" charset="0"/>
              </a:rPr>
              <a:t>U</a:t>
            </a:r>
            <a:r>
              <a:rPr sz="4400" b="1" spc="-405" dirty="0">
                <a:latin typeface="Times New Roman" panose="02020603050405020304" pitchFamily="18" charset="0"/>
                <a:cs typeface="Times New Roman" panose="02020603050405020304" pitchFamily="18" charset="0"/>
              </a:rPr>
              <a:t>L</a:t>
            </a:r>
            <a:r>
              <a:rPr sz="44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10543" y="6454287"/>
            <a:ext cx="26508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688657" y="2590800"/>
            <a:ext cx="9736093"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t>
            </a:r>
            <a:r>
              <a:rPr lang="en-US" sz="2400" dirty="0" smtClean="0">
                <a:latin typeface="Times New Roman" panose="02020603050405020304" pitchFamily="18" charset="0"/>
                <a:cs typeface="Times New Roman" panose="02020603050405020304" pitchFamily="18" charset="0"/>
              </a:rPr>
              <a:t>actions.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74997" y="914400"/>
            <a:ext cx="4101803" cy="758190"/>
          </a:xfrm>
        </p:spPr>
        <p:txBody>
          <a:bodyPr>
            <a:noAutofit/>
          </a:bodyPr>
          <a:lstStyle/>
          <a:p>
            <a:r>
              <a:rPr lang="en-US" sz="4400" b="1" dirty="0" smtClean="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74997" y="2438400"/>
            <a:ext cx="8396162" cy="1569660"/>
          </a:xfrm>
          <a:prstGeom prst="rect">
            <a:avLst/>
          </a:prstGeom>
          <a:noFill/>
        </p:spPr>
        <p:txBody>
          <a:bodyPr wrap="square">
            <a:spAutoFit/>
          </a:bodyPr>
          <a:lstStyle/>
          <a:p>
            <a:r>
              <a:rPr lang="en-US" sz="2400" dirty="0" smtClean="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74983"/>
            <a:ext cx="4876801" cy="977617"/>
          </a:xfrm>
        </p:spPr>
        <p:txBody>
          <a:bodyPr>
            <a:noAutofit/>
          </a:bodyPr>
          <a:lstStyle/>
          <a:p>
            <a:pPr algn="ctr"/>
            <a:r>
              <a:rPr lang="en-GB" sz="4400" b="1" dirty="0" smtClean="0">
                <a:latin typeface="Times New Roman" panose="02020603050405020304" pitchFamily="18" charset="0"/>
                <a:cs typeface="Times New Roman" panose="02020603050405020304" pitchFamily="18" charset="0"/>
              </a:rPr>
              <a:t>PROJECT TITLE</a:t>
            </a:r>
            <a:endParaRPr lang="en-IN"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799" y="2590800"/>
            <a:ext cx="8839200" cy="1323439"/>
          </a:xfrm>
          <a:prstGeom prst="rect">
            <a:avLst/>
          </a:prstGeom>
          <a:noFill/>
        </p:spPr>
        <p:txBody>
          <a:bodyPr wrap="square" rtlCol="0">
            <a:spAutoFit/>
          </a:bodyPr>
          <a:lstStyle/>
          <a:p>
            <a:pPr algn="ctr"/>
            <a:r>
              <a:rPr lang="en-GB" sz="4000" b="1" dirty="0" smtClean="0">
                <a:latin typeface="Times New Roman" panose="02020603050405020304" pitchFamily="18" charset="0"/>
                <a:cs typeface="Times New Roman" panose="02020603050405020304" pitchFamily="18" charset="0"/>
              </a:rPr>
              <a:t>EMPLOYEE PERFORMANCE ANALYSIS USING EXCEL</a:t>
            </a:r>
            <a:endParaRPr lang="en-IN" sz="4000" b="1" dirty="0">
              <a:latin typeface="Times New Roman" panose="02020603050405020304" pitchFamily="18" charset="0"/>
              <a:cs typeface="Times New Roman" panose="02020603050405020304" pitchFamily="18" charset="0"/>
            </a:endParaRPr>
          </a:p>
        </p:txBody>
      </p:sp>
      <p:sp>
        <p:nvSpPr>
          <p:cNvPr id="6" name="object 15"/>
          <p:cNvSpPr/>
          <p:nvPr/>
        </p:nvSpPr>
        <p:spPr>
          <a:xfrm>
            <a:off x="677334" y="2133600"/>
            <a:ext cx="357106"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15"/>
          <p:cNvSpPr/>
          <p:nvPr/>
        </p:nvSpPr>
        <p:spPr>
          <a:xfrm>
            <a:off x="10210800" y="3657600"/>
            <a:ext cx="33095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20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596668" cy="1320800"/>
          </a:xfrm>
        </p:spPr>
        <p:txBody>
          <a:bodyPr>
            <a:normAutofit/>
          </a:bodyPr>
          <a:lstStyle/>
          <a:p>
            <a:r>
              <a:rPr lang="en-GB" sz="4400" b="1" dirty="0" smtClean="0">
                <a:latin typeface="Times New Roman" panose="02020603050405020304" pitchFamily="18" charset="0"/>
                <a:cs typeface="Times New Roman" panose="02020603050405020304" pitchFamily="18" charset="0"/>
              </a:rPr>
              <a:t>AGENDA</a:t>
            </a:r>
            <a:endParaRPr lang="en-IN" sz="4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514600" y="1447800"/>
            <a:ext cx="6629400" cy="4832092"/>
          </a:xfrm>
          <a:prstGeom prst="rect">
            <a:avLst/>
          </a:prstGeom>
        </p:spPr>
        <p:txBody>
          <a:bodyPr wrap="square">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a:t>
            </a:r>
            <a:r>
              <a:rPr lang="en-US" sz="2800" dirty="0" smtClean="0">
                <a:solidFill>
                  <a:srgbClr val="0D0D0D"/>
                </a:solidFill>
                <a:latin typeface="Times New Roman" panose="02020603050405020304" pitchFamily="18" charset="0"/>
                <a:cs typeface="Times New Roman" panose="02020603050405020304" pitchFamily="18" charset="0"/>
              </a:rPr>
              <a:t>Description</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The ‘WOW’ in our solution</a:t>
            </a:r>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7" name="object 18"/>
          <p:cNvGrpSpPr/>
          <p:nvPr/>
        </p:nvGrpSpPr>
        <p:grpSpPr>
          <a:xfrm>
            <a:off x="533400" y="3505847"/>
            <a:ext cx="4124216" cy="2853206"/>
            <a:chOff x="47625" y="3819523"/>
            <a:chExt cx="4124325" cy="3009900"/>
          </a:xfrm>
        </p:grpSpPr>
        <p:pic>
          <p:nvPicPr>
            <p:cNvPr id="8" name="object 19"/>
            <p:cNvPicPr/>
            <p:nvPr/>
          </p:nvPicPr>
          <p:blipFill>
            <a:blip r:embed="rId2" cstate="print"/>
            <a:stretch>
              <a:fillRect/>
            </a:stretch>
          </p:blipFill>
          <p:spPr>
            <a:xfrm>
              <a:off x="466725" y="6410325"/>
              <a:ext cx="3705225" cy="295275"/>
            </a:xfrm>
            <a:prstGeom prst="rect">
              <a:avLst/>
            </a:prstGeom>
          </p:spPr>
        </p:pic>
        <p:pic>
          <p:nvPicPr>
            <p:cNvPr id="9"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83002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smtClean="0">
                <a:latin typeface="Times New Roman" panose="02020603050405020304" pitchFamily="18" charset="0"/>
                <a:cs typeface="Times New Roman" panose="02020603050405020304" pitchFamily="18" charset="0"/>
              </a:rPr>
              <a:t>P</a:t>
            </a:r>
            <a:r>
              <a:rPr sz="4400" b="1" spc="15" dirty="0" smtClean="0">
                <a:latin typeface="Times New Roman" panose="02020603050405020304" pitchFamily="18" charset="0"/>
                <a:cs typeface="Times New Roman" panose="02020603050405020304" pitchFamily="18" charset="0"/>
              </a:rPr>
              <a:t>ROB</a:t>
            </a:r>
            <a:r>
              <a:rPr sz="4400" b="1" spc="55" dirty="0" smtClean="0">
                <a:latin typeface="Times New Roman" panose="02020603050405020304" pitchFamily="18" charset="0"/>
                <a:cs typeface="Times New Roman" panose="02020603050405020304" pitchFamily="18" charset="0"/>
              </a:rPr>
              <a:t>L</a:t>
            </a:r>
            <a:r>
              <a:rPr sz="4400" b="1" spc="-20" dirty="0" smtClean="0">
                <a:latin typeface="Times New Roman" panose="02020603050405020304" pitchFamily="18" charset="0"/>
                <a:cs typeface="Times New Roman" panose="02020603050405020304" pitchFamily="18" charset="0"/>
              </a:rPr>
              <a:t>E</a:t>
            </a:r>
            <a:r>
              <a:rPr sz="4400" b="1" spc="20" dirty="0" smtClean="0">
                <a:latin typeface="Times New Roman" panose="02020603050405020304" pitchFamily="18" charset="0"/>
                <a:cs typeface="Times New Roman" panose="02020603050405020304" pitchFamily="18" charset="0"/>
              </a:rPr>
              <a:t>M</a:t>
            </a:r>
            <a:r>
              <a:rPr lang="en-GB"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GB" sz="4250" b="1" spc="-20" dirty="0" smtClean="0">
                <a:latin typeface="Times New Roman" panose="02020603050405020304" pitchFamily="18" charset="0"/>
                <a:cs typeface="Times New Roman" panose="02020603050405020304" pitchFamily="18" charset="0"/>
              </a:rPr>
              <a:t>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E5BD23-39D0-36D6-C30C-74968B798200}"/>
              </a:ext>
            </a:extLst>
          </p:cNvPr>
          <p:cNvSpPr txBox="1"/>
          <p:nvPr/>
        </p:nvSpPr>
        <p:spPr>
          <a:xfrm>
            <a:off x="762000" y="2133600"/>
            <a:ext cx="7575755"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647950"/>
            <a:ext cx="2819400" cy="33718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77413" y="543281"/>
            <a:ext cx="6137787"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smtClean="0">
                <a:latin typeface="Times New Roman" panose="02020603050405020304" pitchFamily="18" charset="0"/>
                <a:cs typeface="Times New Roman" panose="02020603050405020304" pitchFamily="18" charset="0"/>
              </a:rPr>
              <a:t>PROJECT</a:t>
            </a:r>
            <a:r>
              <a:rPr lang="en-GB" sz="4400" b="1" spc="5" dirty="0" smtClean="0">
                <a:latin typeface="Times New Roman" panose="02020603050405020304" pitchFamily="18" charset="0"/>
                <a:cs typeface="Times New Roman" panose="02020603050405020304" pitchFamily="18" charset="0"/>
              </a:rPr>
              <a:t> </a:t>
            </a:r>
            <a:r>
              <a:rPr sz="4400" b="1" spc="-20" dirty="0" smtClean="0">
                <a:latin typeface="Times New Roman" panose="02020603050405020304" pitchFamily="18" charset="0"/>
                <a:cs typeface="Times New Roman" panose="02020603050405020304" pitchFamily="18" charset="0"/>
              </a:rPr>
              <a:t>OVERVIEW</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346472"/>
            <a:ext cx="8458200" cy="2677656"/>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8139748" cy="693780"/>
          </a:xfrm>
          <a:prstGeom prst="rect">
            <a:avLst/>
          </a:prstGeom>
        </p:spPr>
        <p:txBody>
          <a:bodyPr vert="horz" wrap="square" lIns="0" tIns="16510" rIns="0" bIns="0" rtlCol="0">
            <a:spAutoFit/>
          </a:bodyPr>
          <a:lstStyle/>
          <a:p>
            <a:pPr marL="12700">
              <a:lnSpc>
                <a:spcPct val="100000"/>
              </a:lnSpc>
              <a:spcBef>
                <a:spcPts val="130"/>
              </a:spcBef>
            </a:pPr>
            <a:r>
              <a:rPr sz="4400" b="1" spc="25" dirty="0">
                <a:latin typeface="Times New Roman" panose="02020603050405020304" pitchFamily="18" charset="0"/>
                <a:cs typeface="Times New Roman" panose="02020603050405020304" pitchFamily="18" charset="0"/>
              </a:rPr>
              <a:t>W</a:t>
            </a:r>
            <a:r>
              <a:rPr sz="4400" b="1" spc="-20" dirty="0">
                <a:latin typeface="Times New Roman" panose="02020603050405020304" pitchFamily="18" charset="0"/>
                <a:cs typeface="Times New Roman" panose="02020603050405020304" pitchFamily="18" charset="0"/>
              </a:rPr>
              <a:t>H</a:t>
            </a:r>
            <a:r>
              <a:rPr sz="4400" b="1" spc="20" dirty="0">
                <a:latin typeface="Times New Roman" panose="02020603050405020304" pitchFamily="18" charset="0"/>
                <a:cs typeface="Times New Roman" panose="02020603050405020304" pitchFamily="18" charset="0"/>
              </a:rPr>
              <a:t>O</a:t>
            </a:r>
            <a:r>
              <a:rPr sz="4400" b="1" spc="-2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AR</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T</a:t>
            </a:r>
            <a:r>
              <a:rPr sz="4400" b="1" spc="-15" dirty="0">
                <a:latin typeface="Times New Roman" panose="02020603050405020304" pitchFamily="18" charset="0"/>
                <a:cs typeface="Times New Roman" panose="02020603050405020304" pitchFamily="18" charset="0"/>
              </a:rPr>
              <a:t>H</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20" dirty="0" smtClean="0">
                <a:latin typeface="Times New Roman" panose="02020603050405020304" pitchFamily="18" charset="0"/>
                <a:cs typeface="Times New Roman" panose="02020603050405020304" pitchFamily="18" charset="0"/>
              </a:rPr>
              <a:t>E</a:t>
            </a:r>
            <a:r>
              <a:rPr sz="4400" b="1" spc="30" dirty="0" smtClean="0">
                <a:latin typeface="Times New Roman" panose="02020603050405020304" pitchFamily="18" charset="0"/>
                <a:cs typeface="Times New Roman" panose="02020603050405020304" pitchFamily="18" charset="0"/>
              </a:rPr>
              <a:t>N</a:t>
            </a:r>
            <a:r>
              <a:rPr sz="4400" b="1" spc="15" dirty="0" smtClean="0">
                <a:latin typeface="Times New Roman" panose="02020603050405020304" pitchFamily="18" charset="0"/>
                <a:cs typeface="Times New Roman" panose="02020603050405020304" pitchFamily="18" charset="0"/>
              </a:rPr>
              <a:t>D</a:t>
            </a:r>
            <a:r>
              <a:rPr lang="en-GB" sz="4400" b="1" spc="-45" dirty="0">
                <a:latin typeface="Times New Roman" panose="02020603050405020304" pitchFamily="18" charset="0"/>
                <a:cs typeface="Times New Roman" panose="02020603050405020304" pitchFamily="18" charset="0"/>
              </a:rPr>
              <a:t> </a:t>
            </a:r>
            <a:r>
              <a:rPr sz="4400" b="1" dirty="0" smtClean="0">
                <a:latin typeface="Times New Roman" panose="02020603050405020304" pitchFamily="18" charset="0"/>
                <a:cs typeface="Times New Roman" panose="02020603050405020304" pitchFamily="18" charset="0"/>
              </a:rPr>
              <a:t>U</a:t>
            </a:r>
            <a:r>
              <a:rPr sz="4400" b="1" spc="10" dirty="0" smtClean="0">
                <a:latin typeface="Times New Roman" panose="02020603050405020304" pitchFamily="18" charset="0"/>
                <a:cs typeface="Times New Roman" panose="02020603050405020304" pitchFamily="18" charset="0"/>
              </a:rPr>
              <a:t>S</a:t>
            </a:r>
            <a:r>
              <a:rPr sz="4400" b="1" spc="-25" dirty="0" smtClean="0">
                <a:latin typeface="Times New Roman" panose="02020603050405020304" pitchFamily="18" charset="0"/>
                <a:cs typeface="Times New Roman" panose="02020603050405020304" pitchFamily="18" charset="0"/>
              </a:rPr>
              <a:t>E</a:t>
            </a:r>
            <a:r>
              <a:rPr sz="4400" b="1" spc="-10" dirty="0" smtClean="0">
                <a:latin typeface="Times New Roman" panose="02020603050405020304" pitchFamily="18" charset="0"/>
                <a:cs typeface="Times New Roman" panose="02020603050405020304" pitchFamily="18" charset="0"/>
              </a:rPr>
              <a:t>R</a:t>
            </a:r>
            <a:r>
              <a:rPr sz="4400" b="1" spc="5" dirty="0" smtClean="0">
                <a:latin typeface="Times New Roman" panose="02020603050405020304" pitchFamily="18" charset="0"/>
                <a:cs typeface="Times New Roman" panose="02020603050405020304" pitchFamily="18" charset="0"/>
              </a:rPr>
              <a:t>S</a:t>
            </a:r>
            <a:r>
              <a:rPr sz="4400" b="1" spc="5" dirty="0">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989A5-7952-0F88-D3E4-6AC26D18AD3A}"/>
              </a:ext>
            </a:extLst>
          </p:cNvPr>
          <p:cNvSpPr txBox="1"/>
          <p:nvPr/>
        </p:nvSpPr>
        <p:spPr>
          <a:xfrm>
            <a:off x="1032362" y="2667000"/>
            <a:ext cx="7883038"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an Employee Performance Analysis project using Excel, the </a:t>
            </a:r>
            <a:r>
              <a:rPr lang="en-US" sz="2800" b="1" dirty="0">
                <a:latin typeface="Times New Roman" panose="02020603050405020304" pitchFamily="18" charset="0"/>
                <a:cs typeface="Times New Roman" panose="02020603050405020304" pitchFamily="18" charset="0"/>
              </a:rPr>
              <a:t>end users</a:t>
            </a:r>
            <a:r>
              <a:rPr lang="en-US" sz="2800" dirty="0">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0832" r="20571" b="-1554"/>
          <a:stretch/>
        </p:blipFill>
        <p:spPr>
          <a:xfrm>
            <a:off x="533400" y="2146681"/>
            <a:ext cx="1447800" cy="2810497"/>
          </a:xfrm>
          <a:prstGeom prst="rect">
            <a:avLst/>
          </a:prstGeom>
        </p:spPr>
      </p:pic>
      <p:sp>
        <p:nvSpPr>
          <p:cNvPr id="6" name="object 6"/>
          <p:cNvSpPr txBox="1">
            <a:spLocks noGrp="1"/>
          </p:cNvSpPr>
          <p:nvPr>
            <p:ph type="title"/>
          </p:nvPr>
        </p:nvSpPr>
        <p:spPr>
          <a:xfrm>
            <a:off x="533400" y="640421"/>
            <a:ext cx="11504547" cy="567463"/>
          </a:xfrm>
          <a:prstGeom prst="rect">
            <a:avLst/>
          </a:prstGeom>
        </p:spPr>
        <p:txBody>
          <a:bodyPr vert="horz" wrap="square" lIns="0" tIns="13335" rIns="0" bIns="0" rtlCol="0">
            <a:spAutoFit/>
          </a:bodyPr>
          <a:lstStyle/>
          <a:p>
            <a:pPr marL="12700">
              <a:lnSpc>
                <a:spcPct val="100000"/>
              </a:lnSpc>
              <a:spcBef>
                <a:spcPts val="105"/>
              </a:spcBef>
            </a:pP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spc="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S</a:t>
            </a: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LU</a:t>
            </a:r>
            <a:r>
              <a:rPr b="1" spc="-35" dirty="0">
                <a:latin typeface="Times New Roman" panose="02020603050405020304" pitchFamily="18" charset="0"/>
                <a:cs typeface="Times New Roman" panose="02020603050405020304" pitchFamily="18" charset="0"/>
              </a:rPr>
              <a:t>T</a:t>
            </a:r>
            <a:r>
              <a:rPr b="1" spc="-30" dirty="0">
                <a:latin typeface="Times New Roman" panose="02020603050405020304" pitchFamily="18" charset="0"/>
                <a:cs typeface="Times New Roman" panose="02020603050405020304" pitchFamily="18" charset="0"/>
              </a:rPr>
              <a:t>I</a:t>
            </a:r>
            <a:r>
              <a:rPr b="1" spc="10" dirty="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spc="-345" dirty="0">
                <a:latin typeface="Times New Roman" panose="02020603050405020304" pitchFamily="18" charset="0"/>
                <a:cs typeface="Times New Roman" panose="02020603050405020304" pitchFamily="18" charset="0"/>
              </a:rPr>
              <a:t> </a:t>
            </a:r>
            <a:r>
              <a:rPr b="1" spc="-3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spc="35" dirty="0">
                <a:latin typeface="Times New Roman" panose="02020603050405020304" pitchFamily="18" charset="0"/>
                <a:cs typeface="Times New Roman" panose="02020603050405020304" pitchFamily="18" charset="0"/>
              </a:rPr>
              <a:t> </a:t>
            </a:r>
            <a:r>
              <a:rPr b="1" spc="-30" dirty="0">
                <a:latin typeface="Times New Roman" panose="02020603050405020304" pitchFamily="18" charset="0"/>
                <a:cs typeface="Times New Roman" panose="02020603050405020304" pitchFamily="18" charset="0"/>
              </a:rPr>
              <a:t>I</a:t>
            </a:r>
            <a:r>
              <a:rPr b="1" spc="-35" dirty="0">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spc="60" dirty="0">
                <a:latin typeface="Times New Roman" panose="02020603050405020304" pitchFamily="18" charset="0"/>
                <a:cs typeface="Times New Roman" panose="02020603050405020304" pitchFamily="18" charset="0"/>
              </a:rPr>
              <a:t> </a:t>
            </a:r>
            <a:r>
              <a:rPr b="1" spc="-295" dirty="0" smtClean="0">
                <a:latin typeface="Times New Roman" panose="02020603050405020304" pitchFamily="18" charset="0"/>
                <a:cs typeface="Times New Roman" panose="02020603050405020304" pitchFamily="18" charset="0"/>
              </a:rPr>
              <a:t>V</a:t>
            </a:r>
            <a:r>
              <a:rPr b="1" spc="-35" dirty="0" smtClean="0">
                <a:latin typeface="Times New Roman" panose="02020603050405020304" pitchFamily="18" charset="0"/>
                <a:cs typeface="Times New Roman" panose="02020603050405020304" pitchFamily="18" charset="0"/>
              </a:rPr>
              <a:t>A</a:t>
            </a:r>
            <a:r>
              <a:rPr b="1" spc="25" dirty="0" smtClean="0">
                <a:latin typeface="Times New Roman" panose="02020603050405020304" pitchFamily="18" charset="0"/>
                <a:cs typeface="Times New Roman" panose="02020603050405020304" pitchFamily="18" charset="0"/>
              </a:rPr>
              <a:t>LU</a:t>
            </a:r>
            <a:r>
              <a:rPr b="1" dirty="0" smtClean="0">
                <a:latin typeface="Times New Roman" panose="02020603050405020304" pitchFamily="18" charset="0"/>
                <a:cs typeface="Times New Roman" panose="02020603050405020304" pitchFamily="18" charset="0"/>
              </a:rPr>
              <a:t>E</a:t>
            </a:r>
            <a:r>
              <a:rPr lang="en-GB" b="1" dirty="0" smtClean="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286000" y="1654013"/>
            <a:ext cx="6705600"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A6F083C-6B1D-6939-5BFB-A85EC602721D}"/>
              </a:ext>
            </a:extLst>
          </p:cNvPr>
          <p:cNvSpPr txBox="1"/>
          <p:nvPr/>
        </p:nvSpPr>
        <p:spPr>
          <a:xfrm>
            <a:off x="2293374" y="3431917"/>
            <a:ext cx="6100996"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Value Proposition:</a:t>
            </a:r>
          </a:p>
          <a:p>
            <a:pPr marL="342900" indent="-342900">
              <a:buAutoNum type="arabicPeriod"/>
            </a:pPr>
            <a:r>
              <a:rPr lang="en-US" sz="2000" dirty="0">
                <a:latin typeface="Times New Roman" panose="02020603050405020304" pitchFamily="18" charset="0"/>
                <a:cs typeface="Times New Roman" panose="02020603050405020304" pitchFamily="18" charset="0"/>
              </a:rPr>
              <a:t>Enhanced Decision-Making</a:t>
            </a:r>
          </a:p>
          <a:p>
            <a:pPr marL="342900" indent="-342900">
              <a:buAutoNum type="arabicPeriod"/>
            </a:pPr>
            <a:r>
              <a:rPr lang="en-IN" sz="2000" dirty="0">
                <a:latin typeface="Times New Roman" panose="02020603050405020304" pitchFamily="18" charset="0"/>
                <a:cs typeface="Times New Roman" panose="02020603050405020304" pitchFamily="18" charset="0"/>
              </a:rPr>
              <a:t>Improved Performance Management</a:t>
            </a:r>
          </a:p>
          <a:p>
            <a:pPr marL="342900" indent="-342900">
              <a:buAutoNum type="arabicPeriod"/>
            </a:pPr>
            <a:r>
              <a:rPr lang="en-IN" sz="2000" dirty="0">
                <a:latin typeface="Times New Roman" panose="02020603050405020304" pitchFamily="18" charset="0"/>
                <a:cs typeface="Times New Roman" panose="02020603050405020304" pitchFamily="18" charset="0"/>
              </a:rPr>
              <a:t>Efficient Resource Allocation</a:t>
            </a:r>
          </a:p>
          <a:p>
            <a:pPr marL="342900" indent="-342900">
              <a:buAutoNum type="arabicPeriod"/>
            </a:pPr>
            <a:r>
              <a:rPr lang="en-IN" sz="2000" dirty="0">
                <a:latin typeface="Times New Roman" panose="02020603050405020304" pitchFamily="18" charset="0"/>
                <a:cs typeface="Times New Roman" panose="02020603050405020304" pitchFamily="18" charset="0"/>
              </a:rPr>
              <a:t>Streamlined Reporting</a:t>
            </a:r>
          </a:p>
          <a:p>
            <a:pPr marL="342900" indent="-342900">
              <a:buAutoNum type="arabicPeriod"/>
            </a:pPr>
            <a:r>
              <a:rPr lang="en-IN" sz="2000" dirty="0">
                <a:latin typeface="Times New Roman" panose="02020603050405020304" pitchFamily="18" charset="0"/>
                <a:cs typeface="Times New Roman" panose="02020603050405020304" pitchFamily="18" charset="0"/>
              </a:rPr>
              <a:t>Increased Transparency and Fairness</a:t>
            </a:r>
          </a:p>
          <a:p>
            <a:pPr marL="342900" indent="-342900">
              <a:buAutoNum type="arabicPeriod"/>
            </a:pPr>
            <a:r>
              <a:rPr lang="en-IN" sz="2000" dirty="0">
                <a:latin typeface="Times New Roman" panose="02020603050405020304" pitchFamily="18" charset="0"/>
                <a:cs typeface="Times New Roman" panose="02020603050405020304" pitchFamily="18" charset="0"/>
              </a:rPr>
              <a:t>Cost Efficiency</a:t>
            </a:r>
          </a:p>
          <a:p>
            <a:pPr marL="342900" indent="-342900">
              <a:buAutoNum type="arabicPeriod"/>
            </a:pPr>
            <a:r>
              <a:rPr lang="en-IN" sz="2000" dirty="0">
                <a:latin typeface="Times New Roman" panose="02020603050405020304" pitchFamily="18" charset="0"/>
                <a:cs typeface="Times New Roman" panose="02020603050405020304" pitchFamily="18" charset="0"/>
              </a:rPr>
              <a:t>User-Friendly Interface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457200"/>
            <a:ext cx="8596668" cy="838200"/>
          </a:xfrm>
        </p:spPr>
        <p:txBody>
          <a:bodyPr>
            <a:normAutofit/>
          </a:bodyPr>
          <a:lstStyle/>
          <a:p>
            <a:r>
              <a:rPr lang="en-IN" sz="4400" b="1" dirty="0" smtClean="0">
                <a:latin typeface="Times New Roman" panose="02020603050405020304" pitchFamily="18" charset="0"/>
                <a:cs typeface="Times New Roman" panose="02020603050405020304" pitchFamily="18" charset="0"/>
              </a:rPr>
              <a:t>DATASET DESCRIPTION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10210800" cy="5632311"/>
          </a:xfrm>
          <a:prstGeom prst="rect">
            <a:avLst/>
          </a:prstGeom>
          <a:noFill/>
        </p:spPr>
        <p:txBody>
          <a:bodyPr wrap="square">
            <a:spAutoFit/>
          </a:bodyPr>
          <a:lstStyle/>
          <a:p>
            <a:r>
              <a:rPr lang="en-US" sz="2400" b="1" dirty="0" smtClean="0">
                <a:latin typeface="Times New Roman" panose="02020603050405020304" pitchFamily="18" charset="0"/>
                <a:cs typeface="Times New Roman" panose="02020603050405020304" pitchFamily="18" charset="0"/>
              </a:rPr>
              <a:t>Objective;</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Sources</a:t>
            </a:r>
            <a:r>
              <a:rPr lang="en-US" sz="2400" b="1"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HR Systems:</a:t>
            </a:r>
            <a:r>
              <a:rPr lang="en-US" sz="2400" dirty="0">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lang="en-US" sz="2400" b="1" dirty="0">
                <a:latin typeface="Times New Roman" panose="02020603050405020304" pitchFamily="18" charset="0"/>
                <a:cs typeface="Times New Roman" panose="02020603050405020304" pitchFamily="18" charset="0"/>
              </a:rPr>
              <a:t>Performance Reviews:</a:t>
            </a:r>
            <a:r>
              <a:rPr lang="en-US" sz="2400" dirty="0">
                <a:latin typeface="Times New Roman" panose="02020603050405020304" pitchFamily="18" charset="0"/>
                <a:cs typeface="Times New Roman" panose="02020603050405020304" pitchFamily="18" charset="0"/>
              </a:rPr>
              <a:t> Data from periodic performance evaluations and feedback reports.</a:t>
            </a:r>
          </a:p>
          <a:p>
            <a:r>
              <a:rPr lang="en-US" sz="2400" b="1" dirty="0">
                <a:latin typeface="Times New Roman" panose="02020603050405020304" pitchFamily="18" charset="0"/>
                <a:cs typeface="Times New Roman" panose="02020603050405020304" pitchFamily="18" charset="0"/>
              </a:rPr>
              <a:t>Project Management Tools:</a:t>
            </a:r>
            <a:r>
              <a:rPr lang="en-US" sz="2400" dirty="0">
                <a:latin typeface="Times New Roman" panose="02020603050405020304" pitchFamily="18" charset="0"/>
                <a:cs typeface="Times New Roman" panose="02020603050405020304" pitchFamily="18" charset="0"/>
              </a:rPr>
              <a:t> Metrics related to project completions, deadlines, and contributions.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anose="02020603050405020304" pitchFamily="18" charset="0"/>
                <a:cs typeface="Times New Roman" panose="02020603050405020304" pitchFamily="18" charset="0"/>
              </a:rPr>
              <a:t>3/21/202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304800" y="3443134"/>
            <a:ext cx="2466975" cy="3419475"/>
          </a:xfrm>
          <a:prstGeom prst="rect">
            <a:avLst/>
          </a:prstGeom>
        </p:spPr>
      </p:pic>
      <p:sp>
        <p:nvSpPr>
          <p:cNvPr id="7" name="object 7"/>
          <p:cNvSpPr txBox="1">
            <a:spLocks noGrp="1"/>
          </p:cNvSpPr>
          <p:nvPr>
            <p:ph type="title"/>
          </p:nvPr>
        </p:nvSpPr>
        <p:spPr>
          <a:xfrm>
            <a:off x="717652" y="381000"/>
            <a:ext cx="9070975" cy="693780"/>
          </a:xfrm>
          <a:prstGeom prst="rect">
            <a:avLst/>
          </a:prstGeom>
        </p:spPr>
        <p:txBody>
          <a:bodyPr vert="horz" wrap="square" lIns="0" tIns="16510" rIns="0" bIns="0" rtlCol="0">
            <a:spAutoFit/>
          </a:bodyPr>
          <a:lstStyle/>
          <a:p>
            <a:pPr marL="12700">
              <a:lnSpc>
                <a:spcPct val="100000"/>
              </a:lnSpc>
              <a:spcBef>
                <a:spcPts val="130"/>
              </a:spcBef>
            </a:pPr>
            <a:r>
              <a:rPr sz="4400" spc="15" dirty="0">
                <a:latin typeface="Times New Roman" panose="02020603050405020304" pitchFamily="18" charset="0"/>
                <a:cs typeface="Times New Roman" panose="02020603050405020304" pitchFamily="18" charset="0"/>
              </a:rPr>
              <a:t>THE</a:t>
            </a:r>
            <a:r>
              <a:rPr sz="4400" spc="20" dirty="0">
                <a:latin typeface="Times New Roman" panose="02020603050405020304" pitchFamily="18" charset="0"/>
                <a:cs typeface="Times New Roman" panose="02020603050405020304" pitchFamily="18" charset="0"/>
              </a:rPr>
              <a:t> </a:t>
            </a:r>
            <a:r>
              <a:rPr lang="en-US" sz="4400" spc="20" dirty="0">
                <a:latin typeface="Times New Roman" panose="02020603050405020304" pitchFamily="18" charset="0"/>
                <a:cs typeface="Times New Roman" panose="02020603050405020304" pitchFamily="18" charset="0"/>
              </a:rPr>
              <a:t>"</a:t>
            </a:r>
            <a:r>
              <a:rPr sz="4400" spc="10" dirty="0">
                <a:latin typeface="Times New Roman" panose="02020603050405020304" pitchFamily="18" charset="0"/>
                <a:cs typeface="Times New Roman" panose="02020603050405020304" pitchFamily="18" charset="0"/>
              </a:rPr>
              <a:t>WOW</a:t>
            </a:r>
            <a:r>
              <a:rPr lang="en-US" sz="4400" spc="10" dirty="0">
                <a:latin typeface="Times New Roman" panose="02020603050405020304" pitchFamily="18" charset="0"/>
                <a:cs typeface="Times New Roman" panose="02020603050405020304" pitchFamily="18" charset="0"/>
              </a:rPr>
              <a:t>"</a:t>
            </a:r>
            <a:r>
              <a:rPr sz="4400" spc="85"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IN</a:t>
            </a:r>
            <a:r>
              <a:rPr sz="4400" spc="-5" dirty="0">
                <a:latin typeface="Times New Roman" panose="02020603050405020304" pitchFamily="18" charset="0"/>
                <a:cs typeface="Times New Roman" panose="02020603050405020304" pitchFamily="18" charset="0"/>
              </a:rPr>
              <a:t> </a:t>
            </a:r>
            <a:r>
              <a:rPr sz="4400" spc="15" dirty="0">
                <a:latin typeface="Times New Roman" panose="02020603050405020304" pitchFamily="18" charset="0"/>
                <a:cs typeface="Times New Roman" panose="02020603050405020304" pitchFamily="18" charset="0"/>
              </a:rPr>
              <a:t>OUR</a:t>
            </a:r>
            <a:r>
              <a:rPr sz="4400" spc="-10" dirty="0">
                <a:latin typeface="Times New Roman" panose="02020603050405020304" pitchFamily="18" charset="0"/>
                <a:cs typeface="Times New Roman" panose="02020603050405020304" pitchFamily="18" charset="0"/>
              </a:rPr>
              <a:t> </a:t>
            </a:r>
            <a:r>
              <a:rPr sz="4400" spc="20" dirty="0" smtClean="0">
                <a:latin typeface="Times New Roman" panose="02020603050405020304" pitchFamily="18" charset="0"/>
                <a:cs typeface="Times New Roman" panose="02020603050405020304" pitchFamily="18" charset="0"/>
              </a:rPr>
              <a:t>SOLUTION</a:t>
            </a:r>
            <a:endParaRPr sz="4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29" y="1223058"/>
            <a:ext cx="7608571"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Advanced Data Visualization and Dashboards: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Interactive Dashboards:</a:t>
            </a:r>
            <a:r>
              <a:rPr lang="en-US" dirty="0">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lang="en-US" b="1" dirty="0">
                <a:latin typeface="Times New Roman" panose="02020603050405020304" pitchFamily="18" charset="0"/>
                <a:cs typeface="Times New Roman" panose="02020603050405020304" pitchFamily="18" charset="0"/>
              </a:rPr>
              <a:t>Customizable Charts and Graphs:</a:t>
            </a:r>
            <a:r>
              <a:rPr lang="en-US" dirty="0">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Automated Insights and Recommendations: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lang="en-US" b="1" dirty="0">
                <a:latin typeface="Times New Roman" panose="02020603050405020304" pitchFamily="18" charset="0"/>
                <a:cs typeface="Times New Roman" panose="02020603050405020304" pitchFamily="18" charset="0"/>
              </a:rPr>
              <a:t>Actionable Recommendations:</a:t>
            </a:r>
            <a:r>
              <a:rPr lang="en-US" dirty="0">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TotalTime>
  <Words>621</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Nareshkumar</cp:lastModifiedBy>
  <cp:revision>23</cp:revision>
  <dcterms:created xsi:type="dcterms:W3CDTF">2024-03-29T15:07:22Z</dcterms:created>
  <dcterms:modified xsi:type="dcterms:W3CDTF">2024-08-31T14:06:50Z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