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0" r:id="rId3"/>
    <p:sldId id="264" r:id="rId4"/>
    <p:sldId id="271" r:id="rId5"/>
    <p:sldId id="272" r:id="rId6"/>
    <p:sldId id="273" r:id="rId7"/>
    <p:sldId id="274" r:id="rId8"/>
    <p:sldId id="259" r:id="rId9"/>
    <p:sldId id="258" r:id="rId10"/>
    <p:sldId id="260" r:id="rId11"/>
    <p:sldId id="261" r:id="rId12"/>
    <p:sldId id="263" r:id="rId13"/>
    <p:sldId id="265" r:id="rId14"/>
    <p:sldId id="266" r:id="rId15"/>
    <p:sldId id="267" r:id="rId16"/>
    <p:sldId id="268" r:id="rId17"/>
    <p:sldId id="269" r:id="rId18"/>
  </p:sldIdLst>
  <p:sldSz cx="9144000" cy="5715000" type="screen16x10"/>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0" d="100"/>
          <a:sy n="120" d="100"/>
        </p:scale>
        <p:origin x="-120" y="-296"/>
      </p:cViewPr>
      <p:guideLst>
        <p:guide orient="horz" pos="180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09185-1354-6449-A332-DA8E78BAFCF3}" type="datetimeFigureOut">
              <a:rPr lang="it-IT" smtClean="0"/>
              <a:t>11/9/15</a:t>
            </a:fld>
            <a:endParaRPr lang="it-IT"/>
          </a:p>
        </p:txBody>
      </p:sp>
      <p:sp>
        <p:nvSpPr>
          <p:cNvPr id="4" name="Segnaposto immagine diapositiva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9A4D7F-B342-9D49-8D29-089BD234FF57}" type="slidenum">
              <a:rPr lang="it-IT" smtClean="0"/>
              <a:t>‹n.›</a:t>
            </a:fld>
            <a:endParaRPr lang="it-IT"/>
          </a:p>
        </p:txBody>
      </p:sp>
    </p:spTree>
    <p:extLst>
      <p:ext uri="{BB962C8B-B14F-4D97-AF65-F5344CB8AC3E}">
        <p14:creationId xmlns:p14="http://schemas.microsoft.com/office/powerpoint/2010/main" val="39822163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685800"/>
            <a:ext cx="5486400" cy="3429000"/>
          </a:xfrm>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929A4D7F-B342-9D49-8D29-089BD234FF57}" type="slidenum">
              <a:rPr lang="it-IT" smtClean="0"/>
              <a:t>2</a:t>
            </a:fld>
            <a:endParaRPr lang="it-IT"/>
          </a:p>
        </p:txBody>
      </p:sp>
    </p:spTree>
    <p:extLst>
      <p:ext uri="{BB962C8B-B14F-4D97-AF65-F5344CB8AC3E}">
        <p14:creationId xmlns:p14="http://schemas.microsoft.com/office/powerpoint/2010/main" val="847843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685800"/>
            <a:ext cx="5486400" cy="3429000"/>
          </a:xfrm>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929A4D7F-B342-9D49-8D29-089BD234FF57}" type="slidenum">
              <a:rPr lang="it-IT" smtClean="0"/>
              <a:t>8</a:t>
            </a:fld>
            <a:endParaRPr lang="it-IT"/>
          </a:p>
        </p:txBody>
      </p:sp>
    </p:spTree>
    <p:extLst>
      <p:ext uri="{BB962C8B-B14F-4D97-AF65-F5344CB8AC3E}">
        <p14:creationId xmlns:p14="http://schemas.microsoft.com/office/powerpoint/2010/main" val="847843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685800"/>
            <a:ext cx="5486400" cy="3429000"/>
          </a:xfrm>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929A4D7F-B342-9D49-8D29-089BD234FF57}" type="slidenum">
              <a:rPr lang="it-IT" smtClean="0"/>
              <a:t>13</a:t>
            </a:fld>
            <a:endParaRPr lang="it-IT"/>
          </a:p>
        </p:txBody>
      </p:sp>
    </p:spTree>
    <p:extLst>
      <p:ext uri="{BB962C8B-B14F-4D97-AF65-F5344CB8AC3E}">
        <p14:creationId xmlns:p14="http://schemas.microsoft.com/office/powerpoint/2010/main" val="847843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1775355"/>
            <a:ext cx="7772400" cy="1225021"/>
          </a:xfrm>
        </p:spPr>
        <p:txBody>
          <a:bodyPr/>
          <a:lstStyle/>
          <a:p>
            <a:r>
              <a:rPr lang="it-IT" smtClean="0"/>
              <a:t>Fare clic per modificare stile</a:t>
            </a:r>
            <a:endParaRPr lang="it-IT"/>
          </a:p>
        </p:txBody>
      </p:sp>
      <p:sp>
        <p:nvSpPr>
          <p:cNvPr id="3" name="Sottotitolo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42357A65-43C2-2F40-A95F-85CF55CFFEAA}" type="datetimeFigureOut">
              <a:rPr lang="it-IT" smtClean="0"/>
              <a:t>11/9/15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824839E-3485-CD45-94BF-1FCA1CFF9B38}" type="slidenum">
              <a:rPr lang="it-IT" smtClean="0"/>
              <a:t>‹n.›</a:t>
            </a:fld>
            <a:endParaRPr lang="it-IT"/>
          </a:p>
        </p:txBody>
      </p:sp>
    </p:spTree>
    <p:extLst>
      <p:ext uri="{BB962C8B-B14F-4D97-AF65-F5344CB8AC3E}">
        <p14:creationId xmlns:p14="http://schemas.microsoft.com/office/powerpoint/2010/main" val="246041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2357A65-43C2-2F40-A95F-85CF55CFFEAA}" type="datetimeFigureOut">
              <a:rPr lang="it-IT" smtClean="0"/>
              <a:t>11/9/15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824839E-3485-CD45-94BF-1FCA1CFF9B38}" type="slidenum">
              <a:rPr lang="it-IT" smtClean="0"/>
              <a:t>‹n.›</a:t>
            </a:fld>
            <a:endParaRPr lang="it-IT"/>
          </a:p>
        </p:txBody>
      </p:sp>
    </p:spTree>
    <p:extLst>
      <p:ext uri="{BB962C8B-B14F-4D97-AF65-F5344CB8AC3E}">
        <p14:creationId xmlns:p14="http://schemas.microsoft.com/office/powerpoint/2010/main" val="278556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28865"/>
            <a:ext cx="2057400" cy="4876271"/>
          </a:xfrm>
        </p:spPr>
        <p:txBody>
          <a:bodyPr vert="eaVert"/>
          <a:lstStyle/>
          <a:p>
            <a:r>
              <a:rPr lang="it-IT" smtClean="0"/>
              <a:t>Fare clic per modificare stile</a:t>
            </a:r>
            <a:endParaRPr lang="it-IT"/>
          </a:p>
        </p:txBody>
      </p:sp>
      <p:sp>
        <p:nvSpPr>
          <p:cNvPr id="3" name="Segnaposto testo verticale 2"/>
          <p:cNvSpPr>
            <a:spLocks noGrp="1"/>
          </p:cNvSpPr>
          <p:nvPr>
            <p:ph type="body" orient="vert" idx="1"/>
          </p:nvPr>
        </p:nvSpPr>
        <p:spPr>
          <a:xfrm>
            <a:off x="457200" y="228865"/>
            <a:ext cx="6019800" cy="4876271"/>
          </a:xfrm>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2357A65-43C2-2F40-A95F-85CF55CFFEAA}" type="datetimeFigureOut">
              <a:rPr lang="it-IT" smtClean="0"/>
              <a:t>11/9/15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824839E-3485-CD45-94BF-1FCA1CFF9B38}" type="slidenum">
              <a:rPr lang="it-IT" smtClean="0"/>
              <a:t>‹n.›</a:t>
            </a:fld>
            <a:endParaRPr lang="it-IT"/>
          </a:p>
        </p:txBody>
      </p:sp>
    </p:spTree>
    <p:extLst>
      <p:ext uri="{BB962C8B-B14F-4D97-AF65-F5344CB8AC3E}">
        <p14:creationId xmlns:p14="http://schemas.microsoft.com/office/powerpoint/2010/main" val="70015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contenuto 2"/>
          <p:cNvSpPr>
            <a:spLocks noGrp="1"/>
          </p:cNvSpPr>
          <p:nvPr>
            <p:ph idx="1"/>
          </p:nvPr>
        </p:nvSpPr>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2357A65-43C2-2F40-A95F-85CF55CFFEAA}" type="datetimeFigureOut">
              <a:rPr lang="it-IT" smtClean="0"/>
              <a:t>11/9/15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824839E-3485-CD45-94BF-1FCA1CFF9B38}" type="slidenum">
              <a:rPr lang="it-IT" smtClean="0"/>
              <a:t>‹n.›</a:t>
            </a:fld>
            <a:endParaRPr lang="it-IT"/>
          </a:p>
        </p:txBody>
      </p:sp>
    </p:spTree>
    <p:extLst>
      <p:ext uri="{BB962C8B-B14F-4D97-AF65-F5344CB8AC3E}">
        <p14:creationId xmlns:p14="http://schemas.microsoft.com/office/powerpoint/2010/main" val="1239514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3672417"/>
            <a:ext cx="7772400" cy="1135063"/>
          </a:xfrm>
        </p:spPr>
        <p:txBody>
          <a:bodyPr anchor="t"/>
          <a:lstStyle>
            <a:lvl1pPr algn="l">
              <a:defRPr sz="4000" b="1" cap="all"/>
            </a:lvl1pPr>
          </a:lstStyle>
          <a:p>
            <a:r>
              <a:rPr lang="it-IT" smtClean="0"/>
              <a:t>Fare clic per modificare stile</a:t>
            </a:r>
            <a:endParaRPr lang="it-IT"/>
          </a:p>
        </p:txBody>
      </p:sp>
      <p:sp>
        <p:nvSpPr>
          <p:cNvPr id="3" name="Segnaposto testo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Segnaposto data 3"/>
          <p:cNvSpPr>
            <a:spLocks noGrp="1"/>
          </p:cNvSpPr>
          <p:nvPr>
            <p:ph type="dt" sz="half" idx="10"/>
          </p:nvPr>
        </p:nvSpPr>
        <p:spPr/>
        <p:txBody>
          <a:bodyPr/>
          <a:lstStyle/>
          <a:p>
            <a:fld id="{42357A65-43C2-2F40-A95F-85CF55CFFEAA}" type="datetimeFigureOut">
              <a:rPr lang="it-IT" smtClean="0"/>
              <a:t>11/9/15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824839E-3485-CD45-94BF-1FCA1CFF9B38}" type="slidenum">
              <a:rPr lang="it-IT" smtClean="0"/>
              <a:t>‹n.›</a:t>
            </a:fld>
            <a:endParaRPr lang="it-IT"/>
          </a:p>
        </p:txBody>
      </p:sp>
    </p:spTree>
    <p:extLst>
      <p:ext uri="{BB962C8B-B14F-4D97-AF65-F5344CB8AC3E}">
        <p14:creationId xmlns:p14="http://schemas.microsoft.com/office/powerpoint/2010/main" val="158133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contenuto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42357A65-43C2-2F40-A95F-85CF55CFFEAA}" type="datetimeFigureOut">
              <a:rPr lang="it-IT" smtClean="0"/>
              <a:t>11/9/15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824839E-3485-CD45-94BF-1FCA1CFF9B38}" type="slidenum">
              <a:rPr lang="it-IT" smtClean="0"/>
              <a:t>‹n.›</a:t>
            </a:fld>
            <a:endParaRPr lang="it-IT"/>
          </a:p>
        </p:txBody>
      </p:sp>
    </p:spTree>
    <p:extLst>
      <p:ext uri="{BB962C8B-B14F-4D97-AF65-F5344CB8AC3E}">
        <p14:creationId xmlns:p14="http://schemas.microsoft.com/office/powerpoint/2010/main" val="4047152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stile</a:t>
            </a:r>
            <a:endParaRPr lang="it-IT"/>
          </a:p>
        </p:txBody>
      </p:sp>
      <p:sp>
        <p:nvSpPr>
          <p:cNvPr id="3" name="Segnaposto testo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4" name="Segnaposto contenuto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6" name="Segnaposto contenuto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42357A65-43C2-2F40-A95F-85CF55CFFEAA}" type="datetimeFigureOut">
              <a:rPr lang="it-IT" smtClean="0"/>
              <a:t>11/9/15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B824839E-3485-CD45-94BF-1FCA1CFF9B38}" type="slidenum">
              <a:rPr lang="it-IT" smtClean="0"/>
              <a:t>‹n.›</a:t>
            </a:fld>
            <a:endParaRPr lang="it-IT"/>
          </a:p>
        </p:txBody>
      </p:sp>
    </p:spTree>
    <p:extLst>
      <p:ext uri="{BB962C8B-B14F-4D97-AF65-F5344CB8AC3E}">
        <p14:creationId xmlns:p14="http://schemas.microsoft.com/office/powerpoint/2010/main" val="105495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data 2"/>
          <p:cNvSpPr>
            <a:spLocks noGrp="1"/>
          </p:cNvSpPr>
          <p:nvPr>
            <p:ph type="dt" sz="half" idx="10"/>
          </p:nvPr>
        </p:nvSpPr>
        <p:spPr/>
        <p:txBody>
          <a:bodyPr/>
          <a:lstStyle/>
          <a:p>
            <a:fld id="{42357A65-43C2-2F40-A95F-85CF55CFFEAA}" type="datetimeFigureOut">
              <a:rPr lang="it-IT" smtClean="0"/>
              <a:t>11/9/15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B824839E-3485-CD45-94BF-1FCA1CFF9B38}" type="slidenum">
              <a:rPr lang="it-IT" smtClean="0"/>
              <a:t>‹n.›</a:t>
            </a:fld>
            <a:endParaRPr lang="it-IT"/>
          </a:p>
        </p:txBody>
      </p:sp>
    </p:spTree>
    <p:extLst>
      <p:ext uri="{BB962C8B-B14F-4D97-AF65-F5344CB8AC3E}">
        <p14:creationId xmlns:p14="http://schemas.microsoft.com/office/powerpoint/2010/main" val="67577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2357A65-43C2-2F40-A95F-85CF55CFFEAA}" type="datetimeFigureOut">
              <a:rPr lang="it-IT" smtClean="0"/>
              <a:t>11/9/15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B824839E-3485-CD45-94BF-1FCA1CFF9B38}" type="slidenum">
              <a:rPr lang="it-IT" smtClean="0"/>
              <a:t>‹n.›</a:t>
            </a:fld>
            <a:endParaRPr lang="it-IT"/>
          </a:p>
        </p:txBody>
      </p:sp>
    </p:spTree>
    <p:extLst>
      <p:ext uri="{BB962C8B-B14F-4D97-AF65-F5344CB8AC3E}">
        <p14:creationId xmlns:p14="http://schemas.microsoft.com/office/powerpoint/2010/main" val="1949184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1" y="227542"/>
            <a:ext cx="3008313" cy="968375"/>
          </a:xfrm>
        </p:spPr>
        <p:txBody>
          <a:bodyPr anchor="b"/>
          <a:lstStyle>
            <a:lvl1pPr algn="l">
              <a:defRPr sz="2000" b="1"/>
            </a:lvl1pPr>
          </a:lstStyle>
          <a:p>
            <a:r>
              <a:rPr lang="it-IT" smtClean="0"/>
              <a:t>Fare clic per modificare stile</a:t>
            </a:r>
            <a:endParaRPr lang="it-IT"/>
          </a:p>
        </p:txBody>
      </p:sp>
      <p:sp>
        <p:nvSpPr>
          <p:cNvPr id="3" name="Segnaposto contenuto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Segnaposto data 4"/>
          <p:cNvSpPr>
            <a:spLocks noGrp="1"/>
          </p:cNvSpPr>
          <p:nvPr>
            <p:ph type="dt" sz="half" idx="10"/>
          </p:nvPr>
        </p:nvSpPr>
        <p:spPr/>
        <p:txBody>
          <a:bodyPr/>
          <a:lstStyle/>
          <a:p>
            <a:fld id="{42357A65-43C2-2F40-A95F-85CF55CFFEAA}" type="datetimeFigureOut">
              <a:rPr lang="it-IT" smtClean="0"/>
              <a:t>11/9/15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824839E-3485-CD45-94BF-1FCA1CFF9B38}" type="slidenum">
              <a:rPr lang="it-IT" smtClean="0"/>
              <a:t>‹n.›</a:t>
            </a:fld>
            <a:endParaRPr lang="it-IT"/>
          </a:p>
        </p:txBody>
      </p:sp>
    </p:spTree>
    <p:extLst>
      <p:ext uri="{BB962C8B-B14F-4D97-AF65-F5344CB8AC3E}">
        <p14:creationId xmlns:p14="http://schemas.microsoft.com/office/powerpoint/2010/main" val="1178522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000500"/>
            <a:ext cx="5486400" cy="472282"/>
          </a:xfrm>
        </p:spPr>
        <p:txBody>
          <a:bodyPr anchor="b"/>
          <a:lstStyle>
            <a:lvl1pPr algn="l">
              <a:defRPr sz="2000" b="1"/>
            </a:lvl1pPr>
          </a:lstStyle>
          <a:p>
            <a:r>
              <a:rPr lang="it-IT" smtClean="0"/>
              <a:t>Fare clic per modificare stile</a:t>
            </a:r>
            <a:endParaRPr lang="it-IT"/>
          </a:p>
        </p:txBody>
      </p:sp>
      <p:sp>
        <p:nvSpPr>
          <p:cNvPr id="3" name="Segnaposto immagine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Segnaposto data 4"/>
          <p:cNvSpPr>
            <a:spLocks noGrp="1"/>
          </p:cNvSpPr>
          <p:nvPr>
            <p:ph type="dt" sz="half" idx="10"/>
          </p:nvPr>
        </p:nvSpPr>
        <p:spPr/>
        <p:txBody>
          <a:bodyPr/>
          <a:lstStyle/>
          <a:p>
            <a:fld id="{42357A65-43C2-2F40-A95F-85CF55CFFEAA}" type="datetimeFigureOut">
              <a:rPr lang="it-IT" smtClean="0"/>
              <a:t>11/9/15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824839E-3485-CD45-94BF-1FCA1CFF9B38}" type="slidenum">
              <a:rPr lang="it-IT" smtClean="0"/>
              <a:t>‹n.›</a:t>
            </a:fld>
            <a:endParaRPr lang="it-IT"/>
          </a:p>
        </p:txBody>
      </p:sp>
    </p:spTree>
    <p:extLst>
      <p:ext uri="{BB962C8B-B14F-4D97-AF65-F5344CB8AC3E}">
        <p14:creationId xmlns:p14="http://schemas.microsoft.com/office/powerpoint/2010/main" val="6097912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it-IT" smtClean="0"/>
              <a:t>Fare clic per modificare stile</a:t>
            </a:r>
            <a:endParaRPr lang="it-IT"/>
          </a:p>
        </p:txBody>
      </p:sp>
      <p:sp>
        <p:nvSpPr>
          <p:cNvPr id="3" name="Segnaposto testo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42357A65-43C2-2F40-A95F-85CF55CFFEAA}" type="datetimeFigureOut">
              <a:rPr lang="it-IT" smtClean="0"/>
              <a:t>11/9/15</a:t>
            </a:fld>
            <a:endParaRPr lang="it-IT"/>
          </a:p>
        </p:txBody>
      </p:sp>
      <p:sp>
        <p:nvSpPr>
          <p:cNvPr id="5" name="Segnaposto piè di pagina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B824839E-3485-CD45-94BF-1FCA1CFF9B38}" type="slidenum">
              <a:rPr lang="it-IT" smtClean="0"/>
              <a:t>‹n.›</a:t>
            </a:fld>
            <a:endParaRPr lang="it-IT"/>
          </a:p>
        </p:txBody>
      </p:sp>
    </p:spTree>
    <p:extLst>
      <p:ext uri="{BB962C8B-B14F-4D97-AF65-F5344CB8AC3E}">
        <p14:creationId xmlns:p14="http://schemas.microsoft.com/office/powerpoint/2010/main" val="161363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www.spectrumpowderworks.com/" TargetMode="Externa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lemone.github.io/unit_9/Unit%209%20-%20Design%20Critique.pdf" TargetMode="External"/><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irbnb.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s://medium.com/"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latin typeface="Impact"/>
                <a:cs typeface="Impact"/>
              </a:rPr>
              <a:t>UNIT 9</a:t>
            </a:r>
            <a:endParaRPr lang="it-IT" dirty="0">
              <a:latin typeface="Impact"/>
              <a:cs typeface="Impact"/>
            </a:endParaRPr>
          </a:p>
        </p:txBody>
      </p:sp>
      <p:sp>
        <p:nvSpPr>
          <p:cNvPr id="3" name="Sottotitolo 2"/>
          <p:cNvSpPr>
            <a:spLocks noGrp="1"/>
          </p:cNvSpPr>
          <p:nvPr>
            <p:ph type="subTitle" idx="1"/>
          </p:nvPr>
        </p:nvSpPr>
        <p:spPr/>
        <p:txBody>
          <a:bodyPr>
            <a:normAutofit/>
          </a:bodyPr>
          <a:lstStyle/>
          <a:p>
            <a:r>
              <a:rPr lang="en-US" sz="4800" dirty="0" smtClean="0">
                <a:latin typeface="Mistral"/>
                <a:cs typeface="Mistral"/>
              </a:rPr>
              <a:t>critique</a:t>
            </a:r>
            <a:endParaRPr lang="en-US" sz="4800" dirty="0">
              <a:latin typeface="Mistral"/>
              <a:cs typeface="Mistral"/>
            </a:endParaRPr>
          </a:p>
        </p:txBody>
      </p:sp>
    </p:spTree>
    <p:extLst>
      <p:ext uri="{BB962C8B-B14F-4D97-AF65-F5344CB8AC3E}">
        <p14:creationId xmlns:p14="http://schemas.microsoft.com/office/powerpoint/2010/main" val="4161364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l"/>
            <a:r>
              <a:rPr lang="it-IT" dirty="0" smtClean="0">
                <a:latin typeface="Impact"/>
                <a:cs typeface="Impact"/>
              </a:rPr>
              <a:t>TYPOGRAPHY</a:t>
            </a:r>
            <a:endParaRPr lang="it-IT" dirty="0">
              <a:latin typeface="Impact"/>
              <a:cs typeface="Impact"/>
            </a:endParaRPr>
          </a:p>
        </p:txBody>
      </p:sp>
      <p:sp>
        <p:nvSpPr>
          <p:cNvPr id="3" name="Segnaposto contenuto 2"/>
          <p:cNvSpPr>
            <a:spLocks noGrp="1"/>
          </p:cNvSpPr>
          <p:nvPr>
            <p:ph idx="1"/>
          </p:nvPr>
        </p:nvSpPr>
        <p:spPr/>
        <p:txBody>
          <a:bodyPr>
            <a:normAutofit/>
          </a:bodyPr>
          <a:lstStyle/>
          <a:p>
            <a:r>
              <a:rPr lang="en-US" sz="2000" dirty="0" smtClean="0">
                <a:latin typeface="Trebuchet MS"/>
                <a:cs typeface="Trebuchet MS"/>
              </a:rPr>
              <a:t>I think the selection of fonts makes sense for almost all elements (Sans-serif for the main titles and Serif for the text and buttons).</a:t>
            </a:r>
          </a:p>
          <a:p>
            <a:r>
              <a:rPr lang="en-US" sz="2000" dirty="0" smtClean="0">
                <a:latin typeface="Trebuchet MS"/>
                <a:cs typeface="Trebuchet MS"/>
              </a:rPr>
              <a:t>I am not one hundred percent sure of the fonts chosen for the menu tabs and the watermark. I think they add complexity. </a:t>
            </a:r>
          </a:p>
          <a:p>
            <a:pPr lvl="1"/>
            <a:r>
              <a:rPr lang="en-US" sz="1600" dirty="0" smtClean="0">
                <a:latin typeface="Trebuchet MS"/>
                <a:cs typeface="Trebuchet MS"/>
              </a:rPr>
              <a:t>I would eliminate the watermark or select a totally different font in contract with all the others; and</a:t>
            </a:r>
          </a:p>
          <a:p>
            <a:pPr lvl="1"/>
            <a:r>
              <a:rPr lang="en-US" sz="1600" dirty="0" smtClean="0">
                <a:latin typeface="Trebuchet MS"/>
                <a:cs typeface="Trebuchet MS"/>
              </a:rPr>
              <a:t>for the menu tabs (the one on the top and the one in the sidebar) I would probably use one of the other fonts and differentiate it with either colors or thickness, or maybe it’s just a matter of size and it’s just disproportionate, so try to increase the size and see how it looks</a:t>
            </a:r>
          </a:p>
          <a:p>
            <a:pPr lvl="1"/>
            <a:endParaRPr lang="en-US" sz="1600" dirty="0">
              <a:latin typeface="Trebuchet MS"/>
              <a:cs typeface="Trebuchet MS"/>
            </a:endParaRPr>
          </a:p>
        </p:txBody>
      </p:sp>
    </p:spTree>
    <p:extLst>
      <p:ext uri="{BB962C8B-B14F-4D97-AF65-F5344CB8AC3E}">
        <p14:creationId xmlns:p14="http://schemas.microsoft.com/office/powerpoint/2010/main" val="283555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l"/>
            <a:r>
              <a:rPr lang="it-IT" dirty="0" smtClean="0">
                <a:latin typeface="Impact"/>
                <a:cs typeface="Impact"/>
              </a:rPr>
              <a:t>NAVIGATION</a:t>
            </a:r>
            <a:endParaRPr lang="it-IT" dirty="0">
              <a:latin typeface="Impact"/>
              <a:cs typeface="Impact"/>
            </a:endParaRPr>
          </a:p>
        </p:txBody>
      </p:sp>
      <p:sp>
        <p:nvSpPr>
          <p:cNvPr id="3" name="Segnaposto contenuto 2"/>
          <p:cNvSpPr>
            <a:spLocks noGrp="1"/>
          </p:cNvSpPr>
          <p:nvPr>
            <p:ph idx="1"/>
          </p:nvPr>
        </p:nvSpPr>
        <p:spPr/>
        <p:txBody>
          <a:bodyPr>
            <a:normAutofit/>
          </a:bodyPr>
          <a:lstStyle/>
          <a:p>
            <a:r>
              <a:rPr lang="en-US" sz="1800" dirty="0" smtClean="0">
                <a:latin typeface="Trebuchet MS"/>
                <a:cs typeface="Trebuchet MS"/>
              </a:rPr>
              <a:t>The navigation is pretty linear</a:t>
            </a:r>
          </a:p>
          <a:p>
            <a:r>
              <a:rPr lang="en-US" sz="1800" dirty="0" smtClean="0">
                <a:latin typeface="Trebuchet MS"/>
                <a:cs typeface="Trebuchet MS"/>
              </a:rPr>
              <a:t>I like how the content adjust to smaller screens, also the reduction of contents is appropriate</a:t>
            </a:r>
          </a:p>
        </p:txBody>
      </p:sp>
    </p:spTree>
    <p:extLst>
      <p:ext uri="{BB962C8B-B14F-4D97-AF65-F5344CB8AC3E}">
        <p14:creationId xmlns:p14="http://schemas.microsoft.com/office/powerpoint/2010/main" val="226302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l"/>
            <a:r>
              <a:rPr lang="it-IT" dirty="0" smtClean="0">
                <a:latin typeface="Impact"/>
                <a:cs typeface="Impact"/>
              </a:rPr>
              <a:t>FLOW</a:t>
            </a:r>
            <a:endParaRPr lang="it-IT" dirty="0">
              <a:latin typeface="Impact"/>
              <a:cs typeface="Impact"/>
            </a:endParaRPr>
          </a:p>
        </p:txBody>
      </p:sp>
      <p:sp>
        <p:nvSpPr>
          <p:cNvPr id="3" name="Segnaposto contenuto 2"/>
          <p:cNvSpPr>
            <a:spLocks noGrp="1"/>
          </p:cNvSpPr>
          <p:nvPr>
            <p:ph idx="1"/>
          </p:nvPr>
        </p:nvSpPr>
        <p:spPr/>
        <p:txBody>
          <a:bodyPr>
            <a:normAutofit/>
          </a:bodyPr>
          <a:lstStyle/>
          <a:p>
            <a:r>
              <a:rPr lang="en-US" sz="1800" dirty="0" smtClean="0">
                <a:latin typeface="Trebuchet MS"/>
                <a:cs typeface="Trebuchet MS"/>
              </a:rPr>
              <a:t>The flow works pretty well</a:t>
            </a:r>
          </a:p>
          <a:p>
            <a:r>
              <a:rPr lang="en-US" sz="1800" dirty="0" smtClean="0">
                <a:latin typeface="Trebuchet MS"/>
                <a:cs typeface="Trebuchet MS"/>
              </a:rPr>
              <a:t>The attention is captured by the main slogan and claim because of the position, the font size, and the background image. </a:t>
            </a:r>
            <a:endParaRPr lang="en-US" sz="1800" dirty="0">
              <a:latin typeface="Trebuchet MS"/>
              <a:cs typeface="Trebuchet MS"/>
            </a:endParaRPr>
          </a:p>
          <a:p>
            <a:r>
              <a:rPr lang="en-US" sz="1800" dirty="0" smtClean="0">
                <a:latin typeface="Trebuchet MS"/>
                <a:cs typeface="Trebuchet MS"/>
              </a:rPr>
              <a:t>It is interesting to have the option of closing the header but I can’t decide whether I find it confusing</a:t>
            </a:r>
          </a:p>
          <a:p>
            <a:r>
              <a:rPr lang="en-US" sz="1800" dirty="0" smtClean="0">
                <a:latin typeface="Trebuchet MS"/>
                <a:cs typeface="Trebuchet MS"/>
              </a:rPr>
              <a:t>Colors and shapes help in identifying all next actions to take </a:t>
            </a:r>
          </a:p>
          <a:p>
            <a:r>
              <a:rPr lang="en-US" sz="1800" dirty="0" smtClean="0">
                <a:latin typeface="Trebuchet MS"/>
                <a:cs typeface="Trebuchet MS"/>
              </a:rPr>
              <a:t>I find it overall easy to navigate, although I wonder whether there are too many buttons leading to the same action</a:t>
            </a:r>
          </a:p>
          <a:p>
            <a:r>
              <a:rPr lang="en-US" sz="1800" dirty="0" smtClean="0">
                <a:latin typeface="Trebuchet MS"/>
                <a:cs typeface="Trebuchet MS"/>
              </a:rPr>
              <a:t>I would also consider some light “hovers” to add to buttons and menus</a:t>
            </a:r>
            <a:endParaRPr lang="en-US" sz="1800" dirty="0" smtClean="0">
              <a:latin typeface="Trebuchet MS"/>
              <a:cs typeface="Trebuchet MS"/>
            </a:endParaRPr>
          </a:p>
        </p:txBody>
      </p:sp>
    </p:spTree>
    <p:extLst>
      <p:ext uri="{BB962C8B-B14F-4D97-AF65-F5344CB8AC3E}">
        <p14:creationId xmlns:p14="http://schemas.microsoft.com/office/powerpoint/2010/main" val="3460300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Screen Shot 2015-11-10 at 12.12.23 AM.png"/>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9124567" cy="5715000"/>
          </a:xfrm>
          <a:prstGeom prst="rect">
            <a:avLst/>
          </a:prstGeom>
        </p:spPr>
      </p:pic>
      <p:sp>
        <p:nvSpPr>
          <p:cNvPr id="5" name="Rettangolo 4"/>
          <p:cNvSpPr/>
          <p:nvPr/>
        </p:nvSpPr>
        <p:spPr>
          <a:xfrm>
            <a:off x="0" y="4021665"/>
            <a:ext cx="9144000" cy="433893"/>
          </a:xfrm>
          <a:prstGeom prst="rect">
            <a:avLst/>
          </a:prstGeom>
          <a:solidFill>
            <a:srgbClr val="FFFFFF">
              <a:alpha val="78000"/>
            </a:srgbClr>
          </a:solidFill>
        </p:spPr>
        <p:txBody>
          <a:bodyPr vert="horz" lIns="91440" tIns="45720" rIns="91440" bIns="45720" rtlCol="0" anchor="ctr">
            <a:normAutofit/>
          </a:bodyPr>
          <a:lstStyle/>
          <a:p>
            <a:pPr>
              <a:spcBef>
                <a:spcPct val="20000"/>
              </a:spcBef>
              <a:buFont typeface="Arial"/>
              <a:buNone/>
            </a:pPr>
            <a:endParaRPr lang="it-IT" sz="2000">
              <a:solidFill>
                <a:schemeClr val="tx1">
                  <a:tint val="75000"/>
                </a:schemeClr>
              </a:solidFill>
            </a:endParaRPr>
          </a:p>
        </p:txBody>
      </p:sp>
      <p:sp>
        <p:nvSpPr>
          <p:cNvPr id="6" name="Rettangolo 5"/>
          <p:cNvSpPr/>
          <p:nvPr/>
        </p:nvSpPr>
        <p:spPr>
          <a:xfrm>
            <a:off x="0" y="4540250"/>
            <a:ext cx="9144000" cy="1174750"/>
          </a:xfrm>
          <a:prstGeom prst="rect">
            <a:avLst/>
          </a:prstGeom>
          <a:solidFill>
            <a:srgbClr val="FFFFFF">
              <a:alpha val="78000"/>
            </a:srgbClr>
          </a:solidFill>
        </p:spPr>
        <p:txBody>
          <a:bodyPr vert="horz" lIns="91440" tIns="45720" rIns="91440" bIns="45720" rtlCol="0" anchor="ctr">
            <a:normAutofit/>
          </a:bodyPr>
          <a:lstStyle/>
          <a:p>
            <a:pPr>
              <a:spcBef>
                <a:spcPct val="20000"/>
              </a:spcBef>
              <a:buFont typeface="Arial"/>
              <a:buNone/>
            </a:pPr>
            <a:endParaRPr lang="it-IT" sz="2000">
              <a:solidFill>
                <a:schemeClr val="tx1">
                  <a:tint val="75000"/>
                </a:schemeClr>
              </a:solidFill>
            </a:endParaRPr>
          </a:p>
        </p:txBody>
      </p:sp>
      <p:sp>
        <p:nvSpPr>
          <p:cNvPr id="2" name="Titolo 1"/>
          <p:cNvSpPr>
            <a:spLocks noGrp="1"/>
          </p:cNvSpPr>
          <p:nvPr>
            <p:ph type="title"/>
          </p:nvPr>
        </p:nvSpPr>
        <p:spPr>
          <a:xfrm>
            <a:off x="722313" y="4392061"/>
            <a:ext cx="7772400" cy="1135063"/>
          </a:xfrm>
        </p:spPr>
        <p:txBody>
          <a:bodyPr>
            <a:normAutofit fontScale="90000"/>
          </a:bodyPr>
          <a:lstStyle/>
          <a:p>
            <a:r>
              <a:rPr lang="it-IT" sz="5300" dirty="0" err="1" smtClean="0"/>
              <a:t>Spectrum</a:t>
            </a:r>
            <a:r>
              <a:rPr lang="it-IT" sz="5300" dirty="0" smtClean="0"/>
              <a:t> </a:t>
            </a:r>
            <a:r>
              <a:rPr lang="it-IT" sz="5300" dirty="0" err="1" smtClean="0"/>
              <a:t>powderworks</a:t>
            </a:r>
            <a:r>
              <a:rPr lang="it-IT" sz="5300" dirty="0" smtClean="0"/>
              <a:t/>
            </a:r>
            <a:br>
              <a:rPr lang="it-IT" sz="5300" dirty="0" smtClean="0"/>
            </a:br>
            <a:r>
              <a:rPr lang="it-IT" sz="2700" dirty="0" err="1" smtClean="0"/>
              <a:t>Artistic</a:t>
            </a:r>
            <a:r>
              <a:rPr lang="it-IT" sz="2700" dirty="0" smtClean="0"/>
              <a:t> painting service</a:t>
            </a:r>
            <a:endParaRPr lang="it-IT" dirty="0"/>
          </a:p>
        </p:txBody>
      </p:sp>
      <p:sp>
        <p:nvSpPr>
          <p:cNvPr id="3" name="Segnaposto testo 2"/>
          <p:cNvSpPr>
            <a:spLocks noGrp="1"/>
          </p:cNvSpPr>
          <p:nvPr>
            <p:ph type="body" idx="1"/>
          </p:nvPr>
        </p:nvSpPr>
        <p:spPr>
          <a:xfrm>
            <a:off x="722313" y="3141905"/>
            <a:ext cx="7772400" cy="1250156"/>
          </a:xfrm>
        </p:spPr>
        <p:txBody>
          <a:bodyPr/>
          <a:lstStyle/>
          <a:p>
            <a:r>
              <a:rPr lang="it-IT" dirty="0" smtClean="0">
                <a:hlinkClick r:id="rId4"/>
              </a:rPr>
              <a:t>http://www.spectrumpowderworks.com/</a:t>
            </a:r>
            <a:r>
              <a:rPr lang="it-IT" dirty="0" smtClean="0"/>
              <a:t> </a:t>
            </a:r>
            <a:endParaRPr lang="it-IT" dirty="0"/>
          </a:p>
        </p:txBody>
      </p:sp>
    </p:spTree>
    <p:extLst>
      <p:ext uri="{BB962C8B-B14F-4D97-AF65-F5344CB8AC3E}">
        <p14:creationId xmlns:p14="http://schemas.microsoft.com/office/powerpoint/2010/main" val="189644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l"/>
            <a:r>
              <a:rPr lang="it-IT" dirty="0" smtClean="0">
                <a:latin typeface="Impact"/>
                <a:cs typeface="Impact"/>
              </a:rPr>
              <a:t>LAYOUT</a:t>
            </a:r>
            <a:endParaRPr lang="it-IT" dirty="0">
              <a:latin typeface="Impact"/>
              <a:cs typeface="Impact"/>
            </a:endParaRPr>
          </a:p>
        </p:txBody>
      </p:sp>
      <p:sp>
        <p:nvSpPr>
          <p:cNvPr id="3" name="Segnaposto contenuto 2"/>
          <p:cNvSpPr>
            <a:spLocks noGrp="1"/>
          </p:cNvSpPr>
          <p:nvPr>
            <p:ph idx="1"/>
          </p:nvPr>
        </p:nvSpPr>
        <p:spPr>
          <a:xfrm>
            <a:off x="457200" y="1227670"/>
            <a:ext cx="8229600" cy="4169830"/>
          </a:xfrm>
        </p:spPr>
        <p:txBody>
          <a:bodyPr>
            <a:noAutofit/>
          </a:bodyPr>
          <a:lstStyle/>
          <a:p>
            <a:r>
              <a:rPr lang="en-US" sz="1600" dirty="0" smtClean="0">
                <a:latin typeface="Trebuchet MS"/>
                <a:cs typeface="Trebuchet MS"/>
              </a:rPr>
              <a:t>I like the idea of the landing page to be made of one big image sliding kind of menu, but its layout should be made lighter and more modern.</a:t>
            </a:r>
          </a:p>
          <a:p>
            <a:r>
              <a:rPr lang="en-US" sz="1600" dirty="0" smtClean="0">
                <a:latin typeface="Trebuchet MS"/>
                <a:cs typeface="Trebuchet MS"/>
              </a:rPr>
              <a:t>I like also the balance between the emptiness of the page and the animation of the main menu.</a:t>
            </a:r>
            <a:endParaRPr lang="en-US" sz="1600" dirty="0" smtClean="0">
              <a:latin typeface="Trebuchet MS"/>
              <a:cs typeface="Trebuchet MS"/>
            </a:endParaRPr>
          </a:p>
          <a:p>
            <a:r>
              <a:rPr lang="en-US" sz="1600" dirty="0" smtClean="0">
                <a:latin typeface="Trebuchet MS"/>
                <a:cs typeface="Trebuchet MS"/>
              </a:rPr>
              <a:t>The overall layout does not represent properly the service offered. The current layout </a:t>
            </a:r>
            <a:r>
              <a:rPr lang="en-US" sz="1600" dirty="0" smtClean="0">
                <a:latin typeface="Trebuchet MS"/>
                <a:cs typeface="Trebuchet MS"/>
              </a:rPr>
              <a:t>reduces the website to a pure service without conveying the trendy cool side of it.</a:t>
            </a:r>
          </a:p>
          <a:p>
            <a:r>
              <a:rPr lang="en-US" sz="1600" dirty="0" smtClean="0">
                <a:latin typeface="Trebuchet MS"/>
                <a:cs typeface="Trebuchet MS"/>
              </a:rPr>
              <a:t>Shadows are dated, and t</a:t>
            </a:r>
            <a:r>
              <a:rPr lang="en-US" sz="1600" dirty="0" smtClean="0">
                <a:latin typeface="Trebuchet MS"/>
                <a:cs typeface="Trebuchet MS"/>
              </a:rPr>
              <a:t>he whole color palette should be rethought. They are talking about colors and painting, and this side should totally emerge from the website.</a:t>
            </a:r>
          </a:p>
          <a:p>
            <a:r>
              <a:rPr lang="en-US" sz="1600" dirty="0" smtClean="0">
                <a:latin typeface="Trebuchet MS"/>
                <a:cs typeface="Trebuchet MS"/>
              </a:rPr>
              <a:t>I would get ri</a:t>
            </a:r>
            <a:r>
              <a:rPr lang="en-US" sz="1600" dirty="0" smtClean="0">
                <a:latin typeface="Trebuchet MS"/>
                <a:cs typeface="Trebuchet MS"/>
              </a:rPr>
              <a:t>d of the background image for the website name, change the color of it, and align all e</a:t>
            </a:r>
            <a:r>
              <a:rPr lang="en-US" sz="1600" dirty="0" smtClean="0">
                <a:latin typeface="Trebuchet MS"/>
                <a:cs typeface="Trebuchet MS"/>
              </a:rPr>
              <a:t>lements properly</a:t>
            </a:r>
            <a:r>
              <a:rPr lang="en-US" sz="1600" dirty="0">
                <a:latin typeface="Trebuchet MS"/>
                <a:cs typeface="Trebuchet MS"/>
              </a:rPr>
              <a:t> </a:t>
            </a:r>
            <a:r>
              <a:rPr lang="en-US" sz="1600" dirty="0" smtClean="0">
                <a:latin typeface="Trebuchet MS"/>
                <a:cs typeface="Trebuchet MS"/>
              </a:rPr>
              <a:t>(watermark and also bottom menu).</a:t>
            </a:r>
          </a:p>
          <a:p>
            <a:r>
              <a:rPr lang="en-US" sz="1600" dirty="0" smtClean="0">
                <a:latin typeface="Trebuchet MS"/>
                <a:cs typeface="Trebuchet MS"/>
              </a:rPr>
              <a:t>The contrast between background color (dark grey) and fonts (black) could be improved.</a:t>
            </a:r>
          </a:p>
          <a:p>
            <a:r>
              <a:rPr lang="en-US" sz="1600" dirty="0" smtClean="0">
                <a:latin typeface="Trebuchet MS"/>
                <a:cs typeface="Trebuchet MS"/>
              </a:rPr>
              <a:t>I would spread the bottom menu items to occupy the whole width of the main menu.</a:t>
            </a:r>
          </a:p>
        </p:txBody>
      </p:sp>
    </p:spTree>
    <p:extLst>
      <p:ext uri="{BB962C8B-B14F-4D97-AF65-F5344CB8AC3E}">
        <p14:creationId xmlns:p14="http://schemas.microsoft.com/office/powerpoint/2010/main" val="2775128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l"/>
            <a:r>
              <a:rPr lang="it-IT" dirty="0" smtClean="0">
                <a:latin typeface="Impact"/>
                <a:cs typeface="Impact"/>
              </a:rPr>
              <a:t>TYPOGRAPHY</a:t>
            </a:r>
            <a:endParaRPr lang="it-IT" dirty="0">
              <a:latin typeface="Impact"/>
              <a:cs typeface="Impact"/>
            </a:endParaRPr>
          </a:p>
        </p:txBody>
      </p:sp>
      <p:sp>
        <p:nvSpPr>
          <p:cNvPr id="3" name="Segnaposto contenuto 2"/>
          <p:cNvSpPr>
            <a:spLocks noGrp="1"/>
          </p:cNvSpPr>
          <p:nvPr>
            <p:ph idx="1"/>
          </p:nvPr>
        </p:nvSpPr>
        <p:spPr/>
        <p:txBody>
          <a:bodyPr>
            <a:normAutofit/>
          </a:bodyPr>
          <a:lstStyle/>
          <a:p>
            <a:r>
              <a:rPr lang="en-US" sz="2000" dirty="0" smtClean="0">
                <a:latin typeface="Trebuchet MS"/>
                <a:cs typeface="Trebuchet MS"/>
              </a:rPr>
              <a:t>I would try with a different font for the website name, or maybe once the background is removed and the color changed it actually looks like pain splatters.</a:t>
            </a:r>
          </a:p>
          <a:p>
            <a:r>
              <a:rPr lang="en-US" sz="2000" dirty="0" smtClean="0">
                <a:latin typeface="Trebuchet MS"/>
                <a:cs typeface="Trebuchet MS"/>
              </a:rPr>
              <a:t>I am not one hundred percent sure of the fonts chosen. Are they Comics San? </a:t>
            </a:r>
          </a:p>
          <a:p>
            <a:r>
              <a:rPr lang="en-US" sz="2000" dirty="0" smtClean="0">
                <a:latin typeface="Trebuchet MS"/>
                <a:cs typeface="Trebuchet MS"/>
              </a:rPr>
              <a:t>Keeping the current Sans Serif for the menu and the main titles my be okay, but I would try with different options for the contents.</a:t>
            </a:r>
            <a:endParaRPr lang="en-US" sz="1600" dirty="0">
              <a:latin typeface="Trebuchet MS"/>
              <a:cs typeface="Trebuchet MS"/>
            </a:endParaRPr>
          </a:p>
        </p:txBody>
      </p:sp>
    </p:spTree>
    <p:extLst>
      <p:ext uri="{BB962C8B-B14F-4D97-AF65-F5344CB8AC3E}">
        <p14:creationId xmlns:p14="http://schemas.microsoft.com/office/powerpoint/2010/main" val="2346848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l"/>
            <a:r>
              <a:rPr lang="it-IT" dirty="0" smtClean="0">
                <a:latin typeface="Impact"/>
                <a:cs typeface="Impact"/>
              </a:rPr>
              <a:t>NAVIGATION</a:t>
            </a:r>
            <a:endParaRPr lang="it-IT" dirty="0">
              <a:latin typeface="Impact"/>
              <a:cs typeface="Impact"/>
            </a:endParaRPr>
          </a:p>
        </p:txBody>
      </p:sp>
      <p:sp>
        <p:nvSpPr>
          <p:cNvPr id="3" name="Segnaposto contenuto 2"/>
          <p:cNvSpPr>
            <a:spLocks noGrp="1"/>
          </p:cNvSpPr>
          <p:nvPr>
            <p:ph idx="1"/>
          </p:nvPr>
        </p:nvSpPr>
        <p:spPr/>
        <p:txBody>
          <a:bodyPr>
            <a:normAutofit/>
          </a:bodyPr>
          <a:lstStyle/>
          <a:p>
            <a:r>
              <a:rPr lang="en-US" sz="1800" dirty="0" smtClean="0">
                <a:latin typeface="Trebuchet MS"/>
                <a:cs typeface="Trebuchet MS"/>
              </a:rPr>
              <a:t>The navigation is easy</a:t>
            </a:r>
          </a:p>
          <a:p>
            <a:r>
              <a:rPr lang="en-US" sz="1800" dirty="0" smtClean="0">
                <a:latin typeface="Trebuchet MS"/>
                <a:cs typeface="Trebuchet MS"/>
              </a:rPr>
              <a:t>The page does not adapt to smaller screens</a:t>
            </a:r>
          </a:p>
          <a:p>
            <a:r>
              <a:rPr lang="en-US" sz="1800" dirty="0" smtClean="0">
                <a:latin typeface="Trebuchet MS"/>
                <a:cs typeface="Trebuchet MS"/>
              </a:rPr>
              <a:t>Three menu items out of four redirect to an external site opening a new tab (I would consider creating a stream of pictures within the website</a:t>
            </a:r>
          </a:p>
          <a:p>
            <a:endParaRPr lang="en-US" sz="1800" dirty="0" smtClean="0">
              <a:latin typeface="Trebuchet MS"/>
              <a:cs typeface="Trebuchet MS"/>
            </a:endParaRPr>
          </a:p>
        </p:txBody>
      </p:sp>
    </p:spTree>
    <p:extLst>
      <p:ext uri="{BB962C8B-B14F-4D97-AF65-F5344CB8AC3E}">
        <p14:creationId xmlns:p14="http://schemas.microsoft.com/office/powerpoint/2010/main" val="1444099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l"/>
            <a:r>
              <a:rPr lang="it-IT" dirty="0" smtClean="0">
                <a:latin typeface="Impact"/>
                <a:cs typeface="Impact"/>
              </a:rPr>
              <a:t>FLOW</a:t>
            </a:r>
            <a:endParaRPr lang="it-IT" dirty="0">
              <a:latin typeface="Impact"/>
              <a:cs typeface="Impact"/>
            </a:endParaRPr>
          </a:p>
        </p:txBody>
      </p:sp>
      <p:sp>
        <p:nvSpPr>
          <p:cNvPr id="3" name="Segnaposto contenuto 2"/>
          <p:cNvSpPr>
            <a:spLocks noGrp="1"/>
          </p:cNvSpPr>
          <p:nvPr>
            <p:ph idx="1"/>
          </p:nvPr>
        </p:nvSpPr>
        <p:spPr/>
        <p:txBody>
          <a:bodyPr>
            <a:normAutofit/>
          </a:bodyPr>
          <a:lstStyle/>
          <a:p>
            <a:r>
              <a:rPr lang="en-US" sz="1800" dirty="0" smtClean="0">
                <a:latin typeface="Trebuchet MS"/>
                <a:cs typeface="Trebuchet MS"/>
              </a:rPr>
              <a:t>I am not totally convinced about the items put in the main menu and those put in the bottom menu. I guess the main menu should have the most important information, but without browsing the bottom menu I feel like the user does not have a complete idea of what the company is doing</a:t>
            </a:r>
          </a:p>
          <a:p>
            <a:r>
              <a:rPr lang="en-US" sz="1800" dirty="0" smtClean="0">
                <a:latin typeface="Trebuchet MS"/>
                <a:cs typeface="Trebuchet MS"/>
              </a:rPr>
              <a:t>Maybe an alternative distinction could be to separate photo galleries from information</a:t>
            </a:r>
          </a:p>
          <a:p>
            <a:r>
              <a:rPr lang="en-US" sz="1800" dirty="0" smtClean="0">
                <a:latin typeface="Trebuchet MS"/>
                <a:cs typeface="Trebuchet MS"/>
              </a:rPr>
              <a:t>There is not much text nor colors, so the flow is suggested by the page layout, though images could have been more coherent with the content they represent to help the user interpret the website</a:t>
            </a:r>
          </a:p>
        </p:txBody>
      </p:sp>
    </p:spTree>
    <p:extLst>
      <p:ext uri="{BB962C8B-B14F-4D97-AF65-F5344CB8AC3E}">
        <p14:creationId xmlns:p14="http://schemas.microsoft.com/office/powerpoint/2010/main" val="360740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Screen Shot 2015-11-09 at 11.52.59 PM.png"/>
          <p:cNvPicPr>
            <a:picLocks noChangeAspect="1"/>
          </p:cNvPicPr>
          <p:nvPr/>
        </p:nvPicPr>
        <p:blipFill rotWithShape="1">
          <a:blip r:embed="rId3">
            <a:alphaModFix amt="60000"/>
            <a:extLst>
              <a:ext uri="{28A0092B-C50C-407E-A947-70E740481C1C}">
                <a14:useLocalDpi xmlns:a14="http://schemas.microsoft.com/office/drawing/2010/main" val="0"/>
              </a:ext>
            </a:extLst>
          </a:blip>
          <a:srcRect t="2701"/>
          <a:stretch/>
        </p:blipFill>
        <p:spPr>
          <a:xfrm>
            <a:off x="0" y="0"/>
            <a:ext cx="9144000" cy="4573746"/>
          </a:xfrm>
          <a:prstGeom prst="rect">
            <a:avLst/>
          </a:prstGeom>
        </p:spPr>
      </p:pic>
      <p:sp>
        <p:nvSpPr>
          <p:cNvPr id="2" name="Titolo 1"/>
          <p:cNvSpPr>
            <a:spLocks noGrp="1"/>
          </p:cNvSpPr>
          <p:nvPr>
            <p:ph type="title"/>
          </p:nvPr>
        </p:nvSpPr>
        <p:spPr>
          <a:xfrm>
            <a:off x="722313" y="4413227"/>
            <a:ext cx="7772400" cy="1135063"/>
          </a:xfrm>
        </p:spPr>
        <p:txBody>
          <a:bodyPr>
            <a:normAutofit fontScale="90000"/>
          </a:bodyPr>
          <a:lstStyle/>
          <a:p>
            <a:r>
              <a:rPr lang="it-IT" sz="5300" dirty="0" err="1" smtClean="0"/>
              <a:t>roomiversity</a:t>
            </a:r>
            <a:r>
              <a:rPr lang="it-IT" sz="5300" dirty="0" smtClean="0"/>
              <a:t/>
            </a:r>
            <a:br>
              <a:rPr lang="it-IT" sz="5300" dirty="0" smtClean="0"/>
            </a:br>
            <a:r>
              <a:rPr lang="it-IT" sz="2700" dirty="0" smtClean="0"/>
              <a:t>A </a:t>
            </a:r>
            <a:r>
              <a:rPr lang="it-IT" sz="2700" dirty="0" smtClean="0"/>
              <a:t>community of </a:t>
            </a:r>
            <a:r>
              <a:rPr lang="it-IT" sz="2700" dirty="0" err="1" smtClean="0"/>
              <a:t>exchange</a:t>
            </a:r>
            <a:r>
              <a:rPr lang="it-IT" sz="2700" dirty="0" smtClean="0"/>
              <a:t> </a:t>
            </a:r>
            <a:r>
              <a:rPr lang="it-IT" sz="2700" dirty="0" err="1" smtClean="0"/>
              <a:t>students</a:t>
            </a:r>
            <a:endParaRPr lang="it-IT" dirty="0"/>
          </a:p>
        </p:txBody>
      </p:sp>
      <p:sp>
        <p:nvSpPr>
          <p:cNvPr id="5" name="Rettangolo 4"/>
          <p:cNvSpPr/>
          <p:nvPr/>
        </p:nvSpPr>
        <p:spPr>
          <a:xfrm>
            <a:off x="0" y="4021665"/>
            <a:ext cx="9144000" cy="433893"/>
          </a:xfrm>
          <a:prstGeom prst="rect">
            <a:avLst/>
          </a:prstGeom>
          <a:solidFill>
            <a:srgbClr val="FFFFFF">
              <a:alpha val="78000"/>
            </a:srgbClr>
          </a:solidFill>
        </p:spPr>
        <p:txBody>
          <a:bodyPr vert="horz" lIns="91440" tIns="45720" rIns="91440" bIns="45720" rtlCol="0" anchor="ctr">
            <a:normAutofit/>
          </a:bodyPr>
          <a:lstStyle/>
          <a:p>
            <a:pPr>
              <a:spcBef>
                <a:spcPct val="20000"/>
              </a:spcBef>
              <a:buFont typeface="Arial"/>
              <a:buNone/>
            </a:pPr>
            <a:endParaRPr lang="it-IT" sz="2000">
              <a:solidFill>
                <a:schemeClr val="tx1">
                  <a:tint val="75000"/>
                </a:schemeClr>
              </a:solidFill>
            </a:endParaRPr>
          </a:p>
        </p:txBody>
      </p:sp>
      <p:sp>
        <p:nvSpPr>
          <p:cNvPr id="3" name="Segnaposto testo 2"/>
          <p:cNvSpPr>
            <a:spLocks noGrp="1"/>
          </p:cNvSpPr>
          <p:nvPr>
            <p:ph type="body" idx="1"/>
          </p:nvPr>
        </p:nvSpPr>
        <p:spPr>
          <a:xfrm>
            <a:off x="722313" y="3163071"/>
            <a:ext cx="7772400" cy="1250156"/>
          </a:xfrm>
        </p:spPr>
        <p:txBody>
          <a:bodyPr/>
          <a:lstStyle/>
          <a:p>
            <a:r>
              <a:rPr lang="it-IT" dirty="0" smtClean="0">
                <a:hlinkClick r:id="rId4"/>
              </a:rPr>
              <a:t>http://ivale88.github.io/unit_8/index.html</a:t>
            </a:r>
            <a:endParaRPr lang="it-IT" dirty="0"/>
          </a:p>
        </p:txBody>
      </p:sp>
    </p:spTree>
    <p:extLst>
      <p:ext uri="{BB962C8B-B14F-4D97-AF65-F5344CB8AC3E}">
        <p14:creationId xmlns:p14="http://schemas.microsoft.com/office/powerpoint/2010/main" val="72724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pPr algn="r"/>
            <a:r>
              <a:rPr lang="it-IT" sz="2800" b="1" dirty="0" err="1" smtClean="0">
                <a:latin typeface="Trebuchet MS"/>
                <a:cs typeface="Trebuchet MS"/>
              </a:rPr>
              <a:t>Which</a:t>
            </a:r>
            <a:r>
              <a:rPr lang="it-IT" sz="2800" b="1" dirty="0" smtClean="0">
                <a:latin typeface="Trebuchet MS"/>
                <a:cs typeface="Trebuchet MS"/>
              </a:rPr>
              <a:t> </a:t>
            </a:r>
            <a:r>
              <a:rPr lang="it-IT" sz="2800" b="1" dirty="0" err="1" smtClean="0">
                <a:latin typeface="Trebuchet MS"/>
                <a:cs typeface="Trebuchet MS"/>
              </a:rPr>
              <a:t>existing</a:t>
            </a:r>
            <a:r>
              <a:rPr lang="it-IT" sz="2800" b="1" dirty="0" smtClean="0">
                <a:latin typeface="Trebuchet MS"/>
                <a:cs typeface="Trebuchet MS"/>
              </a:rPr>
              <a:t> </a:t>
            </a:r>
            <a:r>
              <a:rPr lang="it-IT" sz="2800" b="1" dirty="0" err="1" smtClean="0">
                <a:latin typeface="Trebuchet MS"/>
                <a:cs typeface="Trebuchet MS"/>
              </a:rPr>
              <a:t>websites</a:t>
            </a:r>
            <a:r>
              <a:rPr lang="it-IT" sz="2800" b="1" dirty="0" smtClean="0">
                <a:latin typeface="Trebuchet MS"/>
                <a:cs typeface="Trebuchet MS"/>
              </a:rPr>
              <a:t> out </a:t>
            </a:r>
            <a:r>
              <a:rPr lang="it-IT" sz="2800" b="1" dirty="0" err="1" smtClean="0">
                <a:latin typeface="Trebuchet MS"/>
                <a:cs typeface="Trebuchet MS"/>
              </a:rPr>
              <a:t>there</a:t>
            </a:r>
            <a:r>
              <a:rPr lang="it-IT" sz="2800" b="1" dirty="0" smtClean="0">
                <a:latin typeface="Trebuchet MS"/>
                <a:cs typeface="Trebuchet MS"/>
              </a:rPr>
              <a:t> </a:t>
            </a:r>
            <a:r>
              <a:rPr lang="it-IT" sz="2800" b="1" dirty="0" err="1" smtClean="0">
                <a:latin typeface="Trebuchet MS"/>
                <a:cs typeface="Trebuchet MS"/>
              </a:rPr>
              <a:t>most</a:t>
            </a:r>
            <a:r>
              <a:rPr lang="it-IT" sz="2800" b="1" dirty="0" smtClean="0">
                <a:latin typeface="Trebuchet MS"/>
                <a:cs typeface="Trebuchet MS"/>
              </a:rPr>
              <a:t> </a:t>
            </a:r>
            <a:r>
              <a:rPr lang="it-IT" sz="2800" b="1" dirty="0" err="1" smtClean="0">
                <a:latin typeface="Trebuchet MS"/>
                <a:cs typeface="Trebuchet MS"/>
              </a:rPr>
              <a:t>inspired</a:t>
            </a:r>
            <a:r>
              <a:rPr lang="it-IT" sz="2800" b="1" dirty="0" smtClean="0">
                <a:latin typeface="Trebuchet MS"/>
                <a:cs typeface="Trebuchet MS"/>
              </a:rPr>
              <a:t> </a:t>
            </a:r>
            <a:r>
              <a:rPr lang="it-IT" sz="2800" b="1" dirty="0" err="1" smtClean="0">
                <a:latin typeface="Trebuchet MS"/>
                <a:cs typeface="Trebuchet MS"/>
              </a:rPr>
              <a:t>your</a:t>
            </a:r>
            <a:r>
              <a:rPr lang="it-IT" sz="2800" b="1" dirty="0" smtClean="0">
                <a:latin typeface="Trebuchet MS"/>
                <a:cs typeface="Trebuchet MS"/>
              </a:rPr>
              <a:t> web site design </a:t>
            </a:r>
            <a:r>
              <a:rPr lang="it-IT" sz="2800" b="1" dirty="0" err="1" smtClean="0">
                <a:latin typeface="Trebuchet MS"/>
                <a:cs typeface="Trebuchet MS"/>
              </a:rPr>
              <a:t>thus</a:t>
            </a:r>
            <a:r>
              <a:rPr lang="it-IT" sz="2800" b="1" dirty="0" smtClean="0">
                <a:latin typeface="Trebuchet MS"/>
                <a:cs typeface="Trebuchet MS"/>
              </a:rPr>
              <a:t> far?</a:t>
            </a:r>
            <a:endParaRPr lang="it-IT" sz="2800" b="1" dirty="0">
              <a:latin typeface="Trebuchet MS"/>
              <a:cs typeface="Trebuchet MS"/>
            </a:endParaRPr>
          </a:p>
        </p:txBody>
      </p:sp>
      <p:sp>
        <p:nvSpPr>
          <p:cNvPr id="3" name="Segnaposto contenuto 2"/>
          <p:cNvSpPr>
            <a:spLocks noGrp="1"/>
          </p:cNvSpPr>
          <p:nvPr>
            <p:ph idx="1"/>
          </p:nvPr>
        </p:nvSpPr>
        <p:spPr/>
        <p:txBody>
          <a:bodyPr>
            <a:normAutofit/>
          </a:bodyPr>
          <a:lstStyle/>
          <a:p>
            <a:pPr marL="0" indent="0">
              <a:buNone/>
            </a:pPr>
            <a:r>
              <a:rPr lang="en-US" dirty="0" smtClean="0">
                <a:hlinkClick r:id="rId2"/>
              </a:rPr>
              <a:t>www.airbnb.com</a:t>
            </a:r>
            <a:endParaRPr lang="en-US" dirty="0" smtClean="0"/>
          </a:p>
          <a:p>
            <a:pPr marL="0" indent="0">
              <a:buNone/>
            </a:pPr>
            <a:endParaRPr lang="en-US" sz="1800" dirty="0" smtClean="0"/>
          </a:p>
          <a:p>
            <a:r>
              <a:rPr lang="en-US" sz="1800" dirty="0" smtClean="0"/>
              <a:t>My website is a mix of websites and services but </a:t>
            </a:r>
            <a:r>
              <a:rPr lang="en-US" sz="1800" dirty="0" err="1"/>
              <a:t>A</a:t>
            </a:r>
            <a:r>
              <a:rPr lang="en-US" sz="1800" dirty="0" err="1" smtClean="0"/>
              <a:t>irbnb</a:t>
            </a:r>
            <a:r>
              <a:rPr lang="en-US" sz="1800" dirty="0" smtClean="0"/>
              <a:t> has a perfect modern layout, and its focus on travelling gives the perfect vibe to the website. </a:t>
            </a:r>
          </a:p>
          <a:p>
            <a:r>
              <a:rPr lang="en-US" sz="1800" dirty="0" smtClean="0"/>
              <a:t>I like the large amount of pictures and the little text (images can say more than words). </a:t>
            </a:r>
          </a:p>
          <a:p>
            <a:r>
              <a:rPr lang="en-US" sz="1800" dirty="0" smtClean="0"/>
              <a:t>I like the clear calls to actions.</a:t>
            </a:r>
          </a:p>
        </p:txBody>
      </p:sp>
    </p:spTree>
    <p:extLst>
      <p:ext uri="{BB962C8B-B14F-4D97-AF65-F5344CB8AC3E}">
        <p14:creationId xmlns:p14="http://schemas.microsoft.com/office/powerpoint/2010/main" val="3106985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pPr algn="r"/>
            <a:r>
              <a:rPr lang="it-IT" sz="2800" b="1" dirty="0" err="1" smtClean="0">
                <a:latin typeface="Trebuchet MS"/>
                <a:cs typeface="Trebuchet MS"/>
              </a:rPr>
              <a:t>Which</a:t>
            </a:r>
            <a:r>
              <a:rPr lang="it-IT" sz="2800" b="1" dirty="0" smtClean="0">
                <a:latin typeface="Trebuchet MS"/>
                <a:cs typeface="Trebuchet MS"/>
              </a:rPr>
              <a:t> </a:t>
            </a:r>
            <a:r>
              <a:rPr lang="it-IT" sz="2800" b="1" dirty="0" err="1" smtClean="0">
                <a:latin typeface="Trebuchet MS"/>
                <a:cs typeface="Trebuchet MS"/>
              </a:rPr>
              <a:t>parts</a:t>
            </a:r>
            <a:r>
              <a:rPr lang="it-IT" sz="2800" b="1" dirty="0" smtClean="0">
                <a:latin typeface="Trebuchet MS"/>
                <a:cs typeface="Trebuchet MS"/>
              </a:rPr>
              <a:t> of the design are </a:t>
            </a:r>
            <a:r>
              <a:rPr lang="it-IT" sz="2800" b="1" dirty="0" err="1" smtClean="0">
                <a:latin typeface="Trebuchet MS"/>
                <a:cs typeface="Trebuchet MS"/>
              </a:rPr>
              <a:t>you</a:t>
            </a:r>
            <a:r>
              <a:rPr lang="it-IT" sz="2800" b="1" dirty="0" smtClean="0">
                <a:latin typeface="Trebuchet MS"/>
                <a:cs typeface="Trebuchet MS"/>
              </a:rPr>
              <a:t> </a:t>
            </a:r>
            <a:r>
              <a:rPr lang="it-IT" sz="2800" b="1" dirty="0" err="1" smtClean="0">
                <a:latin typeface="Trebuchet MS"/>
                <a:cs typeface="Trebuchet MS"/>
              </a:rPr>
              <a:t>most</a:t>
            </a:r>
            <a:r>
              <a:rPr lang="it-IT" sz="2800" b="1" dirty="0" smtClean="0">
                <a:latin typeface="Trebuchet MS"/>
                <a:cs typeface="Trebuchet MS"/>
              </a:rPr>
              <a:t> </a:t>
            </a:r>
            <a:r>
              <a:rPr lang="it-IT" sz="2800" b="1" dirty="0" err="1" smtClean="0">
                <a:latin typeface="Trebuchet MS"/>
                <a:cs typeface="Trebuchet MS"/>
              </a:rPr>
              <a:t>proud</a:t>
            </a:r>
            <a:r>
              <a:rPr lang="it-IT" sz="2800" b="1" dirty="0" smtClean="0">
                <a:latin typeface="Trebuchet MS"/>
                <a:cs typeface="Trebuchet MS"/>
              </a:rPr>
              <a:t> of?</a:t>
            </a:r>
            <a:endParaRPr lang="it-IT" sz="2800" b="1" dirty="0" smtClean="0">
              <a:latin typeface="Trebuchet MS"/>
              <a:cs typeface="Trebuchet MS"/>
            </a:endParaRPr>
          </a:p>
        </p:txBody>
      </p:sp>
      <p:sp>
        <p:nvSpPr>
          <p:cNvPr id="3" name="Segnaposto contenuto 2"/>
          <p:cNvSpPr>
            <a:spLocks noGrp="1"/>
          </p:cNvSpPr>
          <p:nvPr>
            <p:ph idx="1"/>
          </p:nvPr>
        </p:nvSpPr>
        <p:spPr/>
        <p:txBody>
          <a:bodyPr>
            <a:normAutofit/>
          </a:bodyPr>
          <a:lstStyle/>
          <a:p>
            <a:pPr marL="0" indent="0">
              <a:buNone/>
            </a:pPr>
            <a:r>
              <a:rPr lang="it-IT" dirty="0" smtClean="0"/>
              <a:t>The </a:t>
            </a:r>
            <a:r>
              <a:rPr lang="it-IT" dirty="0" err="1" smtClean="0"/>
              <a:t>header</a:t>
            </a:r>
            <a:r>
              <a:rPr lang="it-IT" dirty="0" smtClean="0"/>
              <a:t>. </a:t>
            </a:r>
            <a:r>
              <a:rPr lang="it-IT" dirty="0" smtClean="0"/>
              <a:t> </a:t>
            </a:r>
          </a:p>
        </p:txBody>
      </p:sp>
      <p:pic>
        <p:nvPicPr>
          <p:cNvPr id="4" name="Immagine 3" descr="Screen Shot 2015-11-09 at 11.52.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86234"/>
            <a:ext cx="5677705" cy="2918791"/>
          </a:xfrm>
          <a:prstGeom prst="rect">
            <a:avLst/>
          </a:prstGeom>
        </p:spPr>
      </p:pic>
    </p:spTree>
    <p:extLst>
      <p:ext uri="{BB962C8B-B14F-4D97-AF65-F5344CB8AC3E}">
        <p14:creationId xmlns:p14="http://schemas.microsoft.com/office/powerpoint/2010/main" val="739366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pPr algn="r"/>
            <a:r>
              <a:rPr lang="it-IT" sz="2800" b="1" dirty="0" err="1" smtClean="0">
                <a:latin typeface="Trebuchet MS"/>
                <a:cs typeface="Trebuchet MS"/>
              </a:rPr>
              <a:t>What</a:t>
            </a:r>
            <a:r>
              <a:rPr lang="it-IT" sz="2800" b="1" dirty="0" smtClean="0">
                <a:latin typeface="Trebuchet MS"/>
                <a:cs typeface="Trebuchet MS"/>
              </a:rPr>
              <a:t> </a:t>
            </a:r>
            <a:r>
              <a:rPr lang="it-IT" sz="2800" b="1" dirty="0" err="1" smtClean="0">
                <a:latin typeface="Trebuchet MS"/>
                <a:cs typeface="Trebuchet MS"/>
              </a:rPr>
              <a:t>struggles</a:t>
            </a:r>
            <a:r>
              <a:rPr lang="it-IT" sz="2800" b="1" dirty="0" smtClean="0">
                <a:latin typeface="Trebuchet MS"/>
                <a:cs typeface="Trebuchet MS"/>
              </a:rPr>
              <a:t> </a:t>
            </a:r>
            <a:r>
              <a:rPr lang="it-IT" sz="2800" b="1" dirty="0" err="1" smtClean="0">
                <a:latin typeface="Trebuchet MS"/>
                <a:cs typeface="Trebuchet MS"/>
              </a:rPr>
              <a:t>did</a:t>
            </a:r>
            <a:r>
              <a:rPr lang="it-IT" sz="2800" b="1" dirty="0" smtClean="0">
                <a:latin typeface="Trebuchet MS"/>
                <a:cs typeface="Trebuchet MS"/>
              </a:rPr>
              <a:t> </a:t>
            </a:r>
            <a:r>
              <a:rPr lang="it-IT" sz="2800" b="1" dirty="0" err="1" smtClean="0">
                <a:latin typeface="Trebuchet MS"/>
                <a:cs typeface="Trebuchet MS"/>
              </a:rPr>
              <a:t>you</a:t>
            </a:r>
            <a:r>
              <a:rPr lang="it-IT" sz="2800" b="1" dirty="0" smtClean="0">
                <a:latin typeface="Trebuchet MS"/>
                <a:cs typeface="Trebuchet MS"/>
              </a:rPr>
              <a:t> </a:t>
            </a:r>
            <a:r>
              <a:rPr lang="it-IT" sz="2800" b="1" dirty="0" err="1" smtClean="0">
                <a:latin typeface="Trebuchet MS"/>
                <a:cs typeface="Trebuchet MS"/>
              </a:rPr>
              <a:t>encounter</a:t>
            </a:r>
            <a:r>
              <a:rPr lang="it-IT" sz="2800" b="1" dirty="0" smtClean="0">
                <a:latin typeface="Trebuchet MS"/>
                <a:cs typeface="Trebuchet MS"/>
              </a:rPr>
              <a:t> in </a:t>
            </a:r>
            <a:r>
              <a:rPr lang="it-IT" sz="2800" b="1" dirty="0" err="1" smtClean="0">
                <a:latin typeface="Trebuchet MS"/>
                <a:cs typeface="Trebuchet MS"/>
              </a:rPr>
              <a:t>your</a:t>
            </a:r>
            <a:r>
              <a:rPr lang="it-IT" sz="2800" b="1" dirty="0" smtClean="0">
                <a:latin typeface="Trebuchet MS"/>
                <a:cs typeface="Trebuchet MS"/>
              </a:rPr>
              <a:t> design </a:t>
            </a:r>
            <a:r>
              <a:rPr lang="it-IT" sz="2800" b="1" dirty="0" err="1" smtClean="0">
                <a:latin typeface="Trebuchet MS"/>
                <a:cs typeface="Trebuchet MS"/>
              </a:rPr>
              <a:t>process</a:t>
            </a:r>
            <a:r>
              <a:rPr lang="it-IT" sz="2800" b="1" dirty="0" smtClean="0">
                <a:latin typeface="Trebuchet MS"/>
                <a:cs typeface="Trebuchet MS"/>
              </a:rPr>
              <a:t>?</a:t>
            </a:r>
            <a:endParaRPr lang="it-IT" sz="2800" b="1" dirty="0" smtClean="0">
              <a:latin typeface="Trebuchet MS"/>
              <a:cs typeface="Trebuchet MS"/>
            </a:endParaRPr>
          </a:p>
        </p:txBody>
      </p:sp>
      <p:sp>
        <p:nvSpPr>
          <p:cNvPr id="3" name="Segnaposto contenuto 2"/>
          <p:cNvSpPr>
            <a:spLocks noGrp="1"/>
          </p:cNvSpPr>
          <p:nvPr>
            <p:ph idx="1"/>
          </p:nvPr>
        </p:nvSpPr>
        <p:spPr/>
        <p:txBody>
          <a:bodyPr>
            <a:normAutofit/>
          </a:bodyPr>
          <a:lstStyle/>
          <a:p>
            <a:r>
              <a:rPr lang="it-IT" sz="2000" dirty="0" err="1" smtClean="0"/>
              <a:t>Choosing</a:t>
            </a:r>
            <a:r>
              <a:rPr lang="it-IT" sz="2000" dirty="0" smtClean="0"/>
              <a:t> </a:t>
            </a:r>
            <a:r>
              <a:rPr lang="it-IT" sz="2000" dirty="0" err="1" smtClean="0"/>
              <a:t>fonts</a:t>
            </a:r>
            <a:r>
              <a:rPr lang="it-IT" sz="2000" dirty="0" smtClean="0"/>
              <a:t> </a:t>
            </a:r>
            <a:r>
              <a:rPr lang="it-IT" sz="2000" dirty="0" err="1" smtClean="0"/>
              <a:t>has</a:t>
            </a:r>
            <a:r>
              <a:rPr lang="it-IT" sz="2000" dirty="0" smtClean="0"/>
              <a:t> </a:t>
            </a:r>
            <a:r>
              <a:rPr lang="it-IT" sz="2000" dirty="0" err="1" smtClean="0"/>
              <a:t>been</a:t>
            </a:r>
            <a:r>
              <a:rPr lang="it-IT" sz="2000" dirty="0" smtClean="0"/>
              <a:t> </a:t>
            </a:r>
            <a:r>
              <a:rPr lang="it-IT" sz="2000" dirty="0" err="1" smtClean="0"/>
              <a:t>one</a:t>
            </a:r>
            <a:r>
              <a:rPr lang="it-IT" sz="2000" dirty="0" smtClean="0"/>
              <a:t> of the </a:t>
            </a:r>
            <a:r>
              <a:rPr lang="it-IT" sz="2000" dirty="0" err="1" smtClean="0"/>
              <a:t>hardest</a:t>
            </a:r>
            <a:r>
              <a:rPr lang="it-IT" sz="2000" dirty="0" smtClean="0"/>
              <a:t> </a:t>
            </a:r>
            <a:r>
              <a:rPr lang="it-IT" sz="2000" dirty="0" err="1" smtClean="0"/>
              <a:t>parts</a:t>
            </a:r>
            <a:r>
              <a:rPr lang="it-IT" sz="2000" dirty="0" smtClean="0"/>
              <a:t>. </a:t>
            </a:r>
            <a:r>
              <a:rPr lang="it-IT" sz="2000" dirty="0" err="1" smtClean="0"/>
              <a:t>It</a:t>
            </a:r>
            <a:r>
              <a:rPr lang="it-IT" sz="2000" dirty="0" smtClean="0"/>
              <a:t> </a:t>
            </a:r>
            <a:r>
              <a:rPr lang="it-IT" sz="2000" dirty="0" err="1" smtClean="0"/>
              <a:t>sounds</a:t>
            </a:r>
            <a:r>
              <a:rPr lang="it-IT" sz="2000" dirty="0" smtClean="0"/>
              <a:t> </a:t>
            </a:r>
            <a:r>
              <a:rPr lang="it-IT" sz="2000" dirty="0" err="1" smtClean="0"/>
              <a:t>like</a:t>
            </a:r>
            <a:r>
              <a:rPr lang="it-IT" sz="2000" dirty="0" smtClean="0"/>
              <a:t> an easy task, </a:t>
            </a:r>
            <a:r>
              <a:rPr lang="it-IT" sz="2000" dirty="0" err="1" smtClean="0"/>
              <a:t>but</a:t>
            </a:r>
            <a:r>
              <a:rPr lang="it-IT" sz="2000" dirty="0" smtClean="0"/>
              <a:t> </a:t>
            </a:r>
            <a:r>
              <a:rPr lang="it-IT" sz="2000" dirty="0" err="1" smtClean="0"/>
              <a:t>it</a:t>
            </a:r>
            <a:r>
              <a:rPr lang="it-IT" sz="2000" dirty="0" smtClean="0"/>
              <a:t> </a:t>
            </a:r>
            <a:r>
              <a:rPr lang="it-IT" sz="2000" dirty="0" err="1" smtClean="0"/>
              <a:t>was</a:t>
            </a:r>
            <a:r>
              <a:rPr lang="it-IT" sz="2000" dirty="0" smtClean="0"/>
              <a:t> </a:t>
            </a:r>
            <a:r>
              <a:rPr lang="it-IT" sz="2000" dirty="0" err="1" smtClean="0"/>
              <a:t>actually</a:t>
            </a:r>
            <a:r>
              <a:rPr lang="it-IT" sz="2000" dirty="0" smtClean="0"/>
              <a:t> </a:t>
            </a:r>
            <a:r>
              <a:rPr lang="it-IT" sz="2000" dirty="0" err="1" smtClean="0"/>
              <a:t>harder</a:t>
            </a:r>
            <a:r>
              <a:rPr lang="it-IT" sz="2000" dirty="0" smtClean="0"/>
              <a:t> </a:t>
            </a:r>
            <a:r>
              <a:rPr lang="it-IT" sz="2000" dirty="0" err="1" smtClean="0"/>
              <a:t>than</a:t>
            </a:r>
            <a:r>
              <a:rPr lang="it-IT" sz="2000" dirty="0" smtClean="0"/>
              <a:t> colors. </a:t>
            </a:r>
          </a:p>
          <a:p>
            <a:endParaRPr lang="it-IT" sz="2000" dirty="0" smtClean="0"/>
          </a:p>
        </p:txBody>
      </p:sp>
    </p:spTree>
    <p:extLst>
      <p:ext uri="{BB962C8B-B14F-4D97-AF65-F5344CB8AC3E}">
        <p14:creationId xmlns:p14="http://schemas.microsoft.com/office/powerpoint/2010/main" val="59216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pPr algn="r"/>
            <a:r>
              <a:rPr lang="it-IT" sz="2800" b="1" dirty="0" err="1" smtClean="0">
                <a:latin typeface="Trebuchet MS"/>
                <a:cs typeface="Trebuchet MS"/>
              </a:rPr>
              <a:t>Which</a:t>
            </a:r>
            <a:r>
              <a:rPr lang="it-IT" sz="2800" b="1" dirty="0" smtClean="0">
                <a:latin typeface="Trebuchet MS"/>
                <a:cs typeface="Trebuchet MS"/>
              </a:rPr>
              <a:t> </a:t>
            </a:r>
            <a:r>
              <a:rPr lang="it-IT" sz="2800" b="1" dirty="0" err="1" smtClean="0">
                <a:latin typeface="Trebuchet MS"/>
                <a:cs typeface="Trebuchet MS"/>
              </a:rPr>
              <a:t>struggles</a:t>
            </a:r>
            <a:r>
              <a:rPr lang="it-IT" sz="2800" b="1" dirty="0" smtClean="0">
                <a:latin typeface="Trebuchet MS"/>
                <a:cs typeface="Trebuchet MS"/>
              </a:rPr>
              <a:t> </a:t>
            </a:r>
            <a:r>
              <a:rPr lang="it-IT" sz="2800" b="1" dirty="0" err="1" smtClean="0">
                <a:latin typeface="Trebuchet MS"/>
                <a:cs typeface="Trebuchet MS"/>
              </a:rPr>
              <a:t>did</a:t>
            </a:r>
            <a:r>
              <a:rPr lang="it-IT" sz="2800" b="1" dirty="0" smtClean="0">
                <a:latin typeface="Trebuchet MS"/>
                <a:cs typeface="Trebuchet MS"/>
              </a:rPr>
              <a:t> </a:t>
            </a:r>
            <a:r>
              <a:rPr lang="it-IT" sz="2800" b="1" dirty="0" err="1" smtClean="0">
                <a:latin typeface="Trebuchet MS"/>
                <a:cs typeface="Trebuchet MS"/>
              </a:rPr>
              <a:t>you</a:t>
            </a:r>
            <a:r>
              <a:rPr lang="it-IT" sz="2800" b="1" dirty="0" smtClean="0">
                <a:latin typeface="Trebuchet MS"/>
                <a:cs typeface="Trebuchet MS"/>
              </a:rPr>
              <a:t> </a:t>
            </a:r>
            <a:r>
              <a:rPr lang="it-IT" sz="2800" b="1" dirty="0" err="1" smtClean="0">
                <a:latin typeface="Trebuchet MS"/>
                <a:cs typeface="Trebuchet MS"/>
              </a:rPr>
              <a:t>encounter</a:t>
            </a:r>
            <a:r>
              <a:rPr lang="it-IT" sz="2800" b="1" dirty="0" smtClean="0">
                <a:latin typeface="Trebuchet MS"/>
                <a:cs typeface="Trebuchet MS"/>
              </a:rPr>
              <a:t> </a:t>
            </a:r>
            <a:r>
              <a:rPr lang="it-IT" sz="2800" b="1" dirty="0" err="1" smtClean="0">
                <a:latin typeface="Trebuchet MS"/>
                <a:cs typeface="Trebuchet MS"/>
              </a:rPr>
              <a:t>during</a:t>
            </a:r>
            <a:r>
              <a:rPr lang="it-IT" sz="2800" b="1" dirty="0" smtClean="0">
                <a:latin typeface="Trebuchet MS"/>
                <a:cs typeface="Trebuchet MS"/>
              </a:rPr>
              <a:t> page </a:t>
            </a:r>
            <a:r>
              <a:rPr lang="it-IT" sz="2800" b="1" dirty="0" err="1" smtClean="0">
                <a:latin typeface="Trebuchet MS"/>
                <a:cs typeface="Trebuchet MS"/>
              </a:rPr>
              <a:t>development</a:t>
            </a:r>
            <a:r>
              <a:rPr lang="it-IT" sz="2800" b="1" dirty="0" smtClean="0">
                <a:latin typeface="Trebuchet MS"/>
                <a:cs typeface="Trebuchet MS"/>
              </a:rPr>
              <a:t>?</a:t>
            </a:r>
            <a:endParaRPr lang="it-IT" sz="2800" b="1" dirty="0" smtClean="0">
              <a:latin typeface="Trebuchet MS"/>
              <a:cs typeface="Trebuchet MS"/>
            </a:endParaRPr>
          </a:p>
        </p:txBody>
      </p:sp>
      <p:sp>
        <p:nvSpPr>
          <p:cNvPr id="3" name="Segnaposto contenuto 2"/>
          <p:cNvSpPr>
            <a:spLocks noGrp="1"/>
          </p:cNvSpPr>
          <p:nvPr>
            <p:ph idx="1"/>
          </p:nvPr>
        </p:nvSpPr>
        <p:spPr/>
        <p:txBody>
          <a:bodyPr>
            <a:normAutofit/>
          </a:bodyPr>
          <a:lstStyle/>
          <a:p>
            <a:r>
              <a:rPr lang="en-US" sz="2000" dirty="0" smtClean="0"/>
              <a:t>Aligning different elements</a:t>
            </a:r>
          </a:p>
          <a:p>
            <a:r>
              <a:rPr lang="en-US" sz="2000" dirty="0" smtClean="0"/>
              <a:t>Managing images properly: there are many different options to manage images and each of them has pros and cons, some are better in certain cases while some others in other case. Figuring our which option work best was a lot of work (still working on it)</a:t>
            </a:r>
          </a:p>
          <a:p>
            <a:endParaRPr lang="en-US" sz="2000" dirty="0" smtClean="0"/>
          </a:p>
        </p:txBody>
      </p:sp>
    </p:spTree>
    <p:extLst>
      <p:ext uri="{BB962C8B-B14F-4D97-AF65-F5344CB8AC3E}">
        <p14:creationId xmlns:p14="http://schemas.microsoft.com/office/powerpoint/2010/main" val="306844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pPr algn="r"/>
            <a:r>
              <a:rPr lang="it-IT" sz="2800" b="1" dirty="0" err="1" smtClean="0">
                <a:latin typeface="Trebuchet MS"/>
                <a:cs typeface="Trebuchet MS"/>
              </a:rPr>
              <a:t>What</a:t>
            </a:r>
            <a:r>
              <a:rPr lang="it-IT" sz="2800" b="1" dirty="0" smtClean="0">
                <a:latin typeface="Trebuchet MS"/>
                <a:cs typeface="Trebuchet MS"/>
              </a:rPr>
              <a:t> </a:t>
            </a:r>
            <a:r>
              <a:rPr lang="it-IT" sz="2800" b="1" dirty="0" err="1" smtClean="0">
                <a:latin typeface="Trebuchet MS"/>
                <a:cs typeface="Trebuchet MS"/>
              </a:rPr>
              <a:t>did</a:t>
            </a:r>
            <a:r>
              <a:rPr lang="it-IT" sz="2800" b="1" dirty="0" smtClean="0">
                <a:latin typeface="Trebuchet MS"/>
                <a:cs typeface="Trebuchet MS"/>
              </a:rPr>
              <a:t> </a:t>
            </a:r>
            <a:r>
              <a:rPr lang="it-IT" sz="2800" b="1" dirty="0" err="1" smtClean="0">
                <a:latin typeface="Trebuchet MS"/>
                <a:cs typeface="Trebuchet MS"/>
              </a:rPr>
              <a:t>you</a:t>
            </a:r>
            <a:r>
              <a:rPr lang="it-IT" sz="2800" b="1" dirty="0" smtClean="0">
                <a:latin typeface="Trebuchet MS"/>
                <a:cs typeface="Trebuchet MS"/>
              </a:rPr>
              <a:t> </a:t>
            </a:r>
            <a:r>
              <a:rPr lang="it-IT" sz="2800" b="1" dirty="0" err="1" smtClean="0">
                <a:latin typeface="Trebuchet MS"/>
                <a:cs typeface="Trebuchet MS"/>
              </a:rPr>
              <a:t>learn</a:t>
            </a:r>
            <a:r>
              <a:rPr lang="it-IT" sz="2800" b="1" dirty="0" smtClean="0">
                <a:latin typeface="Trebuchet MS"/>
                <a:cs typeface="Trebuchet MS"/>
              </a:rPr>
              <a:t> from </a:t>
            </a:r>
            <a:r>
              <a:rPr lang="it-IT" sz="2800" b="1" dirty="0" err="1" smtClean="0">
                <a:latin typeface="Trebuchet MS"/>
                <a:cs typeface="Trebuchet MS"/>
              </a:rPr>
              <a:t>making</a:t>
            </a:r>
            <a:r>
              <a:rPr lang="it-IT" sz="2800" b="1" dirty="0" smtClean="0">
                <a:latin typeface="Trebuchet MS"/>
                <a:cs typeface="Trebuchet MS"/>
              </a:rPr>
              <a:t> </a:t>
            </a:r>
            <a:r>
              <a:rPr lang="it-IT" sz="2800" b="1" dirty="0" err="1" smtClean="0">
                <a:latin typeface="Trebuchet MS"/>
                <a:cs typeface="Trebuchet MS"/>
              </a:rPr>
              <a:t>your</a:t>
            </a:r>
            <a:r>
              <a:rPr lang="it-IT" sz="2800" b="1" dirty="0" smtClean="0">
                <a:latin typeface="Trebuchet MS"/>
                <a:cs typeface="Trebuchet MS"/>
              </a:rPr>
              <a:t> </a:t>
            </a:r>
            <a:r>
              <a:rPr lang="it-IT" sz="2800" b="1" dirty="0" err="1" smtClean="0">
                <a:latin typeface="Trebuchet MS"/>
                <a:cs typeface="Trebuchet MS"/>
              </a:rPr>
              <a:t>project</a:t>
            </a:r>
            <a:r>
              <a:rPr lang="it-IT" sz="2800" b="1" dirty="0" smtClean="0">
                <a:latin typeface="Trebuchet MS"/>
                <a:cs typeface="Trebuchet MS"/>
              </a:rPr>
              <a:t> responsive?</a:t>
            </a:r>
            <a:endParaRPr lang="it-IT" sz="2800" b="1" dirty="0" smtClean="0">
              <a:latin typeface="Trebuchet MS"/>
              <a:cs typeface="Trebuchet MS"/>
            </a:endParaRPr>
          </a:p>
        </p:txBody>
      </p:sp>
      <p:sp>
        <p:nvSpPr>
          <p:cNvPr id="3" name="Segnaposto contenuto 2"/>
          <p:cNvSpPr>
            <a:spLocks noGrp="1"/>
          </p:cNvSpPr>
          <p:nvPr>
            <p:ph idx="1"/>
          </p:nvPr>
        </p:nvSpPr>
        <p:spPr/>
        <p:txBody>
          <a:bodyPr>
            <a:normAutofit/>
          </a:bodyPr>
          <a:lstStyle/>
          <a:p>
            <a:r>
              <a:rPr lang="it-IT" sz="2000" dirty="0" smtClean="0"/>
              <a:t>To </a:t>
            </a:r>
            <a:r>
              <a:rPr lang="it-IT" sz="2000" dirty="0" err="1" smtClean="0"/>
              <a:t>think</a:t>
            </a:r>
            <a:r>
              <a:rPr lang="it-IT" sz="2000" dirty="0" smtClean="0"/>
              <a:t> </a:t>
            </a:r>
            <a:r>
              <a:rPr lang="it-IT" sz="2000" dirty="0" err="1" smtClean="0"/>
              <a:t>differently</a:t>
            </a:r>
            <a:r>
              <a:rPr lang="it-IT" sz="2000" dirty="0"/>
              <a:t> </a:t>
            </a:r>
            <a:r>
              <a:rPr lang="it-IT" sz="2000" dirty="0" smtClean="0"/>
              <a:t>and to </a:t>
            </a:r>
            <a:r>
              <a:rPr lang="it-IT" sz="2000" dirty="0" err="1" smtClean="0"/>
              <a:t>not</a:t>
            </a:r>
            <a:r>
              <a:rPr lang="it-IT" sz="2000" dirty="0" smtClean="0"/>
              <a:t> be </a:t>
            </a:r>
            <a:r>
              <a:rPr lang="it-IT" sz="2000" dirty="0" err="1" smtClean="0"/>
              <a:t>attached</a:t>
            </a:r>
            <a:r>
              <a:rPr lang="it-IT" sz="2000" dirty="0" smtClean="0"/>
              <a:t> to </a:t>
            </a:r>
            <a:r>
              <a:rPr lang="it-IT" sz="2000" dirty="0" err="1" smtClean="0"/>
              <a:t>content</a:t>
            </a:r>
            <a:r>
              <a:rPr lang="it-IT" sz="2000" dirty="0"/>
              <a:t> </a:t>
            </a:r>
            <a:r>
              <a:rPr lang="it-IT" sz="2000" dirty="0" smtClean="0"/>
              <a:t>to the </a:t>
            </a:r>
            <a:r>
              <a:rPr lang="it-IT" sz="2000" dirty="0" err="1" smtClean="0"/>
              <a:t>point</a:t>
            </a:r>
            <a:r>
              <a:rPr lang="it-IT" sz="2000" dirty="0" smtClean="0"/>
              <a:t> </a:t>
            </a:r>
            <a:r>
              <a:rPr lang="it-IT" sz="2000" dirty="0" err="1" smtClean="0"/>
              <a:t>you</a:t>
            </a:r>
            <a:r>
              <a:rPr lang="it-IT" sz="2000" dirty="0" smtClean="0"/>
              <a:t> </a:t>
            </a:r>
            <a:r>
              <a:rPr lang="it-IT" sz="2000" dirty="0" err="1" smtClean="0"/>
              <a:t>lose</a:t>
            </a:r>
            <a:r>
              <a:rPr lang="it-IT" sz="2000" dirty="0" smtClean="0"/>
              <a:t> </a:t>
            </a:r>
            <a:r>
              <a:rPr lang="it-IT" sz="2000" dirty="0" err="1" smtClean="0"/>
              <a:t>objectivity</a:t>
            </a:r>
            <a:r>
              <a:rPr lang="it-IT" sz="2000" dirty="0" smtClean="0"/>
              <a:t>: </a:t>
            </a:r>
            <a:r>
              <a:rPr lang="it-IT" sz="2000" dirty="0" err="1" smtClean="0"/>
              <a:t>there</a:t>
            </a:r>
            <a:r>
              <a:rPr lang="it-IT" sz="2000" dirty="0" smtClean="0"/>
              <a:t> </a:t>
            </a:r>
            <a:r>
              <a:rPr lang="it-IT" sz="2000" dirty="0" err="1" smtClean="0"/>
              <a:t>is</a:t>
            </a:r>
            <a:r>
              <a:rPr lang="it-IT" sz="2000" dirty="0" smtClean="0"/>
              <a:t> </a:t>
            </a:r>
            <a:r>
              <a:rPr lang="it-IT" sz="2000" dirty="0" err="1" smtClean="0"/>
              <a:t>always</a:t>
            </a:r>
            <a:r>
              <a:rPr lang="it-IT" sz="2000" dirty="0" smtClean="0"/>
              <a:t> </a:t>
            </a:r>
            <a:r>
              <a:rPr lang="it-IT" sz="2000" dirty="0" err="1" smtClean="0"/>
              <a:t>something</a:t>
            </a:r>
            <a:r>
              <a:rPr lang="it-IT" sz="2000" dirty="0" smtClean="0"/>
              <a:t> </a:t>
            </a:r>
            <a:r>
              <a:rPr lang="it-IT" sz="2000" dirty="0" err="1" smtClean="0"/>
              <a:t>that</a:t>
            </a:r>
            <a:r>
              <a:rPr lang="it-IT" sz="2000" dirty="0" smtClean="0"/>
              <a:t> </a:t>
            </a:r>
            <a:r>
              <a:rPr lang="it-IT" sz="2000" dirty="0" err="1" smtClean="0"/>
              <a:t>is</a:t>
            </a:r>
            <a:r>
              <a:rPr lang="it-IT" sz="2000" dirty="0" smtClean="0"/>
              <a:t> </a:t>
            </a:r>
            <a:r>
              <a:rPr lang="it-IT" sz="2000" dirty="0" err="1" smtClean="0"/>
              <a:t>not</a:t>
            </a:r>
            <a:r>
              <a:rPr lang="it-IT" sz="2000" dirty="0" smtClean="0"/>
              <a:t> </a:t>
            </a:r>
            <a:r>
              <a:rPr lang="it-IT" sz="2000" dirty="0" err="1" smtClean="0"/>
              <a:t>fundamental</a:t>
            </a:r>
            <a:r>
              <a:rPr lang="it-IT" sz="2000" dirty="0" smtClean="0"/>
              <a:t> and can be </a:t>
            </a:r>
            <a:r>
              <a:rPr lang="it-IT" sz="2000" dirty="0" err="1" smtClean="0"/>
              <a:t>eliminated</a:t>
            </a:r>
            <a:r>
              <a:rPr lang="it-IT" sz="2000" dirty="0" smtClean="0"/>
              <a:t>. </a:t>
            </a:r>
            <a:endParaRPr lang="it-IT" sz="2000" dirty="0" smtClean="0"/>
          </a:p>
        </p:txBody>
      </p:sp>
    </p:spTree>
    <p:extLst>
      <p:ext uri="{BB962C8B-B14F-4D97-AF65-F5344CB8AC3E}">
        <p14:creationId xmlns:p14="http://schemas.microsoft.com/office/powerpoint/2010/main" val="393471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Screen Shot 2015-11-09 at 10.36.16 PM.png"/>
          <p:cNvPicPr>
            <a:picLocks noChangeAspect="1"/>
          </p:cNvPicPr>
          <p:nvPr/>
        </p:nvPicPr>
        <p:blipFill>
          <a:blip r:embed="rId3">
            <a:alphaModFix amt="53000"/>
            <a:extLst>
              <a:ext uri="{28A0092B-C50C-407E-A947-70E740481C1C}">
                <a14:useLocalDpi xmlns:a14="http://schemas.microsoft.com/office/drawing/2010/main" val="0"/>
              </a:ext>
            </a:extLst>
          </a:blip>
          <a:stretch>
            <a:fillRect/>
          </a:stretch>
        </p:blipFill>
        <p:spPr>
          <a:xfrm>
            <a:off x="0" y="-21166"/>
            <a:ext cx="9144000" cy="4653160"/>
          </a:xfrm>
          <a:prstGeom prst="rect">
            <a:avLst/>
          </a:prstGeom>
        </p:spPr>
      </p:pic>
      <p:sp>
        <p:nvSpPr>
          <p:cNvPr id="2" name="Titolo 1"/>
          <p:cNvSpPr>
            <a:spLocks noGrp="1"/>
          </p:cNvSpPr>
          <p:nvPr>
            <p:ph type="title"/>
          </p:nvPr>
        </p:nvSpPr>
        <p:spPr>
          <a:xfrm>
            <a:off x="722313" y="4423810"/>
            <a:ext cx="7772400" cy="1135063"/>
          </a:xfrm>
        </p:spPr>
        <p:txBody>
          <a:bodyPr>
            <a:normAutofit fontScale="90000"/>
          </a:bodyPr>
          <a:lstStyle/>
          <a:p>
            <a:r>
              <a:rPr lang="it-IT" sz="5300" dirty="0" smtClean="0"/>
              <a:t>MEDIUM</a:t>
            </a:r>
            <a:br>
              <a:rPr lang="it-IT" sz="5300" dirty="0" smtClean="0"/>
            </a:br>
            <a:r>
              <a:rPr lang="it-IT" sz="2700" dirty="0" smtClean="0"/>
              <a:t>A </a:t>
            </a:r>
            <a:r>
              <a:rPr lang="it-IT" sz="2700" dirty="0" smtClean="0"/>
              <a:t>community of </a:t>
            </a:r>
            <a:r>
              <a:rPr lang="it-IT" sz="2700" dirty="0" err="1" smtClean="0"/>
              <a:t>readers</a:t>
            </a:r>
            <a:r>
              <a:rPr lang="it-IT" sz="2700" dirty="0" smtClean="0"/>
              <a:t> and </a:t>
            </a:r>
            <a:r>
              <a:rPr lang="it-IT" sz="2700" dirty="0" err="1" smtClean="0"/>
              <a:t>writers</a:t>
            </a:r>
            <a:r>
              <a:rPr lang="it-IT" sz="2700" dirty="0" smtClean="0"/>
              <a:t/>
            </a:r>
            <a:br>
              <a:rPr lang="it-IT" sz="2700" dirty="0" smtClean="0"/>
            </a:br>
            <a:endParaRPr lang="it-IT" dirty="0"/>
          </a:p>
        </p:txBody>
      </p:sp>
      <p:sp>
        <p:nvSpPr>
          <p:cNvPr id="6" name="Rettangolo 5"/>
          <p:cNvSpPr/>
          <p:nvPr/>
        </p:nvSpPr>
        <p:spPr>
          <a:xfrm>
            <a:off x="0" y="4021665"/>
            <a:ext cx="9144000" cy="433893"/>
          </a:xfrm>
          <a:prstGeom prst="rect">
            <a:avLst/>
          </a:prstGeom>
          <a:solidFill>
            <a:srgbClr val="FFFFFF">
              <a:alpha val="78000"/>
            </a:srgbClr>
          </a:solidFill>
        </p:spPr>
        <p:txBody>
          <a:bodyPr vert="horz" lIns="91440" tIns="45720" rIns="91440" bIns="45720" rtlCol="0" anchor="ctr">
            <a:normAutofit/>
          </a:bodyPr>
          <a:lstStyle/>
          <a:p>
            <a:pPr>
              <a:spcBef>
                <a:spcPct val="20000"/>
              </a:spcBef>
              <a:buFont typeface="Arial"/>
              <a:buNone/>
            </a:pPr>
            <a:endParaRPr lang="it-IT" sz="2000">
              <a:solidFill>
                <a:schemeClr val="tx1">
                  <a:tint val="75000"/>
                </a:schemeClr>
              </a:solidFill>
            </a:endParaRPr>
          </a:p>
        </p:txBody>
      </p:sp>
      <p:sp>
        <p:nvSpPr>
          <p:cNvPr id="3" name="Segnaposto testo 2"/>
          <p:cNvSpPr>
            <a:spLocks noGrp="1"/>
          </p:cNvSpPr>
          <p:nvPr>
            <p:ph type="body" idx="1"/>
          </p:nvPr>
        </p:nvSpPr>
        <p:spPr>
          <a:xfrm>
            <a:off x="722313" y="3979334"/>
            <a:ext cx="7772400" cy="444476"/>
          </a:xfrm>
          <a:noFill/>
        </p:spPr>
        <p:txBody>
          <a:bodyPr anchor="ctr"/>
          <a:lstStyle/>
          <a:p>
            <a:r>
              <a:rPr lang="it-IT" dirty="0" smtClean="0">
                <a:hlinkClick r:id="rId4"/>
              </a:rPr>
              <a:t>https://medium.com/</a:t>
            </a:r>
            <a:r>
              <a:rPr lang="it-IT" dirty="0" smtClean="0"/>
              <a:t> </a:t>
            </a:r>
            <a:endParaRPr lang="it-IT" dirty="0"/>
          </a:p>
        </p:txBody>
      </p:sp>
    </p:spTree>
    <p:extLst>
      <p:ext uri="{BB962C8B-B14F-4D97-AF65-F5344CB8AC3E}">
        <p14:creationId xmlns:p14="http://schemas.microsoft.com/office/powerpoint/2010/main" val="37208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l"/>
            <a:r>
              <a:rPr lang="it-IT" dirty="0" smtClean="0">
                <a:latin typeface="Impact"/>
                <a:cs typeface="Impact"/>
              </a:rPr>
              <a:t>LAYOUT</a:t>
            </a:r>
            <a:endParaRPr lang="it-IT" dirty="0">
              <a:latin typeface="Impact"/>
              <a:cs typeface="Impact"/>
            </a:endParaRPr>
          </a:p>
        </p:txBody>
      </p:sp>
      <p:sp>
        <p:nvSpPr>
          <p:cNvPr id="3" name="Segnaposto contenuto 2"/>
          <p:cNvSpPr>
            <a:spLocks noGrp="1"/>
          </p:cNvSpPr>
          <p:nvPr>
            <p:ph idx="1"/>
          </p:nvPr>
        </p:nvSpPr>
        <p:spPr>
          <a:xfrm>
            <a:off x="457200" y="1227670"/>
            <a:ext cx="8229600" cy="4169830"/>
          </a:xfrm>
        </p:spPr>
        <p:txBody>
          <a:bodyPr>
            <a:noAutofit/>
          </a:bodyPr>
          <a:lstStyle/>
          <a:p>
            <a:r>
              <a:rPr lang="en-US" sz="1600" dirty="0" smtClean="0">
                <a:latin typeface="Trebuchet MS"/>
                <a:cs typeface="Trebuchet MS"/>
              </a:rPr>
              <a:t>Overall I like the layout.</a:t>
            </a:r>
          </a:p>
          <a:p>
            <a:r>
              <a:rPr lang="en-US" sz="1600" dirty="0" smtClean="0">
                <a:latin typeface="Trebuchet MS"/>
                <a:cs typeface="Trebuchet MS"/>
              </a:rPr>
              <a:t>I like the header with the website slogan and claim. </a:t>
            </a:r>
          </a:p>
          <a:p>
            <a:r>
              <a:rPr lang="en-US" sz="1600" dirty="0" smtClean="0">
                <a:latin typeface="Trebuchet MS"/>
                <a:cs typeface="Trebuchet MS"/>
              </a:rPr>
              <a:t>I like how the menu has been positioned. </a:t>
            </a:r>
          </a:p>
          <a:p>
            <a:r>
              <a:rPr lang="en-US" sz="1600" dirty="0" smtClean="0">
                <a:latin typeface="Trebuchet MS"/>
                <a:cs typeface="Trebuchet MS"/>
              </a:rPr>
              <a:t>I like the contrast between the horizontal header, and the vertical columns for bot main content and sidebar.</a:t>
            </a:r>
          </a:p>
          <a:p>
            <a:r>
              <a:rPr lang="en-US" sz="1600" dirty="0" smtClean="0">
                <a:latin typeface="Trebuchet MS"/>
                <a:cs typeface="Trebuchet MS"/>
              </a:rPr>
              <a:t>I like also the balance between content and white space.</a:t>
            </a:r>
          </a:p>
          <a:p>
            <a:r>
              <a:rPr lang="en-US" sz="1600" dirty="0" smtClean="0">
                <a:latin typeface="Trebuchet MS"/>
                <a:cs typeface="Trebuchet MS"/>
              </a:rPr>
              <a:t>I am not a big fan of the logo on the top left. Maybe having only the image logo without the name of the website would make the top of the page cleaner. </a:t>
            </a:r>
          </a:p>
          <a:p>
            <a:r>
              <a:rPr lang="en-US" sz="1600" dirty="0" smtClean="0">
                <a:latin typeface="Trebuchet MS"/>
                <a:cs typeface="Trebuchet MS"/>
              </a:rPr>
              <a:t>I am also not totally convinced about the combination of rounded shapes for actions and the squared shapes for the menus; I would probably choose one layout and then differentiate it for instance with colors, especially because they give two very different feelings: rounded actions = modern and social, squared menu = sophisticated. </a:t>
            </a:r>
          </a:p>
          <a:p>
            <a:r>
              <a:rPr lang="en-US" sz="1600" dirty="0" smtClean="0">
                <a:latin typeface="Trebuchet MS"/>
                <a:cs typeface="Trebuchet MS"/>
              </a:rPr>
              <a:t>I would also consider making all image the same width and adding an image to all articles to make the layout more uniform.</a:t>
            </a:r>
            <a:endParaRPr lang="en-US" sz="1600" dirty="0">
              <a:latin typeface="Trebuchet MS"/>
              <a:cs typeface="Trebuchet MS"/>
            </a:endParaRPr>
          </a:p>
        </p:txBody>
      </p:sp>
    </p:spTree>
    <p:extLst>
      <p:ext uri="{BB962C8B-B14F-4D97-AF65-F5344CB8AC3E}">
        <p14:creationId xmlns:p14="http://schemas.microsoft.com/office/powerpoint/2010/main" val="172951139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125</TotalTime>
  <Words>1087</Words>
  <Application>Microsoft Macintosh PowerPoint</Application>
  <PresentationFormat>Presentazione su schermo (16:10)</PresentationFormat>
  <Paragraphs>70</Paragraphs>
  <Slides>17</Slides>
  <Notes>3</Notes>
  <HiddenSlides>0</HiddenSlides>
  <MMClips>0</MMClips>
  <ScaleCrop>false</ScaleCrop>
  <HeadingPairs>
    <vt:vector size="4" baseType="variant">
      <vt:variant>
        <vt:lpstr>Tema</vt:lpstr>
      </vt:variant>
      <vt:variant>
        <vt:i4>1</vt:i4>
      </vt:variant>
      <vt:variant>
        <vt:lpstr>Titoli diapositive</vt:lpstr>
      </vt:variant>
      <vt:variant>
        <vt:i4>17</vt:i4>
      </vt:variant>
    </vt:vector>
  </HeadingPairs>
  <TitlesOfParts>
    <vt:vector size="18" baseType="lpstr">
      <vt:lpstr>Tema di Office</vt:lpstr>
      <vt:lpstr>UNIT 9</vt:lpstr>
      <vt:lpstr>roomiversity A community of exchange students</vt:lpstr>
      <vt:lpstr>Which existing websites out there most inspired your web site design thus far?</vt:lpstr>
      <vt:lpstr>Which parts of the design are you most proud of?</vt:lpstr>
      <vt:lpstr>What struggles did you encounter in your design process?</vt:lpstr>
      <vt:lpstr>Which struggles did you encounter during page development?</vt:lpstr>
      <vt:lpstr>What did you learn from making your project responsive?</vt:lpstr>
      <vt:lpstr>MEDIUM A community of readers and writers </vt:lpstr>
      <vt:lpstr>LAYOUT</vt:lpstr>
      <vt:lpstr>TYPOGRAPHY</vt:lpstr>
      <vt:lpstr>NAVIGATION</vt:lpstr>
      <vt:lpstr>FLOW</vt:lpstr>
      <vt:lpstr>Spectrum powderworks Artistic painting service</vt:lpstr>
      <vt:lpstr>LAYOUT</vt:lpstr>
      <vt:lpstr>TYPOGRAPHY</vt:lpstr>
      <vt:lpstr>NAVIGATION</vt:lpstr>
      <vt:lpstr>FLOW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Valentina</dc:creator>
  <cp:lastModifiedBy>Valentina</cp:lastModifiedBy>
  <cp:revision>12</cp:revision>
  <dcterms:created xsi:type="dcterms:W3CDTF">2015-11-09T21:08:50Z</dcterms:created>
  <dcterms:modified xsi:type="dcterms:W3CDTF">2015-11-09T23:14:24Z</dcterms:modified>
</cp:coreProperties>
</file>