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GB" sz="4400" spc="-1" strike="noStrike">
                <a:latin typeface="Arial"/>
              </a:rPr>
              <a:t>C</a:t>
            </a:r>
            <a:r>
              <a:rPr b="0" lang="en-GB" sz="4400" spc="-1" strike="noStrike">
                <a:latin typeface="Arial"/>
              </a:rPr>
              <a:t>l</a:t>
            </a:r>
            <a:r>
              <a:rPr b="0" lang="en-GB" sz="4400" spc="-1" strike="noStrike">
                <a:latin typeface="Arial"/>
              </a:rPr>
              <a:t>i</a:t>
            </a:r>
            <a:r>
              <a:rPr b="0" lang="en-GB" sz="4400" spc="-1" strike="noStrike">
                <a:latin typeface="Arial"/>
              </a:rPr>
              <a:t>c</a:t>
            </a:r>
            <a:r>
              <a:rPr b="0" lang="en-GB" sz="4400" spc="-1" strike="noStrike">
                <a:latin typeface="Arial"/>
              </a:rPr>
              <a:t>k</a:t>
            </a:r>
            <a:r>
              <a:rPr b="0" lang="en-GB" sz="4400" spc="-1" strike="noStrike">
                <a:latin typeface="Arial"/>
              </a:rPr>
              <a:t> </a:t>
            </a:r>
            <a:r>
              <a:rPr b="0" lang="en-GB" sz="4400" spc="-1" strike="noStrike">
                <a:latin typeface="Arial"/>
              </a:rPr>
              <a:t>t</a:t>
            </a:r>
            <a:r>
              <a:rPr b="0" lang="en-GB" sz="4400" spc="-1" strike="noStrike">
                <a:latin typeface="Arial"/>
              </a:rPr>
              <a:t>o</a:t>
            </a:r>
            <a:r>
              <a:rPr b="0" lang="en-GB" sz="4400" spc="-1" strike="noStrike">
                <a:latin typeface="Arial"/>
              </a:rPr>
              <a:t> </a:t>
            </a:r>
            <a:r>
              <a:rPr b="0" lang="en-GB" sz="4400" spc="-1" strike="noStrike">
                <a:latin typeface="Arial"/>
              </a:rPr>
              <a:t>e</a:t>
            </a:r>
            <a:r>
              <a:rPr b="0" lang="en-GB" sz="4400" spc="-1" strike="noStrike">
                <a:latin typeface="Arial"/>
              </a:rPr>
              <a:t>d</a:t>
            </a:r>
            <a:r>
              <a:rPr b="0" lang="en-GB" sz="4400" spc="-1" strike="noStrike">
                <a:latin typeface="Arial"/>
              </a:rPr>
              <a:t>i</a:t>
            </a:r>
            <a:r>
              <a:rPr b="0" lang="en-GB" sz="4400" spc="-1" strike="noStrike">
                <a:latin typeface="Arial"/>
              </a:rPr>
              <a:t>t</a:t>
            </a:r>
            <a:r>
              <a:rPr b="0" lang="en-GB" sz="4400" spc="-1" strike="noStrike">
                <a:latin typeface="Arial"/>
              </a:rPr>
              <a:t> </a:t>
            </a:r>
            <a:r>
              <a:rPr b="0" lang="en-GB" sz="4400" spc="-1" strike="noStrike">
                <a:latin typeface="Arial"/>
              </a:rPr>
              <a:t>t</a:t>
            </a:r>
            <a:r>
              <a:rPr b="0" lang="en-GB" sz="4400" spc="-1" strike="noStrike">
                <a:latin typeface="Arial"/>
              </a:rPr>
              <a:t>h</a:t>
            </a:r>
            <a:r>
              <a:rPr b="0" lang="en-GB" sz="4400" spc="-1" strike="noStrike">
                <a:latin typeface="Arial"/>
              </a:rPr>
              <a:t>e</a:t>
            </a:r>
            <a:r>
              <a:rPr b="0" lang="en-GB" sz="4400" spc="-1" strike="noStrike">
                <a:latin typeface="Arial"/>
              </a:rPr>
              <a:t> </a:t>
            </a:r>
            <a:r>
              <a:rPr b="0" lang="en-GB" sz="4400" spc="-1" strike="noStrike">
                <a:latin typeface="Arial"/>
              </a:rPr>
              <a:t>t</a:t>
            </a:r>
            <a:r>
              <a:rPr b="0" lang="en-GB" sz="4400" spc="-1" strike="noStrike">
                <a:latin typeface="Arial"/>
              </a:rPr>
              <a:t>i</a:t>
            </a:r>
            <a:r>
              <a:rPr b="0" lang="en-GB" sz="4400" spc="-1" strike="noStrike">
                <a:latin typeface="Arial"/>
              </a:rPr>
              <a:t>t</a:t>
            </a:r>
            <a:r>
              <a:rPr b="0" lang="en-GB" sz="4400" spc="-1" strike="noStrike">
                <a:latin typeface="Arial"/>
              </a:rPr>
              <a:t>l</a:t>
            </a:r>
            <a:r>
              <a:rPr b="0" lang="en-GB" sz="4400" spc="-1" strike="noStrike">
                <a:latin typeface="Arial"/>
              </a:rPr>
              <a:t>e</a:t>
            </a:r>
            <a:r>
              <a:rPr b="0" lang="en-GB" sz="4400" spc="-1" strike="noStrike">
                <a:latin typeface="Arial"/>
              </a:rPr>
              <a:t> </a:t>
            </a:r>
            <a:r>
              <a:rPr b="0" lang="en-GB" sz="4400" spc="-1" strike="noStrike">
                <a:latin typeface="Arial"/>
              </a:rPr>
              <a:t>t</a:t>
            </a:r>
            <a:r>
              <a:rPr b="0" lang="en-GB" sz="4400" spc="-1" strike="noStrike">
                <a:latin typeface="Arial"/>
              </a:rPr>
              <a:t>e</a:t>
            </a:r>
            <a:r>
              <a:rPr b="0" lang="en-GB" sz="4400" spc="-1" strike="noStrike">
                <a:latin typeface="Arial"/>
              </a:rPr>
              <a:t>x</a:t>
            </a:r>
            <a:r>
              <a:rPr b="0" lang="en-GB" sz="4400" spc="-1" strike="noStrike">
                <a:latin typeface="Arial"/>
              </a:rPr>
              <a:t>t</a:t>
            </a:r>
            <a:r>
              <a:rPr b="0" lang="en-GB" sz="4400" spc="-1" strike="noStrike">
                <a:latin typeface="Arial"/>
              </a:rPr>
              <a:t> </a:t>
            </a:r>
            <a:r>
              <a:rPr b="0" lang="en-GB" sz="4400" spc="-1" strike="noStrike">
                <a:latin typeface="Arial"/>
              </a:rPr>
              <a:t>f</a:t>
            </a:r>
            <a:r>
              <a:rPr b="0" lang="en-GB" sz="4400" spc="-1" strike="noStrike">
                <a:latin typeface="Arial"/>
              </a:rPr>
              <a:t>o</a:t>
            </a:r>
            <a:r>
              <a:rPr b="0" lang="en-GB" sz="4400" spc="-1" strike="noStrike">
                <a:latin typeface="Arial"/>
              </a:rPr>
              <a:t>r</a:t>
            </a:r>
            <a:r>
              <a:rPr b="0" lang="en-GB" sz="4400" spc="-1" strike="noStrike">
                <a:latin typeface="Arial"/>
              </a:rPr>
              <a:t>m</a:t>
            </a:r>
            <a:r>
              <a:rPr b="0" lang="en-GB" sz="4400" spc="-1" strike="noStrike">
                <a:latin typeface="Arial"/>
              </a:rPr>
              <a:t>a</a:t>
            </a:r>
            <a:r>
              <a:rPr b="0" lang="en-GB" sz="4400" spc="-1" strike="noStrike">
                <a:latin typeface="Arial"/>
              </a:rPr>
              <a:t>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60538902-6D82-49BA-9E02-0D579D8EBB8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2808000" y="517680"/>
            <a:ext cx="3132000" cy="5601240"/>
          </a:xfrm>
          <a:prstGeom prst="rect">
            <a:avLst/>
          </a:prstGeom>
          <a:noFill/>
          <a:ln w="0">
            <a:noFill/>
          </a:ln>
        </p:spPr>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900" spc="-1" strike="noStrike">
                <a:latin typeface="Arial"/>
              </a:rPr>
              <a:t>MODEL</a:t>
            </a:r>
            <a:endParaRPr b="0" lang="en-GB" sz="900" spc="-1" strike="noStrike">
              <a:latin typeface="Arial"/>
            </a:endParaRPr>
          </a:p>
          <a:p>
            <a:pPr>
              <a:lnSpc>
                <a:spcPct val="100000"/>
              </a:lnSpc>
            </a:pPr>
            <a:r>
              <a:rPr b="0" lang="en-GB" sz="900" spc="-1" strike="noStrike">
                <a:latin typeface="Arial"/>
                <a:ea typeface="Noto Sans CJK SC"/>
              </a:rPr>
              <a:t>Xception 12 is a CNN-based deep learning architecture published by François Chollet (Google) in 2017 which recently achieved SOTA results in multiple computer vision tasks. It uses depthwise se</a:t>
            </a:r>
            <a:r>
              <a:rPr b="0" lang="en-GB" sz="900" spc="-1" strike="noStrike">
                <a:latin typeface="Arial"/>
              </a:rPr>
              <a:t>parable convolutions and residual connections. Both together lead to a very efficient yet deep CNN. I This algorithm is designed to work with images (2-D data). We have adapted it to work with sequences (1-D data): Xception-1d</a:t>
            </a: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endParaRPr b="0" lang="en-GB" sz="900" spc="-1" strike="noStrike">
              <a:latin typeface="Arial"/>
            </a:endParaRPr>
          </a:p>
          <a:p>
            <a:pPr>
              <a:lnSpc>
                <a:spcPct val="100000"/>
              </a:lnSpc>
            </a:pPr>
            <a:r>
              <a:rPr b="1" lang="en-GB" sz="900" spc="-1" strike="noStrike">
                <a:latin typeface="Arial"/>
              </a:rPr>
              <a:t>EXPERIMENTAL FRAMEWORK</a:t>
            </a:r>
            <a:endParaRPr b="0" lang="en-GB" sz="900" spc="-1" strike="noStrike">
              <a:latin typeface="Arial"/>
            </a:endParaRPr>
          </a:p>
          <a:p>
            <a:pPr>
              <a:lnSpc>
                <a:spcPct val="100000"/>
              </a:lnSpc>
            </a:pPr>
            <a:r>
              <a:rPr b="0" lang="en-GB" sz="900" spc="-1" strike="noStrike">
                <a:latin typeface="Arial"/>
              </a:rPr>
              <a:t>The data is splitted in train/dev/test (around 80%, 10% and 10% split) so that no speakers appear in more than one set.</a:t>
            </a:r>
            <a:endParaRPr b="0" lang="en-GB" sz="900" spc="-1" strike="noStrike">
              <a:latin typeface="Arial"/>
            </a:endParaRPr>
          </a:p>
          <a:p>
            <a:pPr>
              <a:lnSpc>
                <a:spcPct val="100000"/>
              </a:lnSpc>
            </a:pPr>
            <a:r>
              <a:rPr b="0" lang="en-GB" sz="900" spc="-1" strike="noStrike">
                <a:latin typeface="Arial"/>
              </a:rPr>
              <a:t>The data set is augmented using random distortions (resampling, pitch shift, saturation, time offset and noise addition). </a:t>
            </a:r>
            <a:endParaRPr b="0" lang="en-GB" sz="900" spc="-1" strike="noStrike">
              <a:latin typeface="Arial"/>
            </a:endParaRPr>
          </a:p>
          <a:p>
            <a:pPr>
              <a:lnSpc>
                <a:spcPct val="100000"/>
              </a:lnSpc>
            </a:pPr>
            <a:r>
              <a:rPr b="0" lang="en-GB" sz="900" spc="-1" strike="noStrike">
                <a:latin typeface="Arial"/>
              </a:rPr>
              <a:t>Four different tasks have been defined: (1) 35 words recognition, (2) 20 commands recognition + unknown (3) 10 commands recognition + unknown (4) left-right + unknown</a:t>
            </a:r>
            <a:endParaRPr b="0" lang="en-GB" sz="900" spc="-1" strike="noStrike">
              <a:latin typeface="Arial"/>
            </a:endParaRPr>
          </a:p>
        </p:txBody>
      </p:sp>
      <p:sp>
        <p:nvSpPr>
          <p:cNvPr id="42" name=""/>
          <p:cNvSpPr txBox="1"/>
          <p:nvPr/>
        </p:nvSpPr>
        <p:spPr>
          <a:xfrm>
            <a:off x="2509920" y="0"/>
            <a:ext cx="5050080" cy="346320"/>
          </a:xfrm>
          <a:prstGeom prst="rect">
            <a:avLst/>
          </a:prstGeom>
          <a:noFill/>
          <a:ln w="0">
            <a:noFill/>
          </a:ln>
        </p:spPr>
        <p:txBody>
          <a:bodyPr lIns="90000" rIns="90000" tIns="45000" bIns="45000">
            <a:noAutofit/>
          </a:bodyPr>
          <a:p>
            <a:r>
              <a:rPr b="0" lang="en-GB" sz="1800" spc="-1" strike="noStrike">
                <a:latin typeface="Arial"/>
              </a:rPr>
              <a:t>End to End Keyword Spotting using Xception-1d</a:t>
            </a:r>
            <a:endParaRPr b="0" lang="en-GB" sz="1800" spc="-1" strike="noStrike">
              <a:latin typeface="Arial"/>
            </a:endParaRPr>
          </a:p>
        </p:txBody>
      </p:sp>
      <p:sp>
        <p:nvSpPr>
          <p:cNvPr id="43" name=""/>
          <p:cNvSpPr txBox="1"/>
          <p:nvPr/>
        </p:nvSpPr>
        <p:spPr>
          <a:xfrm>
            <a:off x="1080000" y="301680"/>
            <a:ext cx="8100000" cy="238320"/>
          </a:xfrm>
          <a:prstGeom prst="rect">
            <a:avLst/>
          </a:prstGeom>
          <a:noFill/>
          <a:ln w="0">
            <a:noFill/>
          </a:ln>
        </p:spPr>
        <p:txBody>
          <a:bodyPr lIns="90000" rIns="90000" tIns="45000" bIns="45000">
            <a:noAutofit/>
          </a:bodyPr>
          <a:p>
            <a:r>
              <a:rPr b="0" lang="en-GB" sz="1050" spc="-1" strike="noStrike">
                <a:latin typeface="Arial"/>
              </a:rPr>
              <a:t>Iván Vallés-Pérez, Juan Gómez-Sanchis, Marcelino Martínez-Sober, Joan Vila-Francés, Antonio J. Serrano-López, Emilio Soria-Olivas</a:t>
            </a:r>
            <a:endParaRPr b="0" lang="en-GB" sz="1050" spc="-1" strike="noStrike">
              <a:latin typeface="Arial"/>
            </a:endParaRPr>
          </a:p>
        </p:txBody>
      </p:sp>
      <p:pic>
        <p:nvPicPr>
          <p:cNvPr id="44" name="" descr=""/>
          <p:cNvPicPr/>
          <p:nvPr/>
        </p:nvPicPr>
        <p:blipFill>
          <a:blip r:embed="rId1"/>
          <a:stretch/>
        </p:blipFill>
        <p:spPr>
          <a:xfrm>
            <a:off x="3003840" y="1970280"/>
            <a:ext cx="2700000" cy="1864440"/>
          </a:xfrm>
          <a:prstGeom prst="rect">
            <a:avLst/>
          </a:prstGeom>
          <a:ln w="0">
            <a:noFill/>
          </a:ln>
        </p:spPr>
      </p:pic>
      <p:sp>
        <p:nvSpPr>
          <p:cNvPr id="45" name=""/>
          <p:cNvSpPr txBox="1"/>
          <p:nvPr/>
        </p:nvSpPr>
        <p:spPr>
          <a:xfrm>
            <a:off x="360000" y="792000"/>
            <a:ext cx="2520000" cy="6113880"/>
          </a:xfrm>
          <a:prstGeom prst="rect">
            <a:avLst/>
          </a:prstGeom>
          <a:noFill/>
          <a:ln w="0">
            <a:noFill/>
          </a:ln>
        </p:spPr>
        <p:txBody>
          <a:bodyPr lIns="90000" rIns="90000" tIns="45000" bIns="45000">
            <a:noAutofit/>
          </a:bodyPr>
          <a:p>
            <a:r>
              <a:rPr b="1" lang="en-GB" sz="900" spc="-1" strike="noStrike">
                <a:latin typeface="Arial"/>
              </a:rPr>
              <a:t>INTRODUCTION AND OBJECTIVES</a:t>
            </a:r>
            <a:endParaRPr b="0" lang="en-GB" sz="900" spc="-1" strike="noStrike">
              <a:latin typeface="Arial"/>
            </a:endParaRPr>
          </a:p>
          <a:p>
            <a:r>
              <a:rPr b="0" lang="en-GB" sz="900" spc="-1" strike="noStrike">
                <a:latin typeface="Arial"/>
              </a:rPr>
              <a:t>This work presents </a:t>
            </a:r>
            <a:r>
              <a:rPr b="0" i="1" lang="en-GB" sz="900" spc="-1" strike="noStrike">
                <a:latin typeface="Arial"/>
              </a:rPr>
              <a:t>Xception-1d</a:t>
            </a:r>
            <a:r>
              <a:rPr b="0" lang="en-GB" sz="900" spc="-1" strike="noStrike">
                <a:latin typeface="Arial"/>
              </a:rPr>
              <a:t>, a CNN architecture based on Xception published by François Chollet (2017), to tackle the speech commands recognition problem. Our contribution is summarized as follows: </a:t>
            </a:r>
            <a:endParaRPr b="0" lang="en-GB" sz="900" spc="-1" strike="noStrike">
              <a:latin typeface="Arial"/>
            </a:endParaRPr>
          </a:p>
          <a:p>
            <a:r>
              <a:rPr b="0" lang="en-GB" sz="900" spc="-1" strike="noStrike">
                <a:latin typeface="Arial"/>
              </a:rPr>
              <a:t>(1) design of a depthwise separable CNN-based architecture with better results than the existing benchmarks (including human annotators), (2) description of an efficient methodology for augmenting audio data (multiplying its size by 5), (3) human performance quantification to use it as an additional baseline, (4) creation of a public repository to foster reproducibility.</a:t>
            </a:r>
            <a:endParaRPr b="0" lang="en-GB" sz="900" spc="-1" strike="noStrike">
              <a:latin typeface="Arial"/>
            </a:endParaRPr>
          </a:p>
          <a:p>
            <a:endParaRPr b="0" lang="en-GB" sz="900" spc="-1" strike="noStrike">
              <a:latin typeface="Arial"/>
            </a:endParaRPr>
          </a:p>
          <a:p>
            <a:r>
              <a:rPr b="0" lang="en-GB" sz="900" spc="-1" strike="noStrike">
                <a:latin typeface="Arial"/>
              </a:rPr>
              <a:t>The objectives of this study are: </a:t>
            </a:r>
            <a:endParaRPr b="0" lang="en-GB" sz="900" spc="-1" strike="noStrike">
              <a:latin typeface="Arial"/>
            </a:endParaRPr>
          </a:p>
          <a:p>
            <a:r>
              <a:rPr b="0" lang="en-GB" sz="900" spc="-1" strike="noStrike">
                <a:latin typeface="Arial"/>
              </a:rPr>
              <a:t>- achieve the best possible accuracy on the recognition of speech commands under a limited vocabulary setting (Keyword Spotting).</a:t>
            </a:r>
            <a:endParaRPr b="0" lang="en-GB" sz="900" spc="-1" strike="noStrike">
              <a:latin typeface="Arial"/>
            </a:endParaRPr>
          </a:p>
          <a:p>
            <a:r>
              <a:rPr b="0" lang="en-GB" sz="900" spc="-1" strike="noStrike">
                <a:latin typeface="Arial"/>
              </a:rPr>
              <a:t>- Measure the results against previously published benchmarks and against human performance.</a:t>
            </a:r>
            <a:endParaRPr b="0" lang="en-GB" sz="900" spc="-1" strike="noStrike">
              <a:latin typeface="Arial"/>
            </a:endParaRPr>
          </a:p>
          <a:p>
            <a:pPr>
              <a:lnSpc>
                <a:spcPct val="100000"/>
              </a:lnSpc>
            </a:pPr>
            <a:endParaRPr b="0" lang="en-GB" sz="900" spc="-1" strike="noStrike">
              <a:latin typeface="Arial"/>
            </a:endParaRPr>
          </a:p>
          <a:p>
            <a:pPr>
              <a:lnSpc>
                <a:spcPct val="100000"/>
              </a:lnSpc>
            </a:pPr>
            <a:r>
              <a:rPr b="1" lang="en-GB" sz="900" spc="-1" strike="noStrike">
                <a:latin typeface="Arial"/>
              </a:rPr>
              <a:t>DATA</a:t>
            </a:r>
            <a:endParaRPr b="0" lang="en-GB" sz="900" spc="-1" strike="noStrike">
              <a:latin typeface="Arial"/>
            </a:endParaRPr>
          </a:p>
          <a:p>
            <a:pPr>
              <a:lnSpc>
                <a:spcPct val="100000"/>
              </a:lnSpc>
            </a:pPr>
            <a:r>
              <a:rPr b="0" lang="en-GB" sz="900" spc="-1" strike="noStrike">
                <a:latin typeface="Arial"/>
              </a:rPr>
              <a:t>The Google Tensorflow speech commands dataset contains mor than 100k 1-second length recordings from multiple speakers of the following words: “left”, “right”, “yes”, “no”, “down”, “up”, “go”, “stop”, “on”, “off”, “zero”, “one”, “two”, “three”, “four”, “five”, “six”, “seven”, “eight”, “nine”, “dog”, “cat”, “wow”, “house”, “bird”, “happy”, “sheila”, “marvin”, “bed”, “tree”, “visual”, “follow”, “learn”, “forward”, “backward”. </a:t>
            </a:r>
            <a:endParaRPr b="0" lang="en-GB" sz="900" spc="-1" strike="noStrike">
              <a:latin typeface="Arial"/>
            </a:endParaRPr>
          </a:p>
          <a:p>
            <a:pPr>
              <a:lnSpc>
                <a:spcPct val="100000"/>
              </a:lnSpc>
            </a:pPr>
            <a:endParaRPr b="0" lang="en-GB" sz="900" spc="-1" strike="noStrike">
              <a:latin typeface="Arial"/>
            </a:endParaRPr>
          </a:p>
          <a:p>
            <a:endParaRPr b="0" lang="en-GB" sz="900" spc="-1" strike="noStrike">
              <a:latin typeface="Arial"/>
            </a:endParaRPr>
          </a:p>
          <a:p>
            <a:endParaRPr b="0" lang="en-GB" sz="900" spc="-1" strike="noStrike">
              <a:latin typeface="Arial"/>
            </a:endParaRPr>
          </a:p>
          <a:p>
            <a:endParaRPr b="0" lang="en-GB" sz="900" spc="-1" strike="noStrike">
              <a:latin typeface="Arial"/>
            </a:endParaRPr>
          </a:p>
        </p:txBody>
      </p:sp>
      <p:pic>
        <p:nvPicPr>
          <p:cNvPr id="46" name="" descr=""/>
          <p:cNvPicPr/>
          <p:nvPr/>
        </p:nvPicPr>
        <p:blipFill>
          <a:blip r:embed="rId2"/>
          <a:stretch/>
        </p:blipFill>
        <p:spPr>
          <a:xfrm>
            <a:off x="6136200" y="1003680"/>
            <a:ext cx="3583800" cy="2272320"/>
          </a:xfrm>
          <a:prstGeom prst="rect">
            <a:avLst/>
          </a:prstGeom>
          <a:ln w="0">
            <a:noFill/>
          </a:ln>
        </p:spPr>
      </p:pic>
      <p:sp>
        <p:nvSpPr>
          <p:cNvPr id="47" name=""/>
          <p:cNvSpPr txBox="1"/>
          <p:nvPr/>
        </p:nvSpPr>
        <p:spPr>
          <a:xfrm>
            <a:off x="5940000" y="864000"/>
            <a:ext cx="3060000" cy="539640"/>
          </a:xfrm>
          <a:prstGeom prst="rect">
            <a:avLst/>
          </a:prstGeom>
          <a:noFill/>
          <a:ln w="0">
            <a:noFill/>
          </a:ln>
        </p:spPr>
        <p:txBody>
          <a:bodyPr lIns="90000" rIns="90000" tIns="45000" bIns="45000">
            <a:noAutofit/>
          </a:bodyPr>
          <a:p>
            <a:pPr>
              <a:lnSpc>
                <a:spcPct val="100000"/>
              </a:lnSpc>
            </a:pPr>
            <a:r>
              <a:rPr b="1" lang="en-GB" sz="900" spc="-1" strike="noStrike">
                <a:latin typeface="Arial"/>
              </a:rPr>
              <a:t>RESULTS</a:t>
            </a:r>
            <a:endParaRPr b="0" lang="en-GB" sz="900" spc="-1" strike="noStrike">
              <a:latin typeface="Arial"/>
            </a:endParaRPr>
          </a:p>
        </p:txBody>
      </p:sp>
      <p:sp>
        <p:nvSpPr>
          <p:cNvPr id="48" name=""/>
          <p:cNvSpPr txBox="1"/>
          <p:nvPr/>
        </p:nvSpPr>
        <p:spPr>
          <a:xfrm>
            <a:off x="6060960" y="3259080"/>
            <a:ext cx="3780000" cy="1628280"/>
          </a:xfrm>
          <a:prstGeom prst="rect">
            <a:avLst/>
          </a:prstGeom>
          <a:noFill/>
          <a:ln w="0">
            <a:noFill/>
          </a:ln>
        </p:spPr>
        <p:txBody>
          <a:bodyPr lIns="90000" rIns="90000" tIns="45000" bIns="45000">
            <a:noAutofit/>
          </a:bodyPr>
          <a:p>
            <a:pPr>
              <a:lnSpc>
                <a:spcPct val="100000"/>
              </a:lnSpc>
            </a:pPr>
            <a:r>
              <a:rPr b="1" lang="en-GB" sz="900" spc="-1" strike="noStrike">
                <a:latin typeface="Arial"/>
              </a:rPr>
              <a:t>CONCLUSIONS</a:t>
            </a:r>
            <a:endParaRPr b="0" lang="en-GB" sz="900" spc="-1" strike="noStrike">
              <a:latin typeface="Arial"/>
            </a:endParaRPr>
          </a:p>
          <a:p>
            <a:pPr>
              <a:lnSpc>
                <a:spcPct val="100000"/>
              </a:lnSpc>
            </a:pPr>
            <a:r>
              <a:rPr b="0" lang="en-GB" sz="900" spc="-1" strike="noStrike">
                <a:latin typeface="Arial"/>
              </a:rPr>
              <a:t>This work shows how a neural network which succeeded in the computer vision field, with an adaption and a set of tweaks, is able to surpass human performance at a speech recognition task with limited vocabulary achieving state of the art results. </a:t>
            </a:r>
            <a:endParaRPr b="0" lang="en-GB" sz="900" spc="-1" strike="noStrike">
              <a:latin typeface="Arial"/>
            </a:endParaRPr>
          </a:p>
          <a:p>
            <a:pPr>
              <a:lnSpc>
                <a:spcPct val="100000"/>
              </a:lnSpc>
            </a:pPr>
            <a:r>
              <a:rPr b="0" lang="en-GB" sz="900" spc="-1" strike="noStrike">
                <a:latin typeface="Arial"/>
              </a:rPr>
              <a:t>This is why we suggest Xception-1d as the de facto architecture when facing a voice command recognition task with restricted vocabulary,  considering the computing power is not a limiting factor due to its small size. </a:t>
            </a:r>
            <a:endParaRPr b="0" lang="en-GB" sz="900" spc="-1" strike="noStrike">
              <a:latin typeface="Arial"/>
            </a:endParaRPr>
          </a:p>
          <a:p>
            <a:pPr>
              <a:lnSpc>
                <a:spcPct val="100000"/>
              </a:lnSpc>
            </a:pPr>
            <a:r>
              <a:rPr b="0" lang="en-GB" sz="900" spc="-1" strike="noStrike">
                <a:latin typeface="Arial"/>
              </a:rPr>
              <a:t>The algorithm presented can have multiple applications for improving voice-controlled systems.</a:t>
            </a:r>
            <a:endParaRPr b="0" lang="en-GB" sz="900" spc="-1" strike="noStrike">
              <a:latin typeface="Arial"/>
            </a:endParaRPr>
          </a:p>
        </p:txBody>
      </p:sp>
      <p:sp>
        <p:nvSpPr>
          <p:cNvPr id="49" name=""/>
          <p:cNvSpPr txBox="1"/>
          <p:nvPr/>
        </p:nvSpPr>
        <p:spPr>
          <a:xfrm>
            <a:off x="1080000" y="481680"/>
            <a:ext cx="8100000" cy="238320"/>
          </a:xfrm>
          <a:prstGeom prst="rect">
            <a:avLst/>
          </a:prstGeom>
          <a:noFill/>
          <a:ln w="0">
            <a:noFill/>
          </a:ln>
        </p:spPr>
        <p:txBody>
          <a:bodyPr lIns="90000" rIns="90000" tIns="45000" bIns="45000">
            <a:noAutofit/>
          </a:bodyPr>
          <a:p>
            <a:pPr algn="ctr"/>
            <a:r>
              <a:rPr b="0" i="1" lang="en-GB" sz="1050" spc="-1" strike="noStrike">
                <a:latin typeface="Arial"/>
              </a:rPr>
              <a:t>Intelligent Data Analysis Laboratory, University of Valencia, Spain</a:t>
            </a:r>
            <a:endParaRPr b="0" i="1" lang="en-GB" sz="1050" spc="-1" strike="noStrike">
              <a:latin typeface="Arial"/>
            </a:endParaRPr>
          </a:p>
        </p:txBody>
      </p:sp>
      <p:pic>
        <p:nvPicPr>
          <p:cNvPr id="50" name="" descr=""/>
          <p:cNvPicPr/>
          <p:nvPr/>
        </p:nvPicPr>
        <p:blipFill>
          <a:blip r:embed="rId3"/>
          <a:stretch/>
        </p:blipFill>
        <p:spPr>
          <a:xfrm>
            <a:off x="36000" y="34920"/>
            <a:ext cx="1440000" cy="266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LibreOffice/7.1.5.2$Linux_X86_64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2021-08-30T17:45:06Z</dcterms:created>
  <dc:creator/>
  <dc:description/>
  <dc:language>en-GB</dc:language>
  <cp:lastModifiedBy/>
  <dcterms:modified xsi:type="dcterms:W3CDTF">2021-08-30T18:19:02Z</dcterms:modified>
  <cp:revision>3</cp:revision>
  <dc:subject/>
  <dc:title/>
</cp:coreProperties>
</file>