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22"/>
  </p:notesMasterIdLst>
  <p:sldIdLst>
    <p:sldId id="256" r:id="rId2"/>
    <p:sldId id="257" r:id="rId3"/>
    <p:sldId id="260"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6" r:id="rId19"/>
    <p:sldId id="275" r:id="rId20"/>
    <p:sldId id="274" r:id="rId21"/>
  </p:sldIdLst>
  <p:sldSz cx="9144000" cy="6858000" type="screen4x3"/>
  <p:notesSz cx="6858000" cy="9144000"/>
  <p:defaultTextStyle>
    <a:defPPr>
      <a:defRPr lang="es-P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527" autoAdjust="0"/>
  </p:normalViewPr>
  <p:slideViewPr>
    <p:cSldViewPr>
      <p:cViewPr>
        <p:scale>
          <a:sx n="100" d="100"/>
          <a:sy n="100" d="100"/>
        </p:scale>
        <p:origin x="-288"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Y"/>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F104F8-57FB-438D-98F1-A2F687608648}" type="datetimeFigureOut">
              <a:rPr lang="es-PY" smtClean="0"/>
              <a:pPr/>
              <a:t>20/10/2015</a:t>
            </a:fld>
            <a:endParaRPr lang="es-PY"/>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Y"/>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Y"/>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Y"/>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81F6FB-2DDC-455D-B27B-ACF9902ABC11}" type="slidenum">
              <a:rPr lang="es-PY" smtClean="0"/>
              <a:pPr/>
              <a:t>‹Nº›</a:t>
            </a:fld>
            <a:endParaRPr lang="es-PY"/>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2</a:t>
            </a:fld>
            <a:endParaRPr lang="es-PY"/>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16</a:t>
            </a:fld>
            <a:endParaRPr lang="es-PY"/>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Y" sz="1200" kern="1200" dirty="0" smtClean="0">
                <a:solidFill>
                  <a:schemeClr val="tx1"/>
                </a:solidFill>
                <a:latin typeface="+mn-lt"/>
                <a:ea typeface="+mn-ea"/>
                <a:cs typeface="+mn-cs"/>
              </a:rPr>
              <a:t>Una vez que los modelos de la aplicación se encontraban listos, el siguiente paso era generar código fuente a partir de ellos. Cuando a alguno de los modelos le faltaba definir alguna propiedad para alguno de sus elementos, entonces el código fuente generado en primera instancia, no reflejaba el resultado esperado. En estos casos iterativamente se volvía a hacer los cambios al modelo y luego se generaba de vuelta la aplicación. Un leve incremento en el número de generaciones para el enfoque </a:t>
            </a:r>
            <a:r>
              <a:rPr lang="es-PY" sz="1200" i="1" kern="1200" dirty="0" err="1" smtClean="0">
                <a:solidFill>
                  <a:schemeClr val="tx1"/>
                </a:solidFill>
                <a:latin typeface="+mn-lt"/>
                <a:ea typeface="+mn-ea"/>
                <a:cs typeface="+mn-cs"/>
              </a:rPr>
              <a:t>MoWebA</a:t>
            </a:r>
            <a:r>
              <a:rPr lang="es-PY" sz="1200" kern="1200" dirty="0" smtClean="0">
                <a:solidFill>
                  <a:schemeClr val="tx1"/>
                </a:solidFill>
                <a:latin typeface="+mn-lt"/>
                <a:ea typeface="+mn-ea"/>
                <a:cs typeface="+mn-cs"/>
              </a:rPr>
              <a:t> con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se pudo apreciar de los datos recabados, con respecto a </a:t>
            </a:r>
            <a:r>
              <a:rPr lang="es-PY" sz="1200" i="1" kern="1200" dirty="0" err="1" smtClean="0">
                <a:solidFill>
                  <a:schemeClr val="tx1"/>
                </a:solidFill>
                <a:latin typeface="+mn-lt"/>
                <a:ea typeface="+mn-ea"/>
                <a:cs typeface="+mn-cs"/>
              </a:rPr>
              <a:t>MoWebA</a:t>
            </a:r>
            <a:r>
              <a:rPr lang="es-PY" sz="1200" kern="1200" dirty="0" smtClean="0">
                <a:solidFill>
                  <a:schemeClr val="tx1"/>
                </a:solidFill>
                <a:latin typeface="+mn-lt"/>
                <a:ea typeface="+mn-ea"/>
                <a:cs typeface="+mn-cs"/>
              </a:rPr>
              <a:t> sin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en donde las vistas Agregar Persona y Remover Persona incurrieron en la mayor cantidad de generaciones de código. Debido a que los requerimientos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requieren un mayor nivel de detalle en los modelos para el caso de </a:t>
            </a:r>
            <a:r>
              <a:rPr lang="es-PY" sz="1200" i="1" kern="1200" dirty="0" err="1" smtClean="0">
                <a:solidFill>
                  <a:schemeClr val="tx1"/>
                </a:solidFill>
                <a:latin typeface="+mn-lt"/>
                <a:ea typeface="+mn-ea"/>
                <a:cs typeface="+mn-cs"/>
              </a:rPr>
              <a:t>MoWebA</a:t>
            </a:r>
            <a:r>
              <a:rPr lang="es-PY" sz="1200" kern="1200" dirty="0" smtClean="0">
                <a:solidFill>
                  <a:schemeClr val="tx1"/>
                </a:solidFill>
                <a:latin typeface="+mn-lt"/>
                <a:ea typeface="+mn-ea"/>
                <a:cs typeface="+mn-cs"/>
              </a:rPr>
              <a:t> con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con respecto a </a:t>
            </a:r>
            <a:r>
              <a:rPr lang="es-PY" sz="1200" i="1" kern="1200" dirty="0" err="1" smtClean="0">
                <a:solidFill>
                  <a:schemeClr val="tx1"/>
                </a:solidFill>
                <a:latin typeface="+mn-lt"/>
                <a:ea typeface="+mn-ea"/>
                <a:cs typeface="+mn-cs"/>
              </a:rPr>
              <a:t>MoWebA</a:t>
            </a:r>
            <a:r>
              <a:rPr lang="es-PY" sz="1200" kern="1200" dirty="0" smtClean="0">
                <a:solidFill>
                  <a:schemeClr val="tx1"/>
                </a:solidFill>
                <a:latin typeface="+mn-lt"/>
                <a:ea typeface="+mn-ea"/>
                <a:cs typeface="+mn-cs"/>
              </a:rPr>
              <a:t> sin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existen una mayor posibilidad de cometer errores en los modelos y por ende una mayor cantidad de generaciones de código será necesaria llevar a cabo para ir depurando la aplicación. </a:t>
            </a:r>
          </a:p>
          <a:p>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17</a:t>
            </a:fld>
            <a:endParaRPr lang="es-PY"/>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Y" sz="1200" kern="1200" dirty="0" smtClean="0">
                <a:solidFill>
                  <a:schemeClr val="tx1"/>
                </a:solidFill>
                <a:latin typeface="+mn-lt"/>
                <a:ea typeface="+mn-ea"/>
                <a:cs typeface="+mn-cs"/>
              </a:rPr>
              <a:t>Analizando primeramente el tamaño total del </a:t>
            </a:r>
            <a:r>
              <a:rPr lang="es-PY" sz="1200" kern="1200" dirty="0" err="1" smtClean="0">
                <a:solidFill>
                  <a:schemeClr val="tx1"/>
                </a:solidFill>
                <a:latin typeface="+mn-lt"/>
                <a:ea typeface="+mn-ea"/>
                <a:cs typeface="+mn-cs"/>
              </a:rPr>
              <a:t>Person</a:t>
            </a:r>
            <a:r>
              <a:rPr lang="es-PY" sz="1200" kern="1200" dirty="0" smtClean="0">
                <a:solidFill>
                  <a:schemeClr val="tx1"/>
                </a:solidFill>
                <a:latin typeface="+mn-lt"/>
                <a:ea typeface="+mn-ea"/>
                <a:cs typeface="+mn-cs"/>
              </a:rPr>
              <a:t> Manager para ambos enfoques, se puede apreciar que el enfoque sin extensiones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posee 123 líneas de código menos (equivalente a un 32 %) que el enfoque con extensiones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Esto se debe a que en el enfoque sin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no se genera código </a:t>
            </a:r>
            <a:r>
              <a:rPr lang="es-PY" sz="1200" kern="1200" dirty="0" err="1" smtClean="0">
                <a:solidFill>
                  <a:schemeClr val="tx1"/>
                </a:solidFill>
                <a:latin typeface="+mn-lt"/>
                <a:ea typeface="+mn-ea"/>
                <a:cs typeface="+mn-cs"/>
              </a:rPr>
              <a:t>Javascript</a:t>
            </a:r>
            <a:r>
              <a:rPr lang="es-PY" sz="1200" kern="1200" dirty="0" smtClean="0">
                <a:solidFill>
                  <a:schemeClr val="tx1"/>
                </a:solidFill>
                <a:latin typeface="+mn-lt"/>
                <a:ea typeface="+mn-ea"/>
                <a:cs typeface="+mn-cs"/>
              </a:rPr>
              <a:t> en la interfaz de usuario ya que su interfaz no posee elementos enriquecidos interactivos. Teniendo en cuenta que el objetivo de este trabajo de fin de carrera está enmarcado en los </a:t>
            </a:r>
            <a:r>
              <a:rPr lang="es-PY" sz="1200" kern="1200" dirty="0" err="1" smtClean="0">
                <a:solidFill>
                  <a:schemeClr val="tx1"/>
                </a:solidFill>
                <a:latin typeface="+mn-lt"/>
                <a:ea typeface="+mn-ea"/>
                <a:cs typeface="+mn-cs"/>
              </a:rPr>
              <a:t>front-ends</a:t>
            </a:r>
            <a:r>
              <a:rPr lang="es-PY" sz="1200" kern="1200" dirty="0" smtClean="0">
                <a:solidFill>
                  <a:schemeClr val="tx1"/>
                </a:solidFill>
                <a:latin typeface="+mn-lt"/>
                <a:ea typeface="+mn-ea"/>
                <a:cs typeface="+mn-cs"/>
              </a:rPr>
              <a:t> de las interfaces de usuario web, el porcentaje restante de la aplicación, que fue generado de manera manual (53% y 43%) respectivamente, corresponde a código para refinar la aplicación final y código para el acceso a la capa lógica y de dominio de la aplicación. Teniendo en cuenta que el código manual introducido en cada una de las vistas (48% del total de líneas de código en el enfoque </a:t>
            </a:r>
            <a:r>
              <a:rPr lang="es-PY" sz="1200" i="1" kern="1200" dirty="0" err="1" smtClean="0">
                <a:solidFill>
                  <a:schemeClr val="tx1"/>
                </a:solidFill>
                <a:latin typeface="+mn-lt"/>
                <a:ea typeface="+mn-ea"/>
                <a:cs typeface="+mn-cs"/>
              </a:rPr>
              <a:t>MoWebA</a:t>
            </a:r>
            <a:r>
              <a:rPr lang="es-PY" sz="1200" kern="1200" dirty="0" smtClean="0">
                <a:solidFill>
                  <a:schemeClr val="tx1"/>
                </a:solidFill>
                <a:latin typeface="+mn-lt"/>
                <a:ea typeface="+mn-ea"/>
                <a:cs typeface="+mn-cs"/>
              </a:rPr>
              <a:t> sin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y el 33% del total de líneas de código en el enfoque </a:t>
            </a:r>
            <a:r>
              <a:rPr lang="es-PY" sz="1200" i="1" kern="1200" dirty="0" err="1" smtClean="0">
                <a:solidFill>
                  <a:schemeClr val="tx1"/>
                </a:solidFill>
                <a:latin typeface="+mn-lt"/>
                <a:ea typeface="+mn-ea"/>
                <a:cs typeface="+mn-cs"/>
              </a:rPr>
              <a:t>MoWebA</a:t>
            </a:r>
            <a:r>
              <a:rPr lang="es-PY" sz="1200" kern="1200" dirty="0" smtClean="0">
                <a:solidFill>
                  <a:schemeClr val="tx1"/>
                </a:solidFill>
                <a:latin typeface="+mn-lt"/>
                <a:ea typeface="+mn-ea"/>
                <a:cs typeface="+mn-cs"/>
              </a:rPr>
              <a:t>  con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corresponde a la lógica de negocios de cada una y no forma parte de la extensión de este trabajo, se puede concluir que el 52% del código de la interfaz de usuario para el enfoque </a:t>
            </a:r>
            <a:r>
              <a:rPr lang="es-PY" sz="1200" i="1" kern="1200" dirty="0" err="1" smtClean="0">
                <a:solidFill>
                  <a:schemeClr val="tx1"/>
                </a:solidFill>
                <a:latin typeface="+mn-lt"/>
                <a:ea typeface="+mn-ea"/>
                <a:cs typeface="+mn-cs"/>
              </a:rPr>
              <a:t>MoWebA</a:t>
            </a:r>
            <a:r>
              <a:rPr lang="es-PY" sz="1200" kern="1200" dirty="0" smtClean="0">
                <a:solidFill>
                  <a:schemeClr val="tx1"/>
                </a:solidFill>
                <a:latin typeface="+mn-lt"/>
                <a:ea typeface="+mn-ea"/>
                <a:cs typeface="+mn-cs"/>
              </a:rPr>
              <a:t> sin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se pudo generar de manera automática y el 67% para su contraparte con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Finalmente se puede concluir de que es posible generar más del 50% por ciento de la aplicación final </a:t>
            </a:r>
            <a:r>
              <a:rPr lang="es-PY" sz="1200" i="1" kern="1200" dirty="0" err="1" smtClean="0">
                <a:solidFill>
                  <a:schemeClr val="tx1"/>
                </a:solidFill>
                <a:latin typeface="+mn-lt"/>
                <a:ea typeface="+mn-ea"/>
                <a:cs typeface="+mn-cs"/>
              </a:rPr>
              <a:t>Person</a:t>
            </a:r>
            <a:r>
              <a:rPr lang="es-PY" sz="1200" i="1" kern="1200" dirty="0" smtClean="0">
                <a:solidFill>
                  <a:schemeClr val="tx1"/>
                </a:solidFill>
                <a:latin typeface="+mn-lt"/>
                <a:ea typeface="+mn-ea"/>
                <a:cs typeface="+mn-cs"/>
              </a:rPr>
              <a:t> Manager</a:t>
            </a:r>
            <a:r>
              <a:rPr lang="es-PY" sz="1200" kern="1200" dirty="0" smtClean="0">
                <a:solidFill>
                  <a:schemeClr val="tx1"/>
                </a:solidFill>
                <a:latin typeface="+mn-lt"/>
                <a:ea typeface="+mn-ea"/>
                <a:cs typeface="+mn-cs"/>
              </a:rPr>
              <a:t> de manera automática para ambos enfoques. </a:t>
            </a:r>
          </a:p>
          <a:p>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20</a:t>
            </a:fld>
            <a:endParaRPr lang="es-PY"/>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7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Título"/>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8F64E085-4BAF-4760-BDE7-9FE51C485E80}" type="datetimeFigureOut">
              <a:rPr lang="es-PY" smtClean="0"/>
              <a:pPr/>
              <a:t>20/10/2015</a:t>
            </a:fld>
            <a:endParaRPr lang="es-PY"/>
          </a:p>
        </p:txBody>
      </p:sp>
      <p:sp>
        <p:nvSpPr>
          <p:cNvPr id="19" name="18 Marcador de pie de página"/>
          <p:cNvSpPr>
            <a:spLocks noGrp="1"/>
          </p:cNvSpPr>
          <p:nvPr>
            <p:ph type="ftr" sz="quarter" idx="11"/>
          </p:nvPr>
        </p:nvSpPr>
        <p:spPr/>
        <p:txBody>
          <a:bodyPr/>
          <a:lstStyle/>
          <a:p>
            <a:endParaRPr lang="es-PY"/>
          </a:p>
        </p:txBody>
      </p:sp>
      <p:sp>
        <p:nvSpPr>
          <p:cNvPr id="27" name="26 Marcador de número de diapositiva"/>
          <p:cNvSpPr>
            <a:spLocks noGrp="1"/>
          </p:cNvSpPr>
          <p:nvPr>
            <p:ph type="sldNum" sz="quarter" idx="12"/>
          </p:nvPr>
        </p:nvSpPr>
        <p:spPr/>
        <p:txBody>
          <a:bodyPr/>
          <a:lstStyle/>
          <a:p>
            <a:fld id="{00983F03-8C2A-4E24-982B-C5C1359E5E45}" type="slidenum">
              <a:rPr lang="es-PY" smtClean="0"/>
              <a:pPr/>
              <a:t>‹Nº›</a:t>
            </a:fld>
            <a:endParaRPr lang="es-PY"/>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8F64E085-4BAF-4760-BDE7-9FE51C485E80}" type="datetimeFigureOut">
              <a:rPr lang="es-PY" smtClean="0"/>
              <a:pPr/>
              <a:t>20/10/2015</a:t>
            </a:fld>
            <a:endParaRPr lang="es-PY"/>
          </a:p>
        </p:txBody>
      </p:sp>
      <p:sp>
        <p:nvSpPr>
          <p:cNvPr id="5" name="4 Marcador de pie de página"/>
          <p:cNvSpPr>
            <a:spLocks noGrp="1"/>
          </p:cNvSpPr>
          <p:nvPr>
            <p:ph type="ftr" sz="quarter" idx="11"/>
          </p:nvPr>
        </p:nvSpPr>
        <p:spPr/>
        <p:txBody>
          <a:bodyPr/>
          <a:lstStyle/>
          <a:p>
            <a:endParaRPr lang="es-PY"/>
          </a:p>
        </p:txBody>
      </p:sp>
      <p:sp>
        <p:nvSpPr>
          <p:cNvPr id="6" name="5 Marcador de número de diapositiva"/>
          <p:cNvSpPr>
            <a:spLocks noGrp="1"/>
          </p:cNvSpPr>
          <p:nvPr>
            <p:ph type="sldNum" sz="quarter" idx="12"/>
          </p:nvPr>
        </p:nvSpPr>
        <p:spPr/>
        <p:txBody>
          <a:bodyPr/>
          <a:lstStyle/>
          <a:p>
            <a:fld id="{00983F03-8C2A-4E24-982B-C5C1359E5E45}" type="slidenum">
              <a:rPr lang="es-PY" smtClean="0"/>
              <a:pPr/>
              <a:t>‹Nº›</a:t>
            </a:fld>
            <a:endParaRPr lang="es-P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8F64E085-4BAF-4760-BDE7-9FE51C485E80}" type="datetimeFigureOut">
              <a:rPr lang="es-PY" smtClean="0"/>
              <a:pPr/>
              <a:t>20/10/2015</a:t>
            </a:fld>
            <a:endParaRPr lang="es-PY"/>
          </a:p>
        </p:txBody>
      </p:sp>
      <p:sp>
        <p:nvSpPr>
          <p:cNvPr id="5" name="4 Marcador de pie de página"/>
          <p:cNvSpPr>
            <a:spLocks noGrp="1"/>
          </p:cNvSpPr>
          <p:nvPr>
            <p:ph type="ftr" sz="quarter" idx="11"/>
          </p:nvPr>
        </p:nvSpPr>
        <p:spPr/>
        <p:txBody>
          <a:bodyPr/>
          <a:lstStyle/>
          <a:p>
            <a:endParaRPr lang="es-PY"/>
          </a:p>
        </p:txBody>
      </p:sp>
      <p:sp>
        <p:nvSpPr>
          <p:cNvPr id="6" name="5 Marcador de número de diapositiva"/>
          <p:cNvSpPr>
            <a:spLocks noGrp="1"/>
          </p:cNvSpPr>
          <p:nvPr>
            <p:ph type="sldNum" sz="quarter" idx="12"/>
          </p:nvPr>
        </p:nvSpPr>
        <p:spPr/>
        <p:txBody>
          <a:bodyPr/>
          <a:lstStyle/>
          <a:p>
            <a:fld id="{00983F03-8C2A-4E24-982B-C5C1359E5E45}" type="slidenum">
              <a:rPr lang="es-PY" smtClean="0"/>
              <a:pPr/>
              <a:t>‹Nº›</a:t>
            </a:fld>
            <a:endParaRPr lang="es-P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lgn="l">
              <a:defRPr/>
            </a:lvl1p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8F64E085-4BAF-4760-BDE7-9FE51C485E80}" type="datetimeFigureOut">
              <a:rPr lang="es-PY" smtClean="0"/>
              <a:pPr/>
              <a:t>20/10/2015</a:t>
            </a:fld>
            <a:endParaRPr lang="es-PY"/>
          </a:p>
        </p:txBody>
      </p:sp>
      <p:sp>
        <p:nvSpPr>
          <p:cNvPr id="5" name="4 Marcador de pie de página"/>
          <p:cNvSpPr>
            <a:spLocks noGrp="1"/>
          </p:cNvSpPr>
          <p:nvPr>
            <p:ph type="ftr" sz="quarter" idx="11"/>
          </p:nvPr>
        </p:nvSpPr>
        <p:spPr/>
        <p:txBody>
          <a:bodyPr/>
          <a:lstStyle/>
          <a:p>
            <a:endParaRPr lang="es-PY"/>
          </a:p>
        </p:txBody>
      </p:sp>
      <p:sp>
        <p:nvSpPr>
          <p:cNvPr id="6" name="5 Marcador de número de diapositiva"/>
          <p:cNvSpPr>
            <a:spLocks noGrp="1"/>
          </p:cNvSpPr>
          <p:nvPr>
            <p:ph type="sldNum" sz="quarter" idx="12"/>
          </p:nvPr>
        </p:nvSpPr>
        <p:spPr/>
        <p:txBody>
          <a:bodyPr/>
          <a:lstStyle/>
          <a:p>
            <a:fld id="{00983F03-8C2A-4E24-982B-C5C1359E5E45}" type="slidenum">
              <a:rPr lang="es-PY" smtClean="0"/>
              <a:pPr/>
              <a:t>‹Nº›</a:t>
            </a:fld>
            <a:endParaRPr lang="es-PY"/>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8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1 Título"/>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8F64E085-4BAF-4760-BDE7-9FE51C485E80}" type="datetimeFigureOut">
              <a:rPr lang="es-PY" smtClean="0"/>
              <a:pPr/>
              <a:t>20/10/2015</a:t>
            </a:fld>
            <a:endParaRPr lang="es-PY"/>
          </a:p>
        </p:txBody>
      </p:sp>
      <p:sp>
        <p:nvSpPr>
          <p:cNvPr id="5" name="4 Marcador de pie de página"/>
          <p:cNvSpPr>
            <a:spLocks noGrp="1"/>
          </p:cNvSpPr>
          <p:nvPr>
            <p:ph type="ftr" sz="quarter" idx="11"/>
          </p:nvPr>
        </p:nvSpPr>
        <p:spPr/>
        <p:txBody>
          <a:bodyPr/>
          <a:lstStyle/>
          <a:p>
            <a:endParaRPr lang="es-PY"/>
          </a:p>
        </p:txBody>
      </p:sp>
      <p:sp>
        <p:nvSpPr>
          <p:cNvPr id="6" name="5 Marcador de número de diapositiva"/>
          <p:cNvSpPr>
            <a:spLocks noGrp="1"/>
          </p:cNvSpPr>
          <p:nvPr>
            <p:ph type="sldNum" sz="quarter" idx="12"/>
          </p:nvPr>
        </p:nvSpPr>
        <p:spPr/>
        <p:txBody>
          <a:bodyPr/>
          <a:lstStyle/>
          <a:p>
            <a:fld id="{00983F03-8C2A-4E24-982B-C5C1359E5E45}" type="slidenum">
              <a:rPr lang="es-PY" smtClean="0"/>
              <a:pPr/>
              <a:t>‹Nº›</a:t>
            </a:fld>
            <a:endParaRPr lang="es-PY"/>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8F64E085-4BAF-4760-BDE7-9FE51C485E80}" type="datetimeFigureOut">
              <a:rPr lang="es-PY" smtClean="0"/>
              <a:pPr/>
              <a:t>20/10/2015</a:t>
            </a:fld>
            <a:endParaRPr lang="es-PY"/>
          </a:p>
        </p:txBody>
      </p:sp>
      <p:sp>
        <p:nvSpPr>
          <p:cNvPr id="6" name="5 Marcador de pie de página"/>
          <p:cNvSpPr>
            <a:spLocks noGrp="1"/>
          </p:cNvSpPr>
          <p:nvPr>
            <p:ph type="ftr" sz="quarter" idx="11"/>
          </p:nvPr>
        </p:nvSpPr>
        <p:spPr/>
        <p:txBody>
          <a:bodyPr/>
          <a:lstStyle/>
          <a:p>
            <a:endParaRPr lang="es-PY"/>
          </a:p>
        </p:txBody>
      </p:sp>
      <p:sp>
        <p:nvSpPr>
          <p:cNvPr id="7" name="6 Marcador de número de diapositiva"/>
          <p:cNvSpPr>
            <a:spLocks noGrp="1"/>
          </p:cNvSpPr>
          <p:nvPr>
            <p:ph type="sldNum" sz="quarter" idx="12"/>
          </p:nvPr>
        </p:nvSpPr>
        <p:spPr/>
        <p:txBody>
          <a:bodyPr/>
          <a:lstStyle/>
          <a:p>
            <a:fld id="{00983F03-8C2A-4E24-982B-C5C1359E5E45}" type="slidenum">
              <a:rPr lang="es-PY" smtClean="0"/>
              <a:pPr/>
              <a:t>‹Nº›</a:t>
            </a:fld>
            <a:endParaRPr lang="es-PY"/>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8F64E085-4BAF-4760-BDE7-9FE51C485E80}" type="datetimeFigureOut">
              <a:rPr lang="es-PY" smtClean="0"/>
              <a:pPr/>
              <a:t>20/10/2015</a:t>
            </a:fld>
            <a:endParaRPr lang="es-PY"/>
          </a:p>
        </p:txBody>
      </p:sp>
      <p:sp>
        <p:nvSpPr>
          <p:cNvPr id="8" name="7 Marcador de pie de página"/>
          <p:cNvSpPr>
            <a:spLocks noGrp="1"/>
          </p:cNvSpPr>
          <p:nvPr>
            <p:ph type="ftr" sz="quarter" idx="11"/>
          </p:nvPr>
        </p:nvSpPr>
        <p:spPr/>
        <p:txBody>
          <a:bodyPr/>
          <a:lstStyle/>
          <a:p>
            <a:endParaRPr lang="es-PY"/>
          </a:p>
        </p:txBody>
      </p:sp>
      <p:sp>
        <p:nvSpPr>
          <p:cNvPr id="9" name="8 Marcador de número de diapositiva"/>
          <p:cNvSpPr>
            <a:spLocks noGrp="1"/>
          </p:cNvSpPr>
          <p:nvPr>
            <p:ph type="sldNum" sz="quarter" idx="12"/>
          </p:nvPr>
        </p:nvSpPr>
        <p:spPr/>
        <p:txBody>
          <a:bodyPr/>
          <a:lstStyle/>
          <a:p>
            <a:fld id="{00983F03-8C2A-4E24-982B-C5C1359E5E45}" type="slidenum">
              <a:rPr lang="es-PY" smtClean="0"/>
              <a:pPr/>
              <a:t>‹Nº›</a:t>
            </a:fld>
            <a:endParaRPr lang="es-PY"/>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320"/>
            <a:ext cx="7470648" cy="1143000"/>
          </a:xfrm>
        </p:spPr>
        <p:txBody>
          <a:bodyPr anchor="ctr"/>
          <a:lstStyle>
            <a:lvl1pPr algn="l">
              <a:defRPr sz="4600"/>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8F64E085-4BAF-4760-BDE7-9FE51C485E80}" type="datetimeFigureOut">
              <a:rPr lang="es-PY" smtClean="0"/>
              <a:pPr/>
              <a:t>20/10/2015</a:t>
            </a:fld>
            <a:endParaRPr lang="es-PY"/>
          </a:p>
        </p:txBody>
      </p:sp>
      <p:sp>
        <p:nvSpPr>
          <p:cNvPr id="8" name="7 Marcador de número de diapositiva"/>
          <p:cNvSpPr>
            <a:spLocks noGrp="1"/>
          </p:cNvSpPr>
          <p:nvPr>
            <p:ph type="sldNum" sz="quarter" idx="11"/>
          </p:nvPr>
        </p:nvSpPr>
        <p:spPr/>
        <p:txBody>
          <a:bodyPr/>
          <a:lstStyle/>
          <a:p>
            <a:fld id="{00983F03-8C2A-4E24-982B-C5C1359E5E45}" type="slidenum">
              <a:rPr lang="es-PY" smtClean="0"/>
              <a:pPr/>
              <a:t>‹Nº›</a:t>
            </a:fld>
            <a:endParaRPr lang="es-PY"/>
          </a:p>
        </p:txBody>
      </p:sp>
      <p:sp>
        <p:nvSpPr>
          <p:cNvPr id="9" name="8 Marcador de pie de página"/>
          <p:cNvSpPr>
            <a:spLocks noGrp="1"/>
          </p:cNvSpPr>
          <p:nvPr>
            <p:ph type="ftr" sz="quarter" idx="12"/>
          </p:nvPr>
        </p:nvSpPr>
        <p:spPr/>
        <p:txBody>
          <a:bodyPr/>
          <a:lstStyle/>
          <a:p>
            <a:endParaRPr lang="es-PY"/>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F64E085-4BAF-4760-BDE7-9FE51C485E80}" type="datetimeFigureOut">
              <a:rPr lang="es-PY" smtClean="0"/>
              <a:pPr/>
              <a:t>20/10/2015</a:t>
            </a:fld>
            <a:endParaRPr lang="es-PY"/>
          </a:p>
        </p:txBody>
      </p:sp>
      <p:sp>
        <p:nvSpPr>
          <p:cNvPr id="3" name="2 Marcador de pie de página"/>
          <p:cNvSpPr>
            <a:spLocks noGrp="1"/>
          </p:cNvSpPr>
          <p:nvPr>
            <p:ph type="ftr" sz="quarter" idx="11"/>
          </p:nvPr>
        </p:nvSpPr>
        <p:spPr/>
        <p:txBody>
          <a:bodyPr/>
          <a:lstStyle/>
          <a:p>
            <a:endParaRPr lang="es-PY"/>
          </a:p>
        </p:txBody>
      </p:sp>
      <p:sp>
        <p:nvSpPr>
          <p:cNvPr id="4" name="3 Marcador de número de diapositiva"/>
          <p:cNvSpPr>
            <a:spLocks noGrp="1"/>
          </p:cNvSpPr>
          <p:nvPr>
            <p:ph type="sldNum" sz="quarter" idx="12"/>
          </p:nvPr>
        </p:nvSpPr>
        <p:spPr/>
        <p:txBody>
          <a:bodyPr/>
          <a:lstStyle/>
          <a:p>
            <a:fld id="{00983F03-8C2A-4E24-982B-C5C1359E5E45}" type="slidenum">
              <a:rPr lang="es-PY" smtClean="0"/>
              <a:pPr/>
              <a:t>‹Nº›</a:t>
            </a:fld>
            <a:endParaRPr lang="es-PY"/>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8F64E085-4BAF-4760-BDE7-9FE51C485E80}" type="datetimeFigureOut">
              <a:rPr lang="es-PY" smtClean="0"/>
              <a:pPr/>
              <a:t>20/10/2015</a:t>
            </a:fld>
            <a:endParaRPr lang="es-PY"/>
          </a:p>
        </p:txBody>
      </p:sp>
      <p:sp>
        <p:nvSpPr>
          <p:cNvPr id="6" name="5 Marcador de pie de página"/>
          <p:cNvSpPr>
            <a:spLocks noGrp="1"/>
          </p:cNvSpPr>
          <p:nvPr>
            <p:ph type="ftr" sz="quarter" idx="11"/>
          </p:nvPr>
        </p:nvSpPr>
        <p:spPr/>
        <p:txBody>
          <a:bodyPr/>
          <a:lstStyle/>
          <a:p>
            <a:endParaRPr lang="es-PY"/>
          </a:p>
        </p:txBody>
      </p:sp>
      <p:sp>
        <p:nvSpPr>
          <p:cNvPr id="7" name="6 Marcador de número de diapositiva"/>
          <p:cNvSpPr>
            <a:spLocks noGrp="1"/>
          </p:cNvSpPr>
          <p:nvPr>
            <p:ph type="sldNum" sz="quarter" idx="12"/>
          </p:nvPr>
        </p:nvSpPr>
        <p:spPr>
          <a:xfrm>
            <a:off x="8156448" y="6422064"/>
            <a:ext cx="762000" cy="365125"/>
          </a:xfrm>
        </p:spPr>
        <p:txBody>
          <a:bodyPr/>
          <a:lstStyle/>
          <a:p>
            <a:fld id="{00983F03-8C2A-4E24-982B-C5C1359E5E45}" type="slidenum">
              <a:rPr lang="es-PY" smtClean="0"/>
              <a:pPr/>
              <a:t>‹Nº›</a:t>
            </a:fld>
            <a:endParaRPr lang="es-PY"/>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457200" y="6422064"/>
            <a:ext cx="2133600" cy="365125"/>
          </a:xfrm>
        </p:spPr>
        <p:txBody>
          <a:bodyPr/>
          <a:lstStyle/>
          <a:p>
            <a:fld id="{8F64E085-4BAF-4760-BDE7-9FE51C485E80}" type="datetimeFigureOut">
              <a:rPr lang="es-PY" smtClean="0"/>
              <a:pPr/>
              <a:t>20/10/2015</a:t>
            </a:fld>
            <a:endParaRPr lang="es-PY"/>
          </a:p>
        </p:txBody>
      </p:sp>
      <p:sp>
        <p:nvSpPr>
          <p:cNvPr id="6" name="5 Marcador de pie de página"/>
          <p:cNvSpPr>
            <a:spLocks noGrp="1"/>
          </p:cNvSpPr>
          <p:nvPr>
            <p:ph type="ftr" sz="quarter" idx="11"/>
          </p:nvPr>
        </p:nvSpPr>
        <p:spPr/>
        <p:txBody>
          <a:bodyPr/>
          <a:lstStyle/>
          <a:p>
            <a:endParaRPr lang="es-PY"/>
          </a:p>
        </p:txBody>
      </p:sp>
      <p:sp>
        <p:nvSpPr>
          <p:cNvPr id="7" name="6 Marcador de número de diapositiva"/>
          <p:cNvSpPr>
            <a:spLocks noGrp="1"/>
          </p:cNvSpPr>
          <p:nvPr>
            <p:ph type="sldNum" sz="quarter" idx="12"/>
          </p:nvPr>
        </p:nvSpPr>
        <p:spPr/>
        <p:txBody>
          <a:bodyPr/>
          <a:lstStyle/>
          <a:p>
            <a:fld id="{00983F03-8C2A-4E24-982B-C5C1359E5E45}" type="slidenum">
              <a:rPr lang="es-PY" smtClean="0"/>
              <a:pPr/>
              <a:t>‹Nº›</a:t>
            </a:fld>
            <a:endParaRPr lang="es-PY"/>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11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15 Forma libre"/>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Marcador de título"/>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8F64E085-4BAF-4760-BDE7-9FE51C485E80}" type="datetimeFigureOut">
              <a:rPr lang="es-PY" smtClean="0"/>
              <a:pPr/>
              <a:t>20/10/2015</a:t>
            </a:fld>
            <a:endParaRPr lang="es-PY"/>
          </a:p>
        </p:txBody>
      </p:sp>
      <p:sp>
        <p:nvSpPr>
          <p:cNvPr id="22" name="21 Marcador de pie de página"/>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s-PY"/>
          </a:p>
        </p:txBody>
      </p:sp>
      <p:sp>
        <p:nvSpPr>
          <p:cNvPr id="18" name="17 Marcador de número de diapositiva"/>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00983F03-8C2A-4E24-982B-C5C1359E5E45}" type="slidenum">
              <a:rPr lang="es-PY" smtClean="0"/>
              <a:pPr/>
              <a:t>‹Nº›</a:t>
            </a:fld>
            <a:endParaRPr lang="es-PY"/>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484784"/>
            <a:ext cx="6480048" cy="2301240"/>
          </a:xfrm>
        </p:spPr>
        <p:txBody>
          <a:bodyPr/>
          <a:lstStyle/>
          <a:p>
            <a:r>
              <a:rPr lang="es-ES" dirty="0" smtClean="0"/>
              <a:t>“Una propuesta MDA para el soporte de aplicaciones RIA”</a:t>
            </a:r>
            <a:endParaRPr lang="es-PY" dirty="0"/>
          </a:p>
        </p:txBody>
      </p:sp>
      <p:sp>
        <p:nvSpPr>
          <p:cNvPr id="4" name="2 Subtítulo"/>
          <p:cNvSpPr>
            <a:spLocks noGrp="1"/>
          </p:cNvSpPr>
          <p:nvPr>
            <p:ph type="subTitle" idx="1"/>
          </p:nvPr>
        </p:nvSpPr>
        <p:spPr>
          <a:xfrm>
            <a:off x="611560" y="4149080"/>
            <a:ext cx="6480048" cy="1752600"/>
          </a:xfrm>
        </p:spPr>
        <p:txBody>
          <a:bodyPr>
            <a:normAutofit/>
          </a:bodyPr>
          <a:lstStyle/>
          <a:p>
            <a:r>
              <a:rPr lang="es-ES" dirty="0" smtClean="0"/>
              <a:t>Alumno: Iván María López.</a:t>
            </a:r>
          </a:p>
          <a:p>
            <a:r>
              <a:rPr lang="es-ES" dirty="0" smtClean="0"/>
              <a:t>Tutores</a:t>
            </a:r>
          </a:p>
          <a:p>
            <a:r>
              <a:rPr lang="es-ES" dirty="0" smtClean="0"/>
              <a:t>Ing. </a:t>
            </a:r>
            <a:r>
              <a:rPr lang="es-ES" dirty="0" err="1" smtClean="0"/>
              <a:t>Magalí</a:t>
            </a:r>
            <a:r>
              <a:rPr lang="es-ES" dirty="0" smtClean="0"/>
              <a:t> González.</a:t>
            </a:r>
          </a:p>
          <a:p>
            <a:r>
              <a:rPr lang="es-ES" dirty="0" err="1" smtClean="0"/>
              <a:t>Msc.</a:t>
            </a:r>
            <a:r>
              <a:rPr lang="es-ES" dirty="0" smtClean="0"/>
              <a:t> Ing. </a:t>
            </a:r>
            <a:r>
              <a:rPr lang="es-ES" dirty="0" err="1" smtClean="0"/>
              <a:t>Nathalíe</a:t>
            </a:r>
            <a:r>
              <a:rPr lang="es-ES" dirty="0" smtClean="0"/>
              <a:t> Aquino.</a:t>
            </a:r>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404664"/>
            <a:ext cx="7467600" cy="1143000"/>
          </a:xfrm>
        </p:spPr>
        <p:txBody>
          <a:bodyPr>
            <a:noAutofit/>
          </a:bodyPr>
          <a:lstStyle/>
          <a:p>
            <a:pPr algn="ctr"/>
            <a:r>
              <a:rPr lang="es-PY" sz="4000" b="1" dirty="0" smtClean="0"/>
              <a:t>PIM de ejemplo con </a:t>
            </a:r>
            <a:r>
              <a:rPr lang="es-PY" sz="4000" b="1" dirty="0" err="1" smtClean="0"/>
              <a:t>MoWebA</a:t>
            </a:r>
            <a:r>
              <a:rPr lang="es-PY" sz="4800" dirty="0" smtClean="0"/>
              <a:t/>
            </a:r>
            <a:br>
              <a:rPr lang="es-PY" sz="4800" dirty="0" smtClean="0"/>
            </a:br>
            <a:endParaRPr lang="es-PY" sz="4800" dirty="0"/>
          </a:p>
        </p:txBody>
      </p:sp>
      <p:pic>
        <p:nvPicPr>
          <p:cNvPr id="4" name="3 Marcador de contenido" descr="PIM cap4_v2_horizontal.jpg"/>
          <p:cNvPicPr>
            <a:picLocks noGrp="1" noChangeAspect="1"/>
          </p:cNvPicPr>
          <p:nvPr>
            <p:ph idx="1"/>
          </p:nvPr>
        </p:nvPicPr>
        <p:blipFill>
          <a:blip r:embed="rId2" cstate="print"/>
          <a:stretch>
            <a:fillRect/>
          </a:stretch>
        </p:blipFill>
        <p:spPr>
          <a:xfrm>
            <a:off x="180504" y="1340768"/>
            <a:ext cx="8963496" cy="5328592"/>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PY" b="1" dirty="0" smtClean="0"/>
              <a:t>Interfaz obtenida a partir del PIM de ejemplo</a:t>
            </a:r>
            <a:endParaRPr lang="es-PY" b="1" dirty="0"/>
          </a:p>
        </p:txBody>
      </p:sp>
      <p:pic>
        <p:nvPicPr>
          <p:cNvPr id="4" name="3 Marcador de contenido" descr="ivan_2.png"/>
          <p:cNvPicPr>
            <a:picLocks noGrp="1" noChangeAspect="1"/>
          </p:cNvPicPr>
          <p:nvPr>
            <p:ph idx="1"/>
          </p:nvPr>
        </p:nvPicPr>
        <p:blipFill>
          <a:blip r:embed="rId2" cstate="print"/>
          <a:stretch>
            <a:fillRect/>
          </a:stretch>
        </p:blipFill>
        <p:spPr>
          <a:xfrm>
            <a:off x="1115616" y="1556792"/>
            <a:ext cx="7056784" cy="4989961"/>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332656"/>
            <a:ext cx="7467600" cy="1143000"/>
          </a:xfrm>
        </p:spPr>
        <p:txBody>
          <a:bodyPr>
            <a:normAutofit fontScale="90000"/>
          </a:bodyPr>
          <a:lstStyle/>
          <a:p>
            <a:pPr algn="ctr"/>
            <a:r>
              <a:rPr lang="es-PY" sz="3600" b="1" dirty="0" smtClean="0"/>
              <a:t>El enfoque utilizado con </a:t>
            </a:r>
            <a:r>
              <a:rPr lang="es-PY" sz="3600" b="1" i="1" dirty="0" err="1" smtClean="0"/>
              <a:t>MoWebA</a:t>
            </a:r>
            <a:r>
              <a:rPr lang="es-PY" sz="3600" b="1" dirty="0" smtClean="0"/>
              <a:t> para la generación de interfaces enriquecidas</a:t>
            </a:r>
            <a:r>
              <a:rPr lang="es-PY" dirty="0" smtClean="0"/>
              <a:t/>
            </a:r>
            <a:br>
              <a:rPr lang="es-PY" dirty="0" smtClean="0"/>
            </a:br>
            <a:endParaRPr lang="es-PY" dirty="0"/>
          </a:p>
        </p:txBody>
      </p:sp>
      <p:pic>
        <p:nvPicPr>
          <p:cNvPr id="4" name="3 Marcador de contenido" descr="metodologiaFinalv2.jpg"/>
          <p:cNvPicPr>
            <a:picLocks noGrp="1" noChangeAspect="1"/>
          </p:cNvPicPr>
          <p:nvPr>
            <p:ph idx="1"/>
          </p:nvPr>
        </p:nvPicPr>
        <p:blipFill>
          <a:blip r:embed="rId2" cstate="print"/>
          <a:stretch>
            <a:fillRect/>
          </a:stretch>
        </p:blipFill>
        <p:spPr>
          <a:xfrm>
            <a:off x="1043609" y="1340768"/>
            <a:ext cx="7037604" cy="5356398"/>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Y" b="1" dirty="0" smtClean="0"/>
              <a:t>Ilustración de la propuesta</a:t>
            </a:r>
            <a:endParaRPr lang="es-PY" b="1" dirty="0"/>
          </a:p>
        </p:txBody>
      </p:sp>
      <p:sp>
        <p:nvSpPr>
          <p:cNvPr id="3" name="2 Marcador de contenido"/>
          <p:cNvSpPr>
            <a:spLocks noGrp="1"/>
          </p:cNvSpPr>
          <p:nvPr>
            <p:ph idx="1"/>
          </p:nvPr>
        </p:nvSpPr>
        <p:spPr/>
        <p:txBody>
          <a:bodyPr>
            <a:normAutofit fontScale="92500" lnSpcReduction="20000"/>
          </a:bodyPr>
          <a:lstStyle/>
          <a:p>
            <a:r>
              <a:rPr lang="es-PY" dirty="0" smtClean="0"/>
              <a:t>Se diseñó el </a:t>
            </a:r>
            <a:r>
              <a:rPr lang="es-PY" i="1" dirty="0" err="1" smtClean="0"/>
              <a:t>toy</a:t>
            </a:r>
            <a:r>
              <a:rPr lang="es-PY" i="1" dirty="0" smtClean="0"/>
              <a:t> </a:t>
            </a:r>
            <a:r>
              <a:rPr lang="es-PY" i="1" dirty="0" err="1" smtClean="0"/>
              <a:t>problem</a:t>
            </a:r>
            <a:r>
              <a:rPr lang="es-PY" i="1" dirty="0" smtClean="0"/>
              <a:t> </a:t>
            </a:r>
            <a:r>
              <a:rPr lang="es-PY" i="1" dirty="0" err="1" smtClean="0"/>
              <a:t>Person</a:t>
            </a:r>
            <a:r>
              <a:rPr lang="es-PY" i="1" dirty="0" smtClean="0"/>
              <a:t> Manager</a:t>
            </a:r>
            <a:r>
              <a:rPr lang="es-PY" dirty="0" smtClean="0"/>
              <a:t> y se separó el problema en 2 unidades de análisis.</a:t>
            </a:r>
          </a:p>
          <a:p>
            <a:r>
              <a:rPr lang="es-PY" dirty="0" smtClean="0"/>
              <a:t>Se elaboraron las preguntas de investigación de interés y se identificaron las variables de medición para la colección de los datos</a:t>
            </a:r>
          </a:p>
          <a:p>
            <a:r>
              <a:rPr lang="es-PY" dirty="0" smtClean="0"/>
              <a:t>Se colectaron  los datos en base a las mediciones hechas</a:t>
            </a:r>
          </a:p>
          <a:p>
            <a:r>
              <a:rPr lang="es-PY" dirty="0" smtClean="0"/>
              <a:t>Se analizaron los datos colectados y reportaron los resultados</a:t>
            </a:r>
            <a:endParaRPr lang="es-PY"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PY" b="1" dirty="0" smtClean="0"/>
              <a:t> El caso y las unidades de análisis</a:t>
            </a:r>
            <a:endParaRPr lang="es-PY" dirty="0"/>
          </a:p>
        </p:txBody>
      </p:sp>
      <p:pic>
        <p:nvPicPr>
          <p:cNvPr id="5" name="4 Marcador de contenido" descr="ilustración.png"/>
          <p:cNvPicPr>
            <a:picLocks noGrp="1" noChangeAspect="1"/>
          </p:cNvPicPr>
          <p:nvPr>
            <p:ph idx="1"/>
          </p:nvPr>
        </p:nvPicPr>
        <p:blipFill>
          <a:blip r:embed="rId2" cstate="print"/>
          <a:stretch>
            <a:fillRect/>
          </a:stretch>
        </p:blipFill>
        <p:spPr>
          <a:xfrm>
            <a:off x="1641665" y="1630484"/>
            <a:ext cx="5666639" cy="4962820"/>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PY" b="1" dirty="0" smtClean="0"/>
              <a:t> </a:t>
            </a:r>
            <a:r>
              <a:rPr lang="es-PY" b="1" dirty="0" smtClean="0"/>
              <a:t>Preguntas de investigación</a:t>
            </a:r>
            <a:br>
              <a:rPr lang="es-PY" b="1" dirty="0" smtClean="0"/>
            </a:br>
            <a:endParaRPr lang="es-PY" b="1" dirty="0"/>
          </a:p>
        </p:txBody>
      </p:sp>
      <p:sp>
        <p:nvSpPr>
          <p:cNvPr id="3" name="2 Marcador de contenido"/>
          <p:cNvSpPr>
            <a:spLocks noGrp="1"/>
          </p:cNvSpPr>
          <p:nvPr>
            <p:ph idx="1"/>
          </p:nvPr>
        </p:nvSpPr>
        <p:spPr>
          <a:xfrm>
            <a:off x="539552" y="1052736"/>
            <a:ext cx="7467600" cy="4525963"/>
          </a:xfrm>
        </p:spPr>
        <p:txBody>
          <a:bodyPr>
            <a:normAutofit fontScale="25000" lnSpcReduction="20000"/>
          </a:bodyPr>
          <a:lstStyle/>
          <a:p>
            <a:r>
              <a:rPr lang="es-PY" sz="8000" dirty="0" smtClean="0"/>
              <a:t>Las </a:t>
            </a:r>
            <a:r>
              <a:rPr lang="es-PY" sz="8000" dirty="0" smtClean="0"/>
              <a:t>siguientes cinco preguntas de investigación  (PI) fueron propuestas para el análisis</a:t>
            </a:r>
          </a:p>
          <a:p>
            <a:r>
              <a:rPr lang="es-PY" sz="8000" i="1" dirty="0" smtClean="0"/>
              <a:t>PI1: ¿Consume una mayor cantidad de tiempo modelar la aplicación aplicando </a:t>
            </a:r>
            <a:r>
              <a:rPr lang="es-PY" sz="8000" i="1" dirty="0" err="1" smtClean="0"/>
              <a:t>MoWebA</a:t>
            </a:r>
            <a:r>
              <a:rPr lang="es-PY" sz="8000" i="1" dirty="0" smtClean="0"/>
              <a:t> con RIA que </a:t>
            </a:r>
            <a:r>
              <a:rPr lang="es-PY" sz="8000" i="1" dirty="0" err="1" smtClean="0"/>
              <a:t>MoWebA</a:t>
            </a:r>
            <a:r>
              <a:rPr lang="es-PY" sz="8000" i="1" dirty="0" smtClean="0"/>
              <a:t> sin RIA?</a:t>
            </a:r>
            <a:endParaRPr lang="es-PY" sz="8000" dirty="0" smtClean="0"/>
          </a:p>
          <a:p>
            <a:r>
              <a:rPr lang="es-PY" sz="8000" i="1" dirty="0" smtClean="0"/>
              <a:t>PI2: ¿Para cuál de los enfoques  es necesaria  una mayor cantidad de generaciones de código para obtener la interfaz de usuario final?</a:t>
            </a:r>
            <a:endParaRPr lang="es-PY" sz="8000" dirty="0" smtClean="0"/>
          </a:p>
          <a:p>
            <a:r>
              <a:rPr lang="es-PY" sz="8000" i="1" dirty="0" smtClean="0"/>
              <a:t>PI3: Desde el punto de vista de las presentaciones enriquecidas, ¿qué ventajas aportan las características RIA presentes en la aplicación implementada con </a:t>
            </a:r>
            <a:r>
              <a:rPr lang="es-PY" sz="8000" i="1" dirty="0" err="1" smtClean="0"/>
              <a:t>MoWebA</a:t>
            </a:r>
            <a:r>
              <a:rPr lang="es-PY" sz="8000" i="1" dirty="0" smtClean="0"/>
              <a:t> con RIA con respecto a </a:t>
            </a:r>
            <a:r>
              <a:rPr lang="es-PY" sz="8000" i="1" dirty="0" err="1" smtClean="0"/>
              <a:t>MoWebA</a:t>
            </a:r>
            <a:r>
              <a:rPr lang="es-PY" sz="8000" i="1" dirty="0" smtClean="0"/>
              <a:t> sin RIA?</a:t>
            </a:r>
            <a:endParaRPr lang="es-PY" sz="8000" dirty="0" smtClean="0"/>
          </a:p>
          <a:p>
            <a:r>
              <a:rPr lang="es-PY" sz="8000" i="1" dirty="0" smtClean="0"/>
              <a:t>PI4: Desde el punto de vista de la lógica de negocios en el lado del cliente, ¿qué ventajas aportan las características RIA presentes en la aplicación implementada con </a:t>
            </a:r>
            <a:r>
              <a:rPr lang="es-PY" sz="8000" i="1" dirty="0" err="1" smtClean="0"/>
              <a:t>MoWebA</a:t>
            </a:r>
            <a:r>
              <a:rPr lang="es-PY" sz="8000" i="1" dirty="0" smtClean="0"/>
              <a:t> con RIA con respecto a </a:t>
            </a:r>
            <a:r>
              <a:rPr lang="es-PY" sz="8000" i="1" dirty="0" err="1" smtClean="0"/>
              <a:t>MoWebA</a:t>
            </a:r>
            <a:r>
              <a:rPr lang="es-PY" sz="8000" i="1" dirty="0" smtClean="0"/>
              <a:t> sin RIA?</a:t>
            </a:r>
            <a:endParaRPr lang="es-PY" sz="8000" dirty="0" smtClean="0"/>
          </a:p>
          <a:p>
            <a:r>
              <a:rPr lang="es-PY" sz="8000" i="1" dirty="0" smtClean="0"/>
              <a:t>PI5: Para cada una de las vistas del </a:t>
            </a:r>
            <a:r>
              <a:rPr lang="es-PY" sz="8000" i="1" dirty="0" err="1" smtClean="0"/>
              <a:t>Person</a:t>
            </a:r>
            <a:r>
              <a:rPr lang="es-PY" sz="8000" i="1" dirty="0" smtClean="0"/>
              <a:t> Manager, ¿qué cantidad de líneas de código para la interfaz de usuario se pudieron generar de manera automática a partir de los modelos, en cada uno de los enfoques implementados?</a:t>
            </a:r>
            <a:endParaRPr lang="es-PY" sz="8000" dirty="0" smtClean="0"/>
          </a:p>
          <a:p>
            <a:endParaRPr lang="es-PY"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76672"/>
            <a:ext cx="7467600" cy="1143000"/>
          </a:xfrm>
        </p:spPr>
        <p:txBody>
          <a:bodyPr>
            <a:noAutofit/>
          </a:bodyPr>
          <a:lstStyle/>
          <a:p>
            <a:pPr algn="ctr"/>
            <a:r>
              <a:rPr lang="es-ES" sz="2800" b="1" dirty="0" smtClean="0"/>
              <a:t>PI1: ¿Consume una mayor cantidad de tiempo modelar la aplicación aplicando </a:t>
            </a:r>
            <a:r>
              <a:rPr lang="es-ES" sz="2800" b="1" i="1" dirty="0" err="1" smtClean="0"/>
              <a:t>MoWebA</a:t>
            </a:r>
            <a:r>
              <a:rPr lang="es-ES" sz="2800" b="1" dirty="0" smtClean="0"/>
              <a:t> con </a:t>
            </a:r>
            <a:r>
              <a:rPr lang="es-ES" sz="2800" b="1" i="1" dirty="0" smtClean="0"/>
              <a:t>RIA</a:t>
            </a:r>
            <a:r>
              <a:rPr lang="es-ES" sz="2800" b="1" dirty="0" smtClean="0"/>
              <a:t> que </a:t>
            </a:r>
            <a:r>
              <a:rPr lang="es-ES" sz="2800" b="1" i="1" dirty="0" err="1" smtClean="0"/>
              <a:t>MoWebA</a:t>
            </a:r>
            <a:r>
              <a:rPr lang="es-ES" sz="2800" b="1" dirty="0" smtClean="0"/>
              <a:t> sin </a:t>
            </a:r>
            <a:r>
              <a:rPr lang="es-ES" sz="2800" b="1" i="1" dirty="0" smtClean="0"/>
              <a:t>RIA</a:t>
            </a:r>
            <a:r>
              <a:rPr lang="es-ES" sz="2800" b="1" dirty="0" smtClean="0"/>
              <a:t>?</a:t>
            </a:r>
            <a:r>
              <a:rPr lang="es-PY" sz="2800" dirty="0" smtClean="0"/>
              <a:t/>
            </a:r>
            <a:br>
              <a:rPr lang="es-PY" sz="2800" dirty="0" smtClean="0"/>
            </a:br>
            <a:endParaRPr lang="es-PY" sz="2800" dirty="0"/>
          </a:p>
        </p:txBody>
      </p:sp>
      <p:pic>
        <p:nvPicPr>
          <p:cNvPr id="7" name="6 Marcador de contenido" descr="tiempos de modelado.png"/>
          <p:cNvPicPr>
            <a:picLocks noGrp="1" noChangeAspect="1"/>
          </p:cNvPicPr>
          <p:nvPr>
            <p:ph idx="1"/>
          </p:nvPr>
        </p:nvPicPr>
        <p:blipFill>
          <a:blip r:embed="rId3" cstate="print"/>
          <a:stretch>
            <a:fillRect/>
          </a:stretch>
        </p:blipFill>
        <p:spPr>
          <a:xfrm>
            <a:off x="107504" y="1988840"/>
            <a:ext cx="8960339" cy="2999709"/>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413792"/>
            <a:ext cx="7467600" cy="1143000"/>
          </a:xfrm>
        </p:spPr>
        <p:txBody>
          <a:bodyPr>
            <a:noAutofit/>
          </a:bodyPr>
          <a:lstStyle/>
          <a:p>
            <a:pPr algn="ctr"/>
            <a:r>
              <a:rPr lang="es-PY" sz="2400" b="1" i="1" dirty="0" smtClean="0"/>
              <a:t>PI2: ¿Para cuál de los enfoques  es necesaria  una mayor cantidad de generaciones de código para obtener la interfaz de usuario final?</a:t>
            </a:r>
            <a:r>
              <a:rPr lang="es-PY" sz="2400" b="1" dirty="0" smtClean="0"/>
              <a:t/>
            </a:r>
            <a:br>
              <a:rPr lang="es-PY" sz="2400" b="1" dirty="0" smtClean="0"/>
            </a:br>
            <a:endParaRPr lang="es-PY" sz="2400" b="1" dirty="0"/>
          </a:p>
        </p:txBody>
      </p:sp>
      <p:pic>
        <p:nvPicPr>
          <p:cNvPr id="4" name="3 Marcador de contenido" descr="numeroDeGeneraciones.png"/>
          <p:cNvPicPr>
            <a:picLocks noGrp="1" noChangeAspect="1"/>
          </p:cNvPicPr>
          <p:nvPr>
            <p:ph idx="1"/>
          </p:nvPr>
        </p:nvPicPr>
        <p:blipFill>
          <a:blip r:embed="rId3" cstate="print"/>
          <a:stretch>
            <a:fillRect/>
          </a:stretch>
        </p:blipFill>
        <p:spPr>
          <a:xfrm>
            <a:off x="194483" y="1700808"/>
            <a:ext cx="8824550" cy="3016940"/>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76672"/>
            <a:ext cx="7467600" cy="1143000"/>
          </a:xfrm>
        </p:spPr>
        <p:txBody>
          <a:bodyPr>
            <a:noAutofit/>
          </a:bodyPr>
          <a:lstStyle/>
          <a:p>
            <a:pPr algn="ctr"/>
            <a:r>
              <a:rPr lang="es-PY" sz="2400" b="1" i="1" dirty="0" smtClean="0"/>
              <a:t>PI3: Desde el punto de vista de las presentaciones enriquecidas, ¿qué ventajas aportan las características RIA presentes en la aplicación implementada con </a:t>
            </a:r>
            <a:r>
              <a:rPr lang="es-PY" sz="2400" b="1" i="1" dirty="0" err="1" smtClean="0"/>
              <a:t>MoWebA</a:t>
            </a:r>
            <a:r>
              <a:rPr lang="es-PY" sz="2400" b="1" i="1" dirty="0" smtClean="0"/>
              <a:t> con RIA con respecto a </a:t>
            </a:r>
            <a:r>
              <a:rPr lang="es-PY" sz="2400" b="1" i="1" dirty="0" err="1" smtClean="0"/>
              <a:t>MoWebA</a:t>
            </a:r>
            <a:r>
              <a:rPr lang="es-PY" sz="2400" b="1" i="1" dirty="0" smtClean="0"/>
              <a:t> sin RIA?</a:t>
            </a:r>
            <a:r>
              <a:rPr lang="es-PY" sz="2400" b="1" dirty="0" smtClean="0"/>
              <a:t/>
            </a:r>
            <a:br>
              <a:rPr lang="es-PY" sz="2400" b="1" dirty="0" smtClean="0"/>
            </a:br>
            <a:endParaRPr lang="es-PY" sz="2400" b="1" dirty="0"/>
          </a:p>
        </p:txBody>
      </p:sp>
      <p:sp>
        <p:nvSpPr>
          <p:cNvPr id="3" name="2 Marcador de contenido"/>
          <p:cNvSpPr>
            <a:spLocks noGrp="1"/>
          </p:cNvSpPr>
          <p:nvPr>
            <p:ph idx="1"/>
          </p:nvPr>
        </p:nvSpPr>
        <p:spPr/>
        <p:txBody>
          <a:bodyPr/>
          <a:lstStyle/>
          <a:p>
            <a:endParaRPr lang="es-PY"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332656"/>
            <a:ext cx="7467600" cy="1143000"/>
          </a:xfrm>
        </p:spPr>
        <p:txBody>
          <a:bodyPr>
            <a:noAutofit/>
          </a:bodyPr>
          <a:lstStyle/>
          <a:p>
            <a:r>
              <a:rPr lang="es-PY" sz="2000" b="1" i="1" dirty="0" smtClean="0"/>
              <a:t>PI4: Desde el punto de vista de la lógica de negocios en el lado del cliente, ¿qué ventajas aportan las características RIA presentes en la aplicación implementada con </a:t>
            </a:r>
            <a:r>
              <a:rPr lang="es-PY" sz="2000" b="1" i="1" dirty="0" err="1" smtClean="0"/>
              <a:t>MoWebA</a:t>
            </a:r>
            <a:r>
              <a:rPr lang="es-PY" sz="2000" b="1" i="1" dirty="0" smtClean="0"/>
              <a:t> con RIA con respecto a </a:t>
            </a:r>
            <a:r>
              <a:rPr lang="es-PY" sz="2000" b="1" i="1" dirty="0" err="1" smtClean="0"/>
              <a:t>MoWebA</a:t>
            </a:r>
            <a:r>
              <a:rPr lang="es-PY" sz="2000" b="1" i="1" dirty="0" smtClean="0"/>
              <a:t> sin RIA?</a:t>
            </a:r>
            <a:r>
              <a:rPr lang="es-PY" sz="2000" b="1" dirty="0" smtClean="0"/>
              <a:t/>
            </a:r>
            <a:br>
              <a:rPr lang="es-PY" sz="2000" b="1" dirty="0" smtClean="0"/>
            </a:br>
            <a:endParaRPr lang="es-PY" sz="2000" b="1" dirty="0"/>
          </a:p>
        </p:txBody>
      </p:sp>
      <p:sp>
        <p:nvSpPr>
          <p:cNvPr id="3" name="2 Marcador de contenido"/>
          <p:cNvSpPr>
            <a:spLocks noGrp="1"/>
          </p:cNvSpPr>
          <p:nvPr>
            <p:ph idx="1"/>
          </p:nvPr>
        </p:nvSpPr>
        <p:spPr/>
        <p:txBody>
          <a:bodyPr/>
          <a:lstStyle/>
          <a:p>
            <a:endParaRPr lang="es-PY"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PY" b="1" dirty="0" smtClean="0"/>
              <a:t>Agenda</a:t>
            </a:r>
            <a:endParaRPr lang="es-PY" b="1" dirty="0"/>
          </a:p>
        </p:txBody>
      </p:sp>
      <p:sp>
        <p:nvSpPr>
          <p:cNvPr id="3" name="2 Marcador de contenido"/>
          <p:cNvSpPr>
            <a:spLocks noGrp="1"/>
          </p:cNvSpPr>
          <p:nvPr>
            <p:ph idx="1"/>
          </p:nvPr>
        </p:nvSpPr>
        <p:spPr/>
        <p:txBody>
          <a:bodyPr>
            <a:normAutofit fontScale="77500" lnSpcReduction="20000"/>
          </a:bodyPr>
          <a:lstStyle/>
          <a:p>
            <a:r>
              <a:rPr lang="es-ES" dirty="0" smtClean="0"/>
              <a:t>Las </a:t>
            </a:r>
            <a:r>
              <a:rPr lang="es-ES" i="1" dirty="0" err="1" smtClean="0"/>
              <a:t>Rich</a:t>
            </a:r>
            <a:r>
              <a:rPr lang="es-ES" i="1" dirty="0" smtClean="0"/>
              <a:t> Internet </a:t>
            </a:r>
            <a:r>
              <a:rPr lang="es-ES" i="1" dirty="0" err="1" smtClean="0"/>
              <a:t>Applications</a:t>
            </a:r>
            <a:r>
              <a:rPr lang="es-ES" i="1" dirty="0" smtClean="0"/>
              <a:t> (RIA</a:t>
            </a:r>
            <a:r>
              <a:rPr lang="es-ES" dirty="0" smtClean="0"/>
              <a:t>).  </a:t>
            </a:r>
          </a:p>
          <a:p>
            <a:r>
              <a:rPr lang="es-ES" dirty="0" smtClean="0"/>
              <a:t>Metodologías de desarrollo Web basada en modelos que dan cobertura a características </a:t>
            </a:r>
            <a:r>
              <a:rPr lang="es-ES" i="1" dirty="0" smtClean="0"/>
              <a:t>RIA</a:t>
            </a:r>
            <a:r>
              <a:rPr lang="es-ES" dirty="0" smtClean="0"/>
              <a:t>. </a:t>
            </a:r>
          </a:p>
          <a:p>
            <a:r>
              <a:rPr lang="es-ES" i="1" dirty="0" err="1" smtClean="0"/>
              <a:t>Model</a:t>
            </a:r>
            <a:r>
              <a:rPr lang="es-ES" i="1" dirty="0" smtClean="0"/>
              <a:t> </a:t>
            </a:r>
            <a:r>
              <a:rPr lang="es-ES" i="1" dirty="0" err="1" smtClean="0"/>
              <a:t>Oriented</a:t>
            </a:r>
            <a:r>
              <a:rPr lang="es-ES" i="1" dirty="0" smtClean="0"/>
              <a:t> Web </a:t>
            </a:r>
            <a:r>
              <a:rPr lang="es-ES" i="1" dirty="0" err="1" smtClean="0"/>
              <a:t>Aproach</a:t>
            </a:r>
            <a:r>
              <a:rPr lang="es-ES" dirty="0" smtClean="0"/>
              <a:t> (</a:t>
            </a:r>
            <a:r>
              <a:rPr lang="es-ES" i="1" dirty="0" err="1" smtClean="0"/>
              <a:t>MoWebA</a:t>
            </a:r>
            <a:r>
              <a:rPr lang="es-ES" i="1" dirty="0" smtClean="0"/>
              <a:t>)</a:t>
            </a:r>
            <a:r>
              <a:rPr lang="es-ES" dirty="0" smtClean="0"/>
              <a:t>. </a:t>
            </a:r>
          </a:p>
          <a:p>
            <a:r>
              <a:rPr lang="es-PY" dirty="0" smtClean="0"/>
              <a:t>La capa de Presentación de </a:t>
            </a:r>
            <a:r>
              <a:rPr lang="es-PY" i="1" dirty="0" err="1" smtClean="0"/>
              <a:t>MoWebA</a:t>
            </a:r>
            <a:r>
              <a:rPr lang="es-PY" i="1" dirty="0" smtClean="0"/>
              <a:t> </a:t>
            </a:r>
            <a:r>
              <a:rPr lang="es-PY" dirty="0" smtClean="0"/>
              <a:t>y la nueva propuesta de extensión.</a:t>
            </a:r>
          </a:p>
          <a:p>
            <a:r>
              <a:rPr lang="es-PY" dirty="0" smtClean="0"/>
              <a:t>Transformación  de modelo a texto (</a:t>
            </a:r>
            <a:r>
              <a:rPr lang="es-PY" i="1" dirty="0" smtClean="0"/>
              <a:t>M2T</a:t>
            </a:r>
            <a:r>
              <a:rPr lang="es-PY" dirty="0" smtClean="0"/>
              <a:t>) para la plataforma destino </a:t>
            </a:r>
            <a:r>
              <a:rPr lang="es-PY" i="1" dirty="0" err="1" smtClean="0"/>
              <a:t>jQueryUI</a:t>
            </a:r>
            <a:r>
              <a:rPr lang="es-PY" dirty="0" smtClean="0"/>
              <a:t> y </a:t>
            </a:r>
            <a:r>
              <a:rPr lang="es-PY" i="1" dirty="0" err="1" smtClean="0"/>
              <a:t>jQuery</a:t>
            </a:r>
            <a:r>
              <a:rPr lang="es-PY" i="1" dirty="0" smtClean="0"/>
              <a:t> </a:t>
            </a:r>
            <a:r>
              <a:rPr lang="es-PY" i="1" dirty="0" err="1" smtClean="0"/>
              <a:t>Validation</a:t>
            </a:r>
            <a:r>
              <a:rPr lang="es-PY" i="1" dirty="0" smtClean="0"/>
              <a:t> </a:t>
            </a:r>
            <a:r>
              <a:rPr lang="es-PY" i="1" dirty="0" err="1" smtClean="0"/>
              <a:t>Plugin</a:t>
            </a:r>
            <a:r>
              <a:rPr lang="es-PY" dirty="0" smtClean="0"/>
              <a:t>, para cubrir algunas características </a:t>
            </a:r>
            <a:r>
              <a:rPr lang="es-PY" i="1" dirty="0" smtClean="0"/>
              <a:t>RIA</a:t>
            </a:r>
            <a:r>
              <a:rPr lang="es-PY" dirty="0" smtClean="0"/>
              <a:t> de las presentaciones enriquecidas y de la lógica de negocios en el lado cliente. </a:t>
            </a:r>
          </a:p>
          <a:p>
            <a:r>
              <a:rPr lang="es-ES" dirty="0" smtClean="0"/>
              <a:t>Evaluación de la propuesta por medio de una ilustración. </a:t>
            </a:r>
          </a:p>
          <a:p>
            <a:r>
              <a:rPr lang="es-ES" dirty="0" smtClean="0"/>
              <a:t>Conclusión y trabajos futuros. </a:t>
            </a:r>
            <a:endParaRPr lang="es-PY" dirty="0" smtClean="0"/>
          </a:p>
          <a:p>
            <a:endParaRPr lang="es-PY"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836712"/>
            <a:ext cx="7467600" cy="1143000"/>
          </a:xfrm>
        </p:spPr>
        <p:txBody>
          <a:bodyPr>
            <a:noAutofit/>
          </a:bodyPr>
          <a:lstStyle/>
          <a:p>
            <a:pPr algn="ctr"/>
            <a:r>
              <a:rPr lang="es-PY" sz="2400" b="1" i="1" dirty="0" smtClean="0"/>
              <a:t>PI5: Para cada una de las vistas del </a:t>
            </a:r>
            <a:r>
              <a:rPr lang="es-PY" sz="2400" b="1" i="1" dirty="0" err="1" smtClean="0"/>
              <a:t>Person</a:t>
            </a:r>
            <a:r>
              <a:rPr lang="es-PY" sz="2400" b="1" i="1" dirty="0" smtClean="0"/>
              <a:t> Manager, ¿qué cantidad de líneas de código para la interfaz de usuario se pudieron generar de manera automática a partir de los modelos, en cada uno de los enfoques implementados?</a:t>
            </a:r>
            <a:r>
              <a:rPr lang="es-PY" sz="2400" b="1" dirty="0" smtClean="0"/>
              <a:t/>
            </a:r>
            <a:br>
              <a:rPr lang="es-PY" sz="2400" b="1" dirty="0" smtClean="0"/>
            </a:br>
            <a:endParaRPr lang="es-PY" sz="4400" b="1" dirty="0"/>
          </a:p>
        </p:txBody>
      </p:sp>
      <p:pic>
        <p:nvPicPr>
          <p:cNvPr id="4" name="3 Marcador de contenido" descr="lineas de codigo.png"/>
          <p:cNvPicPr>
            <a:picLocks noGrp="1" noChangeAspect="1"/>
          </p:cNvPicPr>
          <p:nvPr>
            <p:ph idx="1"/>
          </p:nvPr>
        </p:nvPicPr>
        <p:blipFill>
          <a:blip r:embed="rId3" cstate="print"/>
          <a:stretch>
            <a:fillRect/>
          </a:stretch>
        </p:blipFill>
        <p:spPr>
          <a:xfrm>
            <a:off x="323528" y="2060848"/>
            <a:ext cx="8116927" cy="4529901"/>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PY" sz="4000" dirty="0" err="1" smtClean="0"/>
              <a:t>Rich</a:t>
            </a:r>
            <a:r>
              <a:rPr lang="es-PY" sz="4000" dirty="0" smtClean="0"/>
              <a:t> Internet </a:t>
            </a:r>
            <a:r>
              <a:rPr lang="es-PY" sz="4000" dirty="0" err="1" smtClean="0"/>
              <a:t>Applications</a:t>
            </a:r>
            <a:r>
              <a:rPr lang="es-PY" sz="4000" dirty="0" smtClean="0"/>
              <a:t/>
            </a:r>
            <a:br>
              <a:rPr lang="es-PY" sz="4000" dirty="0" smtClean="0"/>
            </a:br>
            <a:r>
              <a:rPr lang="es-PY" sz="4000" dirty="0" smtClean="0"/>
              <a:t>      (RIA)</a:t>
            </a:r>
            <a:endParaRPr lang="es-PY" sz="4000" dirty="0"/>
          </a:p>
        </p:txBody>
      </p:sp>
      <p:pic>
        <p:nvPicPr>
          <p:cNvPr id="6" name="5 Marcador de posición de imagen" descr="ria.gif"/>
          <p:cNvPicPr>
            <a:picLocks noGrp="1" noChangeAspect="1"/>
          </p:cNvPicPr>
          <p:nvPr>
            <p:ph type="pic" idx="1"/>
          </p:nvPr>
        </p:nvPicPr>
        <p:blipFill>
          <a:blip r:embed="rId2" cstate="print"/>
          <a:srcRect l="3166" r="3166"/>
          <a:stretch>
            <a:fillRect/>
          </a:stretch>
        </p:blipFill>
        <p:spPr/>
      </p:pic>
      <p:sp>
        <p:nvSpPr>
          <p:cNvPr id="3" name="2 Marcador de contenido"/>
          <p:cNvSpPr>
            <a:spLocks noGrp="1"/>
          </p:cNvSpPr>
          <p:nvPr>
            <p:ph type="body" sz="half" idx="2"/>
          </p:nvPr>
        </p:nvSpPr>
        <p:spPr/>
        <p:txBody>
          <a:bodyPr>
            <a:normAutofit/>
          </a:bodyPr>
          <a:lstStyle/>
          <a:p>
            <a:r>
              <a:rPr lang="es-PY" sz="1800" dirty="0" smtClean="0"/>
              <a:t>Almacenamiento de los datos.</a:t>
            </a:r>
          </a:p>
          <a:p>
            <a:r>
              <a:rPr lang="es-ES" sz="1800" dirty="0" smtClean="0"/>
              <a:t>Lógica de negocio.</a:t>
            </a:r>
          </a:p>
          <a:p>
            <a:r>
              <a:rPr lang="es-ES" sz="1800" dirty="0" smtClean="0"/>
              <a:t>Comunicación entre el cliente y el servidor.</a:t>
            </a:r>
          </a:p>
          <a:p>
            <a:r>
              <a:rPr lang="es-PY" sz="1800" dirty="0" smtClean="0"/>
              <a:t>Presentaciones enriquecidas.</a:t>
            </a:r>
            <a:endParaRPr lang="es-PY"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smtClean="0"/>
              <a:t>Herramientas </a:t>
            </a:r>
            <a:r>
              <a:rPr lang="es-ES" b="1" dirty="0"/>
              <a:t>para el desarrollo de las </a:t>
            </a:r>
            <a:r>
              <a:rPr lang="es-ES" b="1" dirty="0" smtClean="0"/>
              <a:t>RIA</a:t>
            </a:r>
            <a:endParaRPr lang="es-ES" b="1" dirty="0"/>
          </a:p>
        </p:txBody>
      </p:sp>
      <p:pic>
        <p:nvPicPr>
          <p:cNvPr id="4" name="3 Marcador de contenido" descr="frameworks ria.png"/>
          <p:cNvPicPr>
            <a:picLocks noGrp="1" noChangeAspect="1"/>
          </p:cNvPicPr>
          <p:nvPr>
            <p:ph idx="1"/>
          </p:nvPr>
        </p:nvPicPr>
        <p:blipFill>
          <a:blip r:embed="rId2" cstate="print"/>
          <a:stretch>
            <a:fillRect/>
          </a:stretch>
        </p:blipFill>
        <p:spPr>
          <a:xfrm>
            <a:off x="1173691" y="1600200"/>
            <a:ext cx="6034617" cy="4525963"/>
          </a:xfrm>
        </p:spPr>
      </p:pic>
    </p:spTree>
    <p:extLst>
      <p:ext uri="{BB962C8B-B14F-4D97-AF65-F5344CB8AC3E}">
        <p14:creationId xmlns:p14="http://schemas.microsoft.com/office/powerpoint/2010/main" xmlns="" val="883043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PY" sz="3200" b="1" cap="all" dirty="0" smtClean="0"/>
              <a:t>Principales enfoques de desarrollo Web basado en modelos para las </a:t>
            </a:r>
            <a:r>
              <a:rPr lang="es-PY" sz="3200" b="1" i="1" cap="all" dirty="0" smtClean="0"/>
              <a:t>RIA</a:t>
            </a:r>
            <a:endParaRPr lang="es-PY" sz="3200" dirty="0"/>
          </a:p>
        </p:txBody>
      </p:sp>
      <p:graphicFrame>
        <p:nvGraphicFramePr>
          <p:cNvPr id="9" name="8 Marcador de contenido"/>
          <p:cNvGraphicFramePr>
            <a:graphicFrameLocks noGrp="1"/>
          </p:cNvGraphicFramePr>
          <p:nvPr>
            <p:ph idx="1"/>
          </p:nvPr>
        </p:nvGraphicFramePr>
        <p:xfrm>
          <a:off x="179512" y="1628800"/>
          <a:ext cx="8667486" cy="4970641"/>
        </p:xfrm>
        <a:graphic>
          <a:graphicData uri="http://schemas.openxmlformats.org/drawingml/2006/table">
            <a:tbl>
              <a:tblPr>
                <a:tableStyleId>{3C2FFA5D-87B4-456A-9821-1D502468CF0F}</a:tableStyleId>
              </a:tblPr>
              <a:tblGrid>
                <a:gridCol w="1709003"/>
                <a:gridCol w="2109053"/>
                <a:gridCol w="680303"/>
                <a:gridCol w="561240"/>
                <a:gridCol w="705703"/>
                <a:gridCol w="950177"/>
                <a:gridCol w="843815"/>
                <a:gridCol w="456465"/>
                <a:gridCol w="651727"/>
              </a:tblGrid>
              <a:tr h="542155">
                <a:tc gridSpan="2">
                  <a:txBody>
                    <a:bodyPr/>
                    <a:lstStyle/>
                    <a:p>
                      <a:pPr algn="ctr">
                        <a:lnSpc>
                          <a:spcPct val="115000"/>
                        </a:lnSpc>
                        <a:spcAft>
                          <a:spcPts val="1000"/>
                        </a:spcAft>
                      </a:pPr>
                      <a:r>
                        <a:rPr lang="es-ES" sz="900" b="1" dirty="0" smtClean="0"/>
                        <a:t>Características </a:t>
                      </a:r>
                      <a:r>
                        <a:rPr lang="es-ES" sz="900" b="1" dirty="0"/>
                        <a:t>versus metodologías</a:t>
                      </a:r>
                      <a:endParaRPr lang="es-PY" sz="1400" b="1" dirty="0">
                        <a:latin typeface="Calibri"/>
                        <a:ea typeface="Times New Roman"/>
                        <a:cs typeface="Times New Roman"/>
                      </a:endParaRPr>
                    </a:p>
                  </a:txBody>
                  <a:tcPr marL="67895" marR="67895" marT="0" marB="0" anchor="ctr"/>
                </a:tc>
                <a:tc hMerge="1">
                  <a:txBody>
                    <a:bodyPr/>
                    <a:lstStyle/>
                    <a:p>
                      <a:endParaRPr lang="es-PY"/>
                    </a:p>
                  </a:txBody>
                  <a:tcPr/>
                </a:tc>
                <a:tc>
                  <a:txBody>
                    <a:bodyPr/>
                    <a:lstStyle/>
                    <a:p>
                      <a:pPr algn="ctr">
                        <a:lnSpc>
                          <a:spcPct val="115000"/>
                        </a:lnSpc>
                        <a:spcAft>
                          <a:spcPts val="1000"/>
                        </a:spcAft>
                      </a:pPr>
                      <a:r>
                        <a:rPr lang="es-ES" sz="800" b="1" dirty="0" smtClean="0"/>
                        <a:t>OOHDM-RIA</a:t>
                      </a:r>
                      <a:endParaRPr lang="es-PY" sz="1400" b="1" dirty="0">
                        <a:latin typeface="Calibri"/>
                        <a:ea typeface="Times New Roman"/>
                        <a:cs typeface="Times New Roman"/>
                      </a:endParaRPr>
                    </a:p>
                  </a:txBody>
                  <a:tcPr marL="67895" marR="67895" marT="0" marB="0" anchor="ctr"/>
                </a:tc>
                <a:tc>
                  <a:txBody>
                    <a:bodyPr/>
                    <a:lstStyle/>
                    <a:p>
                      <a:pPr algn="ctr">
                        <a:lnSpc>
                          <a:spcPct val="115000"/>
                        </a:lnSpc>
                        <a:spcAft>
                          <a:spcPts val="1000"/>
                        </a:spcAft>
                      </a:pPr>
                      <a:r>
                        <a:rPr lang="es-ES" sz="800" b="1" dirty="0" smtClean="0"/>
                        <a:t>OOH4RIA</a:t>
                      </a:r>
                      <a:endParaRPr lang="es-PY" sz="1400" b="1" dirty="0">
                        <a:latin typeface="Calibri"/>
                        <a:ea typeface="Times New Roman"/>
                        <a:cs typeface="Times New Roman"/>
                      </a:endParaRPr>
                    </a:p>
                  </a:txBody>
                  <a:tcPr marL="67895" marR="67895" marT="0" marB="0" anchor="ctr"/>
                </a:tc>
                <a:tc>
                  <a:txBody>
                    <a:bodyPr/>
                    <a:lstStyle/>
                    <a:p>
                      <a:pPr algn="ctr">
                        <a:lnSpc>
                          <a:spcPct val="115000"/>
                        </a:lnSpc>
                        <a:spcAft>
                          <a:spcPts val="1000"/>
                        </a:spcAft>
                      </a:pPr>
                      <a:r>
                        <a:rPr lang="es-ES" sz="800" b="1" dirty="0" err="1" smtClean="0"/>
                        <a:t>WebML</a:t>
                      </a:r>
                      <a:r>
                        <a:rPr lang="es-ES" sz="800" b="1" dirty="0" smtClean="0"/>
                        <a:t> </a:t>
                      </a:r>
                      <a:r>
                        <a:rPr lang="es-ES" sz="800" b="1" dirty="0"/>
                        <a:t>- RIA</a:t>
                      </a:r>
                      <a:endParaRPr lang="es-PY" sz="1400" b="1" dirty="0">
                        <a:latin typeface="Calibri"/>
                        <a:ea typeface="Times New Roman"/>
                        <a:cs typeface="Times New Roman"/>
                      </a:endParaRPr>
                    </a:p>
                  </a:txBody>
                  <a:tcPr marL="67895" marR="67895" marT="0" marB="0" anchor="ctr"/>
                </a:tc>
                <a:tc>
                  <a:txBody>
                    <a:bodyPr/>
                    <a:lstStyle/>
                    <a:p>
                      <a:pPr algn="ctr">
                        <a:lnSpc>
                          <a:spcPct val="115000"/>
                        </a:lnSpc>
                        <a:spcAft>
                          <a:spcPts val="1000"/>
                        </a:spcAft>
                      </a:pPr>
                      <a:r>
                        <a:rPr lang="es-ES" sz="800" b="1" dirty="0" smtClean="0"/>
                        <a:t>Patrones </a:t>
                      </a:r>
                      <a:r>
                        <a:rPr lang="es-ES" sz="800" b="1" dirty="0"/>
                        <a:t>con UWE</a:t>
                      </a:r>
                      <a:endParaRPr lang="es-PY" sz="1400" b="1" dirty="0">
                        <a:latin typeface="Calibri"/>
                        <a:ea typeface="Times New Roman"/>
                        <a:cs typeface="Times New Roman"/>
                      </a:endParaRPr>
                    </a:p>
                  </a:txBody>
                  <a:tcPr marL="67895" marR="67895" marT="0" marB="0" anchor="ctr"/>
                </a:tc>
                <a:tc>
                  <a:txBody>
                    <a:bodyPr/>
                    <a:lstStyle/>
                    <a:p>
                      <a:pPr algn="ctr">
                        <a:lnSpc>
                          <a:spcPct val="115000"/>
                        </a:lnSpc>
                        <a:spcAft>
                          <a:spcPts val="1000"/>
                        </a:spcAft>
                      </a:pPr>
                      <a:r>
                        <a:rPr lang="es-ES" sz="800" b="1" dirty="0" smtClean="0"/>
                        <a:t>Patrones OOWS</a:t>
                      </a:r>
                      <a:endParaRPr lang="es-PY" sz="1400" b="1" dirty="0">
                        <a:latin typeface="Calibri"/>
                        <a:ea typeface="Times New Roman"/>
                        <a:cs typeface="Times New Roman"/>
                      </a:endParaRPr>
                    </a:p>
                  </a:txBody>
                  <a:tcPr marL="67895" marR="67895" marT="0" marB="0" anchor="ctr"/>
                </a:tc>
                <a:tc>
                  <a:txBody>
                    <a:bodyPr/>
                    <a:lstStyle/>
                    <a:p>
                      <a:pPr algn="ctr">
                        <a:lnSpc>
                          <a:spcPct val="115000"/>
                        </a:lnSpc>
                        <a:spcAft>
                          <a:spcPts val="1000"/>
                        </a:spcAft>
                      </a:pPr>
                      <a:r>
                        <a:rPr lang="es-ES" sz="800" b="1" dirty="0" smtClean="0"/>
                        <a:t>UWE-R</a:t>
                      </a:r>
                      <a:endParaRPr lang="es-PY" sz="1400" b="1" dirty="0">
                        <a:latin typeface="Calibri"/>
                        <a:ea typeface="Times New Roman"/>
                        <a:cs typeface="Times New Roman"/>
                      </a:endParaRPr>
                    </a:p>
                  </a:txBody>
                  <a:tcPr marL="67895" marR="67895" marT="0" marB="0" anchor="ctr"/>
                </a:tc>
                <a:tc>
                  <a:txBody>
                    <a:bodyPr/>
                    <a:lstStyle/>
                    <a:p>
                      <a:pPr algn="ctr">
                        <a:lnSpc>
                          <a:spcPct val="115000"/>
                        </a:lnSpc>
                        <a:spcAft>
                          <a:spcPts val="1000"/>
                        </a:spcAft>
                      </a:pPr>
                      <a:r>
                        <a:rPr lang="es-ES" sz="800" b="1" dirty="0" smtClean="0"/>
                        <a:t>UWE </a:t>
                      </a:r>
                      <a:r>
                        <a:rPr lang="es-ES" sz="800" b="1" dirty="0"/>
                        <a:t>+ RUX</a:t>
                      </a:r>
                      <a:endParaRPr lang="es-PY" sz="1400" b="1" dirty="0">
                        <a:latin typeface="Calibri"/>
                        <a:ea typeface="Times New Roman"/>
                        <a:cs typeface="Times New Roman"/>
                      </a:endParaRPr>
                    </a:p>
                  </a:txBody>
                  <a:tcPr marL="67895" marR="67895" marT="0" marB="0" anchor="ctr"/>
                </a:tc>
              </a:tr>
              <a:tr h="340104">
                <a:tc gridSpan="2">
                  <a:txBody>
                    <a:bodyPr/>
                    <a:lstStyle/>
                    <a:p>
                      <a:pPr algn="ctr">
                        <a:lnSpc>
                          <a:spcPct val="115000"/>
                        </a:lnSpc>
                        <a:spcAft>
                          <a:spcPts val="1000"/>
                        </a:spcAft>
                      </a:pPr>
                      <a:r>
                        <a:rPr lang="es-ES" sz="900" dirty="0"/>
                        <a:t>Almacenamiento en el lado del cliente</a:t>
                      </a:r>
                      <a:endParaRPr lang="es-PY" sz="1400" dirty="0">
                        <a:latin typeface="Calibri"/>
                        <a:ea typeface="Times New Roman"/>
                        <a:cs typeface="Times New Roman"/>
                      </a:endParaRPr>
                    </a:p>
                  </a:txBody>
                  <a:tcPr marL="67895" marR="67895" marT="0" marB="0" anchor="ctr"/>
                </a:tc>
                <a:tc hMerge="1">
                  <a:txBody>
                    <a:bodyPr/>
                    <a:lstStyle/>
                    <a:p>
                      <a:endParaRPr lang="es-PY"/>
                    </a:p>
                  </a:txBody>
                  <a:tcP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endParaRPr lang="es-ES" sz="9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r>
              <a:tr h="364370">
                <a:tc rowSpan="3">
                  <a:txBody>
                    <a:bodyPr/>
                    <a:lstStyle/>
                    <a:p>
                      <a:pPr algn="ctr">
                        <a:lnSpc>
                          <a:spcPct val="115000"/>
                        </a:lnSpc>
                        <a:spcAft>
                          <a:spcPts val="1000"/>
                        </a:spcAft>
                      </a:pPr>
                      <a:r>
                        <a:rPr lang="es-ES" sz="900" dirty="0"/>
                        <a:t>Lógica de negocio en el lado del cliente</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1000"/>
                        </a:spcAft>
                      </a:pPr>
                      <a:r>
                        <a:rPr lang="es-ES" sz="900" dirty="0"/>
                        <a:t>Operaciones complejas</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r>
              <a:tr h="607284">
                <a:tc vMerge="1">
                  <a:txBody>
                    <a:bodyPr/>
                    <a:lstStyle/>
                    <a:p>
                      <a:endParaRPr lang="es-PY"/>
                    </a:p>
                  </a:txBody>
                  <a:tcPr/>
                </a:tc>
                <a:tc>
                  <a:txBody>
                    <a:bodyPr/>
                    <a:lstStyle/>
                    <a:p>
                      <a:pPr algn="ctr">
                        <a:lnSpc>
                          <a:spcPct val="115000"/>
                        </a:lnSpc>
                        <a:spcAft>
                          <a:spcPts val="1000"/>
                        </a:spcAft>
                      </a:pPr>
                      <a:r>
                        <a:rPr lang="es-ES" sz="900" dirty="0"/>
                        <a:t>Operaciones específicas del dominio</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r>
              <a:tr h="242914">
                <a:tc vMerge="1">
                  <a:txBody>
                    <a:bodyPr/>
                    <a:lstStyle/>
                    <a:p>
                      <a:endParaRPr lang="es-PY"/>
                    </a:p>
                  </a:txBody>
                  <a:tcPr/>
                </a:tc>
                <a:tc>
                  <a:txBody>
                    <a:bodyPr/>
                    <a:lstStyle/>
                    <a:p>
                      <a:pPr algn="ctr">
                        <a:lnSpc>
                          <a:spcPct val="115000"/>
                        </a:lnSpc>
                        <a:spcAft>
                          <a:spcPts val="1000"/>
                        </a:spcAft>
                      </a:pPr>
                      <a:r>
                        <a:rPr lang="es-ES" sz="900" dirty="0"/>
                        <a:t>Validación local</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r>
              <a:tr h="485827">
                <a:tc rowSpan="4">
                  <a:txBody>
                    <a:bodyPr/>
                    <a:lstStyle/>
                    <a:p>
                      <a:pPr algn="ctr">
                        <a:lnSpc>
                          <a:spcPct val="115000"/>
                        </a:lnSpc>
                        <a:spcAft>
                          <a:spcPts val="1000"/>
                        </a:spcAft>
                      </a:pPr>
                      <a:r>
                        <a:rPr lang="es-ES" sz="900"/>
                        <a:t>Presentaciones enriquecidas</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1000"/>
                        </a:spcAft>
                      </a:pPr>
                      <a:r>
                        <a:rPr lang="es-ES" sz="900" dirty="0"/>
                        <a:t>Manejo de eventos en el lado cliente</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r>
              <a:tr h="121457">
                <a:tc vMerge="1">
                  <a:txBody>
                    <a:bodyPr/>
                    <a:lstStyle/>
                    <a:p>
                      <a:endParaRPr lang="es-PY"/>
                    </a:p>
                  </a:txBody>
                  <a:tcPr/>
                </a:tc>
                <a:tc>
                  <a:txBody>
                    <a:bodyPr/>
                    <a:lstStyle/>
                    <a:p>
                      <a:pPr algn="ctr">
                        <a:lnSpc>
                          <a:spcPct val="115000"/>
                        </a:lnSpc>
                        <a:spcAft>
                          <a:spcPts val="1000"/>
                        </a:spcAft>
                      </a:pPr>
                      <a:r>
                        <a:rPr lang="es-ES" sz="900"/>
                        <a:t>Widgets</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r>
              <a:tr h="364370">
                <a:tc vMerge="1">
                  <a:txBody>
                    <a:bodyPr/>
                    <a:lstStyle/>
                    <a:p>
                      <a:endParaRPr lang="es-PY"/>
                    </a:p>
                  </a:txBody>
                  <a:tcPr/>
                </a:tc>
                <a:tc>
                  <a:txBody>
                    <a:bodyPr/>
                    <a:lstStyle/>
                    <a:p>
                      <a:pPr algn="ctr">
                        <a:lnSpc>
                          <a:spcPct val="115000"/>
                        </a:lnSpc>
                        <a:spcAft>
                          <a:spcPts val="1000"/>
                        </a:spcAft>
                      </a:pPr>
                      <a:r>
                        <a:rPr lang="es-ES" sz="900"/>
                        <a:t>Paradigma de página única</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r>
              <a:tr h="242914">
                <a:tc vMerge="1">
                  <a:txBody>
                    <a:bodyPr/>
                    <a:lstStyle/>
                    <a:p>
                      <a:endParaRPr lang="es-PY"/>
                    </a:p>
                  </a:txBody>
                  <a:tcPr/>
                </a:tc>
                <a:tc>
                  <a:txBody>
                    <a:bodyPr/>
                    <a:lstStyle/>
                    <a:p>
                      <a:pPr algn="ctr">
                        <a:lnSpc>
                          <a:spcPct val="115000"/>
                        </a:lnSpc>
                        <a:spcAft>
                          <a:spcPts val="1000"/>
                        </a:spcAft>
                      </a:pPr>
                      <a:r>
                        <a:rPr lang="es-ES" sz="900"/>
                        <a:t>Contenido multimedia</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r>
              <a:tr h="364370">
                <a:tc rowSpan="3">
                  <a:txBody>
                    <a:bodyPr/>
                    <a:lstStyle/>
                    <a:p>
                      <a:pPr algn="ctr">
                        <a:lnSpc>
                          <a:spcPct val="115000"/>
                        </a:lnSpc>
                        <a:spcAft>
                          <a:spcPts val="1000"/>
                        </a:spcAft>
                      </a:pPr>
                      <a:r>
                        <a:rPr lang="es-ES" sz="900"/>
                        <a:t>Comunicación cliente servidor</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1000"/>
                        </a:spcAft>
                      </a:pPr>
                      <a:r>
                        <a:rPr lang="es-ES" sz="900"/>
                        <a:t>Sincronización de datos</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r>
              <a:tr h="728741">
                <a:tc vMerge="1">
                  <a:txBody>
                    <a:bodyPr/>
                    <a:lstStyle/>
                    <a:p>
                      <a:endParaRPr lang="es-PY"/>
                    </a:p>
                  </a:txBody>
                  <a:tcPr/>
                </a:tc>
                <a:tc>
                  <a:txBody>
                    <a:bodyPr/>
                    <a:lstStyle/>
                    <a:p>
                      <a:pPr algn="ctr">
                        <a:lnSpc>
                          <a:spcPct val="115000"/>
                        </a:lnSpc>
                        <a:spcAft>
                          <a:spcPts val="1000"/>
                        </a:spcAft>
                      </a:pPr>
                      <a:r>
                        <a:rPr lang="es-ES" sz="900"/>
                        <a:t>Obtención de actualizaciones parciales de página</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r>
              <a:tr h="529858">
                <a:tc vMerge="1">
                  <a:txBody>
                    <a:bodyPr/>
                    <a:lstStyle/>
                    <a:p>
                      <a:endParaRPr lang="es-PY"/>
                    </a:p>
                  </a:txBody>
                  <a:tcPr/>
                </a:tc>
                <a:tc>
                  <a:txBody>
                    <a:bodyPr/>
                    <a:lstStyle/>
                    <a:p>
                      <a:pPr algn="ctr">
                        <a:lnSpc>
                          <a:spcPct val="115000"/>
                        </a:lnSpc>
                        <a:spcAft>
                          <a:spcPts val="1000"/>
                        </a:spcAft>
                      </a:pPr>
                      <a:r>
                        <a:rPr lang="es-ES" sz="900" dirty="0" err="1"/>
                        <a:t>Push</a:t>
                      </a:r>
                      <a:r>
                        <a:rPr lang="es-ES" sz="900" dirty="0"/>
                        <a:t> y </a:t>
                      </a:r>
                      <a:r>
                        <a:rPr lang="es-ES" sz="900" dirty="0" err="1"/>
                        <a:t>Pull</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b="1" i="1" dirty="0" err="1" smtClean="0"/>
              <a:t>Model</a:t>
            </a:r>
            <a:r>
              <a:rPr lang="es-ES" b="1" i="1" dirty="0" smtClean="0"/>
              <a:t> </a:t>
            </a:r>
            <a:r>
              <a:rPr lang="es-ES" b="1" i="1" dirty="0" err="1" smtClean="0"/>
              <a:t>Oriented</a:t>
            </a:r>
            <a:r>
              <a:rPr lang="es-ES" b="1" i="1" dirty="0" smtClean="0"/>
              <a:t> Web </a:t>
            </a:r>
            <a:r>
              <a:rPr lang="es-ES" b="1" i="1" dirty="0" err="1" smtClean="0"/>
              <a:t>Aproach</a:t>
            </a:r>
            <a:r>
              <a:rPr lang="es-ES" b="1" dirty="0" smtClean="0"/>
              <a:t> 			(</a:t>
            </a:r>
            <a:r>
              <a:rPr lang="es-ES" b="1" i="1" dirty="0" err="1" smtClean="0"/>
              <a:t>MoWebA</a:t>
            </a:r>
            <a:r>
              <a:rPr lang="es-ES" b="1" i="1" dirty="0" smtClean="0"/>
              <a:t>)</a:t>
            </a:r>
            <a:endParaRPr lang="es-PY" b="1" dirty="0"/>
          </a:p>
        </p:txBody>
      </p:sp>
      <p:pic>
        <p:nvPicPr>
          <p:cNvPr id="4" name="3 Marcador de contenido" descr="moweba_nuevo.png"/>
          <p:cNvPicPr>
            <a:picLocks noGrp="1" noChangeAspect="1"/>
          </p:cNvPicPr>
          <p:nvPr>
            <p:ph idx="1"/>
          </p:nvPr>
        </p:nvPicPr>
        <p:blipFill>
          <a:blip r:embed="rId2" cstate="print"/>
          <a:stretch>
            <a:fillRect/>
          </a:stretch>
        </p:blipFill>
        <p:spPr>
          <a:xfrm>
            <a:off x="1475656" y="1628800"/>
            <a:ext cx="6566884" cy="4752528"/>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PY" sz="3600" b="1" dirty="0" smtClean="0"/>
              <a:t>Extensiones al </a:t>
            </a:r>
            <a:r>
              <a:rPr lang="es-PY" sz="3600" b="1" dirty="0" err="1" smtClean="0"/>
              <a:t>Metamodelo</a:t>
            </a:r>
            <a:r>
              <a:rPr lang="es-PY" sz="3600" b="1" dirty="0" smtClean="0"/>
              <a:t> de Contenido y Estructura de </a:t>
            </a:r>
            <a:r>
              <a:rPr lang="es-PY" sz="3600" b="1" i="1" dirty="0" err="1" smtClean="0"/>
              <a:t>MoWebA</a:t>
            </a:r>
            <a:endParaRPr lang="es-PY" sz="3600" b="1" i="1" dirty="0"/>
          </a:p>
        </p:txBody>
      </p:sp>
      <p:pic>
        <p:nvPicPr>
          <p:cNvPr id="4" name="3 Marcador de contenido" descr="Metamodelo de contenido y estructura extendido5_horizontal.png"/>
          <p:cNvPicPr>
            <a:picLocks noGrp="1" noChangeAspect="1"/>
          </p:cNvPicPr>
          <p:nvPr>
            <p:ph idx="1"/>
          </p:nvPr>
        </p:nvPicPr>
        <p:blipFill>
          <a:blip r:embed="rId2" cstate="print"/>
          <a:stretch>
            <a:fillRect/>
          </a:stretch>
        </p:blipFill>
        <p:spPr>
          <a:xfrm>
            <a:off x="179512" y="1484784"/>
            <a:ext cx="8685587" cy="5112568"/>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PY" sz="3600" b="1" dirty="0" smtClean="0"/>
              <a:t>Extensiones a los Perfiles de Contenido y Estructura de </a:t>
            </a:r>
            <a:r>
              <a:rPr lang="es-PY" sz="3600" b="1" i="1" dirty="0" err="1" smtClean="0"/>
              <a:t>MoWebA</a:t>
            </a:r>
            <a:endParaRPr lang="es-PY" sz="3600" b="1" dirty="0"/>
          </a:p>
        </p:txBody>
      </p:sp>
      <p:pic>
        <p:nvPicPr>
          <p:cNvPr id="4" name="3 Marcador de contenido" descr="Perfiles de contenido y estructura.png"/>
          <p:cNvPicPr>
            <a:picLocks noGrp="1" noChangeAspect="1"/>
          </p:cNvPicPr>
          <p:nvPr>
            <p:ph idx="1"/>
          </p:nvPr>
        </p:nvPicPr>
        <p:blipFill>
          <a:blip r:embed="rId2" cstate="print"/>
          <a:stretch>
            <a:fillRect/>
          </a:stretch>
        </p:blipFill>
        <p:spPr>
          <a:xfrm>
            <a:off x="792382" y="1600200"/>
            <a:ext cx="7668050" cy="5105799"/>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PY" b="1" i="1" dirty="0" err="1" smtClean="0"/>
              <a:t>Widgets</a:t>
            </a:r>
            <a:r>
              <a:rPr lang="es-PY" b="1" dirty="0" smtClean="0"/>
              <a:t> y </a:t>
            </a:r>
            <a:r>
              <a:rPr lang="es-PY" b="1" i="1" dirty="0" smtClean="0"/>
              <a:t>Live </a:t>
            </a:r>
            <a:r>
              <a:rPr lang="es-PY" b="1" i="1" dirty="0" err="1" smtClean="0"/>
              <a:t>Validation</a:t>
            </a:r>
            <a:endParaRPr lang="es-PY" b="1" i="1" dirty="0"/>
          </a:p>
        </p:txBody>
      </p:sp>
      <p:pic>
        <p:nvPicPr>
          <p:cNvPr id="4" name="3 Marcador de contenido" descr="tabs.png"/>
          <p:cNvPicPr>
            <a:picLocks noGrp="1" noChangeAspect="1"/>
          </p:cNvPicPr>
          <p:nvPr>
            <p:ph idx="1"/>
          </p:nvPr>
        </p:nvPicPr>
        <p:blipFill>
          <a:blip r:embed="rId2" cstate="print"/>
          <a:stretch>
            <a:fillRect/>
          </a:stretch>
        </p:blipFill>
        <p:spPr>
          <a:xfrm>
            <a:off x="0" y="1484784"/>
            <a:ext cx="4554732" cy="2385271"/>
          </a:xfrm>
        </p:spPr>
      </p:pic>
      <p:pic>
        <p:nvPicPr>
          <p:cNvPr id="5" name="4 Imagen" descr="accordion.png"/>
          <p:cNvPicPr>
            <a:picLocks noChangeAspect="1"/>
          </p:cNvPicPr>
          <p:nvPr/>
        </p:nvPicPr>
        <p:blipFill>
          <a:blip r:embed="rId3" cstate="print"/>
          <a:stretch>
            <a:fillRect/>
          </a:stretch>
        </p:blipFill>
        <p:spPr>
          <a:xfrm>
            <a:off x="4644008" y="1484784"/>
            <a:ext cx="4196561" cy="2376264"/>
          </a:xfrm>
          <a:prstGeom prst="rect">
            <a:avLst/>
          </a:prstGeom>
        </p:spPr>
      </p:pic>
      <p:pic>
        <p:nvPicPr>
          <p:cNvPr id="6" name="5 Imagen" descr="validaciones_v3.jpg"/>
          <p:cNvPicPr>
            <a:picLocks noChangeAspect="1"/>
          </p:cNvPicPr>
          <p:nvPr/>
        </p:nvPicPr>
        <p:blipFill>
          <a:blip r:embed="rId4" cstate="print"/>
          <a:stretch>
            <a:fillRect/>
          </a:stretch>
        </p:blipFill>
        <p:spPr>
          <a:xfrm>
            <a:off x="107504" y="4077072"/>
            <a:ext cx="3163360" cy="2100979"/>
          </a:xfrm>
          <a:prstGeom prst="rect">
            <a:avLst/>
          </a:prstGeom>
        </p:spPr>
      </p:pic>
      <p:pic>
        <p:nvPicPr>
          <p:cNvPr id="7" name="6 Imagen" descr="RichTooltip.jpg"/>
          <p:cNvPicPr>
            <a:picLocks noChangeAspect="1"/>
          </p:cNvPicPr>
          <p:nvPr/>
        </p:nvPicPr>
        <p:blipFill>
          <a:blip r:embed="rId5" cstate="print"/>
          <a:stretch>
            <a:fillRect/>
          </a:stretch>
        </p:blipFill>
        <p:spPr>
          <a:xfrm>
            <a:off x="3347864" y="4005064"/>
            <a:ext cx="2833195" cy="1080120"/>
          </a:xfrm>
          <a:prstGeom prst="rect">
            <a:avLst/>
          </a:prstGeom>
        </p:spPr>
      </p:pic>
      <p:pic>
        <p:nvPicPr>
          <p:cNvPr id="8" name="7 Imagen" descr="autoSuggest.jpg"/>
          <p:cNvPicPr>
            <a:picLocks noChangeAspect="1"/>
          </p:cNvPicPr>
          <p:nvPr/>
        </p:nvPicPr>
        <p:blipFill>
          <a:blip r:embed="rId6" cstate="print"/>
          <a:stretch>
            <a:fillRect/>
          </a:stretch>
        </p:blipFill>
        <p:spPr>
          <a:xfrm>
            <a:off x="6372200" y="4077072"/>
            <a:ext cx="2537542" cy="2160240"/>
          </a:xfrm>
          <a:prstGeom prst="rect">
            <a:avLst/>
          </a:prstGeom>
        </p:spPr>
      </p:pic>
      <p:pic>
        <p:nvPicPr>
          <p:cNvPr id="9" name="8 Imagen" descr="datePicker.jpg"/>
          <p:cNvPicPr>
            <a:picLocks noChangeAspect="1"/>
          </p:cNvPicPr>
          <p:nvPr/>
        </p:nvPicPr>
        <p:blipFill>
          <a:blip r:embed="rId7" cstate="print"/>
          <a:stretch>
            <a:fillRect/>
          </a:stretch>
        </p:blipFill>
        <p:spPr>
          <a:xfrm>
            <a:off x="3986141" y="5157192"/>
            <a:ext cx="1627033" cy="159067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écnic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Técnico">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écnico">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5994</TotalTime>
  <Words>1242</Words>
  <Application>Microsoft Office PowerPoint</Application>
  <PresentationFormat>Presentación en pantalla (4:3)</PresentationFormat>
  <Paragraphs>149</Paragraphs>
  <Slides>20</Slides>
  <Notes>4</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Técnico</vt:lpstr>
      <vt:lpstr>“Una propuesta MDA para el soporte de aplicaciones RIA”</vt:lpstr>
      <vt:lpstr>Agenda</vt:lpstr>
      <vt:lpstr>Rich Internet Applications       (RIA)</vt:lpstr>
      <vt:lpstr>Herramientas para el desarrollo de las RIA</vt:lpstr>
      <vt:lpstr>Principales enfoques de desarrollo Web basado en modelos para las RIA</vt:lpstr>
      <vt:lpstr>Model Oriented Web Aproach    (MoWebA)</vt:lpstr>
      <vt:lpstr>Extensiones al Metamodelo de Contenido y Estructura de MoWebA</vt:lpstr>
      <vt:lpstr>Extensiones a los Perfiles de Contenido y Estructura de MoWebA</vt:lpstr>
      <vt:lpstr>Widgets y Live Validation</vt:lpstr>
      <vt:lpstr>PIM de ejemplo con MoWebA </vt:lpstr>
      <vt:lpstr>Interfaz obtenida a partir del PIM de ejemplo</vt:lpstr>
      <vt:lpstr>El enfoque utilizado con MoWebA para la generación de interfaces enriquecidas </vt:lpstr>
      <vt:lpstr>Ilustración de la propuesta</vt:lpstr>
      <vt:lpstr> El caso y las unidades de análisis</vt:lpstr>
      <vt:lpstr> Preguntas de investigación </vt:lpstr>
      <vt:lpstr>PI1: ¿Consume una mayor cantidad de tiempo modelar la aplicación aplicando MoWebA con RIA que MoWebA sin RIA? </vt:lpstr>
      <vt:lpstr>PI2: ¿Para cuál de los enfoques  es necesaria  una mayor cantidad de generaciones de código para obtener la interfaz de usuario final? </vt:lpstr>
      <vt:lpstr>PI3: Desde el punto de vista de las presentaciones enriquecidas, ¿qué ventajas aportan las características RIA presentes en la aplicación implementada con MoWebA con RIA con respecto a MoWebA sin RIA? </vt:lpstr>
      <vt:lpstr>PI4: Desde el punto de vista de la lógica de negocios en el lado del cliente, ¿qué ventajas aportan las características RIA presentes en la aplicación implementada con MoWebA con RIA con respecto a MoWebA sin RIA? </vt:lpstr>
      <vt:lpstr>PI5: Para cada una de las vistas del Person Manager, ¿qué cantidad de líneas de código para la interfaz de usuario se pudieron generar de manera automática a partir de los modelos, en cada uno de los enfoques implementados? </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“Una propuesta MDA para el soporte de aplicaciones RIA”</dc:title>
  <dc:creator>marcazal</dc:creator>
  <cp:lastModifiedBy>marcazal</cp:lastModifiedBy>
  <cp:revision>12</cp:revision>
  <dcterms:created xsi:type="dcterms:W3CDTF">2015-10-13T03:28:35Z</dcterms:created>
  <dcterms:modified xsi:type="dcterms:W3CDTF">2015-10-20T11:38:22Z</dcterms:modified>
</cp:coreProperties>
</file>