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31"/>
  </p:notesMasterIdLst>
  <p:sldIdLst>
    <p:sldId id="256" r:id="rId2"/>
    <p:sldId id="297" r:id="rId3"/>
    <p:sldId id="258" r:id="rId4"/>
    <p:sldId id="259" r:id="rId5"/>
    <p:sldId id="309" r:id="rId6"/>
    <p:sldId id="306" r:id="rId7"/>
    <p:sldId id="270" r:id="rId8"/>
    <p:sldId id="314" r:id="rId9"/>
    <p:sldId id="315" r:id="rId10"/>
    <p:sldId id="316" r:id="rId11"/>
    <p:sldId id="313" r:id="rId12"/>
    <p:sldId id="305" r:id="rId13"/>
    <p:sldId id="312" r:id="rId14"/>
    <p:sldId id="302" r:id="rId15"/>
    <p:sldId id="303" r:id="rId16"/>
    <p:sldId id="304" r:id="rId17"/>
    <p:sldId id="317" r:id="rId18"/>
    <p:sldId id="293" r:id="rId19"/>
    <p:sldId id="294" r:id="rId20"/>
    <p:sldId id="295" r:id="rId21"/>
    <p:sldId id="274" r:id="rId22"/>
    <p:sldId id="281" r:id="rId23"/>
    <p:sldId id="286" r:id="rId24"/>
    <p:sldId id="282" r:id="rId25"/>
    <p:sldId id="283" r:id="rId26"/>
    <p:sldId id="298" r:id="rId27"/>
    <p:sldId id="311" r:id="rId28"/>
    <p:sldId id="296" r:id="rId29"/>
    <p:sldId id="289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ección predeterminada" id="{06931D84-C433-4798-8A70-9266CB42FC37}">
          <p14:sldIdLst>
            <p14:sldId id="256"/>
            <p14:sldId id="297"/>
            <p14:sldId id="258"/>
            <p14:sldId id="259"/>
            <p14:sldId id="264"/>
            <p14:sldId id="307"/>
          </p14:sldIdLst>
        </p14:section>
        <p14:section name="Sección sin título" id="{492A0B05-4AC0-4F65-AD9C-F8B48CC60809}">
          <p14:sldIdLst>
            <p14:sldId id="309"/>
            <p14:sldId id="308"/>
            <p14:sldId id="306"/>
            <p14:sldId id="270"/>
            <p14:sldId id="305"/>
            <p14:sldId id="312"/>
            <p14:sldId id="302"/>
            <p14:sldId id="303"/>
            <p14:sldId id="304"/>
            <p14:sldId id="293"/>
            <p14:sldId id="294"/>
            <p14:sldId id="295"/>
            <p14:sldId id="274"/>
            <p14:sldId id="281"/>
            <p14:sldId id="286"/>
            <p14:sldId id="282"/>
            <p14:sldId id="283"/>
            <p14:sldId id="284"/>
            <p14:sldId id="285"/>
            <p14:sldId id="298"/>
            <p14:sldId id="311"/>
            <p14:sldId id="296"/>
            <p14:sldId id="28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gali" initials="m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74682" autoAdjust="0"/>
  </p:normalViewPr>
  <p:slideViewPr>
    <p:cSldViewPr>
      <p:cViewPr>
        <p:scale>
          <a:sx n="66" d="100"/>
          <a:sy n="66" d="100"/>
        </p:scale>
        <p:origin x="-438" y="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20T10:39:20.243" idx="2">
    <p:pos x="1383" y="-130"/>
    <p:text>revsiar todas las transparencias que no falten acentos, ni errores ortográficos
¿Qué son las RIAs?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7C082-B6D2-4FAF-B72D-6073C18C1BD2}" type="datetimeFigureOut">
              <a:rPr lang="es-ES" smtClean="0"/>
              <a:pPr/>
              <a:t>12/10/2015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C8CD-6136-431F-BCB4-E3CE21C76B4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173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s.wikipedia.org/wiki/Juego" TargetMode="External"/><Relationship Id="rId3" Type="http://schemas.openxmlformats.org/officeDocument/2006/relationships/hyperlink" Target="http://es.wikipedia.org/wiki/Reloj" TargetMode="External"/><Relationship Id="rId7" Type="http://schemas.openxmlformats.org/officeDocument/2006/relationships/hyperlink" Target="http://es.wikipedia.org/wiki/Agenda_electr%C3%B3nica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s.wikipedia.org/wiki/Calendario" TargetMode="External"/><Relationship Id="rId5" Type="http://schemas.openxmlformats.org/officeDocument/2006/relationships/hyperlink" Target="http://es.wikipedia.org/wiki/Calculadora" TargetMode="External"/><Relationship Id="rId10" Type="http://schemas.openxmlformats.org/officeDocument/2006/relationships/hyperlink" Target="http://es.wikipedia.org/wiki/Ciudad" TargetMode="External"/><Relationship Id="rId4" Type="http://schemas.openxmlformats.org/officeDocument/2006/relationships/hyperlink" Target="http://es.wikipedia.org/wiki/Pantalla_de_ordenador" TargetMode="External"/><Relationship Id="rId9" Type="http://schemas.openxmlformats.org/officeDocument/2006/relationships/hyperlink" Target="http://es.wikipedia.org/wiki/Tiempo_atmosf%C3%A9rico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Muy</a:t>
            </a:r>
            <a:r>
              <a:rPr lang="es-ES" baseline="0" dirty="0" smtClean="0"/>
              <a:t> b</a:t>
            </a:r>
            <a:r>
              <a:rPr lang="es-ES" dirty="0" smtClean="0"/>
              <a:t>uenos</a:t>
            </a:r>
            <a:r>
              <a:rPr lang="es-ES" baseline="0" dirty="0" smtClean="0"/>
              <a:t> días. Gracias por su asistencia el </a:t>
            </a:r>
            <a:r>
              <a:rPr lang="es-ES" baseline="0" dirty="0" err="1" smtClean="0"/>
              <a:t>dia</a:t>
            </a:r>
            <a:r>
              <a:rPr lang="es-ES" baseline="0" dirty="0" smtClean="0"/>
              <a:t> de hoy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46336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un SPA, ya sea todo el código necesario - HTML,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CSS - se recupera con una página sola carga, [1] o los recursos apropiados se cargan de forma dinámica y se agregan a la página, según sea necesario, por lo general en respuesta a las acciones del usuario. La página no se recarga en cualquier momento del proceso, ni transferir el control a otra página, aunque las tecnologías web modernas (como los incluidos en HTML5) pueden proporcionar la percepción y la navegabilidad de las páginas lógicas distintas en la aplicación. La interacción con la aplicación de una sola página a menudo implica una comunicación dinámica con el servidor Web detrás de las escenas.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Idem</a:t>
            </a:r>
            <a:r>
              <a:rPr lang="es-ES" dirty="0" smtClean="0"/>
              <a:t>,</a:t>
            </a:r>
            <a:r>
              <a:rPr lang="es-ES" baseline="0" dirty="0" smtClean="0"/>
              <a:t> sintetizar más la </a:t>
            </a:r>
            <a:r>
              <a:rPr lang="es-ES" baseline="0" dirty="0" err="1" smtClean="0"/>
              <a:t>explicaciòn</a:t>
            </a:r>
            <a:r>
              <a:rPr lang="es-ES" baseline="0" dirty="0" smtClean="0"/>
              <a:t>.</a:t>
            </a:r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 smtClean="0"/>
              <a:t>Ninguna de las metodologías analizadas logra dar cobertura a todas las características de las </a:t>
            </a:r>
            <a:r>
              <a:rPr lang="es-ES" dirty="0" err="1" smtClean="0"/>
              <a:t>RIAs</a:t>
            </a:r>
            <a:r>
              <a:rPr lang="es-E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-Muchas de estas metodologías no cubren todo el ciclo de desarrollo de una aplicación web.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 smtClean="0"/>
              <a:t>No</a:t>
            </a:r>
            <a:r>
              <a:rPr lang="es-ES" baseline="0" dirty="0" smtClean="0"/>
              <a:t> están regidos por estándares.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baseline="0" dirty="0" smtClean="0"/>
              <a:t>Promover nuevas metodologías.</a:t>
            </a:r>
            <a:endParaRPr lang="es-ES" dirty="0" smtClean="0"/>
          </a:p>
          <a:p>
            <a:pPr>
              <a:buFontTx/>
              <a:buNone/>
            </a:pPr>
            <a:endParaRPr lang="es-ES" dirty="0" smtClean="0"/>
          </a:p>
          <a:p>
            <a:pPr>
              <a:buFontTx/>
              <a:buChar char="-"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De allí que es necesario.</a:t>
            </a:r>
          </a:p>
          <a:p>
            <a:pPr>
              <a:buNone/>
            </a:pPr>
            <a:r>
              <a:rPr lang="es-ES" dirty="0" smtClean="0"/>
              <a:t>Extender alguna de las metodologías existentes para cubrir</a:t>
            </a:r>
            <a:r>
              <a:rPr lang="es-ES" baseline="0" dirty="0" smtClean="0"/>
              <a:t> características faltantes </a:t>
            </a:r>
          </a:p>
          <a:p>
            <a:pPr>
              <a:buNone/>
            </a:pPr>
            <a:r>
              <a:rPr lang="es-ES" baseline="0" dirty="0" smtClean="0"/>
              <a:t>U bien proponer nuevas metodologías</a:t>
            </a:r>
          </a:p>
          <a:p>
            <a:pPr>
              <a:buNone/>
            </a:pPr>
            <a:endParaRPr lang="es-ES" baseline="0" dirty="0" smtClean="0"/>
          </a:p>
          <a:p>
            <a:pPr>
              <a:buNone/>
            </a:pPr>
            <a:r>
              <a:rPr lang="es-ES" baseline="0" dirty="0" smtClean="0"/>
              <a:t>Sintetizar </a:t>
            </a:r>
            <a:r>
              <a:rPr lang="es-ES" baseline="0" dirty="0" err="1" smtClean="0"/>
              <a:t>màs</a:t>
            </a:r>
            <a:r>
              <a:rPr lang="es-ES" baseline="0" dirty="0" smtClean="0"/>
              <a:t> la </a:t>
            </a:r>
            <a:r>
              <a:rPr lang="es-ES" baseline="0" dirty="0" err="1" smtClean="0"/>
              <a:t>trasnparencia</a:t>
            </a:r>
            <a:r>
              <a:rPr lang="es-ES" baseline="0" dirty="0" smtClean="0"/>
              <a:t>.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aseline="0" dirty="0" smtClean="0"/>
              <a:t>1-  Fases del ciclo de desarrollo</a:t>
            </a:r>
          </a:p>
          <a:p>
            <a:r>
              <a:rPr lang="es-ES" baseline="0" dirty="0" smtClean="0"/>
              <a:t>     1- Modelado del Problema.</a:t>
            </a:r>
          </a:p>
          <a:p>
            <a:r>
              <a:rPr lang="es-ES" baseline="0" dirty="0" smtClean="0"/>
              <a:t>     2- Modelado de la solución.</a:t>
            </a:r>
          </a:p>
          <a:p>
            <a:r>
              <a:rPr lang="es-ES" baseline="0" dirty="0" smtClean="0"/>
              <a:t>     3- Código fuente</a:t>
            </a:r>
          </a:p>
          <a:p>
            <a:r>
              <a:rPr lang="es-ES" baseline="0" dirty="0" err="1" smtClean="0"/>
              <a:t>Msx</a:t>
            </a:r>
            <a:r>
              <a:rPr lang="es-ES" baseline="0" dirty="0" smtClean="0"/>
              <a:t> 1 minuto.</a:t>
            </a:r>
          </a:p>
          <a:p>
            <a:r>
              <a:rPr lang="es-ES" baseline="0" dirty="0" smtClean="0"/>
              <a:t> </a:t>
            </a:r>
          </a:p>
          <a:p>
            <a:r>
              <a:rPr lang="es-ES" baseline="0" dirty="0" smtClean="0"/>
              <a:t>4 Niveles</a:t>
            </a:r>
          </a:p>
          <a:p>
            <a:r>
              <a:rPr lang="es-ES" baseline="0" dirty="0" smtClean="0"/>
              <a:t>    - Presentación</a:t>
            </a:r>
          </a:p>
          <a:p>
            <a:r>
              <a:rPr lang="es-ES" baseline="0" dirty="0" smtClean="0"/>
              <a:t>    -Navegación</a:t>
            </a:r>
          </a:p>
          <a:p>
            <a:r>
              <a:rPr lang="es-ES" baseline="0" dirty="0" smtClean="0"/>
              <a:t>    -Lógica de negocios.</a:t>
            </a:r>
          </a:p>
          <a:p>
            <a:r>
              <a:rPr lang="es-ES" baseline="0" dirty="0" smtClean="0"/>
              <a:t>    -Acceso a los datos</a:t>
            </a:r>
          </a:p>
          <a:p>
            <a:r>
              <a:rPr lang="es-ES" baseline="0" dirty="0" smtClean="0"/>
              <a:t>4- Niveles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Con mis palabras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Representar el comportamiento de cada uno de estos elementos interactivos. (Maquinas de estado de UML)</a:t>
            </a:r>
            <a:endParaRPr lang="es-ES" dirty="0" smtClean="0"/>
          </a:p>
          <a:p>
            <a:r>
              <a:rPr lang="es-PY" dirty="0" smtClean="0"/>
              <a:t>Extender a UML cada uno de estos nuevos elementos (</a:t>
            </a:r>
            <a:r>
              <a:rPr lang="es-PY" dirty="0" err="1" smtClean="0"/>
              <a:t>Profiling</a:t>
            </a:r>
            <a:r>
              <a:rPr lang="es-PY" dirty="0" smtClean="0"/>
              <a:t>)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 smtClean="0"/>
              <a:t>Clasificación</a:t>
            </a:r>
            <a:r>
              <a:rPr lang="es-ES" baseline="0" dirty="0" smtClean="0"/>
              <a:t> de los elementos Output(</a:t>
            </a:r>
            <a:r>
              <a:rPr lang="es-ES" baseline="0" dirty="0" err="1" smtClean="0"/>
              <a:t>anchor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text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htmlText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externalLink</a:t>
            </a:r>
            <a:r>
              <a:rPr lang="es-ES" baseline="0" dirty="0" smtClean="0"/>
              <a:t>, multimedia), </a:t>
            </a:r>
            <a:r>
              <a:rPr lang="es-ES" baseline="0" dirty="0" err="1" smtClean="0"/>
              <a:t>imput</a:t>
            </a:r>
            <a:r>
              <a:rPr lang="es-ES" baseline="0" smtClean="0"/>
              <a:t>, control.</a:t>
            </a:r>
            <a:endParaRPr lang="es-ES" dirty="0" smtClean="0"/>
          </a:p>
          <a:p>
            <a:r>
              <a:rPr lang="es-ES" dirty="0" err="1" smtClean="0"/>
              <a:t>richToolTip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cardinalidades</a:t>
            </a:r>
            <a:r>
              <a:rPr lang="es-ES" baseline="0" dirty="0" smtClean="0"/>
              <a:t> (0..*) y asociar a </a:t>
            </a:r>
            <a:r>
              <a:rPr lang="es-ES" baseline="0" dirty="0" err="1" smtClean="0"/>
              <a:t>UIElement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-Diseño</a:t>
            </a:r>
            <a:r>
              <a:rPr lang="es-ES" baseline="0" dirty="0" smtClean="0"/>
              <a:t> del caso de estudio:. Razón, Propósito, Marco de referencia teórico, conceptos (conceptos de </a:t>
            </a:r>
            <a:r>
              <a:rPr lang="es-ES" baseline="0" dirty="0" err="1" smtClean="0"/>
              <a:t>mediciòn</a:t>
            </a:r>
            <a:r>
              <a:rPr lang="es-ES" baseline="0" dirty="0" smtClean="0"/>
              <a:t>), y las preguntas de </a:t>
            </a:r>
            <a:r>
              <a:rPr lang="es-ES" baseline="0" dirty="0" err="1" smtClean="0"/>
              <a:t>invetigación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propocisiones</a:t>
            </a:r>
            <a:r>
              <a:rPr lang="es-ES" baseline="0" dirty="0" smtClean="0"/>
              <a:t> e hipótesis , contexto, casos e unidades de análisis.</a:t>
            </a:r>
          </a:p>
          <a:p>
            <a:r>
              <a:rPr lang="es-ES" baseline="0" dirty="0" smtClean="0"/>
              <a:t>-Planeamiento:  Método de colección de datos, selección de datos, protocolo del caso de estudio, consideraciones éticas.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-Colección de los datos.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-Análisis de los datos (Cualitativos</a:t>
            </a:r>
            <a:r>
              <a:rPr lang="es-ES" baseline="0" dirty="0" smtClean="0"/>
              <a:t>, cuantitativos(</a:t>
            </a:r>
            <a:r>
              <a:rPr lang="es-ES" baseline="0" dirty="0" err="1" smtClean="0"/>
              <a:t>lineas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codigo</a:t>
            </a:r>
            <a:r>
              <a:rPr lang="es-ES" baseline="0" dirty="0" smtClean="0"/>
              <a:t>), amenazas</a:t>
            </a:r>
            <a:r>
              <a:rPr lang="es-E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-Resultados.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dirty="0" smtClean="0"/>
              <a:t>- Las aplicaciones Web han evolucionado notablemente hasta el día de hoy y continúan en esa senda.</a:t>
            </a:r>
            <a:r>
              <a:rPr lang="es-PY" sz="1200" baseline="0" dirty="0" smtClean="0"/>
              <a:t> </a:t>
            </a:r>
            <a:r>
              <a:rPr lang="es-PY" sz="1200" dirty="0" smtClean="0"/>
              <a:t>Es por eso que en la comunidad web se dice que se encuentra en una versión </a:t>
            </a:r>
            <a:r>
              <a:rPr lang="es-PY" sz="1200" b="1" i="1" dirty="0" smtClean="0"/>
              <a:t>beta</a:t>
            </a:r>
            <a:r>
              <a:rPr lang="es-PY" sz="1200" dirty="0" smtClean="0"/>
              <a:t> constante.</a:t>
            </a:r>
          </a:p>
          <a:p>
            <a:r>
              <a:rPr lang="es-PY" sz="1200" dirty="0" smtClean="0"/>
              <a:t>- Gran parte de la arquitectura actual de las aplicaciones web, se vieron influenciadas con la </a:t>
            </a:r>
          </a:p>
          <a:p>
            <a:r>
              <a:rPr lang="es-PY" sz="1200" dirty="0" smtClean="0"/>
              <a:t>aparición de las </a:t>
            </a:r>
            <a:r>
              <a:rPr lang="es-PY" sz="1200" dirty="0" err="1" smtClean="0"/>
              <a:t>RIAs</a:t>
            </a:r>
            <a:r>
              <a:rPr lang="es-PY" sz="1200" dirty="0" smtClean="0"/>
              <a:t> en el año 2002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2005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sz="1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6463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dirty="0" smtClean="0"/>
              <a:t>Es</a:t>
            </a:r>
            <a:r>
              <a:rPr lang="es-PY" baseline="0" dirty="0" smtClean="0"/>
              <a:t>tá basada en </a:t>
            </a:r>
            <a:r>
              <a:rPr lang="es-PY" b="1" i="1" baseline="0" dirty="0" smtClean="0"/>
              <a:t>una combinación de ideas inspiradas  </a:t>
            </a:r>
            <a:r>
              <a:rPr lang="es-PY" baseline="0" dirty="0" smtClean="0"/>
              <a:t>en:</a:t>
            </a:r>
          </a:p>
          <a:p>
            <a:pPr marL="171450" indent="-171450">
              <a:buFontTx/>
              <a:buChar char="-"/>
            </a:pPr>
            <a:r>
              <a:rPr lang="es-PY" baseline="0" dirty="0" smtClean="0"/>
              <a:t>Las aplicaciones de escritorio.</a:t>
            </a:r>
          </a:p>
          <a:p>
            <a:pPr marL="171450" indent="-171450">
              <a:buFontTx/>
              <a:buChar char="-"/>
            </a:pPr>
            <a:r>
              <a:rPr lang="es-PY" baseline="0" dirty="0" smtClean="0"/>
              <a:t>Las aplicaciones web.</a:t>
            </a:r>
          </a:p>
          <a:p>
            <a:pPr marL="171450" indent="-171450">
              <a:buFontTx/>
              <a:buChar char="-"/>
            </a:pPr>
            <a:r>
              <a:rPr lang="es-PY" baseline="0" dirty="0" smtClean="0"/>
              <a:t>Tecnologías en la comunicación.</a:t>
            </a:r>
          </a:p>
          <a:p>
            <a:pPr marL="171450" indent="-171450">
              <a:buFontTx/>
              <a:buChar char="-"/>
            </a:pPr>
            <a:endParaRPr lang="es-PY" baseline="0" dirty="0" smtClean="0"/>
          </a:p>
          <a:p>
            <a:pPr marL="0" indent="0">
              <a:buFontTx/>
              <a:buNone/>
            </a:pPr>
            <a:r>
              <a:rPr lang="es-PY" baseline="0" dirty="0" smtClean="0"/>
              <a:t>Se explota la capacidad del cliente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61390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 smtClean="0"/>
              <a:t>-Almacenamiento de datos en el cliente.</a:t>
            </a:r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600" b="1" dirty="0" smtClean="0"/>
              <a:t>-Lógica de negocios en el cliente</a:t>
            </a:r>
          </a:p>
          <a:p>
            <a:r>
              <a:rPr lang="es-E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Operaciones complejas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P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Operaciones específicas del dominio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P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Validación local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 smtClean="0"/>
              <a:t>Comunicación mejorada entre el cliente y el servidor.</a:t>
            </a:r>
          </a:p>
          <a:p>
            <a:r>
              <a:rPr lang="es-PY" sz="16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Sincronización de datos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-Obtención de actualizaciones parciales de página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Push</a:t>
            </a:r>
            <a:r>
              <a:rPr lang="es-E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E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Pull</a:t>
            </a:r>
            <a:r>
              <a:rPr lang="es-E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 smtClean="0"/>
              <a:t>Presentaciones enriquecidas.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-Manejo de eventos en el lado cliente 	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Widgets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-Paradigma de página única 	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-Contenido multimedia 	</a:t>
            </a:r>
          </a:p>
          <a:p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Hablar menos. 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600" b="1" dirty="0" smtClean="0"/>
          </a:p>
          <a:p>
            <a:endParaRPr lang="es-ES" sz="16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8074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aseline="0" dirty="0" smtClean="0"/>
              <a:t>Heterogeneidad tecnológica.</a:t>
            </a:r>
          </a:p>
          <a:p>
            <a:r>
              <a:rPr lang="es-ES" baseline="0" dirty="0" smtClean="0"/>
              <a:t>Dar pié a las MDD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600" dirty="0" smtClean="0"/>
              <a:t>Enfoques de la ingeniería web</a:t>
            </a:r>
          </a:p>
          <a:p>
            <a:pPr lvl="1"/>
            <a:r>
              <a:rPr lang="es-ES" sz="1600" dirty="0" smtClean="0"/>
              <a:t>OOHDM </a:t>
            </a:r>
            <a:r>
              <a:rPr lang="es-ES" sz="1600" dirty="0" err="1" smtClean="0"/>
              <a:t>for</a:t>
            </a:r>
            <a:r>
              <a:rPr lang="es-ES" sz="1600" dirty="0" smtClean="0"/>
              <a:t> RIA.</a:t>
            </a:r>
          </a:p>
          <a:p>
            <a:pPr lvl="1"/>
            <a:r>
              <a:rPr lang="es-ES" sz="1600" dirty="0" smtClean="0"/>
              <a:t>OOH4RiA.</a:t>
            </a:r>
          </a:p>
          <a:p>
            <a:pPr lvl="1"/>
            <a:r>
              <a:rPr lang="es-ES" sz="1600" dirty="0" err="1" smtClean="0"/>
              <a:t>WebML</a:t>
            </a:r>
            <a:r>
              <a:rPr lang="es-ES" sz="1600" dirty="0" smtClean="0"/>
              <a:t>-RIA.</a:t>
            </a:r>
          </a:p>
          <a:p>
            <a:pPr lvl="1"/>
            <a:r>
              <a:rPr lang="es-ES" sz="1600" dirty="0" smtClean="0"/>
              <a:t>UWE </a:t>
            </a:r>
            <a:r>
              <a:rPr lang="es-ES" sz="1600" dirty="0" err="1" smtClean="0"/>
              <a:t>for</a:t>
            </a:r>
            <a:r>
              <a:rPr lang="es-ES" sz="1600" dirty="0" smtClean="0"/>
              <a:t> RIA</a:t>
            </a:r>
          </a:p>
          <a:p>
            <a:pPr lvl="2"/>
            <a:r>
              <a:rPr lang="es-ES" sz="1400" dirty="0" smtClean="0"/>
              <a:t>Patrones con UWE.</a:t>
            </a:r>
          </a:p>
          <a:p>
            <a:pPr lvl="2"/>
            <a:r>
              <a:rPr lang="es-ES" sz="1400" dirty="0" smtClean="0"/>
              <a:t>UWE – R</a:t>
            </a:r>
          </a:p>
          <a:p>
            <a:pPr lvl="2">
              <a:buNone/>
            </a:pPr>
            <a:endParaRPr lang="es-ES" sz="1400" dirty="0" smtClean="0"/>
          </a:p>
          <a:p>
            <a:r>
              <a:rPr lang="es-ES" sz="1600" dirty="0" smtClean="0"/>
              <a:t>Enfoque de la HCI (</a:t>
            </a:r>
            <a:r>
              <a:rPr lang="es-ES" sz="1600" i="1" dirty="0" err="1" smtClean="0"/>
              <a:t>Human-Computer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Interaction</a:t>
            </a:r>
            <a:r>
              <a:rPr lang="es-ES" sz="1600" i="1" dirty="0" smtClean="0"/>
              <a:t>)</a:t>
            </a:r>
          </a:p>
          <a:p>
            <a:pPr lvl="1"/>
            <a:r>
              <a:rPr lang="es-ES" sz="1600" i="1" dirty="0" smtClean="0"/>
              <a:t>Metodología RUX.</a:t>
            </a:r>
          </a:p>
          <a:p>
            <a:pPr lvl="1"/>
            <a:r>
              <a:rPr lang="es-ES" sz="1600" i="1" dirty="0" err="1" smtClean="0"/>
              <a:t>UsiXML</a:t>
            </a:r>
            <a:r>
              <a:rPr lang="es-ES" sz="1600" i="1" dirty="0" smtClean="0"/>
              <a:t>.</a:t>
            </a:r>
          </a:p>
          <a:p>
            <a:pPr lvl="1">
              <a:buNone/>
            </a:pPr>
            <a:endParaRPr lang="es-ES" sz="1600" i="1" dirty="0" smtClean="0"/>
          </a:p>
          <a:p>
            <a:r>
              <a:rPr lang="es-ES" sz="1600" i="1" dirty="0" smtClean="0"/>
              <a:t> Enfoque HCI/ingeniería web</a:t>
            </a:r>
          </a:p>
          <a:p>
            <a:pPr lvl="1"/>
            <a:r>
              <a:rPr lang="es-ES" sz="1600" i="1" dirty="0" smtClean="0"/>
              <a:t>OOWS </a:t>
            </a:r>
            <a:r>
              <a:rPr lang="es-ES" sz="1600" i="1" dirty="0" err="1" smtClean="0"/>
              <a:t>for</a:t>
            </a:r>
            <a:r>
              <a:rPr lang="es-ES" sz="1600" i="1" dirty="0" smtClean="0"/>
              <a:t> RIA.</a:t>
            </a:r>
          </a:p>
          <a:p>
            <a:pPr lvl="1"/>
            <a:r>
              <a:rPr lang="es-ES" sz="1600" i="1" dirty="0" smtClean="0"/>
              <a:t>Espacios interactivos con UML.</a:t>
            </a:r>
            <a:endParaRPr lang="es-ES" sz="1800" i="1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Manejo de Eventos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aplicaciones JavaScript en el cliente son orientadas al evento.  Los eventos son acciones que ocurren usualmente como resultado a algo que hizo el usuario.  Por ejemplo haciendo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un botón, cambiando un campo de texto, moviendo el mouse sobre un link, etc.  Para que la aplicación responda a un evento, se debe definir los manejadores de eventos, tales como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PY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Dado que son pequeñas aplicaciones, los 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widgets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hacer todo lo que la imaginación desee e interactuar con servicios e información distribuida en Internet; pueden ser vistosos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eloj"/>
              </a:rPr>
              <a:t>relojes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antalla de ordenador"/>
              </a:rPr>
              <a:t>pantalla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notas, 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alculadora"/>
              </a:rPr>
              <a:t>calculadoras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Calendario"/>
              </a:rPr>
              <a:t>calendarios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Agenda electrónica"/>
              </a:rPr>
              <a:t>agendas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Juego"/>
              </a:rPr>
              <a:t>juegos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ventanas con información del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Tiempo atmosférico"/>
              </a:rPr>
              <a:t>tiempo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 su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Ciudad"/>
              </a:rPr>
              <a:t>ciudad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incluso sistemas de tiendas de comercio, etcétera.</a:t>
            </a:r>
            <a:endParaRPr lang="es-PY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Y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Paradigma</a:t>
            </a:r>
            <a:r>
              <a:rPr lang="es-PY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página única </a:t>
            </a:r>
          </a:p>
          <a:p>
            <a:endParaRPr lang="es-PY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aplicación de una sola página (SPA), también conocida como interfaz de una sola página (SPI), es una aplicación web o sitio web que se ajuste en una sola página web con el objetivo de proporcionar una experiencia de usuario más fluida similar a una aplicación de escritorio. 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un SPA, ya sea todo el código necesario - HTML, JavaScript y CSS - se recupera con una página sola carga, [1] o los recursos apropiados se cargan de forma dinámica y se agregan a la página, según sea necesario, por lo general en respuesta a las acciones del usuario. La página no se recarga en cualquier momento del proceso, ni transferir el control a otra página, aunque las tecnologías web modernas (como los incluidos en HTML5) pueden proporcionar la percepción y la navegabilidad de las páginas lógicas distintas en la aplicación. La interacción con la aplicación de una sola página a menudo implica una comunicación dinámica con el servidor Web detrás de las escenas.</a:t>
            </a:r>
          </a:p>
          <a:p>
            <a:endParaRPr lang="es-ES" dirty="0" smtClean="0"/>
          </a:p>
          <a:p>
            <a:r>
              <a:rPr lang="es-ES" dirty="0" smtClean="0"/>
              <a:t>Diferentes</a:t>
            </a:r>
            <a:r>
              <a:rPr lang="es-ES" baseline="0" dirty="0" smtClean="0"/>
              <a:t> metodologías con colores diferentes, según la </a:t>
            </a:r>
            <a:r>
              <a:rPr lang="es-ES" baseline="0" dirty="0" err="1" smtClean="0"/>
              <a:t>clasificáción</a:t>
            </a:r>
            <a:r>
              <a:rPr lang="es-ES" baseline="0" dirty="0" smtClean="0"/>
              <a:t>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759081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Idem</a:t>
            </a:r>
            <a:r>
              <a:rPr lang="es-ES" dirty="0" smtClean="0"/>
              <a:t> anterior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idem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C8CD-6136-431F-BCB4-E3CE21C76B45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D4CC17C-A009-41E6-93AD-D0BF62951097}" type="datetime1">
              <a:rPr lang="es-ES" smtClean="0"/>
              <a:pPr/>
              <a:t>12/10/2015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77A4FCB-5BC9-4F26-B3E1-0656C4D59E8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4315-A400-4994-9792-6EA91FBB051F}" type="datetime1">
              <a:rPr lang="es-ES" smtClean="0"/>
              <a:pPr/>
              <a:t>12/10/2015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0B9D-01BA-4483-91CD-41B544E41D8A}" type="datetime1">
              <a:rPr lang="es-ES" smtClean="0"/>
              <a:pPr/>
              <a:t>12/10/2015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679B-EF2B-4268-8DC9-723C2F5B1E1F}" type="datetime1">
              <a:rPr lang="es-ES" smtClean="0"/>
              <a:pPr/>
              <a:t>12/10/2015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D48-6A11-4869-95BA-E68AF52AF13A}" type="datetime1">
              <a:rPr lang="es-ES" smtClean="0"/>
              <a:pPr/>
              <a:t>12/10/2015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054C-1FD5-4C75-B6DE-2CC80174ADE3}" type="datetime1">
              <a:rPr lang="es-ES" smtClean="0"/>
              <a:pPr/>
              <a:t>12/10/2015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1902-45F9-45D8-BF1B-F5B049F8B9D0}" type="datetime1">
              <a:rPr lang="es-ES" smtClean="0"/>
              <a:pPr/>
              <a:t>12/10/2015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63E-A4F1-4AF1-A920-45EC4444D195}" type="datetime1">
              <a:rPr lang="es-ES" smtClean="0"/>
              <a:pPr/>
              <a:t>12/10/2015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2465-F5C9-4942-ABD7-37B401D2B575}" type="datetime1">
              <a:rPr lang="es-ES" smtClean="0"/>
              <a:pPr/>
              <a:t>12/10/2015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C7A0-50A5-4807-8729-E24D604B7EAF}" type="datetime1">
              <a:rPr lang="es-ES" smtClean="0"/>
              <a:pPr/>
              <a:t>12/10/2015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F795-C898-4C88-93EE-1FF7F7B84CCC}" type="datetime1">
              <a:rPr lang="es-ES" smtClean="0"/>
              <a:pPr/>
              <a:t>12/10/2015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D8F53B0-65FA-4F52-BDC8-4AF5F1A78DCE}" type="datetime1">
              <a:rPr lang="es-ES" smtClean="0"/>
              <a:pPr/>
              <a:t>12/10/2015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77A4FCB-5BC9-4F26-B3E1-0656C4D59E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88024" y="2564904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“Una propuesta MDA para el soporte de aplicaciones RIA”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Alumno: Iván María López.</a:t>
            </a:r>
          </a:p>
          <a:p>
            <a:r>
              <a:rPr lang="es-ES" dirty="0" smtClean="0"/>
              <a:t>Tutores</a:t>
            </a:r>
          </a:p>
          <a:p>
            <a:r>
              <a:rPr lang="es-ES" dirty="0" smtClean="0"/>
              <a:t>Ing. </a:t>
            </a:r>
            <a:r>
              <a:rPr lang="es-ES" dirty="0" err="1" smtClean="0"/>
              <a:t>Magalí</a:t>
            </a:r>
            <a:r>
              <a:rPr lang="es-ES" dirty="0" smtClean="0"/>
              <a:t> González.</a:t>
            </a:r>
          </a:p>
          <a:p>
            <a:r>
              <a:rPr lang="es-ES" dirty="0" err="1" smtClean="0"/>
              <a:t>Msc.</a:t>
            </a:r>
            <a:r>
              <a:rPr lang="es-ES" dirty="0" smtClean="0"/>
              <a:t> Ing. </a:t>
            </a:r>
            <a:r>
              <a:rPr lang="es-ES" dirty="0" err="1" smtClean="0"/>
              <a:t>Nathalie</a:t>
            </a:r>
            <a:r>
              <a:rPr lang="es-ES" dirty="0" smtClean="0"/>
              <a:t> Aquino.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Presentaciones enriquecidas</a:t>
            </a:r>
            <a:endParaRPr lang="es-ES" b="1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683568" y="1556792"/>
          <a:ext cx="7560840" cy="1296144"/>
        </p:xfrm>
        <a:graphic>
          <a:graphicData uri="http://schemas.openxmlformats.org/drawingml/2006/table">
            <a:tbl>
              <a:tblPr firstRow="1" firstCol="1" bandRow="1"/>
              <a:tblGrid>
                <a:gridCol w="1944216"/>
                <a:gridCol w="720080"/>
                <a:gridCol w="504056"/>
                <a:gridCol w="576064"/>
                <a:gridCol w="648072"/>
                <a:gridCol w="432048"/>
                <a:gridCol w="499321"/>
                <a:gridCol w="436783"/>
                <a:gridCol w="864096"/>
                <a:gridCol w="936104"/>
              </a:tblGrid>
              <a:tr h="1296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Características versus metodologías</a:t>
                      </a:r>
                      <a:endParaRPr lang="es-ES" sz="28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 </a:t>
                      </a:r>
                      <a:endParaRPr lang="es-ES" sz="28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OOHDM </a:t>
                      </a:r>
                      <a:r>
                        <a:rPr lang="es-ES" sz="1200" b="1" dirty="0" err="1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for</a:t>
                      </a:r>
                      <a:r>
                        <a:rPr lang="es-ES" sz="1200" b="1" dirty="0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 RIA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OOH4RIA</a:t>
                      </a:r>
                      <a:endParaRPr lang="es-ES" sz="2800" dirty="0">
                        <a:solidFill>
                          <a:srgbClr val="FF0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err="1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WebML</a:t>
                      </a:r>
                      <a:r>
                        <a:rPr lang="es-ES" sz="1200" b="1" dirty="0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-RIA</a:t>
                      </a:r>
                      <a:endParaRPr lang="es-ES" sz="2800" dirty="0">
                        <a:solidFill>
                          <a:srgbClr val="FF0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Patrones con UWE</a:t>
                      </a:r>
                      <a:endParaRPr lang="es-ES" sz="2800" dirty="0">
                        <a:solidFill>
                          <a:srgbClr val="FF0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UWE-R</a:t>
                      </a:r>
                      <a:endParaRPr lang="es-ES" sz="2800" dirty="0">
                        <a:solidFill>
                          <a:srgbClr val="FF0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rgbClr val="FFC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Metodología RUX</a:t>
                      </a:r>
                      <a:endParaRPr lang="es-ES" sz="2800" dirty="0">
                        <a:solidFill>
                          <a:srgbClr val="FFC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err="1" smtClean="0">
                          <a:solidFill>
                            <a:srgbClr val="FFC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UsiXML</a:t>
                      </a:r>
                      <a:endParaRPr lang="es-ES" sz="2800" dirty="0">
                        <a:solidFill>
                          <a:srgbClr val="FFC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rgbClr val="00206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OOWS </a:t>
                      </a:r>
                      <a:r>
                        <a:rPr lang="es-ES" sz="1200" b="1" dirty="0" err="1" smtClean="0">
                          <a:solidFill>
                            <a:srgbClr val="00206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for</a:t>
                      </a:r>
                      <a:r>
                        <a:rPr lang="es-ES" sz="1200" b="1" dirty="0" smtClean="0">
                          <a:solidFill>
                            <a:srgbClr val="00206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 RIA</a:t>
                      </a:r>
                      <a:endParaRPr lang="es-ES" sz="2800" dirty="0">
                        <a:solidFill>
                          <a:srgbClr val="00206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>
                          <a:solidFill>
                            <a:srgbClr val="00206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Espacios interactivos con UML</a:t>
                      </a:r>
                      <a:endParaRPr lang="es-ES" sz="1200" b="1" dirty="0">
                        <a:solidFill>
                          <a:srgbClr val="00206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10</a:t>
            </a:fld>
            <a:endParaRPr lang="es-ES"/>
          </a:p>
        </p:txBody>
      </p:sp>
      <p:graphicFrame>
        <p:nvGraphicFramePr>
          <p:cNvPr id="5" name="5 Marcador de contenido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87519582"/>
              </p:ext>
            </p:extLst>
          </p:nvPr>
        </p:nvGraphicFramePr>
        <p:xfrm>
          <a:off x="683568" y="2924944"/>
          <a:ext cx="7560840" cy="3456384"/>
        </p:xfrm>
        <a:graphic>
          <a:graphicData uri="http://schemas.openxmlformats.org/drawingml/2006/table">
            <a:tbl>
              <a:tblPr firstRow="1" firstCol="1" bandRow="1"/>
              <a:tblGrid>
                <a:gridCol w="341664"/>
                <a:gridCol w="1602552"/>
                <a:gridCol w="720080"/>
                <a:gridCol w="504056"/>
                <a:gridCol w="576064"/>
                <a:gridCol w="648072"/>
                <a:gridCol w="432048"/>
                <a:gridCol w="504056"/>
                <a:gridCol w="432048"/>
                <a:gridCol w="864096"/>
                <a:gridCol w="936104"/>
              </a:tblGrid>
              <a:tr h="1036916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Presentaciones enriquecidas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Manejo de eventos en el lado cliente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8713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 err="1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Widgets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064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Paradigma de página única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258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Contenido multimedia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Conclusión sobre las metodologías analizadas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 smtClean="0"/>
              <a:t>Cobertura incompleta.</a:t>
            </a:r>
          </a:p>
          <a:p>
            <a:r>
              <a:rPr lang="es-ES" sz="3200" dirty="0" smtClean="0"/>
              <a:t>Propósito específico.</a:t>
            </a:r>
          </a:p>
          <a:p>
            <a:r>
              <a:rPr lang="es-ES" sz="3200" dirty="0" err="1" smtClean="0"/>
              <a:t>DSLs</a:t>
            </a:r>
            <a:r>
              <a:rPr lang="es-ES" sz="3200" dirty="0" smtClean="0"/>
              <a:t> propios de la metodología.</a:t>
            </a:r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85293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El lenguaje de dominio específico para la Web, </a:t>
            </a:r>
            <a:r>
              <a:rPr lang="es-ES" b="1" dirty="0" err="1"/>
              <a:t>MoWebA</a:t>
            </a:r>
            <a:r>
              <a:rPr lang="es-ES" b="1" dirty="0"/>
              <a:t> </a:t>
            </a:r>
            <a:r>
              <a:rPr lang="es-ES" b="1" i="1" dirty="0"/>
              <a:t>(</a:t>
            </a:r>
            <a:r>
              <a:rPr lang="es-ES" b="1" i="1" dirty="0" err="1"/>
              <a:t>Model</a:t>
            </a:r>
            <a:r>
              <a:rPr lang="es-ES" b="1" i="1" dirty="0"/>
              <a:t> </a:t>
            </a:r>
            <a:r>
              <a:rPr lang="es-ES" b="1" i="1" dirty="0" err="1"/>
              <a:t>Driven</a:t>
            </a:r>
            <a:r>
              <a:rPr lang="es-ES" b="1" i="1" dirty="0"/>
              <a:t> Web </a:t>
            </a:r>
            <a:r>
              <a:rPr lang="es-ES" b="1" i="1" dirty="0" err="1"/>
              <a:t>Aproach</a:t>
            </a:r>
            <a:r>
              <a:rPr lang="es-ES" b="1" i="1" dirty="0"/>
              <a:t>).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476672"/>
            <a:ext cx="7704856" cy="58326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5238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1143000"/>
          </a:xfrm>
        </p:spPr>
        <p:txBody>
          <a:bodyPr>
            <a:normAutofit/>
          </a:bodyPr>
          <a:lstStyle/>
          <a:p>
            <a:r>
              <a:rPr lang="es-ES" sz="3600" b="1" dirty="0" smtClean="0"/>
              <a:t>Motivación</a:t>
            </a:r>
            <a:endParaRPr lang="es-ES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2132856"/>
            <a:ext cx="6777317" cy="3508977"/>
          </a:xfrm>
        </p:spPr>
        <p:txBody>
          <a:bodyPr>
            <a:normAutofit/>
          </a:bodyPr>
          <a:lstStyle/>
          <a:p>
            <a:r>
              <a:rPr lang="es-PY" sz="3200" dirty="0" smtClean="0"/>
              <a:t>Metodología propuesta en el DEI.</a:t>
            </a:r>
          </a:p>
          <a:p>
            <a:r>
              <a:rPr lang="es-ES" sz="3200" dirty="0" err="1" smtClean="0"/>
              <a:t>MoWebA</a:t>
            </a:r>
            <a:r>
              <a:rPr lang="es-ES" sz="3200" dirty="0" smtClean="0"/>
              <a:t> aún no </a:t>
            </a:r>
            <a:r>
              <a:rPr lang="es-ES" sz="3200" dirty="0"/>
              <a:t>contempla características de </a:t>
            </a:r>
            <a:r>
              <a:rPr lang="es-ES" sz="3200" dirty="0" smtClean="0"/>
              <a:t>las </a:t>
            </a:r>
            <a:r>
              <a:rPr lang="es-ES" sz="3200" dirty="0" err="1" smtClean="0"/>
              <a:t>RIAs</a:t>
            </a:r>
            <a:r>
              <a:rPr lang="es-ES" sz="3200" dirty="0" smtClean="0"/>
              <a:t>.</a:t>
            </a:r>
          </a:p>
          <a:p>
            <a:r>
              <a:rPr lang="es-ES" sz="3200" dirty="0" smtClean="0"/>
              <a:t>Está regida en base a estándares. </a:t>
            </a:r>
            <a:endParaRPr lang="es-ES" sz="3200" dirty="0"/>
          </a:p>
          <a:p>
            <a:endParaRPr lang="es-PY" i="1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b="1" dirty="0" smtClean="0"/>
              <a:t>Objetivo principal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Y" sz="2800" dirty="0" smtClean="0"/>
              <a:t>Extender la metodología web propuesta en el DEI, denominada </a:t>
            </a:r>
            <a:r>
              <a:rPr lang="es-PY" sz="2800" dirty="0" err="1" smtClean="0"/>
              <a:t>MoWebA</a:t>
            </a:r>
            <a:r>
              <a:rPr lang="es-PY" sz="2800" dirty="0" smtClean="0"/>
              <a:t> (</a:t>
            </a:r>
            <a:r>
              <a:rPr lang="es-PY" sz="2800" i="1" dirty="0" err="1" smtClean="0"/>
              <a:t>Model</a:t>
            </a:r>
            <a:r>
              <a:rPr lang="es-PY" sz="2800" i="1" dirty="0" smtClean="0"/>
              <a:t> </a:t>
            </a:r>
            <a:r>
              <a:rPr lang="es-PY" sz="2800" i="1" dirty="0" err="1" smtClean="0"/>
              <a:t>Driven</a:t>
            </a:r>
            <a:r>
              <a:rPr lang="es-PY" sz="2800" i="1" dirty="0" smtClean="0"/>
              <a:t> Web </a:t>
            </a:r>
            <a:r>
              <a:rPr lang="es-PY" sz="2800" i="1" dirty="0" err="1" smtClean="0"/>
              <a:t>Approach</a:t>
            </a:r>
            <a:r>
              <a:rPr lang="es-PY" sz="2800" dirty="0" smtClean="0"/>
              <a:t>), para adaptarla a los cambios propuestos por las </a:t>
            </a:r>
            <a:r>
              <a:rPr lang="es-PY" sz="2800" dirty="0" err="1" smtClean="0"/>
              <a:t>RIAs</a:t>
            </a:r>
            <a:r>
              <a:rPr lang="es-PY" sz="2800" dirty="0" smtClean="0"/>
              <a:t>, proponiendo mejoras con respecto a la presentación de las páginas. 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301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b="1" dirty="0" smtClean="0"/>
              <a:t>Objetivos específicos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Llevar cabo una reestructuración de los elementos existentes en el </a:t>
            </a:r>
            <a:r>
              <a:rPr lang="es-PY" dirty="0" err="1" smtClean="0"/>
              <a:t>metamodelo</a:t>
            </a:r>
            <a:r>
              <a:rPr lang="es-PY" dirty="0" smtClean="0"/>
              <a:t> de Contenido de </a:t>
            </a:r>
            <a:r>
              <a:rPr lang="es-PY" dirty="0" err="1" smtClean="0"/>
              <a:t>MoWebA</a:t>
            </a:r>
            <a:r>
              <a:rPr lang="es-PY" dirty="0" smtClean="0"/>
              <a:t>.</a:t>
            </a:r>
          </a:p>
          <a:p>
            <a:r>
              <a:rPr lang="es-PY" dirty="0" smtClean="0"/>
              <a:t>Extender el </a:t>
            </a:r>
            <a:r>
              <a:rPr lang="es-PY" dirty="0" err="1" smtClean="0"/>
              <a:t>metamodelo</a:t>
            </a:r>
            <a:r>
              <a:rPr lang="es-PY" dirty="0" smtClean="0"/>
              <a:t> de Contenido de </a:t>
            </a:r>
            <a:r>
              <a:rPr lang="es-PY" dirty="0" err="1" smtClean="0"/>
              <a:t>MoWebA</a:t>
            </a:r>
            <a:r>
              <a:rPr lang="es-PY" dirty="0" smtClean="0"/>
              <a:t> para agregar nuevos elementos interactivos (</a:t>
            </a:r>
            <a:r>
              <a:rPr lang="es-PY" i="1" dirty="0" err="1" smtClean="0"/>
              <a:t>Widgets</a:t>
            </a:r>
            <a:r>
              <a:rPr lang="es-PY" dirty="0" smtClean="0"/>
              <a:t>) a la interfaz de usuario.</a:t>
            </a:r>
            <a:endParaRPr lang="es-ES" dirty="0"/>
          </a:p>
          <a:p>
            <a:r>
              <a:rPr lang="es-ES" dirty="0" smtClean="0"/>
              <a:t>Validar los aportes realizados.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443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126876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Extensiones propuestas a </a:t>
            </a:r>
            <a:r>
              <a:rPr lang="es-ES" dirty="0" err="1" smtClean="0"/>
              <a:t>MoWeba</a:t>
            </a:r>
            <a:r>
              <a:rPr lang="es-ES" dirty="0" smtClean="0"/>
              <a:t> a nivel del presentación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17</a:t>
            </a:fld>
            <a:endParaRPr lang="es-ES"/>
          </a:p>
        </p:txBody>
      </p:sp>
      <p:pic>
        <p:nvPicPr>
          <p:cNvPr id="6" name="5 Imagen" descr="datePicker-presentació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3933056"/>
            <a:ext cx="2849880" cy="2415540"/>
          </a:xfrm>
          <a:prstGeom prst="rect">
            <a:avLst/>
          </a:prstGeom>
        </p:spPr>
      </p:pic>
      <p:pic>
        <p:nvPicPr>
          <p:cNvPr id="7" name="6 Imagen" descr="liveValidation-presentac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1844824"/>
            <a:ext cx="3878580" cy="1981200"/>
          </a:xfrm>
          <a:prstGeom prst="rect">
            <a:avLst/>
          </a:prstGeom>
        </p:spPr>
      </p:pic>
      <p:pic>
        <p:nvPicPr>
          <p:cNvPr id="8" name="7 Imagen" descr="tooltip-primer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4293096"/>
            <a:ext cx="2768292" cy="1981200"/>
          </a:xfrm>
          <a:prstGeom prst="rect">
            <a:avLst/>
          </a:prstGeom>
        </p:spPr>
      </p:pic>
      <p:pic>
        <p:nvPicPr>
          <p:cNvPr id="9" name="8 Imagen" descr="autoSuggest-facebook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2420888"/>
            <a:ext cx="3451860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Metamodelo</a:t>
            </a:r>
            <a:r>
              <a:rPr lang="es-ES" b="1" dirty="0" smtClean="0"/>
              <a:t> de contenido extendido de </a:t>
            </a:r>
            <a:r>
              <a:rPr lang="es-ES" b="1" dirty="0" err="1" smtClean="0"/>
              <a:t>MoWeba</a:t>
            </a:r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Marcador de contenido" descr="metamodelo-contenido-extendid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552" y="836712"/>
            <a:ext cx="7992888" cy="5544616"/>
          </a:xfrm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0"/>
            <a:ext cx="7024744" cy="1143000"/>
          </a:xfrm>
        </p:spPr>
        <p:txBody>
          <a:bodyPr/>
          <a:lstStyle/>
          <a:p>
            <a:r>
              <a:rPr lang="es-PY" sz="3600" b="1" dirty="0" smtClean="0"/>
              <a:t>Introducción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673424"/>
            <a:ext cx="7056784" cy="5184576"/>
          </a:xfrm>
        </p:spPr>
        <p:txBody>
          <a:bodyPr>
            <a:normAutofit/>
          </a:bodyPr>
          <a:lstStyle/>
          <a:p>
            <a:r>
              <a:rPr lang="es-PY" sz="3200" dirty="0" smtClean="0"/>
              <a:t>Evolución de las aplicaciones web.</a:t>
            </a:r>
          </a:p>
          <a:p>
            <a:r>
              <a:rPr lang="es-PY" sz="3200" dirty="0" smtClean="0"/>
              <a:t>Aparición de las </a:t>
            </a:r>
            <a:r>
              <a:rPr lang="es-PY" sz="3200" dirty="0" err="1" smtClean="0"/>
              <a:t>RIAs</a:t>
            </a:r>
            <a:r>
              <a:rPr lang="es-PY" sz="3200" dirty="0" smtClean="0"/>
              <a:t> en 2002.</a:t>
            </a:r>
          </a:p>
          <a:p>
            <a:r>
              <a:rPr lang="es-PY" sz="3200" dirty="0" smtClean="0"/>
              <a:t>Cambios en la arquitectura.</a:t>
            </a:r>
          </a:p>
          <a:p>
            <a:r>
              <a:rPr lang="es-PY" sz="3200" dirty="0" smtClean="0"/>
              <a:t>Un gran número de </a:t>
            </a:r>
            <a:r>
              <a:rPr lang="es-PY" sz="3200" i="1" dirty="0" err="1" smtClean="0"/>
              <a:t>frameworks</a:t>
            </a:r>
            <a:r>
              <a:rPr lang="es-PY" sz="3200" dirty="0" smtClean="0"/>
              <a:t> para el desarrollo.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2</a:t>
            </a:fld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129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836712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 smtClean="0"/>
              <a:t>Comportamiento dinámico</a:t>
            </a:r>
            <a:endParaRPr lang="es-ES" b="1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27584" y="2276872"/>
            <a:ext cx="6777317" cy="2907685"/>
          </a:xfrm>
        </p:spPr>
        <p:txBody>
          <a:bodyPr>
            <a:noAutofit/>
          </a:bodyPr>
          <a:lstStyle/>
          <a:p>
            <a:r>
              <a:rPr lang="es-ES" sz="3600" dirty="0" smtClean="0"/>
              <a:t>Los </a:t>
            </a:r>
            <a:r>
              <a:rPr lang="es-ES" sz="3600" i="1" dirty="0" err="1" smtClean="0"/>
              <a:t>Widgets</a:t>
            </a:r>
            <a:r>
              <a:rPr lang="es-ES" sz="3600" dirty="0" smtClean="0"/>
              <a:t> presentan dinamismo.</a:t>
            </a:r>
          </a:p>
          <a:p>
            <a:r>
              <a:rPr lang="es-ES" sz="3600" dirty="0" smtClean="0"/>
              <a:t>Estos requieren de modelos interactivos.</a:t>
            </a:r>
          </a:p>
          <a:p>
            <a:r>
              <a:rPr lang="es-ES" sz="3600" dirty="0" smtClean="0"/>
              <a:t>UML propone maquinas de estado</a:t>
            </a:r>
            <a:r>
              <a:rPr lang="es-ES" sz="3200" dirty="0" smtClean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12474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Modelado del comportamiento del </a:t>
            </a:r>
            <a:r>
              <a:rPr lang="es-ES" b="1" dirty="0" err="1" smtClean="0"/>
              <a:t>RichAutoSuggest</a:t>
            </a:r>
            <a:endParaRPr lang="es-ES" b="1" dirty="0"/>
          </a:p>
        </p:txBody>
      </p:sp>
      <p:pic>
        <p:nvPicPr>
          <p:cNvPr id="6" name="5 Marcador de contenido" descr="RichAutoSuggestBehavi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7416" y="3365817"/>
            <a:ext cx="4488180" cy="1424940"/>
          </a:xfr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547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99592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Perfil de contenido </a:t>
            </a:r>
            <a:r>
              <a:rPr lang="es-ES" b="1" dirty="0" err="1" smtClean="0"/>
              <a:t>MoWeba</a:t>
            </a:r>
            <a:r>
              <a:rPr lang="es-ES" b="1" dirty="0" smtClean="0"/>
              <a:t> extendido</a:t>
            </a:r>
            <a:endParaRPr lang="es-ES" b="1" dirty="0"/>
          </a:p>
        </p:txBody>
      </p:sp>
      <p:pic>
        <p:nvPicPr>
          <p:cNvPr id="10" name="9 Marcador de contenido" descr="Content Profil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58134" y="2324100"/>
            <a:ext cx="5346745" cy="3508375"/>
          </a:xfrm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99592" y="350100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Algunos ejemplos de como se modelarán los PIM para los elementos interactivos (</a:t>
            </a:r>
            <a:r>
              <a:rPr lang="es-ES" b="1" i="1" dirty="0" err="1" smtClean="0"/>
              <a:t>widgets</a:t>
            </a:r>
            <a:r>
              <a:rPr lang="es-ES" b="1" dirty="0" smtClean="0"/>
              <a:t> )</a:t>
            </a:r>
            <a:br>
              <a:rPr lang="es-ES" b="1" dirty="0" smtClean="0"/>
            </a:br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27584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Ejemplo de modelado PIM del </a:t>
            </a:r>
            <a:r>
              <a:rPr lang="es-ES" b="1" dirty="0" err="1" smtClean="0"/>
              <a:t>RichAutoSuggest</a:t>
            </a:r>
            <a:endParaRPr lang="es-ES" b="1" dirty="0"/>
          </a:p>
        </p:txBody>
      </p:sp>
      <p:pic>
        <p:nvPicPr>
          <p:cNvPr id="7" name="6 Marcador de contenido" descr="autoSuggest-facebook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204864"/>
            <a:ext cx="6019445" cy="3508375"/>
          </a:xfrm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24</a:t>
            </a:fld>
            <a:endParaRPr lang="es-ES"/>
          </a:p>
        </p:txBody>
      </p:sp>
      <p:pic>
        <p:nvPicPr>
          <p:cNvPr id="8" name="7 Imagen" descr="autoSuggest-p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1760" y="3573016"/>
            <a:ext cx="464058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27584" y="62068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Ejemplo de modelado PIM del </a:t>
            </a:r>
            <a:r>
              <a:rPr lang="es-ES" b="1" dirty="0" err="1" smtClean="0"/>
              <a:t>RichDatePicker</a:t>
            </a:r>
            <a:endParaRPr lang="es-ES" b="1" dirty="0"/>
          </a:p>
        </p:txBody>
      </p:sp>
      <p:pic>
        <p:nvPicPr>
          <p:cNvPr id="7" name="6 Marcador de contenido" descr="datePicker-youtub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844824"/>
            <a:ext cx="6777037" cy="2665181"/>
          </a:xfrm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25</a:t>
            </a:fld>
            <a:endParaRPr lang="es-ES"/>
          </a:p>
        </p:txBody>
      </p:sp>
      <p:pic>
        <p:nvPicPr>
          <p:cNvPr id="8" name="7 Imagen" descr="datePicker-p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4509120"/>
            <a:ext cx="7401103" cy="166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476672"/>
            <a:ext cx="7024744" cy="1143000"/>
          </a:xfrm>
        </p:spPr>
        <p:txBody>
          <a:bodyPr>
            <a:normAutofit/>
          </a:bodyPr>
          <a:lstStyle/>
          <a:p>
            <a:r>
              <a:rPr lang="es-PY" sz="3600" b="1" dirty="0" smtClean="0"/>
              <a:t>Caso de estudio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700808"/>
            <a:ext cx="6777317" cy="4373073"/>
          </a:xfrm>
        </p:spPr>
        <p:txBody>
          <a:bodyPr>
            <a:noAutofit/>
          </a:bodyPr>
          <a:lstStyle/>
          <a:p>
            <a:endParaRPr lang="es-PY" i="1" dirty="0" smtClean="0"/>
          </a:p>
          <a:p>
            <a:r>
              <a:rPr lang="es-ES" sz="2800" dirty="0" smtClean="0"/>
              <a:t>Diseño del caso de estudio.</a:t>
            </a:r>
          </a:p>
          <a:p>
            <a:r>
              <a:rPr lang="es-ES" sz="2800" dirty="0" smtClean="0"/>
              <a:t>Planeamiento.</a:t>
            </a:r>
          </a:p>
          <a:p>
            <a:r>
              <a:rPr lang="es-ES" sz="2800" dirty="0" smtClean="0"/>
              <a:t>Colección de los datos.</a:t>
            </a:r>
          </a:p>
          <a:p>
            <a:r>
              <a:rPr lang="es-ES" sz="2800" dirty="0" smtClean="0"/>
              <a:t>Análisis de los datos.</a:t>
            </a:r>
          </a:p>
          <a:p>
            <a:r>
              <a:rPr lang="es-ES" sz="2800" dirty="0" smtClean="0"/>
              <a:t>Resultados.</a:t>
            </a:r>
          </a:p>
          <a:p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9567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7024744" cy="1143000"/>
          </a:xfrm>
        </p:spPr>
        <p:txBody>
          <a:bodyPr>
            <a:normAutofit/>
          </a:bodyPr>
          <a:lstStyle/>
          <a:p>
            <a:r>
              <a:rPr lang="es-PY" sz="3600" b="1" dirty="0" smtClean="0"/>
              <a:t>Estado actual del trabajo</a:t>
            </a:r>
            <a:endParaRPr lang="es-ES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268760"/>
            <a:ext cx="7920880" cy="4968552"/>
          </a:xfrm>
        </p:spPr>
        <p:txBody>
          <a:bodyPr>
            <a:normAutofit/>
          </a:bodyPr>
          <a:lstStyle/>
          <a:p>
            <a:endParaRPr lang="es-PY" dirty="0" smtClean="0"/>
          </a:p>
          <a:p>
            <a:r>
              <a:rPr lang="es-PY" sz="2600" dirty="0" smtClean="0"/>
              <a:t>El estudio de las </a:t>
            </a:r>
            <a:r>
              <a:rPr lang="es-PY" sz="2600" dirty="0" err="1" smtClean="0"/>
              <a:t>RIAs</a:t>
            </a:r>
            <a:r>
              <a:rPr lang="es-PY" sz="2600" dirty="0" smtClean="0"/>
              <a:t>.</a:t>
            </a:r>
          </a:p>
          <a:p>
            <a:r>
              <a:rPr lang="es-PY" sz="2600" dirty="0" smtClean="0"/>
              <a:t>Comparativa de propuestas MDD actuales.</a:t>
            </a:r>
          </a:p>
          <a:p>
            <a:r>
              <a:rPr lang="es-PY" sz="2600" dirty="0" smtClean="0"/>
              <a:t>Extensión RIA para </a:t>
            </a:r>
            <a:r>
              <a:rPr lang="es-PY" sz="2600" dirty="0" err="1" smtClean="0"/>
              <a:t>MoWebA</a:t>
            </a:r>
            <a:r>
              <a:rPr lang="es-PY" sz="2600" dirty="0" smtClean="0"/>
              <a:t>:</a:t>
            </a:r>
          </a:p>
          <a:p>
            <a:pPr lvl="1"/>
            <a:r>
              <a:rPr lang="es-PY" dirty="0" smtClean="0"/>
              <a:t>Selección de </a:t>
            </a:r>
            <a:r>
              <a:rPr lang="es-PY" dirty="0" err="1" smtClean="0"/>
              <a:t>Widgets</a:t>
            </a:r>
            <a:r>
              <a:rPr lang="es-PY" dirty="0" smtClean="0"/>
              <a:t>.</a:t>
            </a:r>
          </a:p>
          <a:p>
            <a:pPr lvl="1"/>
            <a:r>
              <a:rPr lang="es-PY" dirty="0" smtClean="0"/>
              <a:t>Extensión del </a:t>
            </a:r>
            <a:r>
              <a:rPr lang="es-PY" dirty="0" err="1" smtClean="0"/>
              <a:t>Metamodelo</a:t>
            </a:r>
            <a:r>
              <a:rPr lang="es-PY" dirty="0" smtClean="0"/>
              <a:t>.</a:t>
            </a:r>
          </a:p>
          <a:p>
            <a:pPr lvl="1"/>
            <a:r>
              <a:rPr lang="es-PY" dirty="0" smtClean="0"/>
              <a:t>Definición del Comportamiento.</a:t>
            </a:r>
          </a:p>
          <a:p>
            <a:pPr lvl="1"/>
            <a:r>
              <a:rPr lang="es-PY" dirty="0" smtClean="0"/>
              <a:t>Creación de los perfiles.</a:t>
            </a:r>
          </a:p>
          <a:p>
            <a:pPr lvl="1"/>
            <a:r>
              <a:rPr lang="es-PY" dirty="0" smtClean="0"/>
              <a:t>Aplicación a un caso.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976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60648"/>
            <a:ext cx="7024744" cy="1143000"/>
          </a:xfrm>
        </p:spPr>
        <p:txBody>
          <a:bodyPr>
            <a:normAutofit/>
          </a:bodyPr>
          <a:lstStyle/>
          <a:p>
            <a:r>
              <a:rPr lang="es-PY" sz="3600" b="1" dirty="0" smtClean="0"/>
              <a:t>Trabajos</a:t>
            </a:r>
            <a:r>
              <a:rPr lang="es-PY" b="1" dirty="0" smtClean="0"/>
              <a:t> </a:t>
            </a:r>
            <a:r>
              <a:rPr lang="es-PY" sz="3600" b="1" dirty="0" smtClean="0"/>
              <a:t>Futuros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628800"/>
            <a:ext cx="7065233" cy="3456383"/>
          </a:xfrm>
        </p:spPr>
        <p:txBody>
          <a:bodyPr>
            <a:noAutofit/>
          </a:bodyPr>
          <a:lstStyle/>
          <a:p>
            <a:r>
              <a:rPr lang="es-PY" sz="2800" dirty="0" smtClean="0"/>
              <a:t>Selección de la plataforma destino.</a:t>
            </a:r>
          </a:p>
          <a:p>
            <a:r>
              <a:rPr lang="es-PY" sz="2800" dirty="0" smtClean="0"/>
              <a:t>Definición de las reglas de  Transformación. </a:t>
            </a:r>
          </a:p>
          <a:p>
            <a:r>
              <a:rPr lang="es-PY" sz="2800" dirty="0" smtClean="0"/>
              <a:t>Aplicación a un caso de estudio.</a:t>
            </a:r>
          </a:p>
          <a:p>
            <a:r>
              <a:rPr lang="es-PY" sz="2800" dirty="0" smtClean="0"/>
              <a:t>Análisis de Resultados.</a:t>
            </a:r>
          </a:p>
          <a:p>
            <a:r>
              <a:rPr lang="es-PY" sz="2800" dirty="0" smtClean="0"/>
              <a:t>Conclusión final.</a:t>
            </a:r>
            <a:endParaRPr lang="en-US" sz="2800" dirty="0" smtClean="0"/>
          </a:p>
          <a:p>
            <a:endParaRPr lang="es-ES" sz="1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899592" y="4725144"/>
            <a:ext cx="7024744" cy="1143000"/>
          </a:xfrm>
        </p:spPr>
        <p:txBody>
          <a:bodyPr>
            <a:noAutofit/>
          </a:bodyPr>
          <a:lstStyle/>
          <a:p>
            <a:r>
              <a:rPr lang="es-PY" sz="4800" b="1" dirty="0" smtClean="0"/>
              <a:t>Muchas gracias por la </a:t>
            </a:r>
            <a:r>
              <a:rPr lang="es-PY" sz="4800" b="1" smtClean="0"/>
              <a:t>atención!!!</a:t>
            </a:r>
            <a:r>
              <a:rPr lang="es-PY" sz="4800" b="1" dirty="0" smtClean="0"/>
              <a:t/>
            </a:r>
            <a:br>
              <a:rPr lang="es-PY" sz="4800" b="1" dirty="0" smtClean="0"/>
            </a:br>
            <a:r>
              <a:rPr lang="es-PY" sz="4800" b="1" dirty="0" smtClean="0"/>
              <a:t/>
            </a:r>
            <a:br>
              <a:rPr lang="es-PY" sz="4800" b="1" dirty="0" smtClean="0"/>
            </a:br>
            <a:r>
              <a:rPr lang="es-PY" sz="4800" b="1" dirty="0" smtClean="0"/>
              <a:t/>
            </a:r>
            <a:br>
              <a:rPr lang="es-PY" sz="4800" b="1" dirty="0" smtClean="0"/>
            </a:br>
            <a:r>
              <a:rPr lang="es-PY" sz="4800" b="1" dirty="0"/>
              <a:t/>
            </a:r>
            <a:br>
              <a:rPr lang="es-PY" sz="4800" b="1" dirty="0"/>
            </a:br>
            <a:r>
              <a:rPr lang="es-PY" sz="4800" b="1" dirty="0" smtClean="0"/>
              <a:t/>
            </a:r>
            <a:br>
              <a:rPr lang="es-PY" sz="4800" b="1" dirty="0" smtClean="0"/>
            </a:br>
            <a:r>
              <a:rPr lang="es-PY" sz="4800" b="1" dirty="0" smtClean="0"/>
              <a:t>Preguntas?</a:t>
            </a:r>
            <a:endParaRPr lang="es-ES" sz="4800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29</a:t>
            </a:fld>
            <a:endParaRPr lang="es-ES"/>
          </a:p>
        </p:txBody>
      </p:sp>
      <p:pic>
        <p:nvPicPr>
          <p:cNvPr id="3" name="2 Imagen" descr="pregunta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2276872"/>
            <a:ext cx="3738248" cy="29223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94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</a:t>
            </a:r>
            <a:r>
              <a:rPr lang="es-ES" b="1" dirty="0" smtClean="0"/>
              <a:t>Qué son las </a:t>
            </a:r>
            <a:r>
              <a:rPr lang="es-ES" b="1" dirty="0" err="1" smtClean="0"/>
              <a:t>RIAs</a:t>
            </a:r>
            <a:r>
              <a:rPr lang="es-ES" b="1" dirty="0"/>
              <a:t>?</a:t>
            </a:r>
            <a:r>
              <a:rPr lang="es-ES" b="1" dirty="0" smtClean="0"/>
              <a:t/>
            </a:r>
            <a:br>
              <a:rPr lang="es-ES" b="1" dirty="0" smtClean="0"/>
            </a:br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2552"/>
            <a:ext cx="4608512" cy="4478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899592" y="1844824"/>
            <a:ext cx="4248472" cy="1968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024744" cy="1143000"/>
          </a:xfrm>
        </p:spPr>
        <p:txBody>
          <a:bodyPr>
            <a:normAutofit/>
          </a:bodyPr>
          <a:lstStyle/>
          <a:p>
            <a:r>
              <a:rPr lang="es-ES" sz="3600" b="1" dirty="0" smtClean="0"/>
              <a:t>Características de las </a:t>
            </a:r>
            <a:r>
              <a:rPr lang="es-ES" sz="3600" b="1" dirty="0" err="1" smtClean="0"/>
              <a:t>RIAs</a:t>
            </a:r>
            <a:endParaRPr lang="es-ES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2060848"/>
            <a:ext cx="6777317" cy="3508977"/>
          </a:xfrm>
        </p:spPr>
        <p:txBody>
          <a:bodyPr>
            <a:noAutofit/>
          </a:bodyPr>
          <a:lstStyle/>
          <a:p>
            <a:r>
              <a:rPr lang="es-ES" sz="3200" dirty="0" smtClean="0"/>
              <a:t>Almacenamiento de datos en el cliente.</a:t>
            </a:r>
          </a:p>
          <a:p>
            <a:r>
              <a:rPr lang="es-ES" sz="3200" dirty="0" smtClean="0"/>
              <a:t>Lógica de negocios en el cliente.</a:t>
            </a:r>
          </a:p>
          <a:p>
            <a:r>
              <a:rPr lang="es-ES" sz="3200" dirty="0" smtClean="0"/>
              <a:t>Comunicación mejorada entre el cliente y el servidor.</a:t>
            </a:r>
          </a:p>
          <a:p>
            <a:r>
              <a:rPr lang="es-ES" sz="3200" dirty="0" smtClean="0"/>
              <a:t>Presentaciones enriquecidas.</a:t>
            </a:r>
            <a:endParaRPr lang="es-ES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PY" b="1" i="1" dirty="0" err="1" smtClean="0"/>
              <a:t>Frameworks</a:t>
            </a:r>
            <a:r>
              <a:rPr lang="es-PY" b="1" dirty="0" smtClean="0"/>
              <a:t> de desarrollo para las </a:t>
            </a:r>
            <a:r>
              <a:rPr lang="es-PY" b="1" dirty="0" err="1" smtClean="0"/>
              <a:t>RIAs</a:t>
            </a:r>
            <a:endParaRPr lang="es-ES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90" y="2324100"/>
            <a:ext cx="4677833" cy="3508375"/>
          </a:xfr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993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899592" y="8367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Enfoques MDD y cobertura para las </a:t>
            </a:r>
            <a:r>
              <a:rPr lang="es-ES" b="1" dirty="0" err="1" smtClean="0"/>
              <a:t>RIAs</a:t>
            </a:r>
            <a:endParaRPr lang="es-ES" b="1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43608" y="2060848"/>
            <a:ext cx="7128908" cy="3985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800" dirty="0" smtClean="0"/>
              <a:t>1- Enfoques de la Ingeniería Web: 5 propuestas.</a:t>
            </a:r>
            <a:endParaRPr lang="es-ES" dirty="0" smtClean="0"/>
          </a:p>
          <a:p>
            <a:pPr>
              <a:buNone/>
            </a:pPr>
            <a:r>
              <a:rPr lang="es-ES" sz="2800" dirty="0" smtClean="0"/>
              <a:t>2- Enfoque de la HCI (</a:t>
            </a:r>
            <a:r>
              <a:rPr lang="es-ES" sz="2800" i="1" dirty="0" err="1" smtClean="0"/>
              <a:t>Human-Computer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Interaction</a:t>
            </a:r>
            <a:r>
              <a:rPr lang="es-ES" sz="2800" i="1" dirty="0" smtClean="0"/>
              <a:t>): 2 propuestas.</a:t>
            </a:r>
          </a:p>
          <a:p>
            <a:pPr>
              <a:buNone/>
            </a:pPr>
            <a:r>
              <a:rPr lang="es-ES" sz="2800" i="1" dirty="0" smtClean="0"/>
              <a:t>3- Enfoque  </a:t>
            </a:r>
            <a:r>
              <a:rPr lang="es-ES" sz="2800" dirty="0" smtClean="0"/>
              <a:t>integrado</a:t>
            </a:r>
            <a:r>
              <a:rPr lang="es-ES" sz="2800" i="1" dirty="0" smtClean="0"/>
              <a:t> HCI + Ingeniería web: 2 propuestas.</a:t>
            </a:r>
          </a:p>
          <a:p>
            <a:pPr>
              <a:buNone/>
            </a:pPr>
            <a:r>
              <a:rPr lang="es-ES" sz="1800" b="1" i="1" dirty="0" smtClean="0"/>
              <a:t>				</a:t>
            </a:r>
          </a:p>
          <a:p>
            <a:pPr>
              <a:buNone/>
            </a:pPr>
            <a:endParaRPr lang="es-ES" sz="1800" b="1" i="1" dirty="0" smtClean="0"/>
          </a:p>
          <a:p>
            <a:pPr>
              <a:buNone/>
            </a:pPr>
            <a:r>
              <a:rPr lang="es-ES" sz="1800" b="1" i="1" dirty="0" smtClean="0"/>
              <a:t>				Nota </a:t>
            </a:r>
            <a:r>
              <a:rPr lang="es-ES" sz="1800" b="1" i="1" dirty="0" smtClean="0">
                <a:solidFill>
                  <a:srgbClr val="FF0000"/>
                </a:solidFill>
              </a:rPr>
              <a:t>1- Rojo</a:t>
            </a:r>
            <a:r>
              <a:rPr lang="es-ES" sz="1800" b="1" i="1" dirty="0" smtClean="0"/>
              <a:t> , </a:t>
            </a:r>
            <a:r>
              <a:rPr lang="es-ES" sz="1800" b="1" i="1" dirty="0" smtClean="0">
                <a:solidFill>
                  <a:srgbClr val="FFC000"/>
                </a:solidFill>
              </a:rPr>
              <a:t>2- Amarillo</a:t>
            </a:r>
            <a:r>
              <a:rPr lang="es-ES" sz="1800" b="1" i="1" dirty="0" smtClean="0"/>
              <a:t>, </a:t>
            </a:r>
            <a:r>
              <a:rPr lang="es-ES" sz="1800" b="1" i="1" dirty="0" smtClean="0">
                <a:solidFill>
                  <a:srgbClr val="002060"/>
                </a:solidFill>
              </a:rPr>
              <a:t>3- Azul </a:t>
            </a:r>
          </a:p>
          <a:p>
            <a:pPr lvl="2">
              <a:buNone/>
            </a:pPr>
            <a:endParaRPr lang="es-ES" sz="1400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7101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683568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Almacenamiento de datos en el cliente</a:t>
            </a:r>
            <a:endParaRPr lang="es-ES" b="1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87519582"/>
              </p:ext>
            </p:extLst>
          </p:nvPr>
        </p:nvGraphicFramePr>
        <p:xfrm>
          <a:off x="755576" y="3789040"/>
          <a:ext cx="7560841" cy="1440160"/>
        </p:xfrm>
        <a:graphic>
          <a:graphicData uri="http://schemas.openxmlformats.org/drawingml/2006/table">
            <a:tbl>
              <a:tblPr firstRow="1" firstCol="1" bandRow="1"/>
              <a:tblGrid>
                <a:gridCol w="1944216"/>
                <a:gridCol w="720080"/>
                <a:gridCol w="531524"/>
                <a:gridCol w="548596"/>
                <a:gridCol w="611990"/>
                <a:gridCol w="476297"/>
                <a:gridCol w="495889"/>
                <a:gridCol w="432048"/>
                <a:gridCol w="864096"/>
                <a:gridCol w="936105"/>
              </a:tblGrid>
              <a:tr h="1440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Almacenamiento de datos en el cliente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288" marR="632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0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288" marR="632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0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288" marR="632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0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288" marR="632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0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288" marR="632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0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288" marR="632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0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288" marR="632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0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288" marR="632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0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288" marR="632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288" marR="632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7</a:t>
            </a:fld>
            <a:endParaRPr lang="es-ES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9496160"/>
              </p:ext>
            </p:extLst>
          </p:nvPr>
        </p:nvGraphicFramePr>
        <p:xfrm>
          <a:off x="755576" y="1988840"/>
          <a:ext cx="7560840" cy="1764197"/>
        </p:xfrm>
        <a:graphic>
          <a:graphicData uri="http://schemas.openxmlformats.org/drawingml/2006/table">
            <a:tbl>
              <a:tblPr firstRow="1" firstCol="1" bandRow="1"/>
              <a:tblGrid>
                <a:gridCol w="1944216"/>
                <a:gridCol w="720080"/>
                <a:gridCol w="529506"/>
                <a:gridCol w="550614"/>
                <a:gridCol w="622619"/>
                <a:gridCol w="457501"/>
                <a:gridCol w="499321"/>
                <a:gridCol w="436783"/>
                <a:gridCol w="864096"/>
                <a:gridCol w="936104"/>
              </a:tblGrid>
              <a:tr h="1764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Características versus metodologías</a:t>
                      </a:r>
                      <a:endParaRPr lang="es-ES" sz="28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 </a:t>
                      </a:r>
                      <a:endParaRPr lang="es-ES" sz="28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OOHDM </a:t>
                      </a:r>
                      <a:r>
                        <a:rPr lang="es-ES" sz="1200" b="1" dirty="0" err="1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for</a:t>
                      </a:r>
                      <a:r>
                        <a:rPr lang="es-ES" sz="1200" b="1" dirty="0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 RIA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OOH4RIA</a:t>
                      </a:r>
                      <a:endParaRPr lang="es-ES" sz="2800" dirty="0">
                        <a:solidFill>
                          <a:srgbClr val="FF0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err="1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WebML</a:t>
                      </a:r>
                      <a:r>
                        <a:rPr lang="es-ES" sz="1200" b="1" dirty="0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-RIA</a:t>
                      </a:r>
                      <a:endParaRPr lang="es-ES" sz="2800" dirty="0">
                        <a:solidFill>
                          <a:srgbClr val="FF0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Patrones con UWE</a:t>
                      </a:r>
                      <a:endParaRPr lang="es-ES" sz="2800" dirty="0">
                        <a:solidFill>
                          <a:srgbClr val="FF0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UWE-R</a:t>
                      </a:r>
                      <a:endParaRPr lang="es-ES" sz="2800" dirty="0">
                        <a:solidFill>
                          <a:srgbClr val="FF0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rgbClr val="FFC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Metodología RUX</a:t>
                      </a:r>
                      <a:endParaRPr lang="es-ES" sz="2800" dirty="0">
                        <a:solidFill>
                          <a:srgbClr val="FFC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err="1" smtClean="0">
                          <a:solidFill>
                            <a:srgbClr val="FFC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UsiXML</a:t>
                      </a:r>
                      <a:endParaRPr lang="es-ES" sz="2800" dirty="0">
                        <a:solidFill>
                          <a:srgbClr val="FFC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rgbClr val="00206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OOWS </a:t>
                      </a:r>
                      <a:r>
                        <a:rPr lang="es-ES" sz="1200" b="1" dirty="0" err="1" smtClean="0">
                          <a:solidFill>
                            <a:srgbClr val="00206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for</a:t>
                      </a:r>
                      <a:r>
                        <a:rPr lang="es-ES" sz="1200" b="1" dirty="0" smtClean="0">
                          <a:solidFill>
                            <a:srgbClr val="00206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 RIA</a:t>
                      </a:r>
                      <a:endParaRPr lang="es-ES" sz="2800" dirty="0">
                        <a:solidFill>
                          <a:srgbClr val="00206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>
                          <a:solidFill>
                            <a:srgbClr val="00206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Espacios interactivos con UML</a:t>
                      </a:r>
                      <a:endParaRPr lang="es-ES" sz="1200" b="1" dirty="0">
                        <a:solidFill>
                          <a:srgbClr val="00206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524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8367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Lógica de negocios en el cliente</a:t>
            </a:r>
            <a:endParaRPr lang="es-ES" b="1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899592" y="2060848"/>
          <a:ext cx="7560840" cy="1296144"/>
        </p:xfrm>
        <a:graphic>
          <a:graphicData uri="http://schemas.openxmlformats.org/drawingml/2006/table">
            <a:tbl>
              <a:tblPr firstRow="1" firstCol="1" bandRow="1"/>
              <a:tblGrid>
                <a:gridCol w="1944216"/>
                <a:gridCol w="720080"/>
                <a:gridCol w="504056"/>
                <a:gridCol w="576064"/>
                <a:gridCol w="622619"/>
                <a:gridCol w="457501"/>
                <a:gridCol w="499321"/>
                <a:gridCol w="436783"/>
                <a:gridCol w="864096"/>
                <a:gridCol w="936104"/>
              </a:tblGrid>
              <a:tr h="1296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Características versus metodologías</a:t>
                      </a:r>
                      <a:endParaRPr lang="es-ES" sz="28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 </a:t>
                      </a:r>
                      <a:endParaRPr lang="es-ES" sz="28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OOHDM </a:t>
                      </a:r>
                      <a:r>
                        <a:rPr lang="es-ES" sz="1200" b="1" dirty="0" err="1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for</a:t>
                      </a:r>
                      <a:r>
                        <a:rPr lang="es-ES" sz="1200" b="1" dirty="0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 RIA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OOH4RIA</a:t>
                      </a:r>
                      <a:endParaRPr lang="es-ES" sz="2800" dirty="0">
                        <a:solidFill>
                          <a:srgbClr val="FF0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err="1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WebML</a:t>
                      </a:r>
                      <a:r>
                        <a:rPr lang="es-ES" sz="1200" b="1" dirty="0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-RIA</a:t>
                      </a:r>
                      <a:endParaRPr lang="es-ES" sz="2800" dirty="0">
                        <a:solidFill>
                          <a:srgbClr val="FF0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Patrones con UWE</a:t>
                      </a:r>
                      <a:endParaRPr lang="es-ES" sz="2800" dirty="0">
                        <a:solidFill>
                          <a:srgbClr val="FF0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UWE-R</a:t>
                      </a:r>
                      <a:endParaRPr lang="es-ES" sz="2800" dirty="0">
                        <a:solidFill>
                          <a:srgbClr val="FF0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rgbClr val="FFC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Metodología RUX</a:t>
                      </a:r>
                      <a:endParaRPr lang="es-ES" sz="2800" dirty="0">
                        <a:solidFill>
                          <a:srgbClr val="FFC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err="1" smtClean="0">
                          <a:solidFill>
                            <a:srgbClr val="FFC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UsiXML</a:t>
                      </a:r>
                      <a:endParaRPr lang="es-ES" sz="2800" dirty="0">
                        <a:solidFill>
                          <a:srgbClr val="FFC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rgbClr val="00206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OOWS </a:t>
                      </a:r>
                      <a:r>
                        <a:rPr lang="es-ES" sz="1200" b="1" dirty="0" err="1" smtClean="0">
                          <a:solidFill>
                            <a:srgbClr val="00206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for</a:t>
                      </a:r>
                      <a:r>
                        <a:rPr lang="es-ES" sz="1200" b="1" dirty="0" smtClean="0">
                          <a:solidFill>
                            <a:srgbClr val="00206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 RIA</a:t>
                      </a:r>
                      <a:endParaRPr lang="es-ES" sz="2800" dirty="0">
                        <a:solidFill>
                          <a:srgbClr val="00206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>
                          <a:solidFill>
                            <a:srgbClr val="00206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Espacios interactivos con UML</a:t>
                      </a:r>
                      <a:endParaRPr lang="es-ES" sz="1200" b="1" dirty="0">
                        <a:solidFill>
                          <a:srgbClr val="00206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8</a:t>
            </a:fld>
            <a:endParaRPr lang="es-ES"/>
          </a:p>
        </p:txBody>
      </p:sp>
      <p:graphicFrame>
        <p:nvGraphicFramePr>
          <p:cNvPr id="5" name="5 Marcador de contenido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87519582"/>
              </p:ext>
            </p:extLst>
          </p:nvPr>
        </p:nvGraphicFramePr>
        <p:xfrm>
          <a:off x="899592" y="3429000"/>
          <a:ext cx="7560840" cy="2808311"/>
        </p:xfrm>
        <a:graphic>
          <a:graphicData uri="http://schemas.openxmlformats.org/drawingml/2006/table">
            <a:tbl>
              <a:tblPr firstRow="1" firstCol="1" bandRow="1"/>
              <a:tblGrid>
                <a:gridCol w="341664"/>
                <a:gridCol w="1602552"/>
                <a:gridCol w="720080"/>
                <a:gridCol w="504056"/>
                <a:gridCol w="576064"/>
                <a:gridCol w="648072"/>
                <a:gridCol w="432048"/>
                <a:gridCol w="504056"/>
                <a:gridCol w="432048"/>
                <a:gridCol w="864096"/>
                <a:gridCol w="936104"/>
              </a:tblGrid>
              <a:tr h="79915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Lógica</a:t>
                      </a:r>
                      <a:r>
                        <a:rPr lang="es-ES" sz="1200" b="1" baseline="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 de negocios en el cliente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Operaciones complejas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0524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Operaciones específicas</a:t>
                      </a:r>
                      <a:r>
                        <a:rPr lang="es-ES" sz="1100" b="1" baseline="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 del dominio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567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Validación local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Comunicación mejorada entre el cliente y el servidor</a:t>
            </a:r>
            <a:endParaRPr lang="es-ES" b="1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971600" y="2132856"/>
          <a:ext cx="7560840" cy="1296144"/>
        </p:xfrm>
        <a:graphic>
          <a:graphicData uri="http://schemas.openxmlformats.org/drawingml/2006/table">
            <a:tbl>
              <a:tblPr firstRow="1" firstCol="1" bandRow="1"/>
              <a:tblGrid>
                <a:gridCol w="1944216"/>
                <a:gridCol w="720080"/>
                <a:gridCol w="504056"/>
                <a:gridCol w="576064"/>
                <a:gridCol w="622619"/>
                <a:gridCol w="457501"/>
                <a:gridCol w="499321"/>
                <a:gridCol w="436783"/>
                <a:gridCol w="864096"/>
                <a:gridCol w="936104"/>
              </a:tblGrid>
              <a:tr h="1296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Características versus metodologías</a:t>
                      </a:r>
                      <a:endParaRPr lang="es-ES" sz="28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 </a:t>
                      </a:r>
                      <a:endParaRPr lang="es-ES" sz="28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OOHDM </a:t>
                      </a:r>
                      <a:r>
                        <a:rPr lang="es-ES" sz="1200" b="1" dirty="0" err="1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for</a:t>
                      </a:r>
                      <a:r>
                        <a:rPr lang="es-ES" sz="1200" b="1" dirty="0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 RIA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OOH4RIA</a:t>
                      </a:r>
                      <a:endParaRPr lang="es-ES" sz="2800" dirty="0">
                        <a:solidFill>
                          <a:srgbClr val="FF0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err="1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WebML</a:t>
                      </a:r>
                      <a:r>
                        <a:rPr lang="es-ES" sz="1200" b="1" dirty="0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-RIA</a:t>
                      </a:r>
                      <a:endParaRPr lang="es-ES" sz="2800" dirty="0">
                        <a:solidFill>
                          <a:srgbClr val="FF0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Patrones con UWE</a:t>
                      </a:r>
                      <a:endParaRPr lang="es-ES" sz="2800" dirty="0">
                        <a:solidFill>
                          <a:srgbClr val="FF0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rgbClr val="FF0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UWE-R</a:t>
                      </a:r>
                      <a:endParaRPr lang="es-ES" sz="2800" dirty="0">
                        <a:solidFill>
                          <a:srgbClr val="FF0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rgbClr val="FFC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Metodología RUX</a:t>
                      </a:r>
                      <a:endParaRPr lang="es-ES" sz="2800" dirty="0">
                        <a:solidFill>
                          <a:srgbClr val="FFC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err="1" smtClean="0">
                          <a:solidFill>
                            <a:srgbClr val="FFC00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UsiXML</a:t>
                      </a:r>
                      <a:endParaRPr lang="es-ES" sz="2800" dirty="0">
                        <a:solidFill>
                          <a:srgbClr val="FFC00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smtClean="0">
                          <a:solidFill>
                            <a:srgbClr val="00206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OOWS </a:t>
                      </a:r>
                      <a:r>
                        <a:rPr lang="es-ES" sz="1200" b="1" dirty="0" err="1" smtClean="0">
                          <a:solidFill>
                            <a:srgbClr val="00206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for</a:t>
                      </a:r>
                      <a:r>
                        <a:rPr lang="es-ES" sz="1200" b="1" dirty="0" smtClean="0">
                          <a:solidFill>
                            <a:srgbClr val="00206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 RIA</a:t>
                      </a:r>
                      <a:endParaRPr lang="es-ES" sz="2800" dirty="0">
                        <a:solidFill>
                          <a:srgbClr val="00206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>
                          <a:solidFill>
                            <a:srgbClr val="002060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Espacios interactivos con UML</a:t>
                      </a:r>
                      <a:endParaRPr lang="es-ES" sz="1200" b="1" dirty="0">
                        <a:solidFill>
                          <a:srgbClr val="002060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CB-5BC9-4F26-B3E1-0656C4D59E83}" type="slidenum">
              <a:rPr lang="es-ES" smtClean="0"/>
              <a:pPr/>
              <a:t>9</a:t>
            </a:fld>
            <a:endParaRPr lang="es-ES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971600" y="3501008"/>
          <a:ext cx="7560840" cy="2808311"/>
        </p:xfrm>
        <a:graphic>
          <a:graphicData uri="http://schemas.openxmlformats.org/drawingml/2006/table">
            <a:tbl>
              <a:tblPr firstRow="1" firstCol="1" bandRow="1"/>
              <a:tblGrid>
                <a:gridCol w="341664"/>
                <a:gridCol w="1602552"/>
                <a:gridCol w="720080"/>
                <a:gridCol w="504056"/>
                <a:gridCol w="576064"/>
                <a:gridCol w="648072"/>
                <a:gridCol w="432048"/>
                <a:gridCol w="504056"/>
                <a:gridCol w="432048"/>
                <a:gridCol w="864096"/>
                <a:gridCol w="936104"/>
              </a:tblGrid>
              <a:tr h="79915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 err="1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Comunicacións</a:t>
                      </a:r>
                      <a:r>
                        <a:rPr lang="es-ES" sz="1200" b="1" baseline="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 cliente/servidor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Sincronización de datos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0524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 err="1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Pull</a:t>
                      </a:r>
                      <a:r>
                        <a:rPr lang="es-ES" sz="1100" b="1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 para actualizaciones parciales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567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 err="1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Push-Pull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si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  <a:effectLst/>
                          <a:latin typeface="Lucida Sans" pitchFamily="34" charset="0"/>
                          <a:ea typeface="Times New Roman"/>
                          <a:cs typeface="Times New Roman"/>
                        </a:rPr>
                        <a:t>-</a:t>
                      </a:r>
                      <a:endParaRPr lang="es-ES" sz="2400" dirty="0">
                        <a:solidFill>
                          <a:schemeClr val="bg1"/>
                        </a:solidFill>
                        <a:effectLst/>
                        <a:latin typeface="Lucida San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3|3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30559</TotalTime>
  <Words>1360</Words>
  <Application>Microsoft Office PowerPoint</Application>
  <PresentationFormat>Presentación en pantalla (4:3)</PresentationFormat>
  <Paragraphs>385</Paragraphs>
  <Slides>29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Austin</vt:lpstr>
      <vt:lpstr>“Una propuesta MDA para el soporte de aplicaciones RIA”</vt:lpstr>
      <vt:lpstr>Introducción</vt:lpstr>
      <vt:lpstr>¿Qué son las RIAs? </vt:lpstr>
      <vt:lpstr>Características de las RIAs</vt:lpstr>
      <vt:lpstr>Frameworks de desarrollo para las RIAs</vt:lpstr>
      <vt:lpstr>Enfoques MDD y cobertura para las RIAs</vt:lpstr>
      <vt:lpstr>Almacenamiento de datos en el cliente</vt:lpstr>
      <vt:lpstr>Lógica de negocios en el cliente</vt:lpstr>
      <vt:lpstr>Comunicación mejorada entre el cliente y el servidor</vt:lpstr>
      <vt:lpstr>Presentaciones enriquecidas</vt:lpstr>
      <vt:lpstr>Conclusión sobre las metodologías analizadas</vt:lpstr>
      <vt:lpstr>El lenguaje de dominio específico para la Web, MoWebA (Model Driven Web Aproach).</vt:lpstr>
      <vt:lpstr>Diapositiva 13</vt:lpstr>
      <vt:lpstr>Motivación</vt:lpstr>
      <vt:lpstr>Objetivo principal</vt:lpstr>
      <vt:lpstr>Objetivos específicos</vt:lpstr>
      <vt:lpstr>Extensiones propuestas a MoWeba a nivel del presentación</vt:lpstr>
      <vt:lpstr>Metamodelo de contenido extendido de MoWeba</vt:lpstr>
      <vt:lpstr>Diapositiva 19</vt:lpstr>
      <vt:lpstr>Comportamiento dinámico</vt:lpstr>
      <vt:lpstr>Modelado del comportamiento del RichAutoSuggest</vt:lpstr>
      <vt:lpstr>Perfil de contenido MoWeba extendido</vt:lpstr>
      <vt:lpstr>Algunos ejemplos de como se modelarán los PIM para los elementos interactivos (widgets ) </vt:lpstr>
      <vt:lpstr>Ejemplo de modelado PIM del RichAutoSuggest</vt:lpstr>
      <vt:lpstr>Ejemplo de modelado PIM del RichDatePicker</vt:lpstr>
      <vt:lpstr>Caso de estudio</vt:lpstr>
      <vt:lpstr>Estado actual del trabajo</vt:lpstr>
      <vt:lpstr>Trabajos Futuros</vt:lpstr>
      <vt:lpstr>Muchas gracias por la atención!!!     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“Una propuesta MDA para el soporte de aplicaciones RIA”</dc:title>
  <dc:creator>Iván López</dc:creator>
  <cp:lastModifiedBy>marcazal</cp:lastModifiedBy>
  <cp:revision>212</cp:revision>
  <dcterms:created xsi:type="dcterms:W3CDTF">2013-11-02T22:08:06Z</dcterms:created>
  <dcterms:modified xsi:type="dcterms:W3CDTF">2015-10-13T03:42:22Z</dcterms:modified>
</cp:coreProperties>
</file>