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6"/>
  </p:notes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s-P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527" autoAdjust="0"/>
  </p:normalViewPr>
  <p:slideViewPr>
    <p:cSldViewPr>
      <p:cViewPr>
        <p:scale>
          <a:sx n="100" d="100"/>
          <a:sy n="100" d="100"/>
        </p:scale>
        <p:origin x="-288" y="13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Y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F104F8-57FB-438D-98F1-A2F687608648}" type="datetimeFigureOut">
              <a:rPr lang="es-PY" smtClean="0"/>
              <a:pPr/>
              <a:t>18/10/2015</a:t>
            </a:fld>
            <a:endParaRPr lang="es-PY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Y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81F6FB-2DDC-455D-B27B-ACF9902ABC11}" type="slidenum">
              <a:rPr lang="es-PY" smtClean="0"/>
              <a:pPr/>
              <a:t>‹Nº›</a:t>
            </a:fld>
            <a:endParaRPr lang="es-P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1F6FB-2DDC-455D-B27B-ACF9902ABC11}" type="slidenum">
              <a:rPr lang="es-PY" smtClean="0"/>
              <a:pPr/>
              <a:t>2</a:t>
            </a:fld>
            <a:endParaRPr lang="es-PY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E085-4BAF-4760-BDE7-9FE51C485E80}" type="datetimeFigureOut">
              <a:rPr lang="es-PY" smtClean="0"/>
              <a:pPr/>
              <a:t>18/10/2015</a:t>
            </a:fld>
            <a:endParaRPr lang="es-PY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F03-8C2A-4E24-982B-C5C1359E5E45}" type="slidenum">
              <a:rPr lang="es-PY" smtClean="0"/>
              <a:pPr/>
              <a:t>‹Nº›</a:t>
            </a:fld>
            <a:endParaRPr lang="es-PY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E085-4BAF-4760-BDE7-9FE51C485E80}" type="datetimeFigureOut">
              <a:rPr lang="es-PY" smtClean="0"/>
              <a:pPr/>
              <a:t>18/10/2015</a:t>
            </a:fld>
            <a:endParaRPr lang="es-P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F03-8C2A-4E24-982B-C5C1359E5E45}" type="slidenum">
              <a:rPr lang="es-PY" smtClean="0"/>
              <a:pPr/>
              <a:t>‹Nº›</a:t>
            </a:fld>
            <a:endParaRPr lang="es-P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E085-4BAF-4760-BDE7-9FE51C485E80}" type="datetimeFigureOut">
              <a:rPr lang="es-PY" smtClean="0"/>
              <a:pPr/>
              <a:t>18/10/2015</a:t>
            </a:fld>
            <a:endParaRPr lang="es-P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F03-8C2A-4E24-982B-C5C1359E5E45}" type="slidenum">
              <a:rPr lang="es-PY" smtClean="0"/>
              <a:pPr/>
              <a:t>‹Nº›</a:t>
            </a:fld>
            <a:endParaRPr lang="es-P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E085-4BAF-4760-BDE7-9FE51C485E80}" type="datetimeFigureOut">
              <a:rPr lang="es-PY" smtClean="0"/>
              <a:pPr/>
              <a:t>18/10/2015</a:t>
            </a:fld>
            <a:endParaRPr lang="es-P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F03-8C2A-4E24-982B-C5C1359E5E45}" type="slidenum">
              <a:rPr lang="es-PY" smtClean="0"/>
              <a:pPr/>
              <a:t>‹Nº›</a:t>
            </a:fld>
            <a:endParaRPr lang="es-P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E085-4BAF-4760-BDE7-9FE51C485E80}" type="datetimeFigureOut">
              <a:rPr lang="es-PY" smtClean="0"/>
              <a:pPr/>
              <a:t>18/10/2015</a:t>
            </a:fld>
            <a:endParaRPr lang="es-P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F03-8C2A-4E24-982B-C5C1359E5E45}" type="slidenum">
              <a:rPr lang="es-PY" smtClean="0"/>
              <a:pPr/>
              <a:t>‹Nº›</a:t>
            </a:fld>
            <a:endParaRPr lang="es-PY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E085-4BAF-4760-BDE7-9FE51C485E80}" type="datetimeFigureOut">
              <a:rPr lang="es-PY" smtClean="0"/>
              <a:pPr/>
              <a:t>18/10/2015</a:t>
            </a:fld>
            <a:endParaRPr lang="es-P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F03-8C2A-4E24-982B-C5C1359E5E45}" type="slidenum">
              <a:rPr lang="es-PY" smtClean="0"/>
              <a:pPr/>
              <a:t>‹Nº›</a:t>
            </a:fld>
            <a:endParaRPr lang="es-P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E085-4BAF-4760-BDE7-9FE51C485E80}" type="datetimeFigureOut">
              <a:rPr lang="es-PY" smtClean="0"/>
              <a:pPr/>
              <a:t>18/10/2015</a:t>
            </a:fld>
            <a:endParaRPr lang="es-PY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F03-8C2A-4E24-982B-C5C1359E5E45}" type="slidenum">
              <a:rPr lang="es-PY" smtClean="0"/>
              <a:pPr/>
              <a:t>‹Nº›</a:t>
            </a:fld>
            <a:endParaRPr lang="es-PY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E085-4BAF-4760-BDE7-9FE51C485E80}" type="datetimeFigureOut">
              <a:rPr lang="es-PY" smtClean="0"/>
              <a:pPr/>
              <a:t>18/10/2015</a:t>
            </a:fld>
            <a:endParaRPr lang="es-PY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983F03-8C2A-4E24-982B-C5C1359E5E45}" type="slidenum">
              <a:rPr lang="es-PY" smtClean="0"/>
              <a:pPr/>
              <a:t>‹Nº›</a:t>
            </a:fld>
            <a:endParaRPr lang="es-PY"/>
          </a:p>
        </p:txBody>
      </p:sp>
      <p:sp>
        <p:nvSpPr>
          <p:cNvPr id="9" name="8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P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E085-4BAF-4760-BDE7-9FE51C485E80}" type="datetimeFigureOut">
              <a:rPr lang="es-PY" smtClean="0"/>
              <a:pPr/>
              <a:t>18/10/2015</a:t>
            </a:fld>
            <a:endParaRPr lang="es-PY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F03-8C2A-4E24-982B-C5C1359E5E45}" type="slidenum">
              <a:rPr lang="es-PY" smtClean="0"/>
              <a:pPr/>
              <a:t>‹Nº›</a:t>
            </a:fld>
            <a:endParaRPr lang="es-P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E085-4BAF-4760-BDE7-9FE51C485E80}" type="datetimeFigureOut">
              <a:rPr lang="es-PY" smtClean="0"/>
              <a:pPr/>
              <a:t>18/10/2015</a:t>
            </a:fld>
            <a:endParaRPr lang="es-P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00983F03-8C2A-4E24-982B-C5C1359E5E45}" type="slidenum">
              <a:rPr lang="es-PY" smtClean="0"/>
              <a:pPr/>
              <a:t>‹Nº›</a:t>
            </a:fld>
            <a:endParaRPr lang="es-PY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8F64E085-4BAF-4760-BDE7-9FE51C485E80}" type="datetimeFigureOut">
              <a:rPr lang="es-PY" smtClean="0"/>
              <a:pPr/>
              <a:t>18/10/2015</a:t>
            </a:fld>
            <a:endParaRPr lang="es-P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83F03-8C2A-4E24-982B-C5C1359E5E45}" type="slidenum">
              <a:rPr lang="es-PY" smtClean="0"/>
              <a:pPr/>
              <a:t>‹Nº›</a:t>
            </a:fld>
            <a:endParaRPr lang="es-PY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8F64E085-4BAF-4760-BDE7-9FE51C485E80}" type="datetimeFigureOut">
              <a:rPr lang="es-PY" smtClean="0"/>
              <a:pPr/>
              <a:t>18/10/2015</a:t>
            </a:fld>
            <a:endParaRPr lang="es-PY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s-PY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0983F03-8C2A-4E24-982B-C5C1359E5E45}" type="slidenum">
              <a:rPr lang="es-PY" smtClean="0"/>
              <a:pPr/>
              <a:t>‹Nº›</a:t>
            </a:fld>
            <a:endParaRPr lang="es-PY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1484784"/>
            <a:ext cx="6480048" cy="2301240"/>
          </a:xfrm>
        </p:spPr>
        <p:txBody>
          <a:bodyPr/>
          <a:lstStyle/>
          <a:p>
            <a:r>
              <a:rPr lang="es-ES" dirty="0" smtClean="0"/>
              <a:t>“Una propuesta MDA para el soporte de aplicaciones RIA”</a:t>
            </a:r>
            <a:endParaRPr lang="es-PY" dirty="0"/>
          </a:p>
        </p:txBody>
      </p:sp>
      <p:sp>
        <p:nvSpPr>
          <p:cNvPr id="4" name="2 Subtítulo"/>
          <p:cNvSpPr>
            <a:spLocks noGrp="1"/>
          </p:cNvSpPr>
          <p:nvPr>
            <p:ph type="subTitle" idx="1"/>
          </p:nvPr>
        </p:nvSpPr>
        <p:spPr>
          <a:xfrm>
            <a:off x="611560" y="4149080"/>
            <a:ext cx="6480048" cy="1752600"/>
          </a:xfrm>
        </p:spPr>
        <p:txBody>
          <a:bodyPr>
            <a:normAutofit/>
          </a:bodyPr>
          <a:lstStyle/>
          <a:p>
            <a:r>
              <a:rPr lang="es-ES" dirty="0" smtClean="0"/>
              <a:t>Alumno: Iván María López.</a:t>
            </a:r>
          </a:p>
          <a:p>
            <a:r>
              <a:rPr lang="es-ES" dirty="0" smtClean="0"/>
              <a:t>Tutores</a:t>
            </a:r>
          </a:p>
          <a:p>
            <a:r>
              <a:rPr lang="es-ES" dirty="0" smtClean="0"/>
              <a:t>Ing. </a:t>
            </a:r>
            <a:r>
              <a:rPr lang="es-ES" dirty="0" err="1" smtClean="0"/>
              <a:t>Magalí</a:t>
            </a:r>
            <a:r>
              <a:rPr lang="es-ES" dirty="0" smtClean="0"/>
              <a:t> González.</a:t>
            </a:r>
          </a:p>
          <a:p>
            <a:r>
              <a:rPr lang="es-ES" dirty="0" err="1" smtClean="0"/>
              <a:t>Msc.</a:t>
            </a:r>
            <a:r>
              <a:rPr lang="es-ES" dirty="0" smtClean="0"/>
              <a:t> Ing. </a:t>
            </a:r>
            <a:r>
              <a:rPr lang="es-ES" dirty="0" err="1" smtClean="0"/>
              <a:t>Nathalíe</a:t>
            </a:r>
            <a:r>
              <a:rPr lang="es-ES" dirty="0" smtClean="0"/>
              <a:t> Aquino.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404664"/>
            <a:ext cx="7467600" cy="1143000"/>
          </a:xfrm>
        </p:spPr>
        <p:txBody>
          <a:bodyPr>
            <a:noAutofit/>
          </a:bodyPr>
          <a:lstStyle/>
          <a:p>
            <a:pPr algn="ctr"/>
            <a:r>
              <a:rPr lang="es-PY" sz="4000" b="1" dirty="0" smtClean="0"/>
              <a:t>PIM de ejemplo con </a:t>
            </a:r>
            <a:r>
              <a:rPr lang="es-PY" sz="4000" b="1" dirty="0" err="1" smtClean="0"/>
              <a:t>MoWebA</a:t>
            </a:r>
            <a:r>
              <a:rPr lang="es-PY" sz="4800" dirty="0" smtClean="0"/>
              <a:t/>
            </a:r>
            <a:br>
              <a:rPr lang="es-PY" sz="4800" dirty="0" smtClean="0"/>
            </a:br>
            <a:endParaRPr lang="es-PY" sz="4800" dirty="0"/>
          </a:p>
        </p:txBody>
      </p:sp>
      <p:pic>
        <p:nvPicPr>
          <p:cNvPr id="4" name="3 Marcador de contenido" descr="PIM cap4_v2_horizontal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0504" y="1340768"/>
            <a:ext cx="8963496" cy="532859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PY" b="1" dirty="0" smtClean="0"/>
              <a:t>Interfaz obtenida a partir del PIM de ejemplo</a:t>
            </a:r>
            <a:endParaRPr lang="es-PY" b="1" dirty="0"/>
          </a:p>
        </p:txBody>
      </p:sp>
      <p:pic>
        <p:nvPicPr>
          <p:cNvPr id="4" name="3 Marcador de contenido" descr="ivan_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15616" y="1556792"/>
            <a:ext cx="7056784" cy="498996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332656"/>
            <a:ext cx="7467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s-PY" sz="3600" b="1" dirty="0" smtClean="0"/>
              <a:t>El enfoque utilizado con </a:t>
            </a:r>
            <a:r>
              <a:rPr lang="es-PY" sz="3600" b="1" i="1" dirty="0" err="1" smtClean="0"/>
              <a:t>MoWebA</a:t>
            </a:r>
            <a:r>
              <a:rPr lang="es-PY" sz="3600" b="1" dirty="0" smtClean="0"/>
              <a:t> para la generación de interfaces enriquecidas</a:t>
            </a:r>
            <a:r>
              <a:rPr lang="es-PY" dirty="0" smtClean="0"/>
              <a:t/>
            </a:r>
            <a:br>
              <a:rPr lang="es-PY" dirty="0" smtClean="0"/>
            </a:br>
            <a:endParaRPr lang="es-PY" dirty="0"/>
          </a:p>
        </p:txBody>
      </p:sp>
      <p:pic>
        <p:nvPicPr>
          <p:cNvPr id="4" name="3 Marcador de contenido" descr="metodologiaFinalv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43609" y="1340768"/>
            <a:ext cx="7037604" cy="535639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b="1" dirty="0" smtClean="0"/>
              <a:t>Ilustración de la propuesta</a:t>
            </a:r>
            <a:endParaRPr lang="es-P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PY" dirty="0" smtClean="0"/>
              <a:t>Se diseñó el </a:t>
            </a:r>
            <a:r>
              <a:rPr lang="es-PY" i="1" dirty="0" err="1" smtClean="0"/>
              <a:t>toy</a:t>
            </a:r>
            <a:r>
              <a:rPr lang="es-PY" i="1" dirty="0" smtClean="0"/>
              <a:t> </a:t>
            </a:r>
            <a:r>
              <a:rPr lang="es-PY" i="1" dirty="0" err="1" smtClean="0"/>
              <a:t>problem</a:t>
            </a:r>
            <a:r>
              <a:rPr lang="es-PY" i="1" dirty="0" smtClean="0"/>
              <a:t> </a:t>
            </a:r>
            <a:r>
              <a:rPr lang="es-PY" i="1" dirty="0" err="1" smtClean="0"/>
              <a:t>Person</a:t>
            </a:r>
            <a:r>
              <a:rPr lang="es-PY" i="1" dirty="0" smtClean="0"/>
              <a:t> Manager</a:t>
            </a:r>
            <a:r>
              <a:rPr lang="es-PY" dirty="0" smtClean="0"/>
              <a:t> y se separó el problema en 2 unidades de </a:t>
            </a:r>
            <a:r>
              <a:rPr lang="es-PY" dirty="0" smtClean="0"/>
              <a:t>análisis.</a:t>
            </a:r>
          </a:p>
          <a:p>
            <a:r>
              <a:rPr lang="es-PY" dirty="0" smtClean="0"/>
              <a:t>Se elaboraron las preguntas de investigación de interés y se identificaron las variables de medición para la colección de los datos</a:t>
            </a:r>
          </a:p>
          <a:p>
            <a:r>
              <a:rPr lang="es-PY" dirty="0" smtClean="0"/>
              <a:t>Se colectaron  los datos en base a las mediciones </a:t>
            </a:r>
            <a:r>
              <a:rPr lang="es-PY" dirty="0" smtClean="0"/>
              <a:t>hechas</a:t>
            </a:r>
          </a:p>
          <a:p>
            <a:r>
              <a:rPr lang="es-PY" dirty="0" smtClean="0"/>
              <a:t>Se analizaron los datos colectados y reportaron los resultados</a:t>
            </a:r>
            <a:endParaRPr lang="es-PY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PY" b="1" dirty="0" smtClean="0"/>
              <a:t> </a:t>
            </a:r>
            <a:r>
              <a:rPr lang="es-PY" b="1" dirty="0" smtClean="0"/>
              <a:t>El caso y las unidades de análisis</a:t>
            </a:r>
            <a:endParaRPr lang="es-PY" dirty="0"/>
          </a:p>
        </p:txBody>
      </p:sp>
      <p:pic>
        <p:nvPicPr>
          <p:cNvPr id="5" name="4 Marcador de contenido" descr="ilustració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41665" y="1630484"/>
            <a:ext cx="5666639" cy="496282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Y" b="1" dirty="0" smtClean="0"/>
              <a:t>Agenda</a:t>
            </a:r>
            <a:endParaRPr lang="es-P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 smtClean="0"/>
              <a:t>Las </a:t>
            </a:r>
            <a:r>
              <a:rPr lang="es-ES" i="1" dirty="0" err="1" smtClean="0"/>
              <a:t>Rich</a:t>
            </a:r>
            <a:r>
              <a:rPr lang="es-ES" i="1" dirty="0" smtClean="0"/>
              <a:t> Internet </a:t>
            </a:r>
            <a:r>
              <a:rPr lang="es-ES" i="1" dirty="0" err="1" smtClean="0"/>
              <a:t>Applications</a:t>
            </a:r>
            <a:r>
              <a:rPr lang="es-ES" i="1" dirty="0" smtClean="0"/>
              <a:t> (RIA</a:t>
            </a:r>
            <a:r>
              <a:rPr lang="es-ES" dirty="0" smtClean="0"/>
              <a:t>).  </a:t>
            </a:r>
          </a:p>
          <a:p>
            <a:r>
              <a:rPr lang="es-ES" dirty="0" smtClean="0"/>
              <a:t>Metodologías de desarrollo Web basada en modelos que dan cobertura a características </a:t>
            </a:r>
            <a:r>
              <a:rPr lang="es-ES" i="1" dirty="0" smtClean="0"/>
              <a:t>RIA</a:t>
            </a:r>
            <a:r>
              <a:rPr lang="es-ES" dirty="0" smtClean="0"/>
              <a:t>. </a:t>
            </a:r>
          </a:p>
          <a:p>
            <a:r>
              <a:rPr lang="es-ES" i="1" dirty="0" err="1" smtClean="0"/>
              <a:t>Model</a:t>
            </a:r>
            <a:r>
              <a:rPr lang="es-ES" i="1" dirty="0" smtClean="0"/>
              <a:t> </a:t>
            </a:r>
            <a:r>
              <a:rPr lang="es-ES" i="1" dirty="0" err="1" smtClean="0"/>
              <a:t>Oriented</a:t>
            </a:r>
            <a:r>
              <a:rPr lang="es-ES" i="1" dirty="0" smtClean="0"/>
              <a:t> Web </a:t>
            </a:r>
            <a:r>
              <a:rPr lang="es-ES" i="1" dirty="0" err="1" smtClean="0"/>
              <a:t>Aproach</a:t>
            </a:r>
            <a:r>
              <a:rPr lang="es-ES" dirty="0" smtClean="0"/>
              <a:t> (</a:t>
            </a:r>
            <a:r>
              <a:rPr lang="es-ES" i="1" dirty="0" err="1" smtClean="0"/>
              <a:t>MoWebA</a:t>
            </a:r>
            <a:r>
              <a:rPr lang="es-ES" i="1" dirty="0" smtClean="0"/>
              <a:t>)</a:t>
            </a:r>
            <a:r>
              <a:rPr lang="es-ES" dirty="0" smtClean="0"/>
              <a:t>. </a:t>
            </a:r>
          </a:p>
          <a:p>
            <a:r>
              <a:rPr lang="es-PY" dirty="0" smtClean="0"/>
              <a:t>La capa de Presentación de </a:t>
            </a:r>
            <a:r>
              <a:rPr lang="es-PY" i="1" dirty="0" err="1" smtClean="0"/>
              <a:t>MoWebA</a:t>
            </a:r>
            <a:r>
              <a:rPr lang="es-PY" i="1" dirty="0" smtClean="0"/>
              <a:t> </a:t>
            </a:r>
            <a:r>
              <a:rPr lang="es-PY" dirty="0" smtClean="0"/>
              <a:t>y la nueva propuesta de extensión.</a:t>
            </a:r>
          </a:p>
          <a:p>
            <a:r>
              <a:rPr lang="es-PY" dirty="0" smtClean="0"/>
              <a:t>Transformación  de modelo a texto (</a:t>
            </a:r>
            <a:r>
              <a:rPr lang="es-PY" i="1" dirty="0" smtClean="0"/>
              <a:t>M2T</a:t>
            </a:r>
            <a:r>
              <a:rPr lang="es-PY" dirty="0" smtClean="0"/>
              <a:t>) para la plataforma destino </a:t>
            </a:r>
            <a:r>
              <a:rPr lang="es-PY" i="1" dirty="0" err="1" smtClean="0"/>
              <a:t>jQueryUI</a:t>
            </a:r>
            <a:r>
              <a:rPr lang="es-PY" dirty="0" smtClean="0"/>
              <a:t> y </a:t>
            </a:r>
            <a:r>
              <a:rPr lang="es-PY" i="1" dirty="0" err="1" smtClean="0"/>
              <a:t>jQuery</a:t>
            </a:r>
            <a:r>
              <a:rPr lang="es-PY" i="1" dirty="0" smtClean="0"/>
              <a:t> </a:t>
            </a:r>
            <a:r>
              <a:rPr lang="es-PY" i="1" dirty="0" err="1" smtClean="0"/>
              <a:t>Validation</a:t>
            </a:r>
            <a:r>
              <a:rPr lang="es-PY" i="1" dirty="0" smtClean="0"/>
              <a:t> </a:t>
            </a:r>
            <a:r>
              <a:rPr lang="es-PY" i="1" dirty="0" err="1" smtClean="0"/>
              <a:t>Plugin</a:t>
            </a:r>
            <a:r>
              <a:rPr lang="es-PY" dirty="0" smtClean="0"/>
              <a:t>, para cubrir algunas características </a:t>
            </a:r>
            <a:r>
              <a:rPr lang="es-PY" i="1" dirty="0" smtClean="0"/>
              <a:t>RIA</a:t>
            </a:r>
            <a:r>
              <a:rPr lang="es-PY" dirty="0" smtClean="0"/>
              <a:t> de las presentaciones enriquecidas y de la lógica de negocios en el lado cliente. </a:t>
            </a:r>
          </a:p>
          <a:p>
            <a:r>
              <a:rPr lang="es-ES" dirty="0" smtClean="0"/>
              <a:t>Evaluación de la propuesta por medio de una ilustración. </a:t>
            </a:r>
          </a:p>
          <a:p>
            <a:r>
              <a:rPr lang="es-ES" dirty="0" smtClean="0"/>
              <a:t>Conclusión y trabajos futuros. </a:t>
            </a:r>
            <a:endParaRPr lang="es-PY" dirty="0" smtClean="0"/>
          </a:p>
          <a:p>
            <a:endParaRPr lang="es-P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PY" sz="4000" dirty="0" err="1" smtClean="0"/>
              <a:t>Rich</a:t>
            </a:r>
            <a:r>
              <a:rPr lang="es-PY" sz="4000" dirty="0" smtClean="0"/>
              <a:t> Internet </a:t>
            </a:r>
            <a:r>
              <a:rPr lang="es-PY" sz="4000" dirty="0" err="1" smtClean="0"/>
              <a:t>Applications</a:t>
            </a:r>
            <a:r>
              <a:rPr lang="es-PY" sz="4000" dirty="0" smtClean="0"/>
              <a:t/>
            </a:r>
            <a:br>
              <a:rPr lang="es-PY" sz="4000" dirty="0" smtClean="0"/>
            </a:br>
            <a:r>
              <a:rPr lang="es-PY" sz="4000" dirty="0" smtClean="0"/>
              <a:t>      (RIA)</a:t>
            </a:r>
            <a:endParaRPr lang="es-PY" sz="4000" dirty="0"/>
          </a:p>
        </p:txBody>
      </p:sp>
      <p:pic>
        <p:nvPicPr>
          <p:cNvPr id="6" name="5 Marcador de posición de imagen" descr="ria.gif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rcRect l="3166" r="3166"/>
          <a:stretch>
            <a:fillRect/>
          </a:stretch>
        </p:blipFill>
        <p:spPr/>
      </p:pic>
      <p:sp>
        <p:nvSpPr>
          <p:cNvPr id="3" name="2 Marcador de contenido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s-PY" sz="1800" dirty="0" smtClean="0"/>
              <a:t>Almacenamiento de los datos.</a:t>
            </a:r>
          </a:p>
          <a:p>
            <a:r>
              <a:rPr lang="es-ES" sz="1800" dirty="0" smtClean="0"/>
              <a:t>Lógica de negocio.</a:t>
            </a:r>
          </a:p>
          <a:p>
            <a:r>
              <a:rPr lang="es-ES" sz="1800" dirty="0" smtClean="0"/>
              <a:t>Comunicación entre el cliente y el servidor.</a:t>
            </a:r>
          </a:p>
          <a:p>
            <a:r>
              <a:rPr lang="es-PY" sz="1800" dirty="0" smtClean="0"/>
              <a:t>Presentaciones enriquecidas.</a:t>
            </a:r>
            <a:endParaRPr lang="es-PY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 smtClean="0"/>
              <a:t>Herramientas </a:t>
            </a:r>
            <a:r>
              <a:rPr lang="es-ES" b="1" dirty="0"/>
              <a:t>para el desarrollo de las </a:t>
            </a:r>
            <a:r>
              <a:rPr lang="es-ES" b="1" dirty="0" smtClean="0"/>
              <a:t>RIA</a:t>
            </a:r>
            <a:endParaRPr lang="es-ES" b="1" dirty="0"/>
          </a:p>
        </p:txBody>
      </p:sp>
      <p:pic>
        <p:nvPicPr>
          <p:cNvPr id="4" name="3 Marcador de contenido" descr="frameworks ria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73691" y="1600200"/>
            <a:ext cx="6034617" cy="4525963"/>
          </a:xfrm>
        </p:spPr>
      </p:pic>
    </p:spTree>
    <p:extLst>
      <p:ext uri="{BB962C8B-B14F-4D97-AF65-F5344CB8AC3E}">
        <p14:creationId xmlns="" xmlns:p14="http://schemas.microsoft.com/office/powerpoint/2010/main" val="88304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PY" sz="3200" b="1" cap="all" dirty="0" smtClean="0"/>
              <a:t>Principales enfoques de desarrollo Web basado en modelos para las </a:t>
            </a:r>
            <a:r>
              <a:rPr lang="es-PY" sz="3200" b="1" i="1" cap="all" dirty="0" smtClean="0"/>
              <a:t>RIA</a:t>
            </a:r>
            <a:endParaRPr lang="es-PY" sz="3200" dirty="0"/>
          </a:p>
        </p:txBody>
      </p:sp>
      <p:graphicFrame>
        <p:nvGraphicFramePr>
          <p:cNvPr id="9" name="8 Marcador de contenido"/>
          <p:cNvGraphicFramePr>
            <a:graphicFrameLocks noGrp="1"/>
          </p:cNvGraphicFramePr>
          <p:nvPr>
            <p:ph idx="1"/>
          </p:nvPr>
        </p:nvGraphicFramePr>
        <p:xfrm>
          <a:off x="179512" y="1628800"/>
          <a:ext cx="8667486" cy="4970641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709003"/>
                <a:gridCol w="2109053"/>
                <a:gridCol w="680303"/>
                <a:gridCol w="561240"/>
                <a:gridCol w="705703"/>
                <a:gridCol w="950177"/>
                <a:gridCol w="843815"/>
                <a:gridCol w="456465"/>
                <a:gridCol w="651727"/>
              </a:tblGrid>
              <a:tr h="542155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900" b="1" dirty="0" smtClean="0"/>
                        <a:t>Características </a:t>
                      </a:r>
                      <a:r>
                        <a:rPr lang="es-ES" sz="900" b="1" dirty="0"/>
                        <a:t>versus metodologías</a:t>
                      </a:r>
                      <a:endParaRPr lang="es-PY" sz="14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895" marR="67895" marT="0" marB="0" anchor="ctr"/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800" b="1" dirty="0" smtClean="0"/>
                        <a:t>OOHDM-RIA</a:t>
                      </a:r>
                      <a:endParaRPr lang="es-PY" sz="14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895" marR="678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800" b="1" dirty="0" smtClean="0"/>
                        <a:t>OOH4RIA</a:t>
                      </a:r>
                      <a:endParaRPr lang="es-PY" sz="14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895" marR="678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800" b="1" dirty="0" err="1" smtClean="0"/>
                        <a:t>WebML</a:t>
                      </a:r>
                      <a:r>
                        <a:rPr lang="es-ES" sz="800" b="1" dirty="0" smtClean="0"/>
                        <a:t> </a:t>
                      </a:r>
                      <a:r>
                        <a:rPr lang="es-ES" sz="800" b="1" dirty="0"/>
                        <a:t>- RIA</a:t>
                      </a:r>
                      <a:endParaRPr lang="es-PY" sz="14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895" marR="678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800" b="1" dirty="0" smtClean="0"/>
                        <a:t>Patrones </a:t>
                      </a:r>
                      <a:r>
                        <a:rPr lang="es-ES" sz="800" b="1" dirty="0"/>
                        <a:t>con UWE</a:t>
                      </a:r>
                      <a:endParaRPr lang="es-PY" sz="14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895" marR="678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800" b="1" dirty="0" smtClean="0"/>
                        <a:t>Patrones OOWS</a:t>
                      </a:r>
                      <a:endParaRPr lang="es-PY" sz="14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895" marR="678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800" b="1" dirty="0" smtClean="0"/>
                        <a:t>UWE-R</a:t>
                      </a:r>
                      <a:endParaRPr lang="es-PY" sz="14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895" marR="678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800" b="1" dirty="0" smtClean="0"/>
                        <a:t>UWE </a:t>
                      </a:r>
                      <a:r>
                        <a:rPr lang="es-ES" sz="800" b="1" dirty="0"/>
                        <a:t>+ RUX</a:t>
                      </a:r>
                      <a:endParaRPr lang="es-PY" sz="14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895" marR="67895" marT="0" marB="0" anchor="ctr"/>
                </a:tc>
              </a:tr>
              <a:tr h="340104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900" dirty="0"/>
                        <a:t>Almacenamiento en el lado del cliente</a:t>
                      </a:r>
                      <a:endParaRPr lang="es-PY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895" marR="67895" marT="0" marB="0" anchor="ctr"/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/>
                        <a:t>-</a:t>
                      </a:r>
                      <a:endParaRPr lang="es-PY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895" marR="678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" sz="9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895" marR="678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/>
                        <a:t>si</a:t>
                      </a:r>
                      <a:endParaRPr lang="es-PY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895" marR="678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/>
                        <a:t>-</a:t>
                      </a:r>
                      <a:endParaRPr lang="es-PY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895" marR="678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/>
                        <a:t>-</a:t>
                      </a:r>
                      <a:endParaRPr lang="es-PY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895" marR="678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/>
                        <a:t>-</a:t>
                      </a:r>
                      <a:endParaRPr lang="es-PY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895" marR="678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/>
                        <a:t>-</a:t>
                      </a:r>
                      <a:endParaRPr lang="es-PY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895" marR="67895" marT="0" marB="0" anchor="ctr"/>
                </a:tc>
              </a:tr>
              <a:tr h="364370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900" dirty="0"/>
                        <a:t>Lógica de negocio en el lado del cliente</a:t>
                      </a:r>
                      <a:endParaRPr lang="es-PY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895" marR="678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900" dirty="0"/>
                        <a:t>Operaciones complejas</a:t>
                      </a:r>
                      <a:endParaRPr lang="es-PY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895" marR="678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/>
                        <a:t>-</a:t>
                      </a:r>
                      <a:endParaRPr lang="es-PY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895" marR="678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/>
                        <a:t>-</a:t>
                      </a:r>
                      <a:endParaRPr lang="es-PY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895" marR="678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/>
                        <a:t>si</a:t>
                      </a:r>
                      <a:endParaRPr lang="es-PY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895" marR="678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/>
                        <a:t>-</a:t>
                      </a:r>
                      <a:endParaRPr lang="es-PY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895" marR="678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/>
                        <a:t>-</a:t>
                      </a:r>
                      <a:endParaRPr lang="es-PY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895" marR="678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/>
                        <a:t>-</a:t>
                      </a:r>
                      <a:endParaRPr lang="es-PY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895" marR="678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/>
                        <a:t>-</a:t>
                      </a:r>
                      <a:endParaRPr lang="es-PY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895" marR="67895" marT="0" marB="0" anchor="ctr"/>
                </a:tc>
              </a:tr>
              <a:tr h="607284">
                <a:tc v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900" dirty="0"/>
                        <a:t>Operaciones específicas del dominio</a:t>
                      </a:r>
                      <a:endParaRPr lang="es-PY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895" marR="678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/>
                        <a:t>-</a:t>
                      </a:r>
                      <a:endParaRPr lang="es-PY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895" marR="678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/>
                        <a:t>-</a:t>
                      </a:r>
                      <a:endParaRPr lang="es-PY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895" marR="678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/>
                        <a:t>-</a:t>
                      </a:r>
                      <a:endParaRPr lang="es-PY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895" marR="678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/>
                        <a:t>-</a:t>
                      </a:r>
                      <a:endParaRPr lang="es-PY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895" marR="678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/>
                        <a:t>-</a:t>
                      </a:r>
                      <a:endParaRPr lang="es-PY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895" marR="678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/>
                        <a:t>si</a:t>
                      </a:r>
                      <a:endParaRPr lang="es-PY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895" marR="678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/>
                        <a:t>-</a:t>
                      </a:r>
                      <a:endParaRPr lang="es-PY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895" marR="67895" marT="0" marB="0" anchor="ctr"/>
                </a:tc>
              </a:tr>
              <a:tr h="242914">
                <a:tc v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900" dirty="0"/>
                        <a:t>Validación local</a:t>
                      </a:r>
                      <a:endParaRPr lang="es-PY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895" marR="678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/>
                        <a:t>si</a:t>
                      </a:r>
                      <a:endParaRPr lang="es-PY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895" marR="678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/>
                        <a:t>si</a:t>
                      </a:r>
                      <a:endParaRPr lang="es-PY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895" marR="678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/>
                        <a:t>si</a:t>
                      </a:r>
                      <a:endParaRPr lang="es-PY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895" marR="678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/>
                        <a:t>-</a:t>
                      </a:r>
                      <a:endParaRPr lang="es-PY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895" marR="678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/>
                        <a:t>-</a:t>
                      </a:r>
                      <a:endParaRPr lang="es-PY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895" marR="678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/>
                        <a:t>-</a:t>
                      </a:r>
                      <a:endParaRPr lang="es-PY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895" marR="678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/>
                        <a:t>si</a:t>
                      </a:r>
                      <a:endParaRPr lang="es-PY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895" marR="67895" marT="0" marB="0" anchor="ctr"/>
                </a:tc>
              </a:tr>
              <a:tr h="485827">
                <a:tc row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900"/>
                        <a:t>Presentaciones enriquecidas</a:t>
                      </a:r>
                      <a:endParaRPr lang="es-PY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895" marR="678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900" dirty="0"/>
                        <a:t>Manejo de eventos en el lado cliente</a:t>
                      </a:r>
                      <a:endParaRPr lang="es-PY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895" marR="678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/>
                        <a:t>-</a:t>
                      </a:r>
                      <a:endParaRPr lang="es-PY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895" marR="678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/>
                        <a:t>-</a:t>
                      </a:r>
                      <a:endParaRPr lang="es-PY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895" marR="678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/>
                        <a:t>si</a:t>
                      </a:r>
                      <a:endParaRPr lang="es-PY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895" marR="678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/>
                        <a:t>si</a:t>
                      </a:r>
                      <a:endParaRPr lang="es-PY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895" marR="678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/>
                        <a:t>si</a:t>
                      </a:r>
                      <a:endParaRPr lang="es-PY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895" marR="678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/>
                        <a:t>si</a:t>
                      </a:r>
                      <a:endParaRPr lang="es-PY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895" marR="678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/>
                        <a:t>si</a:t>
                      </a:r>
                      <a:endParaRPr lang="es-PY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895" marR="67895" marT="0" marB="0" anchor="ctr"/>
                </a:tc>
              </a:tr>
              <a:tr h="121457">
                <a:tc v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900"/>
                        <a:t>Widgets</a:t>
                      </a:r>
                      <a:endParaRPr lang="es-PY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895" marR="678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/>
                        <a:t>si</a:t>
                      </a:r>
                      <a:endParaRPr lang="es-PY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895" marR="678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/>
                        <a:t>si</a:t>
                      </a:r>
                      <a:endParaRPr lang="es-PY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895" marR="678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/>
                        <a:t>-</a:t>
                      </a:r>
                      <a:endParaRPr lang="es-PY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895" marR="678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/>
                        <a:t>si</a:t>
                      </a:r>
                      <a:endParaRPr lang="es-PY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895" marR="678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/>
                        <a:t>si</a:t>
                      </a:r>
                      <a:endParaRPr lang="es-PY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895" marR="678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/>
                        <a:t>si</a:t>
                      </a:r>
                      <a:endParaRPr lang="es-PY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895" marR="678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/>
                        <a:t>si</a:t>
                      </a:r>
                      <a:endParaRPr lang="es-PY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895" marR="67895" marT="0" marB="0" anchor="ctr"/>
                </a:tc>
              </a:tr>
              <a:tr h="364370">
                <a:tc v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900"/>
                        <a:t>Paradigma de página única</a:t>
                      </a:r>
                      <a:endParaRPr lang="es-PY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895" marR="678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/>
                        <a:t>si</a:t>
                      </a:r>
                      <a:endParaRPr lang="es-PY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895" marR="678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/>
                        <a:t>si</a:t>
                      </a:r>
                      <a:endParaRPr lang="es-PY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895" marR="678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/>
                        <a:t>si</a:t>
                      </a:r>
                      <a:endParaRPr lang="es-PY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895" marR="678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/>
                        <a:t>si</a:t>
                      </a:r>
                      <a:endParaRPr lang="es-PY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895" marR="678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/>
                        <a:t>-</a:t>
                      </a:r>
                      <a:endParaRPr lang="es-PY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895" marR="678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/>
                        <a:t>-</a:t>
                      </a:r>
                      <a:endParaRPr lang="es-PY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895" marR="678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/>
                        <a:t>si</a:t>
                      </a:r>
                      <a:endParaRPr lang="es-PY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895" marR="67895" marT="0" marB="0" anchor="ctr"/>
                </a:tc>
              </a:tr>
              <a:tr h="242914">
                <a:tc v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900"/>
                        <a:t>Contenido multimedia</a:t>
                      </a:r>
                      <a:endParaRPr lang="es-PY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895" marR="678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/>
                        <a:t>-</a:t>
                      </a:r>
                      <a:endParaRPr lang="es-PY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895" marR="678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/>
                        <a:t>si</a:t>
                      </a:r>
                      <a:endParaRPr lang="es-PY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895" marR="678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/>
                        <a:t>-</a:t>
                      </a:r>
                      <a:endParaRPr lang="es-PY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895" marR="678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/>
                        <a:t>-</a:t>
                      </a:r>
                      <a:endParaRPr lang="es-PY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895" marR="678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/>
                        <a:t>-</a:t>
                      </a:r>
                      <a:endParaRPr lang="es-PY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895" marR="678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/>
                        <a:t>si</a:t>
                      </a:r>
                      <a:endParaRPr lang="es-PY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895" marR="678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/>
                        <a:t>si</a:t>
                      </a:r>
                      <a:endParaRPr lang="es-PY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895" marR="67895" marT="0" marB="0" anchor="ctr"/>
                </a:tc>
              </a:tr>
              <a:tr h="364370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900"/>
                        <a:t>Comunicación cliente servidor</a:t>
                      </a:r>
                      <a:endParaRPr lang="es-PY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895" marR="678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900"/>
                        <a:t>Sincronización de datos</a:t>
                      </a:r>
                      <a:endParaRPr lang="es-PY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895" marR="678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/>
                        <a:t>-</a:t>
                      </a:r>
                      <a:endParaRPr lang="es-PY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895" marR="678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/>
                        <a:t>-</a:t>
                      </a:r>
                      <a:endParaRPr lang="es-PY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895" marR="678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/>
                        <a:t>si</a:t>
                      </a:r>
                      <a:endParaRPr lang="es-PY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895" marR="678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/>
                        <a:t>-</a:t>
                      </a:r>
                      <a:endParaRPr lang="es-PY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895" marR="678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/>
                        <a:t>-</a:t>
                      </a:r>
                      <a:endParaRPr lang="es-PY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895" marR="678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/>
                        <a:t>si</a:t>
                      </a:r>
                      <a:endParaRPr lang="es-PY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895" marR="678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/>
                        <a:t>si</a:t>
                      </a:r>
                      <a:endParaRPr lang="es-PY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895" marR="67895" marT="0" marB="0" anchor="ctr"/>
                </a:tc>
              </a:tr>
              <a:tr h="728741">
                <a:tc v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900"/>
                        <a:t>Obtención de actualizaciones parciales de página</a:t>
                      </a:r>
                      <a:endParaRPr lang="es-PY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895" marR="678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/>
                        <a:t>si</a:t>
                      </a:r>
                      <a:endParaRPr lang="es-PY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895" marR="678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/>
                        <a:t>si</a:t>
                      </a:r>
                      <a:endParaRPr lang="es-PY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895" marR="678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/>
                        <a:t>si</a:t>
                      </a:r>
                      <a:endParaRPr lang="es-PY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895" marR="678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/>
                        <a:t>si</a:t>
                      </a:r>
                      <a:endParaRPr lang="es-PY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895" marR="678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/>
                        <a:t>si</a:t>
                      </a:r>
                      <a:endParaRPr lang="es-PY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895" marR="678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/>
                        <a:t>si</a:t>
                      </a:r>
                      <a:endParaRPr lang="es-PY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895" marR="678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/>
                        <a:t>si</a:t>
                      </a:r>
                      <a:endParaRPr lang="es-PY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895" marR="67895" marT="0" marB="0" anchor="ctr"/>
                </a:tc>
              </a:tr>
              <a:tr h="529858">
                <a:tc v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900" dirty="0" err="1"/>
                        <a:t>Push</a:t>
                      </a:r>
                      <a:r>
                        <a:rPr lang="es-ES" sz="900" dirty="0"/>
                        <a:t> y </a:t>
                      </a:r>
                      <a:r>
                        <a:rPr lang="es-ES" sz="900" dirty="0" err="1"/>
                        <a:t>Pull</a:t>
                      </a:r>
                      <a:endParaRPr lang="es-PY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895" marR="678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/>
                        <a:t>-</a:t>
                      </a:r>
                      <a:endParaRPr lang="es-PY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895" marR="678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/>
                        <a:t>-</a:t>
                      </a:r>
                      <a:endParaRPr lang="es-PY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895" marR="678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/>
                        <a:t>si</a:t>
                      </a:r>
                      <a:endParaRPr lang="es-PY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895" marR="678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/>
                        <a:t>-</a:t>
                      </a:r>
                      <a:endParaRPr lang="es-PY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895" marR="678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/>
                        <a:t>-</a:t>
                      </a:r>
                      <a:endParaRPr lang="es-PY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895" marR="678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/>
                        <a:t>si</a:t>
                      </a:r>
                      <a:endParaRPr lang="es-PY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895" marR="678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/>
                        <a:t>-</a:t>
                      </a:r>
                      <a:endParaRPr lang="es-PY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895" marR="67895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b="1" i="1" dirty="0" err="1" smtClean="0"/>
              <a:t>Model</a:t>
            </a:r>
            <a:r>
              <a:rPr lang="es-ES" b="1" i="1" dirty="0" smtClean="0"/>
              <a:t> </a:t>
            </a:r>
            <a:r>
              <a:rPr lang="es-ES" b="1" i="1" dirty="0" err="1" smtClean="0"/>
              <a:t>Oriented</a:t>
            </a:r>
            <a:r>
              <a:rPr lang="es-ES" b="1" i="1" dirty="0" smtClean="0"/>
              <a:t> Web </a:t>
            </a:r>
            <a:r>
              <a:rPr lang="es-ES" b="1" i="1" dirty="0" err="1" smtClean="0"/>
              <a:t>Aproach</a:t>
            </a:r>
            <a:r>
              <a:rPr lang="es-ES" b="1" dirty="0" smtClean="0"/>
              <a:t> 			(</a:t>
            </a:r>
            <a:r>
              <a:rPr lang="es-ES" b="1" i="1" dirty="0" err="1" smtClean="0"/>
              <a:t>MoWebA</a:t>
            </a:r>
            <a:r>
              <a:rPr lang="es-ES" b="1" i="1" dirty="0" smtClean="0"/>
              <a:t>)</a:t>
            </a:r>
            <a:endParaRPr lang="es-PY" b="1" dirty="0"/>
          </a:p>
        </p:txBody>
      </p:sp>
      <p:pic>
        <p:nvPicPr>
          <p:cNvPr id="4" name="3 Marcador de contenido" descr="moweba_nuevo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75656" y="1628800"/>
            <a:ext cx="6566884" cy="475252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PY" sz="3600" b="1" dirty="0" smtClean="0"/>
              <a:t>Extensiones al </a:t>
            </a:r>
            <a:r>
              <a:rPr lang="es-PY" sz="3600" b="1" dirty="0" err="1" smtClean="0"/>
              <a:t>Metamodelo</a:t>
            </a:r>
            <a:r>
              <a:rPr lang="es-PY" sz="3600" b="1" dirty="0" smtClean="0"/>
              <a:t> de Contenido y Estructura de </a:t>
            </a:r>
            <a:r>
              <a:rPr lang="es-PY" sz="3600" b="1" i="1" dirty="0" err="1" smtClean="0"/>
              <a:t>MoWebA</a:t>
            </a:r>
            <a:endParaRPr lang="es-PY" sz="3600" b="1" i="1" dirty="0"/>
          </a:p>
        </p:txBody>
      </p:sp>
      <p:pic>
        <p:nvPicPr>
          <p:cNvPr id="4" name="3 Marcador de contenido" descr="Metamodelo de contenido y estructura extendido5_horizontal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1484784"/>
            <a:ext cx="8685587" cy="511256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PY" sz="3600" b="1" dirty="0" smtClean="0"/>
              <a:t>Extensiones a los Perfiles de Contenido y Estructura de </a:t>
            </a:r>
            <a:r>
              <a:rPr lang="es-PY" sz="3600" b="1" i="1" dirty="0" err="1" smtClean="0"/>
              <a:t>MoWebA</a:t>
            </a:r>
            <a:endParaRPr lang="es-PY" sz="3600" b="1" dirty="0"/>
          </a:p>
        </p:txBody>
      </p:sp>
      <p:pic>
        <p:nvPicPr>
          <p:cNvPr id="4" name="3 Marcador de contenido" descr="Perfiles de contenido y estructura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92382" y="1600200"/>
            <a:ext cx="7668050" cy="51057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Y" b="1" i="1" dirty="0" err="1" smtClean="0"/>
              <a:t>Widgets</a:t>
            </a:r>
            <a:r>
              <a:rPr lang="es-PY" b="1" dirty="0" smtClean="0"/>
              <a:t> y </a:t>
            </a:r>
            <a:r>
              <a:rPr lang="es-PY" b="1" i="1" dirty="0" smtClean="0"/>
              <a:t>Live </a:t>
            </a:r>
            <a:r>
              <a:rPr lang="es-PY" b="1" i="1" dirty="0" err="1" smtClean="0"/>
              <a:t>Validation</a:t>
            </a:r>
            <a:endParaRPr lang="es-PY" b="1" i="1" dirty="0"/>
          </a:p>
        </p:txBody>
      </p:sp>
      <p:pic>
        <p:nvPicPr>
          <p:cNvPr id="4" name="3 Marcador de contenido" descr="tab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84784"/>
            <a:ext cx="4554732" cy="2385271"/>
          </a:xfrm>
        </p:spPr>
      </p:pic>
      <p:pic>
        <p:nvPicPr>
          <p:cNvPr id="5" name="4 Imagen" descr="accordi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4008" y="1484784"/>
            <a:ext cx="4196561" cy="2376264"/>
          </a:xfrm>
          <a:prstGeom prst="rect">
            <a:avLst/>
          </a:prstGeom>
        </p:spPr>
      </p:pic>
      <p:pic>
        <p:nvPicPr>
          <p:cNvPr id="6" name="5 Imagen" descr="validaciones_v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7504" y="4077072"/>
            <a:ext cx="3163360" cy="2100979"/>
          </a:xfrm>
          <a:prstGeom prst="rect">
            <a:avLst/>
          </a:prstGeom>
        </p:spPr>
      </p:pic>
      <p:pic>
        <p:nvPicPr>
          <p:cNvPr id="7" name="6 Imagen" descr="RichTooltip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347864" y="4005064"/>
            <a:ext cx="2833195" cy="1080120"/>
          </a:xfrm>
          <a:prstGeom prst="rect">
            <a:avLst/>
          </a:prstGeom>
        </p:spPr>
      </p:pic>
      <p:pic>
        <p:nvPicPr>
          <p:cNvPr id="8" name="7 Imagen" descr="autoSuggest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372200" y="4077072"/>
            <a:ext cx="2537542" cy="2160240"/>
          </a:xfrm>
          <a:prstGeom prst="rect">
            <a:avLst/>
          </a:prstGeom>
        </p:spPr>
      </p:pic>
      <p:pic>
        <p:nvPicPr>
          <p:cNvPr id="9" name="8 Imagen" descr="datePicker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986141" y="5157192"/>
            <a:ext cx="1627033" cy="1590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Técnico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5832</TotalTime>
  <Words>434</Words>
  <Application>Microsoft Office PowerPoint</Application>
  <PresentationFormat>Presentación en pantalla (4:3)</PresentationFormat>
  <Paragraphs>132</Paragraphs>
  <Slides>14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Técnico</vt:lpstr>
      <vt:lpstr>“Una propuesta MDA para el soporte de aplicaciones RIA”</vt:lpstr>
      <vt:lpstr>Agenda</vt:lpstr>
      <vt:lpstr>Rich Internet Applications       (RIA)</vt:lpstr>
      <vt:lpstr>Herramientas para el desarrollo de las RIA</vt:lpstr>
      <vt:lpstr>Principales enfoques de desarrollo Web basado en modelos para las RIA</vt:lpstr>
      <vt:lpstr>Model Oriented Web Aproach    (MoWebA)</vt:lpstr>
      <vt:lpstr>Extensiones al Metamodelo de Contenido y Estructura de MoWebA</vt:lpstr>
      <vt:lpstr>Extensiones a los Perfiles de Contenido y Estructura de MoWebA</vt:lpstr>
      <vt:lpstr>Widgets y Live Validation</vt:lpstr>
      <vt:lpstr>PIM de ejemplo con MoWebA </vt:lpstr>
      <vt:lpstr>Interfaz obtenida a partir del PIM de ejemplo</vt:lpstr>
      <vt:lpstr>El enfoque utilizado con MoWebA para la generación de interfaces enriquecidas </vt:lpstr>
      <vt:lpstr>Ilustración de la propuesta</vt:lpstr>
      <vt:lpstr> El caso y las unidades de análisis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“Una propuesta MDA para el soporte de aplicaciones RIA”</dc:title>
  <dc:creator>marcazal</dc:creator>
  <cp:lastModifiedBy>marcazal</cp:lastModifiedBy>
  <cp:revision>10</cp:revision>
  <dcterms:created xsi:type="dcterms:W3CDTF">2015-10-13T03:28:35Z</dcterms:created>
  <dcterms:modified xsi:type="dcterms:W3CDTF">2015-10-19T12:18:40Z</dcterms:modified>
</cp:coreProperties>
</file>