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sldIdLst>
    <p:sldId id="256" r:id="rId2"/>
    <p:sldId id="257" r:id="rId3"/>
    <p:sldId id="260" r:id="rId4"/>
    <p:sldId id="259" r:id="rId5"/>
    <p:sldId id="261" r:id="rId6"/>
    <p:sldId id="282" r:id="rId7"/>
    <p:sldId id="262" r:id="rId8"/>
    <p:sldId id="283" r:id="rId9"/>
    <p:sldId id="284" r:id="rId10"/>
    <p:sldId id="297" r:id="rId11"/>
    <p:sldId id="263" r:id="rId12"/>
    <p:sldId id="267" r:id="rId13"/>
    <p:sldId id="266" r:id="rId14"/>
    <p:sldId id="268" r:id="rId15"/>
    <p:sldId id="294" r:id="rId16"/>
    <p:sldId id="292" r:id="rId17"/>
    <p:sldId id="291" r:id="rId18"/>
    <p:sldId id="293" r:id="rId19"/>
    <p:sldId id="295" r:id="rId20"/>
    <p:sldId id="285" r:id="rId21"/>
    <p:sldId id="269" r:id="rId22"/>
    <p:sldId id="296" r:id="rId23"/>
    <p:sldId id="270" r:id="rId24"/>
    <p:sldId id="271" r:id="rId25"/>
    <p:sldId id="272" r:id="rId26"/>
    <p:sldId id="276" r:id="rId27"/>
    <p:sldId id="275" r:id="rId28"/>
    <p:sldId id="274" r:id="rId29"/>
    <p:sldId id="277" r:id="rId30"/>
    <p:sldId id="279" r:id="rId31"/>
    <p:sldId id="281" r:id="rId32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gali" initials="m" lastIdx="13" clrIdx="0"/>
  <p:cmAuthor id="1" name="marcazal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68838" autoAdjust="0"/>
  </p:normalViewPr>
  <p:slideViewPr>
    <p:cSldViewPr>
      <p:cViewPr>
        <p:scale>
          <a:sx n="66" d="100"/>
          <a:sy n="66" d="100"/>
        </p:scale>
        <p:origin x="-354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3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104F8-57FB-438D-98F1-A2F687608648}" type="datetimeFigureOut">
              <a:rPr lang="es-PY" smtClean="0"/>
              <a:pPr/>
              <a:t>19/04/2016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1F6FB-2DDC-455D-B27B-ACF9902ABC11}" type="slidenum">
              <a:rPr lang="es-PY" smtClean="0"/>
              <a:pPr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xmlns="" val="39246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</a:t>
            </a:fld>
            <a:endParaRPr lang="es-P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Hablar</a:t>
            </a:r>
            <a:r>
              <a:rPr lang="es-PY" baseline="0" dirty="0" smtClean="0"/>
              <a:t> primero de los colores. Utilizar el espacio en blanco</a:t>
            </a:r>
          </a:p>
          <a:p>
            <a:r>
              <a:rPr lang="es-PY" baseline="0" dirty="0" smtClean="0"/>
              <a:t>Explicar de arriba abajo.</a:t>
            </a:r>
          </a:p>
          <a:p>
            <a:endParaRPr lang="es-PY" baseline="0" dirty="0" smtClean="0"/>
          </a:p>
          <a:p>
            <a:r>
              <a:rPr lang="es-PY" baseline="0" dirty="0" smtClean="0"/>
              <a:t>Organizar los elementos en 3 tipos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11</a:t>
            </a:fld>
            <a:endParaRPr lang="es-P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Cambiar el orden,</a:t>
            </a:r>
            <a:r>
              <a:rPr lang="es-PY" baseline="0" dirty="0" smtClean="0"/>
              <a:t> primero la interfaz(explicar un poco), luego el PIM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13</a:t>
            </a:fld>
            <a:endParaRPr lang="es-P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14</a:t>
            </a:fld>
            <a:endParaRPr lang="es-P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15</a:t>
            </a:fld>
            <a:endParaRPr lang="es-P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16</a:t>
            </a:fld>
            <a:endParaRPr lang="es-P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17</a:t>
            </a:fld>
            <a:endParaRPr lang="es-P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18</a:t>
            </a:fld>
            <a:endParaRPr lang="es-P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19</a:t>
            </a:fld>
            <a:endParaRPr lang="es-P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Recordar</a:t>
            </a:r>
            <a:r>
              <a:rPr lang="es-PY" baseline="0" dirty="0" smtClean="0"/>
              <a:t> el </a:t>
            </a:r>
            <a:r>
              <a:rPr lang="es-PY" baseline="0" dirty="0" err="1" smtClean="0"/>
              <a:t>richPicker</a:t>
            </a:r>
            <a:r>
              <a:rPr lang="es-PY" baseline="0" dirty="0" smtClean="0"/>
              <a:t> PIM y interfaz</a:t>
            </a:r>
          </a:p>
          <a:p>
            <a:r>
              <a:rPr lang="es-PY" baseline="0" dirty="0" smtClean="0"/>
              <a:t>Nada </a:t>
            </a:r>
            <a:r>
              <a:rPr lang="es-PY" baseline="0" dirty="0" err="1" smtClean="0"/>
              <a:t>tecnico</a:t>
            </a:r>
            <a:r>
              <a:rPr lang="es-PY" baseline="0" dirty="0" smtClean="0"/>
              <a:t>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20</a:t>
            </a:fld>
            <a:endParaRPr lang="es-P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Porque</a:t>
            </a:r>
            <a:r>
              <a:rPr lang="es-PY" baseline="0" dirty="0" smtClean="0"/>
              <a:t> una ilustración y no un caso, ..</a:t>
            </a:r>
            <a:r>
              <a:rPr lang="es-PY" baseline="0" dirty="0" err="1" smtClean="0"/>
              <a:t>Runeson</a:t>
            </a:r>
            <a:r>
              <a:rPr lang="es-PY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dirty="0" err="1" smtClean="0"/>
              <a:t>Esplicación</a:t>
            </a:r>
            <a:r>
              <a:rPr lang="es-PY" dirty="0" smtClean="0"/>
              <a:t> general del </a:t>
            </a:r>
            <a:r>
              <a:rPr lang="es-PY" dirty="0" err="1" smtClean="0"/>
              <a:t>Person</a:t>
            </a:r>
            <a:r>
              <a:rPr lang="es-PY" dirty="0" smtClean="0"/>
              <a:t> Manager.</a:t>
            </a:r>
          </a:p>
          <a:p>
            <a:endParaRPr lang="es-PY" dirty="0" smtClean="0"/>
          </a:p>
          <a:p>
            <a:r>
              <a:rPr lang="es-PY" dirty="0" smtClean="0"/>
              <a:t>Se diseñó el </a:t>
            </a:r>
            <a:r>
              <a:rPr lang="es-PY" i="1" dirty="0" err="1" smtClean="0"/>
              <a:t>toy</a:t>
            </a:r>
            <a:r>
              <a:rPr lang="es-PY" i="1" dirty="0" smtClean="0"/>
              <a:t> </a:t>
            </a:r>
            <a:r>
              <a:rPr lang="es-PY" i="1" dirty="0" err="1" smtClean="0"/>
              <a:t>problem</a:t>
            </a:r>
            <a:r>
              <a:rPr lang="es-PY" i="1" dirty="0" smtClean="0"/>
              <a:t> </a:t>
            </a:r>
            <a:r>
              <a:rPr lang="es-PY" i="1" dirty="0" err="1" smtClean="0"/>
              <a:t>Person</a:t>
            </a:r>
            <a:r>
              <a:rPr lang="es-PY" i="1" dirty="0" smtClean="0"/>
              <a:t> Manager</a:t>
            </a:r>
            <a:r>
              <a:rPr lang="es-PY" dirty="0" smtClean="0"/>
              <a:t> y se separó el problema en 2 unidades de análisis.</a:t>
            </a:r>
          </a:p>
          <a:p>
            <a:r>
              <a:rPr lang="es-PY" dirty="0" smtClean="0"/>
              <a:t>Se elaboraron las preguntas de investigación de interés y se identificaron las variables de medición para la colección de los datos</a:t>
            </a:r>
          </a:p>
          <a:p>
            <a:r>
              <a:rPr lang="es-PY" dirty="0" smtClean="0"/>
              <a:t>Se colectaron  los datos en base a las mediciones hechas</a:t>
            </a:r>
          </a:p>
          <a:p>
            <a:r>
              <a:rPr lang="es-PY" dirty="0" smtClean="0"/>
              <a:t>Se analizaron los datos colectados y reportaron los resultados</a:t>
            </a:r>
          </a:p>
          <a:p>
            <a:endParaRPr lang="es-PY" dirty="0" smtClean="0"/>
          </a:p>
          <a:p>
            <a:endParaRPr lang="es-PY" dirty="0" smtClean="0"/>
          </a:p>
          <a:p>
            <a:endParaRPr lang="es-PY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21</a:t>
            </a:fld>
            <a:endParaRPr lang="es-P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Para cubrir algunas características </a:t>
            </a:r>
            <a:r>
              <a:rPr lang="es-PY" i="1" dirty="0" smtClean="0"/>
              <a:t>RIA</a:t>
            </a:r>
            <a:r>
              <a:rPr lang="es-PY" dirty="0" smtClean="0"/>
              <a:t> de las presentaciones enriquecidas y de la lógica de negocios en el lado cliente</a:t>
            </a:r>
          </a:p>
          <a:p>
            <a:endParaRPr lang="es-PY" dirty="0" smtClean="0"/>
          </a:p>
          <a:p>
            <a:r>
              <a:rPr lang="es-PY" dirty="0" err="1" smtClean="0"/>
              <a:t>Extansión</a:t>
            </a:r>
            <a:r>
              <a:rPr lang="es-PY" dirty="0" smtClean="0"/>
              <a:t> de la capa de presentación de </a:t>
            </a:r>
            <a:r>
              <a:rPr lang="es-PY" dirty="0" err="1" smtClean="0"/>
              <a:t>MoWebA</a:t>
            </a:r>
            <a:r>
              <a:rPr lang="es-PY" dirty="0" smtClean="0"/>
              <a:t>.</a:t>
            </a:r>
          </a:p>
          <a:p>
            <a:endParaRPr lang="es-PY" dirty="0" smtClean="0"/>
          </a:p>
          <a:p>
            <a:r>
              <a:rPr lang="es-PY" dirty="0" smtClean="0"/>
              <a:t>Propuesta de transformación de modelo a</a:t>
            </a:r>
            <a:r>
              <a:rPr lang="es-PY" baseline="0" dirty="0" smtClean="0"/>
              <a:t> texto.</a:t>
            </a:r>
          </a:p>
          <a:p>
            <a:endParaRPr lang="es-PY" dirty="0" smtClean="0"/>
          </a:p>
          <a:p>
            <a:r>
              <a:rPr lang="es-PY" dirty="0" smtClean="0"/>
              <a:t>Sacarle</a:t>
            </a:r>
            <a:r>
              <a:rPr lang="es-PY" baseline="0" dirty="0" smtClean="0"/>
              <a:t> los puntos a las frases.</a:t>
            </a:r>
          </a:p>
          <a:p>
            <a:endParaRPr lang="es-PY" baseline="0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</a:t>
            </a:fld>
            <a:endParaRPr lang="es-P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Más</a:t>
            </a:r>
            <a:r>
              <a:rPr lang="es-PY" baseline="0" dirty="0" smtClean="0"/>
              <a:t> sintético.</a:t>
            </a:r>
          </a:p>
          <a:p>
            <a:r>
              <a:rPr lang="es-PY" baseline="0" dirty="0" smtClean="0"/>
              <a:t>Explicación de arriba y abajo.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23</a:t>
            </a:fld>
            <a:endParaRPr lang="es-P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Tenemos 5 PI. A</a:t>
            </a:r>
            <a:r>
              <a:rPr lang="es-PY" baseline="0" dirty="0" smtClean="0"/>
              <a:t> </a:t>
            </a:r>
            <a:r>
              <a:rPr lang="es-PY" baseline="0" dirty="0" err="1" smtClean="0"/>
              <a:t>continuacion</a:t>
            </a:r>
            <a:r>
              <a:rPr lang="es-PY" baseline="0" dirty="0" smtClean="0"/>
              <a:t> veremos 1 por 1 con sus análisis correspondiente.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24</a:t>
            </a:fld>
            <a:endParaRPr lang="es-P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err="1" smtClean="0"/>
              <a:t>Conclusion</a:t>
            </a:r>
            <a:r>
              <a:rPr lang="es-PY" baseline="0" dirty="0" smtClean="0"/>
              <a:t> abajo, </a:t>
            </a:r>
            <a:r>
              <a:rPr lang="es-PY" baseline="0" dirty="0" err="1" smtClean="0"/>
              <a:t>Metodo</a:t>
            </a:r>
            <a:r>
              <a:rPr lang="es-PY" baseline="0" dirty="0" smtClean="0"/>
              <a:t> A % mas que </a:t>
            </a:r>
            <a:r>
              <a:rPr lang="es-PY" baseline="0" dirty="0" err="1" smtClean="0"/>
              <a:t>Metodo</a:t>
            </a:r>
            <a:r>
              <a:rPr lang="es-PY" baseline="0" dirty="0" smtClean="0"/>
              <a:t> B. del total..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25</a:t>
            </a:fld>
            <a:endParaRPr lang="es-P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Acortar, sin RIA</a:t>
            </a:r>
            <a:r>
              <a:rPr lang="es-PY" baseline="0" dirty="0" smtClean="0"/>
              <a:t> no se puede con RIA …..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26</a:t>
            </a:fld>
            <a:endParaRPr lang="es-P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Acortar, sin RIA</a:t>
            </a:r>
            <a:r>
              <a:rPr lang="es-PY" baseline="0" dirty="0" smtClean="0"/>
              <a:t> no se puede con RIA …..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27</a:t>
            </a:fld>
            <a:endParaRPr lang="es-P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Analizando primeramente el tamaño total del </a:t>
            </a:r>
            <a:r>
              <a:rPr lang="es-PY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Manager para ambos enfoques, se puede apreciar que el enfoque sin extensiones </a:t>
            </a:r>
            <a:r>
              <a:rPr lang="es-PY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posee 123 líneas de código menos (equivalente a un 32 %) que el enfoque con extensiones </a:t>
            </a:r>
            <a:r>
              <a:rPr lang="es-PY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Esto se debe a que en el enfoque sin </a:t>
            </a:r>
            <a:r>
              <a:rPr lang="es-PY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se genera código </a:t>
            </a:r>
            <a:r>
              <a:rPr lang="es-PY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la interfaz de usuario ya que su interfaz no posee elementos enriquecidos interactivos. Teniendo en cuenta que el objetivo de este trabajo de fin de carrera está enmarcado en los </a:t>
            </a:r>
            <a:r>
              <a:rPr lang="es-PY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front-ends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las interfaces de usuario web, el porcentaje restante de la aplicación, que fue generado de manera manual (53% y 43%) respectivamente, corresponde a código para refinar la aplicación final y código para el acceso a la capa lógica y de dominio de la aplicación. Teniendo en cuenta que el código manual introducido en cada una de las vistas (48% del total de líneas de código en el enfoque </a:t>
            </a:r>
            <a:r>
              <a:rPr lang="es-PY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MoWebA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 </a:t>
            </a:r>
            <a:r>
              <a:rPr lang="es-PY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el 33% del total de líneas de código en el enfoque </a:t>
            </a:r>
            <a:r>
              <a:rPr lang="es-PY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MoWebA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con </a:t>
            </a:r>
            <a:r>
              <a:rPr lang="es-PY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corresponde a la lógica de negocios de cada una y no forma parte de la extensión de este trabajo, se puede concluir que el 52% del código de la interfaz de usuario para el enfoque </a:t>
            </a:r>
            <a:r>
              <a:rPr lang="es-PY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MoWebA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 </a:t>
            </a:r>
            <a:r>
              <a:rPr lang="es-PY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pudo generar de manera automática y el 67% para su contraparte con </a:t>
            </a:r>
            <a:r>
              <a:rPr lang="es-PY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Finalmente se puede concluir de que es posible generar más del 50% por ciento de la aplicación final </a:t>
            </a:r>
            <a:r>
              <a:rPr lang="es-PY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es-PY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Manager</a:t>
            </a:r>
            <a:r>
              <a:rPr lang="es-PY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manera automática para ambos enfoques. 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28</a:t>
            </a:fld>
            <a:endParaRPr lang="es-P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PY" sz="1400" dirty="0" smtClean="0"/>
              <a:t>3-</a:t>
            </a:r>
            <a:r>
              <a:rPr lang="es-PY" sz="1400" baseline="0" dirty="0" smtClean="0"/>
              <a:t> </a:t>
            </a:r>
            <a:r>
              <a:rPr lang="es-PY" sz="1400" dirty="0" smtClean="0"/>
              <a:t>En base a un análisis efectuado a portales Web  de uso extendido como </a:t>
            </a:r>
            <a:r>
              <a:rPr lang="es-PY" sz="1400" i="1" dirty="0" err="1" smtClean="0"/>
              <a:t>Facebook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Youtube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Gmail</a:t>
            </a:r>
            <a:r>
              <a:rPr lang="es-PY" sz="1400" dirty="0" smtClean="0"/>
              <a:t> y </a:t>
            </a:r>
            <a:r>
              <a:rPr lang="es-PY" sz="1400" i="1" dirty="0" smtClean="0"/>
              <a:t>Amazon</a:t>
            </a:r>
            <a:endParaRPr lang="es-PY" sz="1400" dirty="0" smtClean="0"/>
          </a:p>
          <a:p>
            <a:pPr lvl="1"/>
            <a:r>
              <a:rPr lang="es-PY" sz="1400" dirty="0" smtClean="0"/>
              <a:t>4.1 Una reestructuración y clasificación de los elementos de interfaz con los que cuenta la aproximación </a:t>
            </a:r>
            <a:r>
              <a:rPr lang="es-PY" sz="1400" i="1" dirty="0" err="1" smtClean="0"/>
              <a:t>MoWebA</a:t>
            </a:r>
            <a:r>
              <a:rPr lang="es-PY" sz="1400" dirty="0" smtClean="0"/>
              <a:t>, separando a los distintos componentes de interfaz en elementos de entrada, salida y control.</a:t>
            </a:r>
          </a:p>
          <a:p>
            <a:pPr lvl="1"/>
            <a:r>
              <a:rPr lang="es-PY" sz="1400" dirty="0" smtClean="0"/>
              <a:t>El agregado del patrón </a:t>
            </a:r>
            <a:r>
              <a:rPr lang="es-PY" sz="1400" i="1" dirty="0" err="1" smtClean="0"/>
              <a:t>composite</a:t>
            </a:r>
            <a:r>
              <a:rPr lang="es-PY" sz="1400" dirty="0" smtClean="0"/>
              <a:t>, para definir una jerarquía entre los distintos elementos de interfaz simples y compuestos. </a:t>
            </a:r>
          </a:p>
          <a:p>
            <a:pPr lvl="1"/>
            <a:r>
              <a:rPr lang="es-PY" sz="1400" i="1" dirty="0" err="1" smtClean="0"/>
              <a:t>Widgets</a:t>
            </a:r>
            <a:r>
              <a:rPr lang="es-PY" sz="1400" i="1" dirty="0" smtClean="0"/>
              <a:t> interactivos </a:t>
            </a:r>
            <a:r>
              <a:rPr lang="es-PY" sz="1400" dirty="0" smtClean="0"/>
              <a:t>comunes en las aplicaciones </a:t>
            </a:r>
            <a:r>
              <a:rPr lang="es-PY" sz="1400" i="1" dirty="0" smtClean="0"/>
              <a:t>RIA</a:t>
            </a:r>
            <a:r>
              <a:rPr lang="es-PY" sz="1400" dirty="0" smtClean="0"/>
              <a:t>, precisamente </a:t>
            </a:r>
            <a:r>
              <a:rPr lang="es-PY" sz="1400" i="1" dirty="0" err="1" smtClean="0"/>
              <a:t>richAccordion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richTabs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richAutoSuggest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richDatePicker</a:t>
            </a:r>
            <a:r>
              <a:rPr lang="es-PY" sz="1400" dirty="0" smtClean="0"/>
              <a:t> y </a:t>
            </a:r>
            <a:r>
              <a:rPr lang="es-PY" sz="1400" i="1" dirty="0" err="1" smtClean="0"/>
              <a:t>richToolTip</a:t>
            </a:r>
            <a:r>
              <a:rPr lang="es-PY" sz="1400" dirty="0" smtClean="0"/>
              <a:t> y la  validación de diversos campos de entrada (</a:t>
            </a:r>
            <a:r>
              <a:rPr lang="es-PY" sz="1400" i="1" dirty="0" smtClean="0"/>
              <a:t>Live </a:t>
            </a:r>
            <a:r>
              <a:rPr lang="es-PY" sz="1400" i="1" dirty="0" err="1" smtClean="0"/>
              <a:t>Validation</a:t>
            </a:r>
            <a:r>
              <a:rPr lang="es-PY" sz="1400" dirty="0" smtClean="0"/>
              <a:t>).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dirty="0" smtClean="0"/>
              <a:t>4.2 para permitir la definición de las posiciones de los elementos en pixeles o en porcentajes.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dirty="0" smtClean="0"/>
              <a:t>5-Para la definición de la sintaxis concreta de la presentación, se agregaron los nuevos </a:t>
            </a:r>
            <a:r>
              <a:rPr lang="es-PY" sz="1400" dirty="0" err="1" smtClean="0"/>
              <a:t>widgets</a:t>
            </a:r>
            <a:r>
              <a:rPr lang="es-PY" sz="1400" dirty="0" smtClean="0"/>
              <a:t> y la validación de campos al perfil de Contenido, como así también la nueva definición de coordenadas al perfil de </a:t>
            </a:r>
            <a:r>
              <a:rPr lang="es-PY" sz="1400" dirty="0" err="1" smtClean="0"/>
              <a:t>Layout</a:t>
            </a:r>
            <a:r>
              <a:rPr lang="es-PY" sz="1400" dirty="0" smtClean="0"/>
              <a:t> de </a:t>
            </a:r>
            <a:r>
              <a:rPr lang="es-PY" sz="1400" dirty="0" err="1" smtClean="0"/>
              <a:t>MoWebA</a:t>
            </a:r>
            <a:r>
              <a:rPr lang="es-PY" sz="1400" dirty="0" smtClean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dirty="0" smtClean="0"/>
              <a:t>6-Un análisis de las principales herramientas de transformación de modelo a texto (M2T) basado en plantillas.</a:t>
            </a:r>
          </a:p>
          <a:p>
            <a:pPr lvl="1"/>
            <a:r>
              <a:rPr lang="es-PY" sz="1400" dirty="0" smtClean="0"/>
              <a:t>7-</a:t>
            </a:r>
            <a:r>
              <a:rPr lang="es-PY" dirty="0" smtClean="0"/>
              <a:t>La plantilla de presentación, la cual permite generar código para cada uno de los elementos definidos en el perfil de contenido de </a:t>
            </a:r>
            <a:r>
              <a:rPr lang="es-PY" dirty="0" err="1" smtClean="0"/>
              <a:t>MoWebA</a:t>
            </a:r>
            <a:r>
              <a:rPr lang="es-PY" dirty="0" smtClean="0"/>
              <a:t> a partir de los PIM de entrada. Para los </a:t>
            </a:r>
            <a:r>
              <a:rPr lang="es-PY" dirty="0" err="1" smtClean="0"/>
              <a:t>widgets</a:t>
            </a:r>
            <a:r>
              <a:rPr lang="es-PY" dirty="0" smtClean="0"/>
              <a:t> se genera código para la plataforma destino </a:t>
            </a:r>
            <a:r>
              <a:rPr lang="es-PY" dirty="0" err="1" smtClean="0"/>
              <a:t>jQueryUI</a:t>
            </a:r>
            <a:r>
              <a:rPr lang="es-PY" dirty="0" smtClean="0"/>
              <a:t> y </a:t>
            </a:r>
            <a:r>
              <a:rPr lang="es-PY" dirty="0" err="1" smtClean="0"/>
              <a:t>jQuery</a:t>
            </a:r>
            <a:r>
              <a:rPr lang="es-PY" dirty="0" smtClean="0"/>
              <a:t> </a:t>
            </a:r>
            <a:r>
              <a:rPr lang="es-PY" dirty="0" err="1" smtClean="0"/>
              <a:t>validation</a:t>
            </a:r>
            <a:r>
              <a:rPr lang="es-PY" dirty="0" smtClean="0"/>
              <a:t> </a:t>
            </a:r>
            <a:r>
              <a:rPr lang="es-PY" dirty="0" err="1" smtClean="0"/>
              <a:t>plug</a:t>
            </a:r>
            <a:r>
              <a:rPr lang="es-PY" dirty="0" smtClean="0"/>
              <a:t>-in. </a:t>
            </a:r>
          </a:p>
          <a:p>
            <a:pPr lvl="1"/>
            <a:r>
              <a:rPr lang="es-PY" dirty="0" smtClean="0"/>
              <a:t>La plantilla de estructura, la cual genera código CSS con las posiciones establecidas en el PIM de entrada.</a:t>
            </a:r>
          </a:p>
          <a:p>
            <a:pPr lvl="1"/>
            <a:endParaRPr lang="es-PY" dirty="0" smtClean="0"/>
          </a:p>
          <a:p>
            <a:pPr>
              <a:buNone/>
            </a:pPr>
            <a:r>
              <a:rPr lang="es-PY" dirty="0" smtClean="0"/>
              <a:t>¿Qué tan independiente de la plataforma destino son los PIM presentados a partir de las extensiones llevadas a cabo al </a:t>
            </a:r>
            <a:r>
              <a:rPr lang="es-PY" dirty="0" err="1" smtClean="0"/>
              <a:t>metamodelo</a:t>
            </a:r>
            <a:r>
              <a:rPr lang="es-PY" dirty="0" smtClean="0"/>
              <a:t> de Contenido de </a:t>
            </a:r>
            <a:r>
              <a:rPr lang="es-PY" dirty="0" err="1" smtClean="0"/>
              <a:t>MoWebA</a:t>
            </a:r>
            <a:r>
              <a:rPr lang="es-PY" dirty="0" smtClean="0"/>
              <a:t>?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richAutoSuggest</a:t>
            </a:r>
            <a:r>
              <a:rPr lang="es-PY" dirty="0" smtClean="0"/>
              <a:t>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YUI, Google Web </a:t>
            </a:r>
            <a:r>
              <a:rPr lang="es-PY" i="1" dirty="0" err="1" smtClean="0"/>
              <a:t>Toolkit</a:t>
            </a:r>
            <a:r>
              <a:rPr lang="es-PY" i="1" dirty="0" smtClean="0"/>
              <a:t>, </a:t>
            </a:r>
            <a:r>
              <a:rPr lang="es-PY" i="1" dirty="0" err="1" smtClean="0"/>
              <a:t>Prototype</a:t>
            </a:r>
            <a:r>
              <a:rPr lang="es-PY" i="1" dirty="0" smtClean="0"/>
              <a:t>/script.aculo.us, </a:t>
            </a:r>
            <a:r>
              <a:rPr lang="es-PY" i="1" dirty="0" err="1" smtClean="0"/>
              <a:t>JQuery</a:t>
            </a:r>
            <a:r>
              <a:rPr lang="es-PY" i="1" dirty="0" smtClean="0"/>
              <a:t>, 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MochaUI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Backbase</a:t>
            </a:r>
            <a:r>
              <a:rPr lang="es-PY" i="1" dirty="0" smtClean="0"/>
              <a:t> </a:t>
            </a:r>
            <a:r>
              <a:rPr lang="es-PY" dirty="0" smtClean="0"/>
              <a:t>y</a:t>
            </a:r>
            <a:r>
              <a:rPr lang="es-PY" i="1" dirty="0" smtClean="0"/>
              <a:t> 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richDatePicker</a:t>
            </a:r>
            <a:r>
              <a:rPr lang="es-PY" dirty="0" smtClean="0"/>
              <a:t>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YUI, </a:t>
            </a:r>
            <a:r>
              <a:rPr lang="es-PY" i="1" dirty="0" err="1" smtClean="0"/>
              <a:t>JQuery</a:t>
            </a:r>
            <a:r>
              <a:rPr lang="es-PY" i="1" dirty="0" smtClean="0"/>
              <a:t>, 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Backbase</a:t>
            </a:r>
            <a:r>
              <a:rPr lang="es-PY" i="1" dirty="0" smtClean="0"/>
              <a:t> </a:t>
            </a:r>
            <a:r>
              <a:rPr lang="es-PY" dirty="0" smtClean="0"/>
              <a:t>y </a:t>
            </a:r>
            <a:r>
              <a:rPr lang="es-PY" i="1" dirty="0" smtClean="0"/>
              <a:t>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richToolTip</a:t>
            </a:r>
            <a:r>
              <a:rPr lang="es-PY" dirty="0" smtClean="0"/>
              <a:t>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YUI, Google Web </a:t>
            </a:r>
            <a:r>
              <a:rPr lang="es-PY" i="1" dirty="0" err="1" smtClean="0"/>
              <a:t>Toolkit</a:t>
            </a:r>
            <a:r>
              <a:rPr lang="es-PY" i="1" dirty="0" smtClean="0"/>
              <a:t>, </a:t>
            </a:r>
            <a:r>
              <a:rPr lang="es-PY" i="1" dirty="0" err="1" smtClean="0"/>
              <a:t>Prototype</a:t>
            </a:r>
            <a:r>
              <a:rPr lang="es-PY" i="1" dirty="0" smtClean="0"/>
              <a:t>, </a:t>
            </a:r>
            <a:r>
              <a:rPr lang="es-PY" i="1" dirty="0" err="1" smtClean="0"/>
              <a:t>JQuery</a:t>
            </a:r>
            <a:r>
              <a:rPr lang="es-PY" i="1" dirty="0" smtClean="0"/>
              <a:t>, 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MochaUI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Backbase</a:t>
            </a:r>
            <a:r>
              <a:rPr lang="es-PY" i="1" dirty="0" smtClean="0"/>
              <a:t>,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richAccordion</a:t>
            </a:r>
            <a:r>
              <a:rPr lang="es-PY" dirty="0" smtClean="0"/>
              <a:t> y el </a:t>
            </a:r>
            <a:r>
              <a:rPr lang="es-PY" i="1" dirty="0" err="1" smtClean="0"/>
              <a:t>richTabs</a:t>
            </a:r>
            <a:r>
              <a:rPr lang="es-PY" dirty="0" smtClean="0"/>
              <a:t> pueden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Google Web </a:t>
            </a:r>
            <a:r>
              <a:rPr lang="es-PY" i="1" dirty="0" err="1" smtClean="0"/>
              <a:t>Toolkit</a:t>
            </a:r>
            <a:r>
              <a:rPr lang="es-PY" i="1" dirty="0" smtClean="0"/>
              <a:t>, </a:t>
            </a:r>
            <a:r>
              <a:rPr lang="es-PY" i="1" dirty="0" err="1" smtClean="0"/>
              <a:t>Prototype</a:t>
            </a:r>
            <a:r>
              <a:rPr lang="es-PY" i="1" dirty="0" smtClean="0"/>
              <a:t>, script.aculo.us, </a:t>
            </a:r>
            <a:r>
              <a:rPr lang="es-PY" i="1" dirty="0" err="1" smtClean="0"/>
              <a:t>JQuery</a:t>
            </a:r>
            <a:r>
              <a:rPr lang="es-PY" i="1" dirty="0" smtClean="0"/>
              <a:t>, 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MochaUI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Para los </a:t>
            </a:r>
            <a:r>
              <a:rPr lang="es-PY" i="1" dirty="0" err="1" smtClean="0"/>
              <a:t>live</a:t>
            </a:r>
            <a:r>
              <a:rPr lang="es-PY" i="1" dirty="0" smtClean="0"/>
              <a:t> </a:t>
            </a:r>
            <a:r>
              <a:rPr lang="es-PY" i="1" dirty="0" err="1" smtClean="0"/>
              <a:t>Validation</a:t>
            </a:r>
            <a:r>
              <a:rPr lang="es-PY" dirty="0" smtClean="0"/>
              <a:t> pueden llevarse a plataformas destino como </a:t>
            </a:r>
            <a:r>
              <a:rPr lang="es-PY" i="1" dirty="0" err="1" smtClean="0"/>
              <a:t>Protoype</a:t>
            </a:r>
            <a:r>
              <a:rPr lang="es-PY" dirty="0" smtClean="0"/>
              <a:t>, </a:t>
            </a:r>
            <a:r>
              <a:rPr lang="es-PY" i="1" dirty="0" err="1" smtClean="0"/>
              <a:t>MooTools</a:t>
            </a:r>
            <a:r>
              <a:rPr lang="es-PY" dirty="0" smtClean="0"/>
              <a:t>, </a:t>
            </a:r>
            <a:r>
              <a:rPr lang="es-PY" i="1" dirty="0" err="1" smtClean="0"/>
              <a:t>AngularJS</a:t>
            </a:r>
            <a:r>
              <a:rPr lang="es-PY" i="1" dirty="0" smtClean="0"/>
              <a:t> </a:t>
            </a:r>
            <a:r>
              <a:rPr lang="es-PY" i="1" dirty="0" err="1" smtClean="0"/>
              <a:t>Form</a:t>
            </a:r>
            <a:r>
              <a:rPr lang="es-PY" i="1" dirty="0" smtClean="0"/>
              <a:t> </a:t>
            </a:r>
            <a:r>
              <a:rPr lang="es-PY" i="1" dirty="0" err="1" smtClean="0"/>
              <a:t>Validation</a:t>
            </a:r>
            <a:r>
              <a:rPr lang="es-PY" dirty="0" smtClean="0"/>
              <a:t>, </a:t>
            </a:r>
            <a:r>
              <a:rPr lang="es-PY" i="1" dirty="0" err="1" smtClean="0"/>
              <a:t>Dojo</a:t>
            </a:r>
            <a:r>
              <a:rPr lang="es-PY" dirty="0" smtClean="0"/>
              <a:t>.</a:t>
            </a:r>
          </a:p>
          <a:p>
            <a:pPr lvl="1"/>
            <a:endParaRPr lang="es-PY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4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400" dirty="0" smtClean="0"/>
          </a:p>
          <a:p>
            <a:pPr lvl="1"/>
            <a:endParaRPr lang="es-PY" sz="1400" dirty="0" smtClean="0"/>
          </a:p>
          <a:p>
            <a:endParaRPr lang="es-PY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29</a:t>
            </a:fld>
            <a:endParaRPr lang="es-P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dirty="0" smtClean="0"/>
              <a:t>Reducir….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200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30</a:t>
            </a:fld>
            <a:endParaRPr lang="es-P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31</a:t>
            </a:fld>
            <a:endParaRPr lang="es-P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Muy largo.</a:t>
            </a:r>
          </a:p>
          <a:p>
            <a:r>
              <a:rPr lang="es-PY" dirty="0" smtClean="0"/>
              <a:t>Explicar solo la lógica</a:t>
            </a:r>
            <a:r>
              <a:rPr lang="es-PY" baseline="0" dirty="0" smtClean="0"/>
              <a:t> de negocios y la presentación.</a:t>
            </a:r>
          </a:p>
          <a:p>
            <a:r>
              <a:rPr lang="es-PY" baseline="0" dirty="0" smtClean="0"/>
              <a:t>No se </a:t>
            </a:r>
            <a:r>
              <a:rPr lang="es-PY" baseline="0" dirty="0" err="1" smtClean="0"/>
              <a:t>vé</a:t>
            </a:r>
            <a:r>
              <a:rPr lang="es-PY" baseline="0" dirty="0" smtClean="0"/>
              <a:t> la </a:t>
            </a:r>
            <a:r>
              <a:rPr lang="es-PY" baseline="0" dirty="0" err="1" smtClean="0"/>
              <a:t>negrita.Agregar</a:t>
            </a:r>
            <a:r>
              <a:rPr lang="es-PY" baseline="0" dirty="0" smtClean="0"/>
              <a:t> alguna </a:t>
            </a:r>
            <a:r>
              <a:rPr lang="es-PY" baseline="0" dirty="0" err="1" smtClean="0"/>
              <a:t>animaicón</a:t>
            </a:r>
            <a:r>
              <a:rPr lang="es-PY" baseline="0" dirty="0" smtClean="0"/>
              <a:t> para resaltar la lógica de negocio y </a:t>
            </a:r>
            <a:r>
              <a:rPr lang="es-PY" baseline="0" dirty="0" err="1" smtClean="0"/>
              <a:t>presentaciónes</a:t>
            </a:r>
            <a:r>
              <a:rPr lang="es-PY" baseline="0" dirty="0" smtClean="0"/>
              <a:t> enriquecidas.</a:t>
            </a:r>
          </a:p>
          <a:p>
            <a:endParaRPr lang="es-PY" baseline="0" dirty="0" smtClean="0"/>
          </a:p>
          <a:p>
            <a:r>
              <a:rPr lang="es-PY" baseline="0" dirty="0" smtClean="0"/>
              <a:t>Dos palabras acerca de lógica de negocios y presentaciones enriquecidas. (reestructurar</a:t>
            </a:r>
          </a:p>
          <a:p>
            <a:endParaRPr lang="es-PY" baseline="0" dirty="0" smtClean="0"/>
          </a:p>
          <a:p>
            <a:endParaRPr lang="es-PY" baseline="0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3</a:t>
            </a:fld>
            <a:endParaRPr lang="es-P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Se usan</a:t>
            </a:r>
            <a:r>
              <a:rPr lang="es-PY" baseline="0" dirty="0" smtClean="0"/>
              <a:t> open </a:t>
            </a:r>
            <a:r>
              <a:rPr lang="es-PY" baseline="0" dirty="0" err="1" smtClean="0"/>
              <a:t>source</a:t>
            </a:r>
            <a:r>
              <a:rPr lang="es-PY" baseline="0" dirty="0" smtClean="0"/>
              <a:t> y </a:t>
            </a:r>
            <a:r>
              <a:rPr lang="es-PY" baseline="0" dirty="0" err="1" smtClean="0"/>
              <a:t>estoas</a:t>
            </a:r>
            <a:r>
              <a:rPr lang="es-PY" baseline="0" dirty="0" smtClean="0"/>
              <a:t> porque…</a:t>
            </a:r>
          </a:p>
          <a:p>
            <a:endParaRPr lang="es-PY" dirty="0" smtClean="0"/>
          </a:p>
          <a:p>
            <a:r>
              <a:rPr lang="es-PY" dirty="0" smtClean="0"/>
              <a:t>Dar</a:t>
            </a:r>
            <a:r>
              <a:rPr lang="es-PY" baseline="0" dirty="0" smtClean="0"/>
              <a:t> pié a MDD y MDA</a:t>
            </a:r>
          </a:p>
          <a:p>
            <a:r>
              <a:rPr lang="es-PY" baseline="0" dirty="0" smtClean="0"/>
              <a:t>En DEI se viene …, </a:t>
            </a:r>
            <a:endParaRPr lang="es-PY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4</a:t>
            </a:fld>
            <a:endParaRPr lang="es-P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dirty="0" smtClean="0"/>
              <a:t>No</a:t>
            </a:r>
            <a:r>
              <a:rPr lang="es-PY" baseline="0" dirty="0" smtClean="0"/>
              <a:t> hablar mucho del cuadro y citar que ya se ha presentado en la primera parte de la tesis.</a:t>
            </a:r>
          </a:p>
          <a:p>
            <a:endParaRPr lang="es-ES" dirty="0" smtClean="0"/>
          </a:p>
          <a:p>
            <a:r>
              <a:rPr lang="es-ES" dirty="0" smtClean="0"/>
              <a:t>El porque del estudio</a:t>
            </a:r>
            <a:r>
              <a:rPr lang="es-ES" baseline="0" dirty="0" smtClean="0"/>
              <a:t> de metodologías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5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xmlns="" val="57426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he allí la necesidad de proponer extensiones a tales metodologías o bien promover nuevas</a:t>
            </a:r>
          </a:p>
          <a:p>
            <a:r>
              <a:rPr lang="es-P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moderado por una comunidad (como </a:t>
            </a:r>
            <a:r>
              <a:rPr lang="es-PY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6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xmlns="" val="367005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Fases</a:t>
            </a:r>
            <a:r>
              <a:rPr lang="es-PY" baseline="0" dirty="0" smtClean="0"/>
              <a:t> (presentación, Navegación, Lógica de negocios, Acceso a los dato)</a:t>
            </a:r>
          </a:p>
          <a:p>
            <a:r>
              <a:rPr lang="es-PY" baseline="0" dirty="0" smtClean="0"/>
              <a:t>Niveles (modelado del problema, modelado de la solución y código fuente)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7</a:t>
            </a:fld>
            <a:endParaRPr lang="es-P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Entonces</a:t>
            </a:r>
            <a:r>
              <a:rPr lang="es-PY" baseline="0" dirty="0" smtClean="0"/>
              <a:t> lo que se hizo en este trabajo, fue …</a:t>
            </a:r>
          </a:p>
          <a:p>
            <a:r>
              <a:rPr lang="es-PY" baseline="0" dirty="0" smtClean="0"/>
              <a:t>…,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dirty="0" err="1" smtClean="0"/>
              <a:t>Scope</a:t>
            </a:r>
            <a:r>
              <a:rPr lang="es-PY" dirty="0" smtClean="0"/>
              <a:t> ,</a:t>
            </a:r>
            <a:r>
              <a:rPr lang="es-PY" baseline="0" dirty="0" smtClean="0"/>
              <a:t> </a:t>
            </a:r>
            <a:r>
              <a:rPr lang="es-PY" baseline="0" dirty="0" err="1" smtClean="0"/>
              <a:t>restricciónes</a:t>
            </a:r>
            <a:r>
              <a:rPr lang="es-PY" baseline="0" dirty="0" smtClean="0"/>
              <a:t>, y los aportes</a:t>
            </a:r>
            <a:endParaRPr lang="es-PY" dirty="0" smtClean="0"/>
          </a:p>
          <a:p>
            <a:endParaRPr lang="es-PY" baseline="0" dirty="0" smtClean="0"/>
          </a:p>
          <a:p>
            <a:r>
              <a:rPr lang="es-PY" baseline="0" dirty="0" smtClean="0"/>
              <a:t>Extendimos la capa de presentación </a:t>
            </a:r>
          </a:p>
          <a:p>
            <a:r>
              <a:rPr lang="es-PY" baseline="0" dirty="0" smtClean="0"/>
              <a:t>y estos fueron los aportes.</a:t>
            </a:r>
          </a:p>
          <a:p>
            <a:endParaRPr lang="es-PY" baseline="0" dirty="0" smtClean="0"/>
          </a:p>
          <a:p>
            <a:r>
              <a:rPr lang="es-PY" baseline="0" dirty="0" smtClean="0"/>
              <a:t>Nace MoWebA4RIA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8</a:t>
            </a:fld>
            <a:endParaRPr lang="es-P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No explicar demasiado</a:t>
            </a:r>
            <a:r>
              <a:rPr lang="es-PY" baseline="0" dirty="0" smtClean="0"/>
              <a:t> los </a:t>
            </a:r>
            <a:r>
              <a:rPr lang="es-PY" baseline="0" dirty="0" err="1" smtClean="0"/>
              <a:t>widgets</a:t>
            </a:r>
            <a:r>
              <a:rPr lang="es-PY" baseline="0" dirty="0" smtClean="0"/>
              <a:t>.</a:t>
            </a:r>
          </a:p>
          <a:p>
            <a:r>
              <a:rPr lang="es-PY" baseline="0" dirty="0" smtClean="0"/>
              <a:t>Cambiar el </a:t>
            </a:r>
            <a:r>
              <a:rPr lang="es-PY" baseline="0" dirty="0" err="1" smtClean="0"/>
              <a:t>datePicker</a:t>
            </a:r>
            <a:r>
              <a:rPr lang="es-PY" baseline="0" dirty="0" smtClean="0"/>
              <a:t> falta el </a:t>
            </a:r>
            <a:r>
              <a:rPr lang="es-PY" baseline="0" dirty="0" err="1" smtClean="0"/>
              <a:t>textInput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9</a:t>
            </a:fld>
            <a:endParaRPr lang="es-P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38DB-2712-4B75-9ECC-5FF39B93EE92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8CC1-8F2B-418A-894E-AA99F3399059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0942-B390-4075-A70B-C691442EACEC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BB0F-0E80-401F-AEF2-55A0BBD86A68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6FC2-4FA1-4FB2-A4D0-8E70ECCE4C9D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004-A67E-445B-8073-7C2CA80AA148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ACFD-966A-4B01-9C1D-CD30714D564E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BCB0-E733-4A43-960B-58DAEFEA5AFE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42C3-5A4E-400F-894E-7CFBC5B80474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14FC-0BDA-4697-B9E3-93AB60699B74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859DAC-2290-4B12-92F5-40164BFAB346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58CA89E-EE52-47E6-B8E6-5B85B82D161E}" type="datetime1">
              <a:rPr lang="es-PY" smtClean="0"/>
              <a:pPr/>
              <a:t>19/04/2016</a:t>
            </a:fld>
            <a:endParaRPr lang="es-P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6480048" cy="2301240"/>
          </a:xfrm>
        </p:spPr>
        <p:txBody>
          <a:bodyPr/>
          <a:lstStyle/>
          <a:p>
            <a:r>
              <a:rPr lang="es-ES" dirty="0" smtClean="0"/>
              <a:t>“Una propuesta MDA para el soporte de aplicaciones RIA”</a:t>
            </a:r>
            <a:r>
              <a:rPr lang="es-ES" baseline="30000" dirty="0" smtClean="0"/>
              <a:t>1</a:t>
            </a:r>
            <a:endParaRPr lang="es-PY" baseline="30000" dirty="0"/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187624" y="3789040"/>
            <a:ext cx="6480048" cy="1752600"/>
          </a:xfrm>
        </p:spPr>
        <p:txBody>
          <a:bodyPr>
            <a:normAutofit/>
          </a:bodyPr>
          <a:lstStyle/>
          <a:p>
            <a:r>
              <a:rPr lang="es-ES" dirty="0" smtClean="0"/>
              <a:t>Autores: </a:t>
            </a:r>
          </a:p>
          <a:p>
            <a:endParaRPr lang="es-ES" dirty="0" smtClean="0"/>
          </a:p>
          <a:p>
            <a:r>
              <a:rPr lang="es-ES" dirty="0" smtClean="0"/>
              <a:t>Iván López, </a:t>
            </a:r>
            <a:r>
              <a:rPr lang="es-ES" dirty="0" err="1" smtClean="0"/>
              <a:t>Magalí</a:t>
            </a:r>
            <a:r>
              <a:rPr lang="es-ES" dirty="0" smtClean="0"/>
              <a:t> González, </a:t>
            </a:r>
          </a:p>
          <a:p>
            <a:r>
              <a:rPr lang="es-ES" dirty="0" err="1" smtClean="0"/>
              <a:t>Nathalie</a:t>
            </a:r>
            <a:r>
              <a:rPr lang="es-ES" dirty="0" smtClean="0"/>
              <a:t> Aquino y Luca </a:t>
            </a:r>
            <a:r>
              <a:rPr lang="es-ES" dirty="0" err="1" smtClean="0"/>
              <a:t>Cernuzzi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</a:t>
            </a:fld>
            <a:endParaRPr lang="es-PY" sz="160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5805264"/>
            <a:ext cx="7848872" cy="981925"/>
          </a:xfrm>
        </p:spPr>
        <p:txBody>
          <a:bodyPr/>
          <a:lstStyle/>
          <a:p>
            <a:r>
              <a:rPr lang="es-ES" sz="1600" dirty="0" smtClean="0"/>
              <a:t>1. Este trabajo ha sido desarrollado con el apoyo financiero del Consejo Nacional de Ciencia y Tecnología (CONACYT, Paraguay) en el marco del proyecto denominado "Mejorando el proceso de desarrollo de software: propuesta basada en MDD" (14-INV-056). </a:t>
            </a:r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 smtClean="0"/>
              <a:t>		 Live </a:t>
            </a:r>
            <a:r>
              <a:rPr lang="es-PY" b="1" dirty="0" err="1" smtClean="0"/>
              <a:t>Validation</a:t>
            </a:r>
            <a:endParaRPr lang="es-PY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10</a:t>
            </a:fld>
            <a:endParaRPr lang="es-PY"/>
          </a:p>
        </p:txBody>
      </p:sp>
      <p:pic>
        <p:nvPicPr>
          <p:cNvPr id="5" name="4 Imagen" descr="validaciones_v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340768"/>
            <a:ext cx="7589370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3600" b="1" dirty="0" smtClean="0"/>
              <a:t>Extensiones al </a:t>
            </a:r>
            <a:r>
              <a:rPr lang="es-PY" sz="3600" b="1" dirty="0" err="1" smtClean="0"/>
              <a:t>Metamodelo</a:t>
            </a:r>
            <a:r>
              <a:rPr lang="es-PY" sz="3600" b="1" dirty="0" smtClean="0"/>
              <a:t> de Contenido y Estructura de </a:t>
            </a:r>
            <a:r>
              <a:rPr lang="es-PY" sz="3600" b="1" i="1" dirty="0" err="1" smtClean="0"/>
              <a:t>MoWebA</a:t>
            </a:r>
            <a:endParaRPr lang="es-PY" sz="3600" b="1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412776"/>
            <a:ext cx="8890898" cy="5184576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11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b="1" dirty="0" smtClean="0"/>
              <a:t>Ejemplo de Interfaz RIA</a:t>
            </a:r>
            <a:endParaRPr lang="es-PY" b="1" dirty="0"/>
          </a:p>
        </p:txBody>
      </p:sp>
      <p:pic>
        <p:nvPicPr>
          <p:cNvPr id="4" name="3 Marcador de contenido" descr="ivan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058" y="1340768"/>
            <a:ext cx="8083374" cy="5409642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12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4000" b="1" dirty="0" smtClean="0"/>
              <a:t>PIM de ejemplo con </a:t>
            </a:r>
            <a:r>
              <a:rPr lang="es-PY" sz="4000" b="1" dirty="0" err="1" smtClean="0"/>
              <a:t>MoWebA</a:t>
            </a:r>
            <a:r>
              <a:rPr lang="es-PY" sz="4800" dirty="0" smtClean="0"/>
              <a:t/>
            </a:r>
            <a:br>
              <a:rPr lang="es-PY" sz="4800" dirty="0" smtClean="0"/>
            </a:br>
            <a:endParaRPr lang="es-PY" sz="4800" dirty="0"/>
          </a:p>
        </p:txBody>
      </p:sp>
      <p:pic>
        <p:nvPicPr>
          <p:cNvPr id="4" name="3 Marcador de contenido" descr="PIM cap4_v2_horizonta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0504" y="1052736"/>
            <a:ext cx="8963496" cy="5472607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13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sz="3600" b="1" dirty="0" smtClean="0"/>
              <a:t>El enfoque utilizado con </a:t>
            </a:r>
            <a:r>
              <a:rPr lang="es-PY" sz="3600" b="1" i="1" dirty="0" err="1" smtClean="0"/>
              <a:t>MoWebA</a:t>
            </a:r>
            <a:r>
              <a:rPr lang="es-PY" sz="3600" b="1" dirty="0" smtClean="0"/>
              <a:t> para la generación de interfaces enriquecidas</a:t>
            </a:r>
            <a:r>
              <a:rPr lang="es-PY" dirty="0" smtClean="0"/>
              <a:t/>
            </a:r>
            <a:br>
              <a:rPr lang="es-PY" dirty="0" smtClean="0"/>
            </a:br>
            <a:endParaRPr lang="es-PY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4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14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sz="3600" b="1" dirty="0" smtClean="0"/>
              <a:t>El enfoque utilizado con </a:t>
            </a:r>
            <a:r>
              <a:rPr lang="es-PY" sz="3600" b="1" i="1" dirty="0" err="1" smtClean="0"/>
              <a:t>MoWebA</a:t>
            </a:r>
            <a:r>
              <a:rPr lang="es-PY" sz="3600" b="1" dirty="0" smtClean="0"/>
              <a:t> para la generación de interfaces enriquecidas</a:t>
            </a:r>
            <a:r>
              <a:rPr lang="es-PY" dirty="0" smtClean="0"/>
              <a:t/>
            </a:r>
            <a:br>
              <a:rPr lang="es-PY" dirty="0" smtClean="0"/>
            </a:br>
            <a:endParaRPr lang="es-PY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15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sz="3600" b="1" dirty="0" smtClean="0"/>
              <a:t>El enfoque utilizado con </a:t>
            </a:r>
            <a:r>
              <a:rPr lang="es-PY" sz="3600" b="1" i="1" dirty="0" err="1" smtClean="0"/>
              <a:t>MoWebA</a:t>
            </a:r>
            <a:r>
              <a:rPr lang="es-PY" sz="3600" b="1" dirty="0" smtClean="0"/>
              <a:t> para la generación de interfaces enriquecidas</a:t>
            </a:r>
            <a:r>
              <a:rPr lang="es-PY" dirty="0" smtClean="0"/>
              <a:t/>
            </a:r>
            <a:br>
              <a:rPr lang="es-PY" dirty="0" smtClean="0"/>
            </a:br>
            <a:endParaRPr lang="es-PY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16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sz="3600" b="1" dirty="0" smtClean="0"/>
              <a:t>El enfoque utilizado con </a:t>
            </a:r>
            <a:r>
              <a:rPr lang="es-PY" sz="3600" b="1" i="1" dirty="0" err="1" smtClean="0"/>
              <a:t>MoWebA</a:t>
            </a:r>
            <a:r>
              <a:rPr lang="es-PY" sz="3600" b="1" dirty="0" smtClean="0"/>
              <a:t> para la generación de interfaces enriquecidas</a:t>
            </a:r>
            <a:r>
              <a:rPr lang="es-PY" dirty="0" smtClean="0"/>
              <a:t/>
            </a:r>
            <a:br>
              <a:rPr lang="es-PY" dirty="0" smtClean="0"/>
            </a:br>
            <a:endParaRPr lang="es-PY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17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sz="3600" b="1" dirty="0" smtClean="0"/>
              <a:t>El enfoque utilizado con </a:t>
            </a:r>
            <a:r>
              <a:rPr lang="es-PY" sz="3600" b="1" i="1" dirty="0" err="1" smtClean="0"/>
              <a:t>MoWebA</a:t>
            </a:r>
            <a:r>
              <a:rPr lang="es-PY" sz="3600" b="1" dirty="0" smtClean="0"/>
              <a:t> para la generación de interfaces enriquecidas</a:t>
            </a:r>
            <a:r>
              <a:rPr lang="es-PY" dirty="0" smtClean="0"/>
              <a:t/>
            </a:r>
            <a:br>
              <a:rPr lang="es-PY" dirty="0" smtClean="0"/>
            </a:br>
            <a:endParaRPr lang="es-PY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18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sz="3600" b="1" dirty="0" smtClean="0"/>
              <a:t>El enfoque utilizado con </a:t>
            </a:r>
            <a:r>
              <a:rPr lang="es-PY" sz="3600" b="1" i="1" dirty="0" err="1" smtClean="0"/>
              <a:t>MoWebA</a:t>
            </a:r>
            <a:r>
              <a:rPr lang="es-PY" sz="3600" b="1" dirty="0" smtClean="0"/>
              <a:t> para la generación de interfaces enriquecidas</a:t>
            </a:r>
            <a:r>
              <a:rPr lang="es-PY" dirty="0" smtClean="0"/>
              <a:t/>
            </a:r>
            <a:br>
              <a:rPr lang="es-PY" dirty="0" smtClean="0"/>
            </a:br>
            <a:endParaRPr lang="es-PY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7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19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b="1" dirty="0" smtClean="0"/>
              <a:t>Agenda</a:t>
            </a:r>
            <a:endParaRPr lang="es-P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Las </a:t>
            </a:r>
            <a:r>
              <a:rPr lang="es-ES" i="1" dirty="0" err="1" smtClean="0"/>
              <a:t>Rich</a:t>
            </a:r>
            <a:r>
              <a:rPr lang="es-ES" i="1" dirty="0" smtClean="0"/>
              <a:t> Internet </a:t>
            </a:r>
            <a:r>
              <a:rPr lang="es-ES" i="1" dirty="0" err="1" smtClean="0"/>
              <a:t>Applications</a:t>
            </a:r>
            <a:r>
              <a:rPr lang="es-ES" i="1" dirty="0" smtClean="0"/>
              <a:t> (RIA</a:t>
            </a:r>
            <a:r>
              <a:rPr lang="es-ES" dirty="0" smtClean="0"/>
              <a:t>)  </a:t>
            </a:r>
          </a:p>
          <a:p>
            <a:r>
              <a:rPr lang="es-ES" i="1" dirty="0" err="1" smtClean="0"/>
              <a:t>Model</a:t>
            </a:r>
            <a:r>
              <a:rPr lang="es-ES" i="1" dirty="0" smtClean="0"/>
              <a:t> </a:t>
            </a:r>
            <a:r>
              <a:rPr lang="es-ES" i="1" dirty="0" err="1" smtClean="0"/>
              <a:t>Driven</a:t>
            </a:r>
            <a:r>
              <a:rPr lang="es-ES" i="1" dirty="0" smtClean="0"/>
              <a:t> </a:t>
            </a:r>
            <a:r>
              <a:rPr lang="es-ES" i="1" dirty="0" err="1" smtClean="0"/>
              <a:t>Development</a:t>
            </a:r>
            <a:r>
              <a:rPr lang="es-ES" dirty="0" smtClean="0"/>
              <a:t> (</a:t>
            </a:r>
            <a:r>
              <a:rPr lang="es-ES" i="1" dirty="0" smtClean="0"/>
              <a:t>MDD)</a:t>
            </a:r>
            <a:r>
              <a:rPr lang="es-ES" dirty="0" smtClean="0"/>
              <a:t> para las </a:t>
            </a:r>
            <a:r>
              <a:rPr lang="es-ES" i="1" dirty="0" smtClean="0"/>
              <a:t>RIA</a:t>
            </a:r>
            <a:r>
              <a:rPr lang="es-ES" dirty="0" smtClean="0"/>
              <a:t> </a:t>
            </a:r>
          </a:p>
          <a:p>
            <a:r>
              <a:rPr lang="es-ES" i="1" dirty="0" err="1" smtClean="0"/>
              <a:t>Model</a:t>
            </a:r>
            <a:r>
              <a:rPr lang="es-ES" i="1" dirty="0" smtClean="0"/>
              <a:t> </a:t>
            </a:r>
            <a:r>
              <a:rPr lang="es-ES" i="1" dirty="0" err="1" smtClean="0"/>
              <a:t>Oriented</a:t>
            </a:r>
            <a:r>
              <a:rPr lang="es-ES" i="1" dirty="0" smtClean="0"/>
              <a:t> Web </a:t>
            </a:r>
            <a:r>
              <a:rPr lang="es-ES" i="1" dirty="0" err="1" smtClean="0"/>
              <a:t>Aproach</a:t>
            </a:r>
            <a:r>
              <a:rPr lang="es-ES" dirty="0" smtClean="0"/>
              <a:t> (</a:t>
            </a:r>
            <a:r>
              <a:rPr lang="es-ES" i="1" dirty="0" err="1" smtClean="0"/>
              <a:t>MoWebA</a:t>
            </a:r>
            <a:r>
              <a:rPr lang="es-ES" i="1" dirty="0" smtClean="0"/>
              <a:t>)</a:t>
            </a:r>
            <a:r>
              <a:rPr lang="es-ES" dirty="0" smtClean="0"/>
              <a:t> </a:t>
            </a:r>
          </a:p>
          <a:p>
            <a:r>
              <a:rPr lang="es-PY" dirty="0" smtClean="0"/>
              <a:t>La capa de Presentación de </a:t>
            </a:r>
            <a:r>
              <a:rPr lang="es-PY" i="1" dirty="0" err="1" smtClean="0"/>
              <a:t>MoWebA</a:t>
            </a:r>
            <a:r>
              <a:rPr lang="es-PY" i="1" dirty="0" smtClean="0"/>
              <a:t> </a:t>
            </a:r>
            <a:r>
              <a:rPr lang="es-PY" dirty="0" smtClean="0"/>
              <a:t>y la nueva propuesta de extensión</a:t>
            </a:r>
          </a:p>
          <a:p>
            <a:r>
              <a:rPr lang="es-PY" dirty="0" smtClean="0"/>
              <a:t>Transformación  de modelo a texto (</a:t>
            </a:r>
            <a:r>
              <a:rPr lang="es-PY" i="1" dirty="0" smtClean="0"/>
              <a:t>M2T</a:t>
            </a:r>
            <a:r>
              <a:rPr lang="es-PY" dirty="0" smtClean="0"/>
              <a:t>) para la plataforma destino </a:t>
            </a:r>
            <a:r>
              <a:rPr lang="es-PY" i="1" dirty="0" err="1" smtClean="0"/>
              <a:t>jQueryUI</a:t>
            </a:r>
            <a:r>
              <a:rPr lang="es-PY" dirty="0" smtClean="0"/>
              <a:t> y </a:t>
            </a:r>
            <a:r>
              <a:rPr lang="es-PY" i="1" dirty="0" err="1" smtClean="0"/>
              <a:t>jQuery</a:t>
            </a:r>
            <a:r>
              <a:rPr lang="es-PY" i="1" dirty="0" smtClean="0"/>
              <a:t> </a:t>
            </a:r>
            <a:r>
              <a:rPr lang="es-PY" i="1" dirty="0" err="1" smtClean="0"/>
              <a:t>Validation</a:t>
            </a:r>
            <a:r>
              <a:rPr lang="es-PY" i="1" dirty="0" smtClean="0"/>
              <a:t> </a:t>
            </a:r>
            <a:r>
              <a:rPr lang="es-PY" i="1" dirty="0" err="1" smtClean="0"/>
              <a:t>Plugin</a:t>
            </a:r>
            <a:endParaRPr lang="es-PY" dirty="0" smtClean="0"/>
          </a:p>
          <a:p>
            <a:r>
              <a:rPr lang="es-ES" dirty="0" smtClean="0"/>
              <a:t>Ilustración de la propuesta de extensión. </a:t>
            </a:r>
          </a:p>
          <a:p>
            <a:r>
              <a:rPr lang="es-ES" dirty="0" smtClean="0"/>
              <a:t>Conclusión y trabajos futuros</a:t>
            </a:r>
            <a:endParaRPr lang="es-PY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</a:t>
            </a:fld>
            <a:endParaRPr lang="es-PY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67600" cy="1143000"/>
          </a:xfrm>
        </p:spPr>
        <p:txBody>
          <a:bodyPr/>
          <a:lstStyle/>
          <a:p>
            <a:r>
              <a:rPr lang="es-PY" b="1" dirty="0" smtClean="0"/>
              <a:t>Ejemplo de transformación</a:t>
            </a:r>
            <a:endParaRPr lang="es-PY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20</a:t>
            </a:fld>
            <a:endParaRPr lang="es-PY" sz="1600" dirty="0"/>
          </a:p>
        </p:txBody>
      </p:sp>
      <p:pic>
        <p:nvPicPr>
          <p:cNvPr id="9" name="8 Marcador de contenido" descr="reglas de tranformac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1210" y="1284541"/>
            <a:ext cx="9042790" cy="53128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470648" cy="1143000"/>
          </a:xfrm>
        </p:spPr>
        <p:txBody>
          <a:bodyPr/>
          <a:lstStyle/>
          <a:p>
            <a:r>
              <a:rPr lang="es-PY" b="1" dirty="0" smtClean="0"/>
              <a:t>Ilustración de la propuesta</a:t>
            </a:r>
            <a:endParaRPr lang="es-PY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21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b="1" cap="all" dirty="0" smtClean="0"/>
              <a:t>UN SISTEMA DE GESTIÓN DE PERSONAS - </a:t>
            </a:r>
            <a:r>
              <a:rPr lang="es-PY" b="1" i="1" cap="all" dirty="0" smtClean="0"/>
              <a:t>PERSON MANAGER</a:t>
            </a:r>
            <a:endParaRPr lang="es-PY" b="1" cap="al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PY" dirty="0" smtClean="0"/>
          </a:p>
          <a:p>
            <a:r>
              <a:rPr lang="es-ES" i="1" dirty="0" err="1" smtClean="0"/>
              <a:t>Person</a:t>
            </a:r>
            <a:r>
              <a:rPr lang="es-ES" i="1" dirty="0" smtClean="0"/>
              <a:t> Manager</a:t>
            </a:r>
            <a:r>
              <a:rPr lang="es-ES" dirty="0" smtClean="0"/>
              <a:t> es una aplicación basada en el trabajo de </a:t>
            </a:r>
            <a:r>
              <a:rPr lang="es-ES" dirty="0" err="1" smtClean="0"/>
              <a:t>Gharavi</a:t>
            </a:r>
            <a:r>
              <a:rPr lang="es-ES" dirty="0" smtClean="0"/>
              <a:t>, que contiene funciones de creación, listado y borrado de registros correspondiente a personas. </a:t>
            </a:r>
            <a:endParaRPr lang="es-PY" dirty="0" smtClean="0"/>
          </a:p>
          <a:p>
            <a:endParaRPr lang="es-PY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22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Y" b="1" dirty="0" smtClean="0"/>
              <a:t> El caso y las unidades de análisis</a:t>
            </a:r>
            <a:endParaRPr lang="es-PY" dirty="0"/>
          </a:p>
        </p:txBody>
      </p:sp>
      <p:pic>
        <p:nvPicPr>
          <p:cNvPr id="5" name="4 Marcador de contenido" descr="ilustració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1665" y="1630484"/>
            <a:ext cx="5666639" cy="4962820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23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4706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b="1" dirty="0" smtClean="0"/>
              <a:t> Preguntas de investigación</a:t>
            </a:r>
            <a:br>
              <a:rPr lang="es-PY" b="1" dirty="0" smtClean="0"/>
            </a:br>
            <a:endParaRPr lang="es-PY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24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i="1" dirty="0" smtClean="0"/>
              <a:t>PI2: ¿Para cuál de los enfoques  es necesaria  una mayor cantidad de generaciones de código para obtener la interfaz de usuario final?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2400" b="1" dirty="0"/>
          </a:p>
        </p:txBody>
      </p:sp>
      <p:pic>
        <p:nvPicPr>
          <p:cNvPr id="7" name="6 Marcador de contenido" descr="tiempos de modelad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2348880"/>
            <a:ext cx="8960339" cy="2952328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25</a:t>
            </a:fld>
            <a:endParaRPr lang="es-PY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23528" y="5445225"/>
            <a:ext cx="76328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i="1" dirty="0" smtClean="0"/>
              <a:t>           	    MoWebA</a:t>
            </a:r>
            <a:r>
              <a:rPr lang="es-PY" sz="2000" i="1" dirty="0" smtClean="0"/>
              <a:t>4</a:t>
            </a:r>
            <a:r>
              <a:rPr lang="es-PY" sz="2000" i="1" dirty="0" smtClean="0"/>
              <a:t>RIA</a:t>
            </a:r>
            <a:r>
              <a:rPr lang="es-PY" sz="2000" dirty="0" smtClean="0"/>
              <a:t> </a:t>
            </a:r>
            <a:r>
              <a:rPr lang="es-PY" sz="2000" dirty="0" smtClean="0"/>
              <a:t>demoró 8 minutos más que </a:t>
            </a:r>
            <a:r>
              <a:rPr lang="es-PY" sz="2000" i="1" dirty="0" err="1" smtClean="0"/>
              <a:t>MoWebA</a:t>
            </a:r>
            <a:endParaRPr lang="es-PY" sz="2000" i="1" dirty="0" smtClean="0"/>
          </a:p>
          <a:p>
            <a:endParaRPr lang="es-PY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33265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 smtClean="0">
                <a:latin typeface="+mj-lt"/>
              </a:rPr>
              <a:t>PI1: ¿Consume una mayor cantidad de tiempo modelar la aplicación aplicando MoWebA4RIA que </a:t>
            </a:r>
            <a:r>
              <a:rPr lang="es-PY" sz="2400" b="1" dirty="0" err="1" smtClean="0">
                <a:latin typeface="+mj-lt"/>
              </a:rPr>
              <a:t>MoWebA</a:t>
            </a:r>
            <a:r>
              <a:rPr lang="es-PY" sz="2400" b="1" dirty="0" smtClean="0">
                <a:latin typeface="+mj-lt"/>
              </a:rPr>
              <a:t>?</a:t>
            </a:r>
            <a:endParaRPr lang="es-PY" sz="24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5949280"/>
            <a:ext cx="939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i="1" dirty="0" smtClean="0"/>
              <a:t>        MoWebA4RIA</a:t>
            </a:r>
            <a:r>
              <a:rPr lang="es-PY" sz="2000" dirty="0" smtClean="0"/>
              <a:t> </a:t>
            </a:r>
            <a:r>
              <a:rPr lang="es-PY" sz="2000" dirty="0" smtClean="0"/>
              <a:t>deparó en 2 generaciones más de código que </a:t>
            </a:r>
            <a:r>
              <a:rPr lang="es-PY" sz="2000" i="1" dirty="0" err="1" smtClean="0"/>
              <a:t>MoWebA</a:t>
            </a:r>
            <a:endParaRPr lang="es-PY" sz="20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400" b="1" i="1" dirty="0" smtClean="0"/>
              <a:t>PI3: Desde el punto de vista de las presentaciones enriquecidas, ¿qué ventajas aportan las características RIA presentes en la aplicación implementada con </a:t>
            </a:r>
            <a:r>
              <a:rPr lang="es-PY" sz="2400" b="1" i="1" dirty="0" smtClean="0"/>
              <a:t>MoWebA</a:t>
            </a:r>
            <a:r>
              <a:rPr lang="es-PY" sz="2400" b="1" i="1" dirty="0" smtClean="0"/>
              <a:t>4</a:t>
            </a:r>
            <a:r>
              <a:rPr lang="es-PY" sz="2400" b="1" i="1" dirty="0" smtClean="0"/>
              <a:t>RIA </a:t>
            </a:r>
            <a:r>
              <a:rPr lang="es-PY" sz="2400" b="1" i="1" dirty="0" smtClean="0"/>
              <a:t>con respecto a </a:t>
            </a:r>
            <a:r>
              <a:rPr lang="es-PY" sz="2400" b="1" i="1" dirty="0" err="1" smtClean="0"/>
              <a:t>MoWebA</a:t>
            </a:r>
            <a:r>
              <a:rPr lang="es-PY" sz="2400" b="1" i="1" dirty="0" smtClean="0"/>
              <a:t> </a:t>
            </a:r>
            <a:r>
              <a:rPr lang="es-PY" sz="2400" b="1" i="1" dirty="0" smtClean="0"/>
              <a:t>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50" y="1700808"/>
            <a:ext cx="9055736" cy="4968552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26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1080120"/>
          </a:xfrm>
        </p:spPr>
        <p:txBody>
          <a:bodyPr>
            <a:noAutofit/>
          </a:bodyPr>
          <a:lstStyle/>
          <a:p>
            <a:r>
              <a:rPr lang="es-PY" sz="2400" b="1" i="1" dirty="0" smtClean="0"/>
              <a:t>PI4: Desde el punto de vista de la lógica de negocios en el lado del cliente, ¿qué ventajas aportan las características RIA presentes en la aplicación implementada con </a:t>
            </a:r>
            <a:r>
              <a:rPr lang="es-PY" sz="2400" b="1" i="1" dirty="0" smtClean="0"/>
              <a:t>MoWebA</a:t>
            </a:r>
            <a:r>
              <a:rPr lang="es-PY" sz="2400" b="1" i="1" dirty="0" smtClean="0"/>
              <a:t>4</a:t>
            </a:r>
            <a:r>
              <a:rPr lang="es-PY" sz="2400" b="1" i="1" dirty="0" smtClean="0"/>
              <a:t>RIA </a:t>
            </a:r>
            <a:r>
              <a:rPr lang="es-PY" sz="2400" b="1" i="1" dirty="0" smtClean="0"/>
              <a:t>con respecto a </a:t>
            </a:r>
            <a:r>
              <a:rPr lang="es-PY" sz="2400" b="1" i="1" dirty="0" err="1" smtClean="0"/>
              <a:t>MoWebA</a:t>
            </a:r>
            <a:r>
              <a:rPr lang="es-PY" sz="2400" b="1" i="1" dirty="0" smtClean="0"/>
              <a:t>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628800"/>
            <a:ext cx="8702132" cy="4896544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27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400" b="1" i="1" dirty="0" smtClean="0"/>
              <a:t>PI5: Para cada una de las vistas del </a:t>
            </a:r>
            <a:r>
              <a:rPr lang="es-PY" sz="2400" b="1" i="1" dirty="0" err="1" smtClean="0"/>
              <a:t>Person</a:t>
            </a:r>
            <a:r>
              <a:rPr lang="es-PY" sz="2400" b="1" i="1" dirty="0" smtClean="0"/>
              <a:t> Manager, ¿qué cantidad de líneas de código para la interfaz de usuario se pudieron generar de manera automática a partir de los modelos, en cada uno de los enfoques implementados?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4400" b="1" dirty="0"/>
          </a:p>
        </p:txBody>
      </p:sp>
      <p:pic>
        <p:nvPicPr>
          <p:cNvPr id="4" name="3 Marcador de contenido" descr="lineas de codi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297" y="2060850"/>
            <a:ext cx="6913310" cy="3737324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28</a:t>
            </a:fld>
            <a:endParaRPr lang="es-PY" sz="1600" dirty="0"/>
          </a:p>
        </p:txBody>
      </p:sp>
      <p:sp>
        <p:nvSpPr>
          <p:cNvPr id="6" name="5 Rectángulo"/>
          <p:cNvSpPr/>
          <p:nvPr/>
        </p:nvSpPr>
        <p:spPr>
          <a:xfrm>
            <a:off x="467544" y="5877272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2000" i="1" dirty="0" smtClean="0"/>
              <a:t>En </a:t>
            </a:r>
            <a:r>
              <a:rPr lang="es-PY" sz="2000" i="1" dirty="0" err="1" smtClean="0"/>
              <a:t>MoWebA</a:t>
            </a:r>
            <a:r>
              <a:rPr lang="es-PY" sz="2000" dirty="0" smtClean="0"/>
              <a:t> con </a:t>
            </a:r>
            <a:r>
              <a:rPr lang="es-PY" sz="2000" i="1" dirty="0" smtClean="0"/>
              <a:t>RIA</a:t>
            </a:r>
            <a:r>
              <a:rPr lang="es-PY" sz="2000" dirty="0" smtClean="0"/>
              <a:t> el 57 % del código se genera de manera automática y en </a:t>
            </a:r>
            <a:r>
              <a:rPr lang="es-PY" sz="2000" i="1" dirty="0" err="1" smtClean="0"/>
              <a:t>MoWebA</a:t>
            </a:r>
            <a:r>
              <a:rPr lang="es-PY" sz="2000" dirty="0" smtClean="0"/>
              <a:t> sin </a:t>
            </a:r>
            <a:r>
              <a:rPr lang="es-PY" sz="2000" i="1" dirty="0" smtClean="0"/>
              <a:t>RIA el </a:t>
            </a:r>
            <a:r>
              <a:rPr lang="es-PY" sz="2000" dirty="0" smtClean="0"/>
              <a:t>47% </a:t>
            </a:r>
            <a:endParaRPr lang="es-PY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b="1" dirty="0" smtClean="0"/>
              <a:t>Conclusión</a:t>
            </a:r>
            <a:endParaRPr lang="es-P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PY" sz="1600" dirty="0" smtClean="0"/>
              <a:t>Precisamente con este trabajo de fin de carrera se alcanzó  aportar lo siguiente:</a:t>
            </a:r>
          </a:p>
          <a:p>
            <a:pPr lvl="0"/>
            <a:r>
              <a:rPr lang="es-PY" sz="1800" dirty="0" smtClean="0"/>
              <a:t>Características y tecnologías de las </a:t>
            </a:r>
            <a:r>
              <a:rPr lang="es-PY" sz="1800" i="1" dirty="0" smtClean="0"/>
              <a:t>RIA</a:t>
            </a:r>
            <a:endParaRPr lang="es-PY" sz="1800" dirty="0" smtClean="0"/>
          </a:p>
          <a:p>
            <a:pPr lvl="0"/>
            <a:r>
              <a:rPr lang="es-PY" sz="1800" dirty="0" smtClean="0"/>
              <a:t>Estado del arte de las principales metodologías Web basadas en </a:t>
            </a:r>
            <a:r>
              <a:rPr lang="es-PY" sz="1800" i="1" dirty="0" smtClean="0"/>
              <a:t>MDD</a:t>
            </a:r>
            <a:r>
              <a:rPr lang="es-PY" sz="1800" dirty="0" smtClean="0"/>
              <a:t> y </a:t>
            </a:r>
            <a:r>
              <a:rPr lang="es-PY" sz="1800" i="1" dirty="0" smtClean="0"/>
              <a:t>MDA</a:t>
            </a:r>
            <a:r>
              <a:rPr lang="es-PY" sz="1800" dirty="0" smtClean="0"/>
              <a:t> para </a:t>
            </a:r>
            <a:r>
              <a:rPr lang="es-PY" sz="1800" i="1" dirty="0" smtClean="0"/>
              <a:t>RIA</a:t>
            </a:r>
            <a:endParaRPr lang="es-PY" sz="1800" dirty="0" smtClean="0"/>
          </a:p>
          <a:p>
            <a:pPr lvl="0"/>
            <a:r>
              <a:rPr lang="es-PY" sz="1800" dirty="0" smtClean="0"/>
              <a:t>Un análisis de los elementos de interfaz enriquecidos (</a:t>
            </a:r>
            <a:r>
              <a:rPr lang="es-PY" sz="1800" i="1" dirty="0" err="1" smtClean="0"/>
              <a:t>widgets</a:t>
            </a:r>
            <a:r>
              <a:rPr lang="es-PY" sz="1800" dirty="0" smtClean="0"/>
              <a:t>) más utilizados</a:t>
            </a:r>
          </a:p>
          <a:p>
            <a:pPr lvl="0"/>
            <a:r>
              <a:rPr lang="es-PY" sz="1800" dirty="0" smtClean="0"/>
              <a:t>Una extensión a los </a:t>
            </a:r>
            <a:r>
              <a:rPr lang="es-PY" sz="1800" dirty="0" err="1" smtClean="0"/>
              <a:t>metamodelos</a:t>
            </a:r>
            <a:r>
              <a:rPr lang="es-PY" sz="1800" dirty="0" smtClean="0"/>
              <a:t> de Contenido (</a:t>
            </a:r>
            <a:r>
              <a:rPr lang="es-PY" sz="1800" i="1" dirty="0" smtClean="0"/>
              <a:t>Content</a:t>
            </a:r>
            <a:r>
              <a:rPr lang="es-PY" sz="1800" dirty="0" smtClean="0"/>
              <a:t>) y Estructura (</a:t>
            </a:r>
            <a:r>
              <a:rPr lang="es-PY" sz="1800" i="1" dirty="0" err="1" smtClean="0"/>
              <a:t>Layout</a:t>
            </a:r>
            <a:r>
              <a:rPr lang="es-PY" sz="1800" dirty="0" smtClean="0"/>
              <a:t>) de </a:t>
            </a:r>
            <a:r>
              <a:rPr lang="es-PY" sz="1800" i="1" dirty="0" err="1" smtClean="0"/>
              <a:t>MoWebA</a:t>
            </a:r>
            <a:endParaRPr lang="es-PY" sz="1800" i="1" dirty="0" smtClean="0"/>
          </a:p>
          <a:p>
            <a:pPr lvl="0"/>
            <a:r>
              <a:rPr lang="es-PY" sz="1800" dirty="0" smtClean="0"/>
              <a:t>Una extensión a los perfiles de Contenido(</a:t>
            </a:r>
            <a:r>
              <a:rPr lang="es-PY" sz="1800" i="1" dirty="0" smtClean="0"/>
              <a:t>Content</a:t>
            </a:r>
            <a:r>
              <a:rPr lang="es-PY" sz="1800" dirty="0" smtClean="0"/>
              <a:t>) y Estructura (</a:t>
            </a:r>
            <a:r>
              <a:rPr lang="es-PY" sz="1800" i="1" dirty="0" err="1" smtClean="0"/>
              <a:t>Layout</a:t>
            </a:r>
            <a:r>
              <a:rPr lang="es-PY" sz="1800" dirty="0" smtClean="0"/>
              <a:t>)</a:t>
            </a:r>
          </a:p>
          <a:p>
            <a:pPr lvl="0"/>
            <a:r>
              <a:rPr lang="es-PY" sz="1800" dirty="0" smtClean="0"/>
              <a:t>Un  análisis de herramientas de transformación de modelo a texto (</a:t>
            </a:r>
            <a:r>
              <a:rPr lang="es-PY" sz="1800" i="1" dirty="0" smtClean="0"/>
              <a:t>M2T)</a:t>
            </a:r>
            <a:endParaRPr lang="es-PY" sz="1800" dirty="0" smtClean="0"/>
          </a:p>
          <a:p>
            <a:pPr lvl="0"/>
            <a:r>
              <a:rPr lang="es-PY" sz="1800" dirty="0" smtClean="0"/>
              <a:t>Implementación con </a:t>
            </a:r>
            <a:r>
              <a:rPr lang="es-PY" sz="1800" i="1" dirty="0" err="1" smtClean="0"/>
              <a:t>Acceleo</a:t>
            </a:r>
            <a:r>
              <a:rPr lang="es-PY" sz="1800" i="1" dirty="0" smtClean="0"/>
              <a:t> </a:t>
            </a:r>
            <a:r>
              <a:rPr lang="es-PY" sz="1800" dirty="0" smtClean="0"/>
              <a:t>de las plantillas de presentación y estructura</a:t>
            </a:r>
          </a:p>
          <a:p>
            <a:pPr lvl="0"/>
            <a:r>
              <a:rPr lang="es-PY" sz="1800" dirty="0" smtClean="0"/>
              <a:t>Una ilustración de la propuesta</a:t>
            </a:r>
          </a:p>
          <a:p>
            <a:pPr lvl="0"/>
            <a:endParaRPr lang="es-PY" sz="1800" i="1" dirty="0" smtClean="0"/>
          </a:p>
          <a:p>
            <a:pPr lvl="0"/>
            <a:endParaRPr lang="es-PY" sz="1800" dirty="0" smtClean="0"/>
          </a:p>
          <a:p>
            <a:pPr lvl="0"/>
            <a:endParaRPr lang="es-PY" sz="1800" dirty="0" smtClean="0"/>
          </a:p>
          <a:p>
            <a:pPr lvl="0"/>
            <a:endParaRPr lang="es-PY" sz="1200" dirty="0" smtClean="0"/>
          </a:p>
          <a:p>
            <a:endParaRPr lang="es-PY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29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Y" sz="4000" dirty="0" err="1" smtClean="0"/>
              <a:t>Rich</a:t>
            </a:r>
            <a:r>
              <a:rPr lang="es-PY" sz="4000" dirty="0" smtClean="0"/>
              <a:t> Internet </a:t>
            </a:r>
            <a:r>
              <a:rPr lang="es-PY" sz="4000" dirty="0" err="1" smtClean="0"/>
              <a:t>Applications</a:t>
            </a:r>
            <a:r>
              <a:rPr lang="es-PY" sz="4000" dirty="0" smtClean="0"/>
              <a:t/>
            </a:r>
            <a:br>
              <a:rPr lang="es-PY" sz="4000" dirty="0" smtClean="0"/>
            </a:br>
            <a:r>
              <a:rPr lang="es-PY" sz="4000" dirty="0" smtClean="0"/>
              <a:t>      (RIA)</a:t>
            </a:r>
            <a:endParaRPr lang="es-PY" sz="4000" dirty="0"/>
          </a:p>
        </p:txBody>
      </p:sp>
      <p:pic>
        <p:nvPicPr>
          <p:cNvPr id="6" name="5 Marcador de posición de imagen" descr="ria.gif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3166" r="3166"/>
          <a:stretch>
            <a:fillRect/>
          </a:stretch>
        </p:blipFill>
        <p:spPr/>
      </p:pic>
      <p:sp>
        <p:nvSpPr>
          <p:cNvPr id="3" name="2 Marcador de contenid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Y" sz="1800" dirty="0" smtClean="0"/>
              <a:t>Almacenamiento de los datos</a:t>
            </a:r>
          </a:p>
          <a:p>
            <a:r>
              <a:rPr lang="es-ES" sz="1800" b="1" dirty="0" smtClean="0"/>
              <a:t>Lógica de negocio</a:t>
            </a:r>
          </a:p>
          <a:p>
            <a:r>
              <a:rPr lang="es-ES" sz="1800" dirty="0" smtClean="0"/>
              <a:t>Comunicación entre el cliente y el servidor</a:t>
            </a:r>
          </a:p>
          <a:p>
            <a:r>
              <a:rPr lang="es-PY" sz="1800" b="1" dirty="0" smtClean="0"/>
              <a:t>Presentaciones enriquecidas</a:t>
            </a:r>
            <a:endParaRPr lang="es-PY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D5EC-7A23-446C-A83E-212B1E6E29FC}" type="slidenum">
              <a:rPr lang="es-PY" sz="1600" smtClean="0"/>
              <a:pPr/>
              <a:t>3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b="1" dirty="0" smtClean="0"/>
              <a:t>Trabajos futuros</a:t>
            </a:r>
            <a:endParaRPr lang="es-P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467600" cy="4525963"/>
          </a:xfrm>
        </p:spPr>
        <p:txBody>
          <a:bodyPr>
            <a:noAutofit/>
          </a:bodyPr>
          <a:lstStyle/>
          <a:p>
            <a:pPr lvl="0"/>
            <a:r>
              <a:rPr lang="es-PY" sz="2000" dirty="0" smtClean="0"/>
              <a:t>Agregar más propiedades a los </a:t>
            </a:r>
            <a:r>
              <a:rPr lang="es-PY" sz="2000" i="1" dirty="0" err="1" smtClean="0"/>
              <a:t>widgets</a:t>
            </a:r>
            <a:r>
              <a:rPr lang="es-PY" sz="2000" dirty="0" smtClean="0"/>
              <a:t>  y a las validaciones locales de los campos</a:t>
            </a:r>
          </a:p>
          <a:p>
            <a:pPr lvl="0"/>
            <a:r>
              <a:rPr lang="es-PY" sz="2000" dirty="0" smtClean="0"/>
              <a:t>Agregar más </a:t>
            </a:r>
            <a:r>
              <a:rPr lang="es-PY" sz="2000" i="1" dirty="0" err="1" smtClean="0"/>
              <a:t>widgets</a:t>
            </a:r>
            <a:r>
              <a:rPr lang="es-PY" sz="2000" dirty="0" smtClean="0"/>
              <a:t> al </a:t>
            </a:r>
            <a:r>
              <a:rPr lang="es-PY" sz="2000" dirty="0" err="1" smtClean="0"/>
              <a:t>metamodelo</a:t>
            </a:r>
            <a:r>
              <a:rPr lang="es-PY" sz="2000" dirty="0" smtClean="0"/>
              <a:t> de contenido que también forman parte de </a:t>
            </a:r>
            <a:r>
              <a:rPr lang="es-PY" sz="2000" i="1" dirty="0" err="1" smtClean="0"/>
              <a:t>jQueryUI</a:t>
            </a:r>
            <a:endParaRPr lang="es-PY" sz="2000" dirty="0" smtClean="0"/>
          </a:p>
          <a:p>
            <a:pPr lvl="0"/>
            <a:r>
              <a:rPr lang="es-PY" sz="2000" dirty="0" smtClean="0"/>
              <a:t>Agregar a la capa de navegación extensiones para ofrecer una interacción asíncrona entre los lados cliente y servidor</a:t>
            </a:r>
          </a:p>
          <a:p>
            <a:pPr lvl="0"/>
            <a:r>
              <a:rPr lang="es-PY" sz="2000" dirty="0" smtClean="0"/>
              <a:t>Validar la propuesta llevando a cabo transformaciones a otras plataformas destino</a:t>
            </a:r>
          </a:p>
          <a:p>
            <a:pPr lvl="0"/>
            <a:r>
              <a:rPr lang="es-PY" sz="2000" dirty="0" smtClean="0"/>
              <a:t>Efectuar la validación de la propuesta, por medio de un caso de estudio o un experimento</a:t>
            </a:r>
            <a:endParaRPr lang="es-PY" sz="9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30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49289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PY" dirty="0" smtClean="0"/>
              <a:t>Muchas gracias por su amable </a:t>
            </a:r>
            <a:r>
              <a:rPr lang="es-PY" dirty="0" smtClean="0"/>
              <a:t>				atención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31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Herramientas </a:t>
            </a:r>
            <a:r>
              <a:rPr lang="es-ES" b="1" dirty="0"/>
              <a:t>para el desarrollo de las </a:t>
            </a:r>
            <a:r>
              <a:rPr lang="es-ES" b="1" dirty="0" smtClean="0"/>
              <a:t>RIA</a:t>
            </a:r>
            <a:endParaRPr lang="es-ES" b="1" dirty="0"/>
          </a:p>
        </p:txBody>
      </p:sp>
      <p:pic>
        <p:nvPicPr>
          <p:cNvPr id="4" name="3 Marcador de contenido" descr="frameworks ri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73691" y="1600200"/>
            <a:ext cx="6034617" cy="4525963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4</a:t>
            </a:fld>
            <a:endParaRPr lang="es-PY" sz="1600" dirty="0"/>
          </a:p>
        </p:txBody>
      </p:sp>
    </p:spTree>
    <p:extLst>
      <p:ext uri="{BB962C8B-B14F-4D97-AF65-F5344CB8AC3E}">
        <p14:creationId xmlns:p14="http://schemas.microsoft.com/office/powerpoint/2010/main" xmlns="" val="8830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PY" sz="3200" b="1" cap="all" dirty="0" smtClean="0"/>
              <a:t>Principales enfoques de desarrollo Web basado en modelos para las </a:t>
            </a:r>
            <a:r>
              <a:rPr lang="es-PY" sz="3200" b="1" i="1" cap="all" dirty="0" smtClean="0"/>
              <a:t>RIA</a:t>
            </a:r>
            <a:endParaRPr lang="es-PY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5</a:t>
            </a:fld>
            <a:endParaRPr lang="es-PY" sz="1600" dirty="0"/>
          </a:p>
        </p:txBody>
      </p:sp>
      <p:pic>
        <p:nvPicPr>
          <p:cNvPr id="6" name="5 Marcador de contenido" descr="Tabla comparativa MD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556792"/>
            <a:ext cx="7560840" cy="50686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Análisis de las metodologías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Cobertura incompleta a las características RIA</a:t>
            </a:r>
          </a:p>
          <a:p>
            <a:r>
              <a:rPr lang="es-PY" dirty="0" smtClean="0"/>
              <a:t>Lenguaje </a:t>
            </a:r>
            <a:r>
              <a:rPr lang="es-PY" dirty="0"/>
              <a:t>de </a:t>
            </a:r>
            <a:r>
              <a:rPr lang="es-PY" dirty="0" smtClean="0"/>
              <a:t>modelado no estándar</a:t>
            </a:r>
          </a:p>
          <a:p>
            <a:r>
              <a:rPr lang="es-PY" dirty="0" smtClean="0"/>
              <a:t>Modelos PIM con detalles de alguna plataforma destino</a:t>
            </a:r>
          </a:p>
          <a:p>
            <a:endParaRPr lang="es-PY" dirty="0" smtClean="0"/>
          </a:p>
          <a:p>
            <a:endParaRPr lang="es-PY" dirty="0" smtClean="0"/>
          </a:p>
          <a:p>
            <a:endParaRPr lang="es-PY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6</a:t>
            </a:fld>
            <a:endParaRPr lang="es-PY" sz="1600" dirty="0"/>
          </a:p>
        </p:txBody>
      </p:sp>
    </p:spTree>
    <p:extLst>
      <p:ext uri="{BB962C8B-B14F-4D97-AF65-F5344CB8AC3E}">
        <p14:creationId xmlns:p14="http://schemas.microsoft.com/office/powerpoint/2010/main" xmlns="" val="24856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i="1" dirty="0" err="1" smtClean="0"/>
              <a:t>Model</a:t>
            </a:r>
            <a:r>
              <a:rPr lang="es-ES" b="1" i="1" dirty="0" smtClean="0"/>
              <a:t> </a:t>
            </a:r>
            <a:r>
              <a:rPr lang="es-ES" b="1" i="1" dirty="0" err="1" smtClean="0"/>
              <a:t>Oriented</a:t>
            </a:r>
            <a:r>
              <a:rPr lang="es-ES" b="1" i="1" dirty="0" smtClean="0"/>
              <a:t> Web </a:t>
            </a:r>
            <a:r>
              <a:rPr lang="es-ES" b="1" i="1" dirty="0" err="1" smtClean="0"/>
              <a:t>Aproach</a:t>
            </a:r>
            <a:r>
              <a:rPr lang="es-ES" b="1" dirty="0" smtClean="0"/>
              <a:t> (</a:t>
            </a:r>
            <a:r>
              <a:rPr lang="es-ES" b="1" i="1" dirty="0" err="1" smtClean="0"/>
              <a:t>MoWebA</a:t>
            </a:r>
            <a:r>
              <a:rPr lang="es-ES" b="1" i="1" dirty="0" smtClean="0"/>
              <a:t>)</a:t>
            </a:r>
            <a:endParaRPr lang="es-PY" b="1" dirty="0"/>
          </a:p>
        </p:txBody>
      </p:sp>
      <p:pic>
        <p:nvPicPr>
          <p:cNvPr id="4" name="3 Marcador de contenido" descr="moweba_nuev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71600" y="1628800"/>
            <a:ext cx="6912768" cy="500284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7</a:t>
            </a:fld>
            <a:endParaRPr lang="es-P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b="1" dirty="0" smtClean="0"/>
              <a:t>Aportes principales del trabajo</a:t>
            </a:r>
            <a:endParaRPr lang="es-P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 dirty="0" smtClean="0"/>
          </a:p>
          <a:p>
            <a:r>
              <a:rPr lang="es-PY" dirty="0" smtClean="0"/>
              <a:t>Extensiones a la capa de presentación</a:t>
            </a:r>
          </a:p>
          <a:p>
            <a:r>
              <a:rPr lang="es-PY" dirty="0" smtClean="0"/>
              <a:t>Reglas de transformación</a:t>
            </a:r>
          </a:p>
          <a:p>
            <a:r>
              <a:rPr lang="es-PY" dirty="0" smtClean="0"/>
              <a:t>Ilustración</a:t>
            </a:r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8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b="1" i="1" dirty="0" smtClean="0"/>
              <a:t>    </a:t>
            </a:r>
            <a:r>
              <a:rPr lang="es-PY" b="1" i="1" dirty="0" err="1" smtClean="0"/>
              <a:t>Widgets</a:t>
            </a:r>
            <a:r>
              <a:rPr lang="es-PY" b="1" dirty="0" smtClean="0"/>
              <a:t> </a:t>
            </a:r>
            <a:endParaRPr lang="es-PY" b="1" i="1" dirty="0"/>
          </a:p>
        </p:txBody>
      </p:sp>
      <p:pic>
        <p:nvPicPr>
          <p:cNvPr id="4" name="3 Marcador de contenido" descr="tab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268760"/>
            <a:ext cx="4968552" cy="2601985"/>
          </a:xfrm>
        </p:spPr>
      </p:pic>
      <p:pic>
        <p:nvPicPr>
          <p:cNvPr id="5" name="4 Imagen" descr="accord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968745"/>
            <a:ext cx="4896544" cy="2772623"/>
          </a:xfrm>
          <a:prstGeom prst="rect">
            <a:avLst/>
          </a:prstGeom>
        </p:spPr>
      </p:pic>
      <p:pic>
        <p:nvPicPr>
          <p:cNvPr id="7" name="6 Imagen" descr="RichToolti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080" y="5373216"/>
            <a:ext cx="3328005" cy="1268760"/>
          </a:xfrm>
          <a:prstGeom prst="rect">
            <a:avLst/>
          </a:prstGeom>
        </p:spPr>
      </p:pic>
      <p:pic>
        <p:nvPicPr>
          <p:cNvPr id="8" name="7 Imagen" descr="autoSugges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4128" y="2924944"/>
            <a:ext cx="2753566" cy="2344144"/>
          </a:xfrm>
          <a:prstGeom prst="rect">
            <a:avLst/>
          </a:prstGeom>
        </p:spPr>
      </p:pic>
      <p:pic>
        <p:nvPicPr>
          <p:cNvPr id="9" name="8 Imagen" descr="datePick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28184" y="1268760"/>
            <a:ext cx="1627033" cy="1570928"/>
          </a:xfrm>
          <a:prstGeom prst="rect">
            <a:avLst/>
          </a:prstGeom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9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13225</TotalTime>
  <Words>1835</Words>
  <Application>Microsoft Office PowerPoint</Application>
  <PresentationFormat>Presentación en pantalla (4:3)</PresentationFormat>
  <Paragraphs>223</Paragraphs>
  <Slides>31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Técnico</vt:lpstr>
      <vt:lpstr>“Una propuesta MDA para el soporte de aplicaciones RIA”1</vt:lpstr>
      <vt:lpstr>Agenda</vt:lpstr>
      <vt:lpstr>Rich Internet Applications       (RIA)</vt:lpstr>
      <vt:lpstr>Herramientas para el desarrollo de las RIA</vt:lpstr>
      <vt:lpstr>Principales enfoques de desarrollo Web basado en modelos para las RIA</vt:lpstr>
      <vt:lpstr>Análisis de las metodologías</vt:lpstr>
      <vt:lpstr>Model Oriented Web Aproach (MoWebA)</vt:lpstr>
      <vt:lpstr>Aportes principales del trabajo</vt:lpstr>
      <vt:lpstr>    Widgets </vt:lpstr>
      <vt:lpstr>   Live Validation</vt:lpstr>
      <vt:lpstr>Extensiones al Metamodelo de Contenido y Estructura de MoWebA</vt:lpstr>
      <vt:lpstr>Ejemplo de Interfaz RIA</vt:lpstr>
      <vt:lpstr>PIM de ejemplo con MoWebA </vt:lpstr>
      <vt:lpstr>El enfoque utilizado con MoWebA para la generación de interfaces enriquecidas </vt:lpstr>
      <vt:lpstr>El enfoque utilizado con MoWebA para la generación de interfaces enriquecidas </vt:lpstr>
      <vt:lpstr>El enfoque utilizado con MoWebA para la generación de interfaces enriquecidas </vt:lpstr>
      <vt:lpstr>El enfoque utilizado con MoWebA para la generación de interfaces enriquecidas </vt:lpstr>
      <vt:lpstr>El enfoque utilizado con MoWebA para la generación de interfaces enriquecidas </vt:lpstr>
      <vt:lpstr>El enfoque utilizado con MoWebA para la generación de interfaces enriquecidas </vt:lpstr>
      <vt:lpstr>Ejemplo de transformación</vt:lpstr>
      <vt:lpstr>Ilustración de la propuesta</vt:lpstr>
      <vt:lpstr>UN SISTEMA DE GESTIÓN DE PERSONAS - PERSON MANAGER</vt:lpstr>
      <vt:lpstr> El caso y las unidades de análisis</vt:lpstr>
      <vt:lpstr> Preguntas de investigación </vt:lpstr>
      <vt:lpstr>  PI2: ¿Para cuál de los enfoques  es necesaria  una mayor cantidad de generaciones de código para obtener la interfaz de usuario final?   </vt:lpstr>
      <vt:lpstr>PI3: Desde el punto de vista de las presentaciones enriquecidas, ¿qué ventajas aportan las características RIA presentes en la aplicación implementada con MoWebA4RIA con respecto a MoWebA ? </vt:lpstr>
      <vt:lpstr>PI4: Desde el punto de vista de la lógica de negocios en el lado del cliente, ¿qué ventajas aportan las características RIA presentes en la aplicación implementada con MoWebA4RIA con respecto a MoWebA? </vt:lpstr>
      <vt:lpstr>PI5: Para cada una de las vistas del Person Manager, ¿qué cantidad de líneas de código para la interfaz de usuario se pudieron generar de manera automática a partir de los modelos, en cada uno de los enfoques implementados? </vt:lpstr>
      <vt:lpstr>Conclusión</vt:lpstr>
      <vt:lpstr>Trabajos futuros</vt:lpstr>
      <vt:lpstr>Muchas gracias por su amable     atención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“Una propuesta MDA para el soporte de aplicaciones RIA”</dc:title>
  <dc:creator>marcazal</dc:creator>
  <cp:lastModifiedBy>marcazal</cp:lastModifiedBy>
  <cp:revision>56</cp:revision>
  <dcterms:created xsi:type="dcterms:W3CDTF">2015-10-13T03:28:35Z</dcterms:created>
  <dcterms:modified xsi:type="dcterms:W3CDTF">2016-04-20T12:17:14Z</dcterms:modified>
</cp:coreProperties>
</file>