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0"/>
  </p:notesMasterIdLst>
  <p:sldIdLst>
    <p:sldId id="256" r:id="rId2"/>
    <p:sldId id="260" r:id="rId3"/>
    <p:sldId id="259" r:id="rId4"/>
    <p:sldId id="261" r:id="rId5"/>
    <p:sldId id="262" r:id="rId6"/>
    <p:sldId id="283" r:id="rId7"/>
    <p:sldId id="284" r:id="rId8"/>
    <p:sldId id="263" r:id="rId9"/>
    <p:sldId id="267" r:id="rId10"/>
    <p:sldId id="266" r:id="rId11"/>
    <p:sldId id="268" r:id="rId12"/>
    <p:sldId id="294" r:id="rId13"/>
    <p:sldId id="292" r:id="rId14"/>
    <p:sldId id="291" r:id="rId15"/>
    <p:sldId id="293" r:id="rId16"/>
    <p:sldId id="295" r:id="rId17"/>
    <p:sldId id="285" r:id="rId18"/>
    <p:sldId id="269" r:id="rId19"/>
    <p:sldId id="296" r:id="rId20"/>
    <p:sldId id="270" r:id="rId21"/>
    <p:sldId id="271" r:id="rId22"/>
    <p:sldId id="272" r:id="rId23"/>
    <p:sldId id="276" r:id="rId24"/>
    <p:sldId id="275" r:id="rId25"/>
    <p:sldId id="274" r:id="rId26"/>
    <p:sldId id="277" r:id="rId27"/>
    <p:sldId id="279" r:id="rId28"/>
    <p:sldId id="281" r:id="rId29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gali" initials="m" lastIdx="13" clrIdx="0"/>
  <p:cmAuthor id="1" name="marcazal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6" autoAdjust="0"/>
    <p:restoredTop sz="68838" autoAdjust="0"/>
  </p:normalViewPr>
  <p:slideViewPr>
    <p:cSldViewPr>
      <p:cViewPr>
        <p:scale>
          <a:sx n="66" d="100"/>
          <a:sy n="66" d="100"/>
        </p:scale>
        <p:origin x="-1002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23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104F8-57FB-438D-98F1-A2F687608648}" type="datetimeFigureOut">
              <a:rPr lang="es-PY" smtClean="0"/>
              <a:pPr/>
              <a:t>27/04/2016</a:t>
            </a:fld>
            <a:endParaRPr lang="es-P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1F6FB-2DDC-455D-B27B-ACF9902ABC11}" type="slidenum">
              <a:rPr lang="es-PY" smtClean="0"/>
              <a:pPr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xmlns="" val="392466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Borrar la</a:t>
            </a:r>
            <a:r>
              <a:rPr lang="es-PY" baseline="0" dirty="0" smtClean="0"/>
              <a:t> ref.</a:t>
            </a:r>
          </a:p>
          <a:p>
            <a:r>
              <a:rPr lang="es-PY" baseline="0" dirty="0" smtClean="0"/>
              <a:t>Agregar los logos, el del </a:t>
            </a:r>
            <a:r>
              <a:rPr lang="es-PY" baseline="0" dirty="0" err="1" smtClean="0"/>
              <a:t>cibse</a:t>
            </a:r>
            <a:r>
              <a:rPr lang="es-PY" baseline="0" dirty="0" smtClean="0"/>
              <a:t>, </a:t>
            </a:r>
            <a:r>
              <a:rPr lang="es-PY" baseline="0" dirty="0" err="1" smtClean="0"/>
              <a:t>uca</a:t>
            </a:r>
            <a:r>
              <a:rPr lang="es-PY" baseline="0" dirty="0" smtClean="0"/>
              <a:t>, </a:t>
            </a:r>
            <a:r>
              <a:rPr lang="es-PY" baseline="0" dirty="0" err="1" smtClean="0"/>
              <a:t>dei</a:t>
            </a:r>
            <a:r>
              <a:rPr lang="es-PY" baseline="0" dirty="0" smtClean="0"/>
              <a:t>, </a:t>
            </a:r>
          </a:p>
          <a:p>
            <a:r>
              <a:rPr lang="es-PY" baseline="0" dirty="0" err="1" smtClean="0"/>
              <a:t>Add</a:t>
            </a:r>
            <a:r>
              <a:rPr lang="es-PY" baseline="0" dirty="0" smtClean="0"/>
              <a:t> el nombre de la </a:t>
            </a:r>
            <a:r>
              <a:rPr lang="es-PY" baseline="0" dirty="0" err="1" smtClean="0"/>
              <a:t>uca</a:t>
            </a:r>
            <a:r>
              <a:rPr lang="es-PY" baseline="0" dirty="0" smtClean="0"/>
              <a:t> completo</a:t>
            </a:r>
          </a:p>
          <a:p>
            <a:r>
              <a:rPr lang="es-PY" baseline="0" dirty="0" smtClean="0"/>
              <a:t>Mi nombre en cursiva</a:t>
            </a:r>
          </a:p>
          <a:p>
            <a:endParaRPr lang="es-PY" baseline="0" dirty="0" smtClean="0"/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</a:t>
            </a:fld>
            <a:endParaRPr lang="es-P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Resaltar</a:t>
            </a:r>
            <a:r>
              <a:rPr lang="es-PY" baseline="0" dirty="0" smtClean="0"/>
              <a:t> a medida que se avanza en la explicación.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11</a:t>
            </a:fld>
            <a:endParaRPr lang="es-PY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Resaltar</a:t>
            </a:r>
            <a:r>
              <a:rPr lang="es-PY" baseline="0" dirty="0" smtClean="0"/>
              <a:t> a medida que se avanza en la explicación.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12</a:t>
            </a:fld>
            <a:endParaRPr lang="es-PY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Resaltar</a:t>
            </a:r>
            <a:r>
              <a:rPr lang="es-PY" baseline="0" dirty="0" smtClean="0"/>
              <a:t> a medida que se avanza en la explicación.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13</a:t>
            </a:fld>
            <a:endParaRPr lang="es-PY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Resaltar</a:t>
            </a:r>
            <a:r>
              <a:rPr lang="es-PY" baseline="0" dirty="0" smtClean="0"/>
              <a:t> a medida que se avanza en la explicación.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14</a:t>
            </a:fld>
            <a:endParaRPr lang="es-PY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Resaltar</a:t>
            </a:r>
            <a:r>
              <a:rPr lang="es-PY" baseline="0" dirty="0" smtClean="0"/>
              <a:t> a medida que se avanza en la explicación.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15</a:t>
            </a:fld>
            <a:endParaRPr lang="es-PY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Resaltar</a:t>
            </a:r>
            <a:r>
              <a:rPr lang="es-PY" baseline="0" dirty="0" smtClean="0"/>
              <a:t> a medida que se avanza en la explicación.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16</a:t>
            </a:fld>
            <a:endParaRPr lang="es-PY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17</a:t>
            </a:fld>
            <a:endParaRPr lang="es-PY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dirty="0" err="1" smtClean="0"/>
              <a:t>Esplicación</a:t>
            </a:r>
            <a:r>
              <a:rPr lang="es-PY" dirty="0" smtClean="0"/>
              <a:t> general del </a:t>
            </a:r>
            <a:r>
              <a:rPr lang="es-PY" dirty="0" err="1" smtClean="0"/>
              <a:t>Person</a:t>
            </a:r>
            <a:r>
              <a:rPr lang="es-PY" dirty="0" smtClean="0"/>
              <a:t> Manager.</a:t>
            </a:r>
          </a:p>
          <a:p>
            <a:endParaRPr lang="es-PY" dirty="0" smtClean="0"/>
          </a:p>
          <a:p>
            <a:r>
              <a:rPr lang="es-PY" dirty="0" smtClean="0"/>
              <a:t>Se diseñó el </a:t>
            </a:r>
            <a:r>
              <a:rPr lang="es-PY" i="1" dirty="0" err="1" smtClean="0"/>
              <a:t>toy</a:t>
            </a:r>
            <a:r>
              <a:rPr lang="es-PY" i="1" dirty="0" smtClean="0"/>
              <a:t> </a:t>
            </a:r>
            <a:r>
              <a:rPr lang="es-PY" i="1" dirty="0" err="1" smtClean="0"/>
              <a:t>problem</a:t>
            </a:r>
            <a:r>
              <a:rPr lang="es-PY" i="1" dirty="0" smtClean="0"/>
              <a:t> </a:t>
            </a:r>
            <a:r>
              <a:rPr lang="es-PY" i="1" dirty="0" err="1" smtClean="0"/>
              <a:t>Person</a:t>
            </a:r>
            <a:r>
              <a:rPr lang="es-PY" i="1" dirty="0" smtClean="0"/>
              <a:t> Manager</a:t>
            </a:r>
            <a:r>
              <a:rPr lang="es-PY" dirty="0" smtClean="0"/>
              <a:t> y se separó el problema en 2 unidades de análisis.</a:t>
            </a:r>
          </a:p>
          <a:p>
            <a:r>
              <a:rPr lang="es-PY" dirty="0" smtClean="0"/>
              <a:t>Se elaboraron las preguntas de investigación de interés y se identificaron las variables de medición para la colección de los datos</a:t>
            </a:r>
          </a:p>
          <a:p>
            <a:r>
              <a:rPr lang="es-PY" dirty="0" smtClean="0"/>
              <a:t>Se colectaron  los datos en base a las mediciones hechas</a:t>
            </a:r>
          </a:p>
          <a:p>
            <a:r>
              <a:rPr lang="es-PY" dirty="0" smtClean="0"/>
              <a:t>Se analizaron los datos colectados y reportaron los resultados</a:t>
            </a:r>
          </a:p>
          <a:p>
            <a:endParaRPr lang="es-PY" dirty="0" smtClean="0"/>
          </a:p>
          <a:p>
            <a:endParaRPr lang="es-PY" dirty="0" smtClean="0"/>
          </a:p>
          <a:p>
            <a:endParaRPr lang="es-PY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18</a:t>
            </a:fld>
            <a:endParaRPr lang="es-PY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Más</a:t>
            </a:r>
            <a:r>
              <a:rPr lang="es-PY" baseline="0" dirty="0" smtClean="0"/>
              <a:t> sintético.</a:t>
            </a:r>
          </a:p>
          <a:p>
            <a:r>
              <a:rPr lang="es-PY" baseline="0" dirty="0" smtClean="0"/>
              <a:t>Explicación de arriba y abajo.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20</a:t>
            </a:fld>
            <a:endParaRPr lang="es-PY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Tenemos 5 PI. A</a:t>
            </a:r>
            <a:r>
              <a:rPr lang="es-PY" baseline="0" dirty="0" smtClean="0"/>
              <a:t> </a:t>
            </a:r>
            <a:r>
              <a:rPr lang="es-PY" baseline="0" dirty="0" err="1" smtClean="0"/>
              <a:t>continuacion</a:t>
            </a:r>
            <a:r>
              <a:rPr lang="es-PY" baseline="0" dirty="0" smtClean="0"/>
              <a:t> veremos 1 por 1 con sus análisis correspondiente.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21</a:t>
            </a:fld>
            <a:endParaRPr lang="es-P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Y" baseline="0" dirty="0" smtClean="0"/>
          </a:p>
          <a:p>
            <a:endParaRPr lang="es-PY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</a:t>
            </a:fld>
            <a:endParaRPr lang="es-PY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err="1" smtClean="0"/>
              <a:t>Conclusion</a:t>
            </a:r>
            <a:r>
              <a:rPr lang="es-PY" baseline="0" dirty="0" smtClean="0"/>
              <a:t> abajo, </a:t>
            </a:r>
            <a:r>
              <a:rPr lang="es-PY" baseline="0" dirty="0" err="1" smtClean="0"/>
              <a:t>Metodo</a:t>
            </a:r>
            <a:r>
              <a:rPr lang="es-PY" baseline="0" dirty="0" smtClean="0"/>
              <a:t> A % mas que </a:t>
            </a:r>
            <a:r>
              <a:rPr lang="es-PY" baseline="0" dirty="0" err="1" smtClean="0"/>
              <a:t>Metodo</a:t>
            </a:r>
            <a:r>
              <a:rPr lang="es-PY" baseline="0" dirty="0" smtClean="0"/>
              <a:t> B. del total..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22</a:t>
            </a:fld>
            <a:endParaRPr lang="es-PY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Y" baseline="0" dirty="0" smtClean="0"/>
          </a:p>
          <a:p>
            <a:r>
              <a:rPr lang="es-PY" baseline="0" dirty="0" smtClean="0"/>
              <a:t>MoWebA4RIA permite representar características de las presentaciones enriquecidas?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23</a:t>
            </a:fld>
            <a:endParaRPr lang="es-PY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dirty="0" smtClean="0"/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24</a:t>
            </a:fld>
            <a:endParaRPr lang="es-PY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25</a:t>
            </a:fld>
            <a:endParaRPr lang="es-PY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s-PY" sz="1400" dirty="0" smtClean="0"/>
              <a:t>3-</a:t>
            </a:r>
            <a:r>
              <a:rPr lang="es-PY" sz="1400" baseline="0" dirty="0" smtClean="0"/>
              <a:t> </a:t>
            </a:r>
            <a:r>
              <a:rPr lang="es-PY" sz="1400" dirty="0" smtClean="0"/>
              <a:t>En base a un análisis efectuado a portales Web  de uso extendido como </a:t>
            </a:r>
            <a:r>
              <a:rPr lang="es-PY" sz="1400" i="1" dirty="0" err="1" smtClean="0"/>
              <a:t>Facebook</a:t>
            </a:r>
            <a:r>
              <a:rPr lang="es-PY" sz="1400" dirty="0" smtClean="0"/>
              <a:t>, </a:t>
            </a:r>
            <a:r>
              <a:rPr lang="es-PY" sz="1400" i="1" dirty="0" err="1" smtClean="0"/>
              <a:t>Youtube</a:t>
            </a:r>
            <a:r>
              <a:rPr lang="es-PY" sz="1400" dirty="0" smtClean="0"/>
              <a:t>, </a:t>
            </a:r>
            <a:r>
              <a:rPr lang="es-PY" sz="1400" i="1" dirty="0" err="1" smtClean="0"/>
              <a:t>Gmail</a:t>
            </a:r>
            <a:r>
              <a:rPr lang="es-PY" sz="1400" dirty="0" smtClean="0"/>
              <a:t> y </a:t>
            </a:r>
            <a:r>
              <a:rPr lang="es-PY" sz="1400" i="1" dirty="0" smtClean="0"/>
              <a:t>Amazon</a:t>
            </a:r>
            <a:endParaRPr lang="es-PY" sz="1400" dirty="0" smtClean="0"/>
          </a:p>
          <a:p>
            <a:pPr lvl="1"/>
            <a:r>
              <a:rPr lang="es-PY" sz="1400" dirty="0" smtClean="0"/>
              <a:t>4.1 Una reestructuración y clasificación de los elementos de interfaz con los que cuenta la aproximación </a:t>
            </a:r>
            <a:r>
              <a:rPr lang="es-PY" sz="1400" i="1" dirty="0" err="1" smtClean="0"/>
              <a:t>MoWebA</a:t>
            </a:r>
            <a:r>
              <a:rPr lang="es-PY" sz="1400" dirty="0" smtClean="0"/>
              <a:t>, separando a los distintos componentes de interfaz en elementos de entrada, salida y control.</a:t>
            </a:r>
          </a:p>
          <a:p>
            <a:pPr lvl="1"/>
            <a:r>
              <a:rPr lang="es-PY" sz="1400" dirty="0" smtClean="0"/>
              <a:t>El agregado del patrón </a:t>
            </a:r>
            <a:r>
              <a:rPr lang="es-PY" sz="1400" i="1" dirty="0" err="1" smtClean="0"/>
              <a:t>composite</a:t>
            </a:r>
            <a:r>
              <a:rPr lang="es-PY" sz="1400" dirty="0" smtClean="0"/>
              <a:t>, para definir una jerarquía entre los distintos elementos de interfaz simples y compuestos. </a:t>
            </a:r>
          </a:p>
          <a:p>
            <a:pPr lvl="1"/>
            <a:r>
              <a:rPr lang="es-PY" sz="1400" i="1" dirty="0" err="1" smtClean="0"/>
              <a:t>Widgets</a:t>
            </a:r>
            <a:r>
              <a:rPr lang="es-PY" sz="1400" i="1" dirty="0" smtClean="0"/>
              <a:t> interactivos </a:t>
            </a:r>
            <a:r>
              <a:rPr lang="es-PY" sz="1400" dirty="0" smtClean="0"/>
              <a:t>comunes en las aplicaciones </a:t>
            </a:r>
            <a:r>
              <a:rPr lang="es-PY" sz="1400" i="1" dirty="0" smtClean="0"/>
              <a:t>RIA</a:t>
            </a:r>
            <a:r>
              <a:rPr lang="es-PY" sz="1400" dirty="0" smtClean="0"/>
              <a:t>, precisamente </a:t>
            </a:r>
            <a:r>
              <a:rPr lang="es-PY" sz="1400" i="1" dirty="0" err="1" smtClean="0"/>
              <a:t>richAccordion</a:t>
            </a:r>
            <a:r>
              <a:rPr lang="es-PY" sz="1400" dirty="0" smtClean="0"/>
              <a:t>, </a:t>
            </a:r>
            <a:r>
              <a:rPr lang="es-PY" sz="1400" i="1" dirty="0" err="1" smtClean="0"/>
              <a:t>richTabs</a:t>
            </a:r>
            <a:r>
              <a:rPr lang="es-PY" sz="1400" dirty="0" smtClean="0"/>
              <a:t>, </a:t>
            </a:r>
            <a:r>
              <a:rPr lang="es-PY" sz="1400" i="1" dirty="0" err="1" smtClean="0"/>
              <a:t>richAutoSuggest</a:t>
            </a:r>
            <a:r>
              <a:rPr lang="es-PY" sz="1400" dirty="0" smtClean="0"/>
              <a:t>, </a:t>
            </a:r>
            <a:r>
              <a:rPr lang="es-PY" sz="1400" i="1" dirty="0" err="1" smtClean="0"/>
              <a:t>richDatePicker</a:t>
            </a:r>
            <a:r>
              <a:rPr lang="es-PY" sz="1400" dirty="0" smtClean="0"/>
              <a:t> y </a:t>
            </a:r>
            <a:r>
              <a:rPr lang="es-PY" sz="1400" i="1" dirty="0" err="1" smtClean="0"/>
              <a:t>richToolTip</a:t>
            </a:r>
            <a:r>
              <a:rPr lang="es-PY" sz="1400" dirty="0" smtClean="0"/>
              <a:t> y la  validación de diversos campos de entrada (</a:t>
            </a:r>
            <a:r>
              <a:rPr lang="es-PY" sz="1400" i="1" dirty="0" smtClean="0"/>
              <a:t>Live </a:t>
            </a:r>
            <a:r>
              <a:rPr lang="es-PY" sz="1400" i="1" dirty="0" err="1" smtClean="0"/>
              <a:t>Validation</a:t>
            </a:r>
            <a:r>
              <a:rPr lang="es-PY" sz="1400" dirty="0" smtClean="0"/>
              <a:t>).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400" dirty="0" smtClean="0"/>
              <a:t>4.2 para permitir la definición de las posiciones de los elementos en pixeles o en porcentajes.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400" dirty="0" smtClean="0"/>
              <a:t>5-Para la definición de la sintaxis concreta de la presentación, se agregaron los nuevos </a:t>
            </a:r>
            <a:r>
              <a:rPr lang="es-PY" sz="1400" dirty="0" err="1" smtClean="0"/>
              <a:t>widgets</a:t>
            </a:r>
            <a:r>
              <a:rPr lang="es-PY" sz="1400" dirty="0" smtClean="0"/>
              <a:t> y la validación de campos al perfil de Contenido, como así también la nueva definición de coordenadas al perfil de </a:t>
            </a:r>
            <a:r>
              <a:rPr lang="es-PY" sz="1400" dirty="0" err="1" smtClean="0"/>
              <a:t>Layout</a:t>
            </a:r>
            <a:r>
              <a:rPr lang="es-PY" sz="1400" dirty="0" smtClean="0"/>
              <a:t> de </a:t>
            </a:r>
            <a:r>
              <a:rPr lang="es-PY" sz="1400" dirty="0" err="1" smtClean="0"/>
              <a:t>MoWebA</a:t>
            </a:r>
            <a:r>
              <a:rPr lang="es-PY" sz="1400" dirty="0" smtClean="0"/>
              <a:t>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400" dirty="0" smtClean="0"/>
              <a:t>6-Un análisis de las principales herramientas de transformación de modelo a texto (M2T) basado en plantillas.</a:t>
            </a:r>
          </a:p>
          <a:p>
            <a:pPr lvl="1"/>
            <a:r>
              <a:rPr lang="es-PY" sz="1400" dirty="0" smtClean="0"/>
              <a:t>7-</a:t>
            </a:r>
            <a:r>
              <a:rPr lang="es-PY" dirty="0" smtClean="0"/>
              <a:t>La plantilla de presentación, la cual permite generar código para cada uno de los elementos definidos en el perfil de contenido de </a:t>
            </a:r>
            <a:r>
              <a:rPr lang="es-PY" dirty="0" err="1" smtClean="0"/>
              <a:t>MoWebA</a:t>
            </a:r>
            <a:r>
              <a:rPr lang="es-PY" dirty="0" smtClean="0"/>
              <a:t> a partir de los PIM de entrada. Para los </a:t>
            </a:r>
            <a:r>
              <a:rPr lang="es-PY" dirty="0" err="1" smtClean="0"/>
              <a:t>widgets</a:t>
            </a:r>
            <a:r>
              <a:rPr lang="es-PY" dirty="0" smtClean="0"/>
              <a:t> se genera código para la plataforma destino </a:t>
            </a:r>
            <a:r>
              <a:rPr lang="es-PY" dirty="0" err="1" smtClean="0"/>
              <a:t>jQueryUI</a:t>
            </a:r>
            <a:r>
              <a:rPr lang="es-PY" dirty="0" smtClean="0"/>
              <a:t> y </a:t>
            </a:r>
            <a:r>
              <a:rPr lang="es-PY" dirty="0" err="1" smtClean="0"/>
              <a:t>jQuery</a:t>
            </a:r>
            <a:r>
              <a:rPr lang="es-PY" dirty="0" smtClean="0"/>
              <a:t> </a:t>
            </a:r>
            <a:r>
              <a:rPr lang="es-PY" dirty="0" err="1" smtClean="0"/>
              <a:t>validation</a:t>
            </a:r>
            <a:r>
              <a:rPr lang="es-PY" dirty="0" smtClean="0"/>
              <a:t> </a:t>
            </a:r>
            <a:r>
              <a:rPr lang="es-PY" dirty="0" err="1" smtClean="0"/>
              <a:t>plug</a:t>
            </a:r>
            <a:r>
              <a:rPr lang="es-PY" dirty="0" smtClean="0"/>
              <a:t>-in. </a:t>
            </a:r>
          </a:p>
          <a:p>
            <a:pPr lvl="1"/>
            <a:r>
              <a:rPr lang="es-PY" dirty="0" smtClean="0"/>
              <a:t>La plantilla de estructura, la cual genera código CSS con las posiciones establecidas en el PIM de entrada.</a:t>
            </a:r>
          </a:p>
          <a:p>
            <a:pPr lvl="1"/>
            <a:endParaRPr lang="es-PY" dirty="0" smtClean="0"/>
          </a:p>
          <a:p>
            <a:pPr>
              <a:buNone/>
            </a:pPr>
            <a:r>
              <a:rPr lang="es-PY" dirty="0" smtClean="0"/>
              <a:t>¿Qué tan independiente de la plataforma destino son los PIM presentados a partir de las extensiones llevadas a cabo al </a:t>
            </a:r>
            <a:r>
              <a:rPr lang="es-PY" dirty="0" err="1" smtClean="0"/>
              <a:t>metamodelo</a:t>
            </a:r>
            <a:r>
              <a:rPr lang="es-PY" dirty="0" smtClean="0"/>
              <a:t> de Contenido de </a:t>
            </a:r>
            <a:r>
              <a:rPr lang="es-PY" dirty="0" err="1" smtClean="0"/>
              <a:t>MoWebA</a:t>
            </a:r>
            <a:r>
              <a:rPr lang="es-PY" dirty="0" smtClean="0"/>
              <a:t>?</a:t>
            </a:r>
          </a:p>
          <a:p>
            <a:pPr lvl="0"/>
            <a:r>
              <a:rPr lang="es-PY" dirty="0" smtClean="0"/>
              <a:t>El </a:t>
            </a:r>
            <a:r>
              <a:rPr lang="es-PY" i="1" dirty="0" err="1" smtClean="0"/>
              <a:t>richAutoSuggest</a:t>
            </a:r>
            <a:r>
              <a:rPr lang="es-PY" dirty="0" smtClean="0"/>
              <a:t> puede desplegarse en plataformas destino como: </a:t>
            </a:r>
            <a:r>
              <a:rPr lang="es-PY" i="1" dirty="0" err="1" smtClean="0"/>
              <a:t>Flex</a:t>
            </a:r>
            <a:r>
              <a:rPr lang="es-PY" i="1" dirty="0" smtClean="0"/>
              <a:t>, </a:t>
            </a:r>
            <a:r>
              <a:rPr lang="es-PY" i="1" dirty="0" err="1" smtClean="0"/>
              <a:t>Laszlo</a:t>
            </a:r>
            <a:r>
              <a:rPr lang="es-PY" i="1" dirty="0" smtClean="0"/>
              <a:t>, </a:t>
            </a:r>
            <a:r>
              <a:rPr lang="es-PY" i="1" dirty="0" err="1" smtClean="0"/>
              <a:t>ExtJs</a:t>
            </a:r>
            <a:r>
              <a:rPr lang="es-PY" i="1" dirty="0" smtClean="0"/>
              <a:t>, </a:t>
            </a:r>
            <a:r>
              <a:rPr lang="es-PY" i="1" dirty="0" err="1" smtClean="0"/>
              <a:t>Dojo</a:t>
            </a:r>
            <a:r>
              <a:rPr lang="es-PY" i="1" dirty="0" smtClean="0"/>
              <a:t>, YUI, Google Web </a:t>
            </a:r>
            <a:r>
              <a:rPr lang="es-PY" i="1" dirty="0" err="1" smtClean="0"/>
              <a:t>Toolkit</a:t>
            </a:r>
            <a:r>
              <a:rPr lang="es-PY" i="1" dirty="0" smtClean="0"/>
              <a:t>, </a:t>
            </a:r>
            <a:r>
              <a:rPr lang="es-PY" i="1" dirty="0" err="1" smtClean="0"/>
              <a:t>Prototype</a:t>
            </a:r>
            <a:r>
              <a:rPr lang="es-PY" i="1" dirty="0" smtClean="0"/>
              <a:t>/script.aculo.us, </a:t>
            </a:r>
            <a:r>
              <a:rPr lang="es-PY" i="1" dirty="0" err="1" smtClean="0"/>
              <a:t>JQuery</a:t>
            </a:r>
            <a:r>
              <a:rPr lang="es-PY" i="1" dirty="0" smtClean="0"/>
              <a:t>, </a:t>
            </a:r>
            <a:r>
              <a:rPr lang="es-PY" i="1" dirty="0" err="1" smtClean="0"/>
              <a:t>MooTools</a:t>
            </a:r>
            <a:r>
              <a:rPr lang="es-PY" i="1" dirty="0" smtClean="0"/>
              <a:t>, </a:t>
            </a:r>
            <a:r>
              <a:rPr lang="es-PY" i="1" dirty="0" err="1" smtClean="0"/>
              <a:t>MochaUI</a:t>
            </a:r>
            <a:r>
              <a:rPr lang="es-PY" i="1" dirty="0" smtClean="0"/>
              <a:t>, IT </a:t>
            </a:r>
            <a:r>
              <a:rPr lang="es-PY" i="1" dirty="0" err="1" smtClean="0"/>
              <a:t>Mill</a:t>
            </a:r>
            <a:r>
              <a:rPr lang="es-PY" i="1" dirty="0" smtClean="0"/>
              <a:t>, </a:t>
            </a:r>
            <a:r>
              <a:rPr lang="es-PY" i="1" dirty="0" err="1" smtClean="0"/>
              <a:t>Backbase</a:t>
            </a:r>
            <a:r>
              <a:rPr lang="es-PY" i="1" dirty="0" smtClean="0"/>
              <a:t> </a:t>
            </a:r>
            <a:r>
              <a:rPr lang="es-PY" dirty="0" smtClean="0"/>
              <a:t>y</a:t>
            </a:r>
            <a:r>
              <a:rPr lang="es-PY" i="1" dirty="0" smtClean="0"/>
              <a:t>  </a:t>
            </a:r>
            <a:r>
              <a:rPr lang="es-PY" i="1" dirty="0" err="1" smtClean="0"/>
              <a:t>Silverlight</a:t>
            </a:r>
            <a:r>
              <a:rPr lang="es-PY" dirty="0" smtClean="0"/>
              <a:t>.</a:t>
            </a:r>
          </a:p>
          <a:p>
            <a:pPr lvl="0"/>
            <a:r>
              <a:rPr lang="es-PY" dirty="0" smtClean="0"/>
              <a:t>El </a:t>
            </a:r>
            <a:r>
              <a:rPr lang="es-PY" i="1" dirty="0" err="1" smtClean="0"/>
              <a:t>richDatePicker</a:t>
            </a:r>
            <a:r>
              <a:rPr lang="es-PY" dirty="0" smtClean="0"/>
              <a:t> puede desplegarse en plataformas destino como: </a:t>
            </a:r>
            <a:r>
              <a:rPr lang="es-PY" i="1" dirty="0" err="1" smtClean="0"/>
              <a:t>Flex</a:t>
            </a:r>
            <a:r>
              <a:rPr lang="es-PY" i="1" dirty="0" smtClean="0"/>
              <a:t>, </a:t>
            </a:r>
            <a:r>
              <a:rPr lang="es-PY" i="1" dirty="0" err="1" smtClean="0"/>
              <a:t>Laszlo</a:t>
            </a:r>
            <a:r>
              <a:rPr lang="es-PY" i="1" dirty="0" smtClean="0"/>
              <a:t>, </a:t>
            </a:r>
            <a:r>
              <a:rPr lang="es-PY" i="1" dirty="0" err="1" smtClean="0"/>
              <a:t>ExtJS</a:t>
            </a:r>
            <a:r>
              <a:rPr lang="es-PY" i="1" dirty="0" smtClean="0"/>
              <a:t>, </a:t>
            </a:r>
            <a:r>
              <a:rPr lang="es-PY" i="1" dirty="0" err="1" smtClean="0"/>
              <a:t>Dojo</a:t>
            </a:r>
            <a:r>
              <a:rPr lang="es-PY" i="1" dirty="0" smtClean="0"/>
              <a:t>, YUI, </a:t>
            </a:r>
            <a:r>
              <a:rPr lang="es-PY" i="1" dirty="0" err="1" smtClean="0"/>
              <a:t>JQuery</a:t>
            </a:r>
            <a:r>
              <a:rPr lang="es-PY" i="1" dirty="0" smtClean="0"/>
              <a:t>, </a:t>
            </a:r>
            <a:r>
              <a:rPr lang="es-PY" i="1" dirty="0" err="1" smtClean="0"/>
              <a:t>MooTools</a:t>
            </a:r>
            <a:r>
              <a:rPr lang="es-PY" i="1" dirty="0" smtClean="0"/>
              <a:t>, </a:t>
            </a:r>
            <a:r>
              <a:rPr lang="es-PY" i="1" dirty="0" err="1" smtClean="0"/>
              <a:t>MochUI</a:t>
            </a:r>
            <a:r>
              <a:rPr lang="es-PY" i="1" dirty="0" smtClean="0"/>
              <a:t>, IT </a:t>
            </a:r>
            <a:r>
              <a:rPr lang="es-PY" i="1" dirty="0" err="1" smtClean="0"/>
              <a:t>Mill</a:t>
            </a:r>
            <a:r>
              <a:rPr lang="es-PY" i="1" dirty="0" smtClean="0"/>
              <a:t>, </a:t>
            </a:r>
            <a:r>
              <a:rPr lang="es-PY" i="1" dirty="0" err="1" smtClean="0"/>
              <a:t>Backbase</a:t>
            </a:r>
            <a:r>
              <a:rPr lang="es-PY" i="1" dirty="0" smtClean="0"/>
              <a:t> </a:t>
            </a:r>
            <a:r>
              <a:rPr lang="es-PY" dirty="0" smtClean="0"/>
              <a:t>y </a:t>
            </a:r>
            <a:r>
              <a:rPr lang="es-PY" i="1" dirty="0" smtClean="0"/>
              <a:t> </a:t>
            </a:r>
            <a:r>
              <a:rPr lang="es-PY" i="1" dirty="0" err="1" smtClean="0"/>
              <a:t>Silverlight</a:t>
            </a:r>
            <a:r>
              <a:rPr lang="es-PY" dirty="0" smtClean="0"/>
              <a:t>.</a:t>
            </a:r>
          </a:p>
          <a:p>
            <a:pPr lvl="0"/>
            <a:r>
              <a:rPr lang="es-PY" dirty="0" smtClean="0"/>
              <a:t>El </a:t>
            </a:r>
            <a:r>
              <a:rPr lang="es-PY" i="1" dirty="0" err="1" smtClean="0"/>
              <a:t>richToolTip</a:t>
            </a:r>
            <a:r>
              <a:rPr lang="es-PY" dirty="0" smtClean="0"/>
              <a:t> puede desplegarse en plataformas destino como: </a:t>
            </a:r>
            <a:r>
              <a:rPr lang="es-PY" i="1" dirty="0" err="1" smtClean="0"/>
              <a:t>Flex</a:t>
            </a:r>
            <a:r>
              <a:rPr lang="es-PY" i="1" dirty="0" smtClean="0"/>
              <a:t>, </a:t>
            </a:r>
            <a:r>
              <a:rPr lang="es-PY" i="1" dirty="0" err="1" smtClean="0"/>
              <a:t>Laszlo</a:t>
            </a:r>
            <a:r>
              <a:rPr lang="es-PY" i="1" dirty="0" smtClean="0"/>
              <a:t>, </a:t>
            </a:r>
            <a:r>
              <a:rPr lang="es-PY" i="1" dirty="0" err="1" smtClean="0"/>
              <a:t>ExtJs</a:t>
            </a:r>
            <a:r>
              <a:rPr lang="es-PY" i="1" dirty="0" smtClean="0"/>
              <a:t>, </a:t>
            </a:r>
            <a:r>
              <a:rPr lang="es-PY" i="1" dirty="0" err="1" smtClean="0"/>
              <a:t>Dojo</a:t>
            </a:r>
            <a:r>
              <a:rPr lang="es-PY" i="1" dirty="0" smtClean="0"/>
              <a:t>, YUI, Google Web </a:t>
            </a:r>
            <a:r>
              <a:rPr lang="es-PY" i="1" dirty="0" err="1" smtClean="0"/>
              <a:t>Toolkit</a:t>
            </a:r>
            <a:r>
              <a:rPr lang="es-PY" i="1" dirty="0" smtClean="0"/>
              <a:t>, </a:t>
            </a:r>
            <a:r>
              <a:rPr lang="es-PY" i="1" dirty="0" err="1" smtClean="0"/>
              <a:t>Prototype</a:t>
            </a:r>
            <a:r>
              <a:rPr lang="es-PY" i="1" dirty="0" smtClean="0"/>
              <a:t>, </a:t>
            </a:r>
            <a:r>
              <a:rPr lang="es-PY" i="1" dirty="0" err="1" smtClean="0"/>
              <a:t>JQuery</a:t>
            </a:r>
            <a:r>
              <a:rPr lang="es-PY" i="1" dirty="0" smtClean="0"/>
              <a:t>, </a:t>
            </a:r>
            <a:r>
              <a:rPr lang="es-PY" i="1" dirty="0" err="1" smtClean="0"/>
              <a:t>MooTools</a:t>
            </a:r>
            <a:r>
              <a:rPr lang="es-PY" i="1" dirty="0" smtClean="0"/>
              <a:t>, </a:t>
            </a:r>
            <a:r>
              <a:rPr lang="es-PY" i="1" dirty="0" err="1" smtClean="0"/>
              <a:t>MochaUI</a:t>
            </a:r>
            <a:r>
              <a:rPr lang="es-PY" i="1" dirty="0" smtClean="0"/>
              <a:t>, IT </a:t>
            </a:r>
            <a:r>
              <a:rPr lang="es-PY" i="1" dirty="0" err="1" smtClean="0"/>
              <a:t>Mill</a:t>
            </a:r>
            <a:r>
              <a:rPr lang="es-PY" i="1" dirty="0" smtClean="0"/>
              <a:t>, </a:t>
            </a:r>
            <a:r>
              <a:rPr lang="es-PY" i="1" dirty="0" err="1" smtClean="0"/>
              <a:t>Backbase</a:t>
            </a:r>
            <a:r>
              <a:rPr lang="es-PY" i="1" dirty="0" smtClean="0"/>
              <a:t>, </a:t>
            </a:r>
            <a:r>
              <a:rPr lang="es-PY" i="1" dirty="0" err="1" smtClean="0"/>
              <a:t>Silverlight</a:t>
            </a:r>
            <a:r>
              <a:rPr lang="es-PY" dirty="0" smtClean="0"/>
              <a:t>.</a:t>
            </a:r>
          </a:p>
          <a:p>
            <a:pPr lvl="0"/>
            <a:r>
              <a:rPr lang="es-PY" dirty="0" smtClean="0"/>
              <a:t>El </a:t>
            </a:r>
            <a:r>
              <a:rPr lang="es-PY" i="1" dirty="0" err="1" smtClean="0"/>
              <a:t>richAccordion</a:t>
            </a:r>
            <a:r>
              <a:rPr lang="es-PY" dirty="0" smtClean="0"/>
              <a:t> y el </a:t>
            </a:r>
            <a:r>
              <a:rPr lang="es-PY" i="1" dirty="0" err="1" smtClean="0"/>
              <a:t>richTabs</a:t>
            </a:r>
            <a:r>
              <a:rPr lang="es-PY" dirty="0" smtClean="0"/>
              <a:t> pueden puede desplegarse en plataformas destino como: </a:t>
            </a:r>
            <a:r>
              <a:rPr lang="es-PY" i="1" dirty="0" err="1" smtClean="0"/>
              <a:t>Flex</a:t>
            </a:r>
            <a:r>
              <a:rPr lang="es-PY" i="1" dirty="0" smtClean="0"/>
              <a:t>, </a:t>
            </a:r>
            <a:r>
              <a:rPr lang="es-PY" i="1" dirty="0" err="1" smtClean="0"/>
              <a:t>Laszlo</a:t>
            </a:r>
            <a:r>
              <a:rPr lang="es-PY" i="1" dirty="0" smtClean="0"/>
              <a:t>, </a:t>
            </a:r>
            <a:r>
              <a:rPr lang="es-PY" i="1" dirty="0" err="1" smtClean="0"/>
              <a:t>ExtJs</a:t>
            </a:r>
            <a:r>
              <a:rPr lang="es-PY" i="1" dirty="0" smtClean="0"/>
              <a:t>, </a:t>
            </a:r>
            <a:r>
              <a:rPr lang="es-PY" i="1" dirty="0" err="1" smtClean="0"/>
              <a:t>Dojo</a:t>
            </a:r>
            <a:r>
              <a:rPr lang="es-PY" i="1" dirty="0" smtClean="0"/>
              <a:t>, Google Web </a:t>
            </a:r>
            <a:r>
              <a:rPr lang="es-PY" i="1" dirty="0" err="1" smtClean="0"/>
              <a:t>Toolkit</a:t>
            </a:r>
            <a:r>
              <a:rPr lang="es-PY" i="1" dirty="0" smtClean="0"/>
              <a:t>, </a:t>
            </a:r>
            <a:r>
              <a:rPr lang="es-PY" i="1" dirty="0" err="1" smtClean="0"/>
              <a:t>Prototype</a:t>
            </a:r>
            <a:r>
              <a:rPr lang="es-PY" i="1" dirty="0" smtClean="0"/>
              <a:t>, script.aculo.us, </a:t>
            </a:r>
            <a:r>
              <a:rPr lang="es-PY" i="1" dirty="0" err="1" smtClean="0"/>
              <a:t>JQuery</a:t>
            </a:r>
            <a:r>
              <a:rPr lang="es-PY" i="1" dirty="0" smtClean="0"/>
              <a:t>, </a:t>
            </a:r>
            <a:r>
              <a:rPr lang="es-PY" i="1" dirty="0" err="1" smtClean="0"/>
              <a:t>MooTools</a:t>
            </a:r>
            <a:r>
              <a:rPr lang="es-PY" i="1" dirty="0" smtClean="0"/>
              <a:t>, </a:t>
            </a:r>
            <a:r>
              <a:rPr lang="es-PY" i="1" dirty="0" err="1" smtClean="0"/>
              <a:t>MochaUI</a:t>
            </a:r>
            <a:r>
              <a:rPr lang="es-PY" i="1" dirty="0" smtClean="0"/>
              <a:t>, IT </a:t>
            </a:r>
            <a:r>
              <a:rPr lang="es-PY" i="1" dirty="0" err="1" smtClean="0"/>
              <a:t>Mill</a:t>
            </a:r>
            <a:r>
              <a:rPr lang="es-PY" i="1" dirty="0" smtClean="0"/>
              <a:t>, </a:t>
            </a:r>
            <a:r>
              <a:rPr lang="es-PY" i="1" dirty="0" err="1" smtClean="0"/>
              <a:t>Silverlight</a:t>
            </a:r>
            <a:r>
              <a:rPr lang="es-PY" dirty="0" smtClean="0"/>
              <a:t>.</a:t>
            </a:r>
          </a:p>
          <a:p>
            <a:pPr lvl="0"/>
            <a:r>
              <a:rPr lang="es-PY" dirty="0" smtClean="0"/>
              <a:t>Para los </a:t>
            </a:r>
            <a:r>
              <a:rPr lang="es-PY" i="1" dirty="0" err="1" smtClean="0"/>
              <a:t>live</a:t>
            </a:r>
            <a:r>
              <a:rPr lang="es-PY" i="1" dirty="0" smtClean="0"/>
              <a:t> </a:t>
            </a:r>
            <a:r>
              <a:rPr lang="es-PY" i="1" dirty="0" err="1" smtClean="0"/>
              <a:t>Validation</a:t>
            </a:r>
            <a:r>
              <a:rPr lang="es-PY" dirty="0" smtClean="0"/>
              <a:t> pueden llevarse a plataformas destino como </a:t>
            </a:r>
            <a:r>
              <a:rPr lang="es-PY" i="1" dirty="0" err="1" smtClean="0"/>
              <a:t>Protoype</a:t>
            </a:r>
            <a:r>
              <a:rPr lang="es-PY" dirty="0" smtClean="0"/>
              <a:t>, </a:t>
            </a:r>
            <a:r>
              <a:rPr lang="es-PY" i="1" dirty="0" err="1" smtClean="0"/>
              <a:t>MooTools</a:t>
            </a:r>
            <a:r>
              <a:rPr lang="es-PY" dirty="0" smtClean="0"/>
              <a:t>, </a:t>
            </a:r>
            <a:r>
              <a:rPr lang="es-PY" i="1" dirty="0" err="1" smtClean="0"/>
              <a:t>AngularJS</a:t>
            </a:r>
            <a:r>
              <a:rPr lang="es-PY" i="1" dirty="0" smtClean="0"/>
              <a:t> </a:t>
            </a:r>
            <a:r>
              <a:rPr lang="es-PY" i="1" dirty="0" err="1" smtClean="0"/>
              <a:t>Form</a:t>
            </a:r>
            <a:r>
              <a:rPr lang="es-PY" i="1" dirty="0" smtClean="0"/>
              <a:t> </a:t>
            </a:r>
            <a:r>
              <a:rPr lang="es-PY" i="1" dirty="0" err="1" smtClean="0"/>
              <a:t>Validation</a:t>
            </a:r>
            <a:r>
              <a:rPr lang="es-PY" dirty="0" smtClean="0"/>
              <a:t>, </a:t>
            </a:r>
            <a:r>
              <a:rPr lang="es-PY" i="1" dirty="0" err="1" smtClean="0"/>
              <a:t>Dojo</a:t>
            </a:r>
            <a:r>
              <a:rPr lang="es-PY" dirty="0" smtClean="0"/>
              <a:t>.</a:t>
            </a:r>
          </a:p>
          <a:p>
            <a:pPr lvl="1"/>
            <a:endParaRPr lang="es-PY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sz="14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sz="1400" dirty="0" smtClean="0"/>
          </a:p>
          <a:p>
            <a:pPr lvl="1"/>
            <a:endParaRPr lang="es-PY" sz="1400" dirty="0" smtClean="0"/>
          </a:p>
          <a:p>
            <a:endParaRPr lang="es-PY" dirty="0" smtClean="0"/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26</a:t>
            </a:fld>
            <a:endParaRPr lang="es-PY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200" dirty="0" smtClean="0"/>
              <a:t>Proyecto </a:t>
            </a:r>
            <a:r>
              <a:rPr lang="es-PY" sz="1200" dirty="0" err="1" smtClean="0"/>
              <a:t>mdd</a:t>
            </a:r>
            <a:endParaRPr lang="es-PY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PY" sz="1200" dirty="0" err="1" smtClean="0"/>
              <a:t>Persisstencia</a:t>
            </a:r>
            <a:r>
              <a:rPr lang="es-PY" sz="1200" baseline="0" dirty="0" smtClean="0"/>
              <a:t> local de datos.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200" dirty="0" smtClean="0"/>
              <a:t>-</a:t>
            </a:r>
            <a:r>
              <a:rPr lang="es-PY" sz="1200" dirty="0" err="1" smtClean="0"/>
              <a:t>Comnunicaciones</a:t>
            </a:r>
            <a:r>
              <a:rPr lang="es-PY" sz="1200" dirty="0" smtClean="0"/>
              <a:t> </a:t>
            </a:r>
            <a:r>
              <a:rPr lang="es-PY" sz="1200" dirty="0" err="1" smtClean="0"/>
              <a:t>asincrones</a:t>
            </a:r>
            <a:r>
              <a:rPr lang="es-PY" sz="1200" dirty="0" smtClean="0"/>
              <a:t> entre el cliente y servidor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PY" sz="1200" baseline="0" dirty="0" err="1" smtClean="0"/>
              <a:t>Separacion</a:t>
            </a:r>
            <a:r>
              <a:rPr lang="es-PY" sz="1200" baseline="0" dirty="0" smtClean="0"/>
              <a:t> del PIM y el </a:t>
            </a:r>
            <a:r>
              <a:rPr lang="es-PY" sz="1200" baseline="0" dirty="0" err="1" smtClean="0"/>
              <a:t>asm</a:t>
            </a:r>
            <a:endParaRPr lang="es-PY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PY" sz="1200" baseline="0" dirty="0" smtClean="0"/>
              <a:t> </a:t>
            </a:r>
            <a:r>
              <a:rPr lang="es-PY" sz="1200" baseline="0" dirty="0" err="1" smtClean="0"/>
              <a:t>extanesiones</a:t>
            </a:r>
            <a:r>
              <a:rPr lang="es-PY" sz="1200" baseline="0" dirty="0" smtClean="0"/>
              <a:t> a </a:t>
            </a:r>
            <a:r>
              <a:rPr lang="es-PY" sz="1200" baseline="0" dirty="0" err="1" smtClean="0"/>
              <a:t>Moweba</a:t>
            </a:r>
            <a:r>
              <a:rPr lang="es-PY" sz="1200" baseline="0" dirty="0" smtClean="0"/>
              <a:t> para ambientes móviles.</a:t>
            </a:r>
            <a:endParaRPr lang="es-PY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sz="1200" dirty="0" smtClean="0"/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27</a:t>
            </a:fld>
            <a:endParaRPr lang="es-PY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Correo, logos, preguntas?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28</a:t>
            </a:fld>
            <a:endParaRPr lang="es-P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Hablar </a:t>
            </a:r>
            <a:r>
              <a:rPr lang="es-PY" dirty="0" err="1" smtClean="0"/>
              <a:t>rapidamente</a:t>
            </a:r>
            <a:r>
              <a:rPr lang="es-PY" dirty="0" smtClean="0"/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3</a:t>
            </a:fld>
            <a:endParaRPr lang="es-P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Ninguna cubre todas las características presentes en las</a:t>
            </a:r>
          </a:p>
          <a:p>
            <a:r>
              <a:rPr lang="es-ES" baseline="0" dirty="0" smtClean="0"/>
              <a:t>Con </a:t>
            </a:r>
            <a:r>
              <a:rPr lang="es-ES" baseline="0" dirty="0" err="1" smtClean="0"/>
              <a:t>MoWebA</a:t>
            </a:r>
            <a:r>
              <a:rPr lang="es-ES" baseline="0" dirty="0" smtClean="0"/>
              <a:t> se contemplan las principales características presentes en las metodologías, con la idea de extenderla y adecuarla a los tiempos.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4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xmlns="" val="574261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Todo sin cursiva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5</a:t>
            </a:fld>
            <a:endParaRPr lang="es-PY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Y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6</a:t>
            </a:fld>
            <a:endParaRPr lang="es-PY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No explicar demasiado</a:t>
            </a:r>
            <a:r>
              <a:rPr lang="es-PY" baseline="0" dirty="0" smtClean="0"/>
              <a:t> los </a:t>
            </a:r>
            <a:r>
              <a:rPr lang="es-PY" baseline="0" dirty="0" err="1" smtClean="0"/>
              <a:t>widgets</a:t>
            </a:r>
            <a:r>
              <a:rPr lang="es-PY" baseline="0" dirty="0" smtClean="0"/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7</a:t>
            </a:fld>
            <a:endParaRPr lang="es-PY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Hablar</a:t>
            </a:r>
            <a:r>
              <a:rPr lang="es-PY" baseline="0" dirty="0" smtClean="0"/>
              <a:t> primero de los colores. Utilizar el espacio en blanco</a:t>
            </a:r>
          </a:p>
          <a:p>
            <a:r>
              <a:rPr lang="es-PY" baseline="0" dirty="0" smtClean="0"/>
              <a:t>Explicar de arriba abajo.</a:t>
            </a:r>
          </a:p>
          <a:p>
            <a:endParaRPr lang="es-PY" baseline="0" dirty="0" smtClean="0"/>
          </a:p>
          <a:p>
            <a:r>
              <a:rPr lang="es-PY" baseline="0" dirty="0" smtClean="0"/>
              <a:t>Organizar los elementos en 3 tipos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8</a:t>
            </a:fld>
            <a:endParaRPr lang="es-PY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Cambiar el orden,</a:t>
            </a:r>
            <a:r>
              <a:rPr lang="es-PY" baseline="0" dirty="0" smtClean="0"/>
              <a:t> primero la interfaz(explicar un poco), luego el PIM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10</a:t>
            </a:fld>
            <a:endParaRPr lang="es-P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38DB-2712-4B75-9ECC-5FF39B93EE92}" type="datetime1">
              <a:rPr lang="es-PY" smtClean="0"/>
              <a:pPr/>
              <a:t>27/04/2016</a:t>
            </a:fld>
            <a:endParaRPr lang="es-PY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8CC1-8F2B-418A-894E-AA99F3399059}" type="datetime1">
              <a:rPr lang="es-PY" smtClean="0"/>
              <a:pPr/>
              <a:t>27/04/2016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0942-B390-4075-A70B-C691442EACEC}" type="datetime1">
              <a:rPr lang="es-PY" smtClean="0"/>
              <a:pPr/>
              <a:t>27/04/2016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BB0F-0E80-401F-AEF2-55A0BBD86A68}" type="datetime1">
              <a:rPr lang="es-PY" smtClean="0"/>
              <a:pPr/>
              <a:t>27/04/2016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6FC2-4FA1-4FB2-A4D0-8E70ECCE4C9D}" type="datetime1">
              <a:rPr lang="es-PY" smtClean="0"/>
              <a:pPr/>
              <a:t>27/04/2016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4004-A67E-445B-8073-7C2CA80AA148}" type="datetime1">
              <a:rPr lang="es-PY" smtClean="0"/>
              <a:pPr/>
              <a:t>27/04/2016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ACFD-966A-4B01-9C1D-CD30714D564E}" type="datetime1">
              <a:rPr lang="es-PY" smtClean="0"/>
              <a:pPr/>
              <a:t>27/04/2016</a:t>
            </a:fld>
            <a:endParaRPr lang="es-P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BCB0-E733-4A43-960B-58DAEFEA5AFE}" type="datetime1">
              <a:rPr lang="es-PY" smtClean="0"/>
              <a:pPr/>
              <a:t>27/04/2016</a:t>
            </a:fld>
            <a:endParaRPr lang="es-PY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42C3-5A4E-400F-894E-7CFBC5B80474}" type="datetime1">
              <a:rPr lang="es-PY" smtClean="0"/>
              <a:pPr/>
              <a:t>27/04/2016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14FC-0BDA-4697-B9E3-93AB60699B74}" type="datetime1">
              <a:rPr lang="es-PY" smtClean="0"/>
              <a:pPr/>
              <a:t>27/04/2016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0859DAC-2290-4B12-92F5-40164BFAB346}" type="datetime1">
              <a:rPr lang="es-PY" smtClean="0"/>
              <a:pPr/>
              <a:t>27/04/2016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58CA89E-EE52-47E6-B8E6-5B85B82D161E}" type="datetime1">
              <a:rPr lang="es-PY" smtClean="0"/>
              <a:pPr/>
              <a:t>27/04/2016</a:t>
            </a:fld>
            <a:endParaRPr lang="es-PY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ivalop81@gmail.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cernuzz@uca.edu.py" TargetMode="External"/><Relationship Id="rId5" Type="http://schemas.openxmlformats.org/officeDocument/2006/relationships/hyperlink" Target="mailto:nathalie.aquino@uca.edu.py" TargetMode="External"/><Relationship Id="rId4" Type="http://schemas.openxmlformats.org/officeDocument/2006/relationships/hyperlink" Target="mailto:mgonzalez@uca.edu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844824"/>
            <a:ext cx="8208912" cy="2301240"/>
          </a:xfrm>
        </p:spPr>
        <p:txBody>
          <a:bodyPr>
            <a:normAutofit/>
          </a:bodyPr>
          <a:lstStyle/>
          <a:p>
            <a:pPr algn="ctr"/>
            <a:r>
              <a:rPr lang="es-ES" sz="4000" dirty="0" smtClean="0"/>
              <a:t>Una propuesta MDA para el soporte de aplicaciones RIA</a:t>
            </a:r>
            <a:endParaRPr lang="es-PY" sz="4000" baseline="30000" dirty="0"/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395536" y="3645024"/>
            <a:ext cx="8424936" cy="1176536"/>
          </a:xfrm>
        </p:spPr>
        <p:txBody>
          <a:bodyPr>
            <a:noAutofit/>
          </a:bodyPr>
          <a:lstStyle/>
          <a:p>
            <a:endParaRPr lang="es-PY" dirty="0" smtClean="0"/>
          </a:p>
          <a:p>
            <a:pPr algn="ctr"/>
            <a:r>
              <a:rPr lang="es-PY" sz="1800" b="1" i="1" dirty="0" smtClean="0"/>
              <a:t>Iván López</a:t>
            </a:r>
            <a:r>
              <a:rPr lang="es-PY" sz="1800" dirty="0" smtClean="0"/>
              <a:t>, </a:t>
            </a:r>
            <a:r>
              <a:rPr lang="es-PY" sz="1800" dirty="0" err="1" smtClean="0"/>
              <a:t>Magalí</a:t>
            </a:r>
            <a:r>
              <a:rPr lang="es-PY" sz="1800" dirty="0" smtClean="0"/>
              <a:t> González, </a:t>
            </a:r>
            <a:r>
              <a:rPr lang="es-PY" sz="1800" dirty="0" err="1" smtClean="0"/>
              <a:t>Nathalie</a:t>
            </a:r>
            <a:r>
              <a:rPr lang="es-PY" sz="1800" dirty="0" smtClean="0"/>
              <a:t> Aquino y Luca </a:t>
            </a:r>
            <a:r>
              <a:rPr lang="es-PY" sz="1800" dirty="0" err="1" smtClean="0"/>
              <a:t>Cernuzzi</a:t>
            </a:r>
            <a:r>
              <a:rPr lang="es-PY" sz="1800" dirty="0" smtClean="0"/>
              <a:t> </a:t>
            </a:r>
          </a:p>
          <a:p>
            <a:pPr algn="ctr"/>
            <a:endParaRPr lang="es-PY" sz="18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</a:t>
            </a:fld>
            <a:endParaRPr lang="es-PY" sz="1600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7544" y="5517232"/>
            <a:ext cx="7848872" cy="981925"/>
          </a:xfrm>
        </p:spPr>
        <p:txBody>
          <a:bodyPr/>
          <a:lstStyle/>
          <a:p>
            <a:r>
              <a:rPr lang="es-ES" sz="1800" dirty="0" smtClean="0"/>
              <a:t>Este trabajo ha sido desarrollado con el apoyo financiero del Consejo Nacional de Ciencia y Tecnología (CONACYT, Paraguay) en el marco del proyecto denominado "Mejorando el proceso de desarrollo de software: propuesta basada en MDD" (14-INV-056). </a:t>
            </a:r>
            <a:endParaRPr lang="es-PY" sz="1800" dirty="0"/>
          </a:p>
        </p:txBody>
      </p:sp>
      <p:pic>
        <p:nvPicPr>
          <p:cNvPr id="7" name="6 Imagen" descr="uca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548680"/>
            <a:ext cx="2711139" cy="1008112"/>
          </a:xfrm>
          <a:prstGeom prst="rect">
            <a:avLst/>
          </a:prstGeom>
        </p:spPr>
      </p:pic>
      <p:pic>
        <p:nvPicPr>
          <p:cNvPr id="8" name="7 Imagen" descr="cibse20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548681"/>
            <a:ext cx="2520280" cy="1008112"/>
          </a:xfrm>
          <a:prstGeom prst="rect">
            <a:avLst/>
          </a:prstGeom>
        </p:spPr>
      </p:pic>
      <p:pic>
        <p:nvPicPr>
          <p:cNvPr id="9" name="8 Imagen" descr="logo-depto-dei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5816" y="548680"/>
            <a:ext cx="2991819" cy="1008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04664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3200" b="1" dirty="0" smtClean="0"/>
              <a:t>Modelado de ejemplo con MoWebA4RIA</a:t>
            </a:r>
            <a:r>
              <a:rPr lang="es-PY" sz="4000" dirty="0" smtClean="0"/>
              <a:t/>
            </a:r>
            <a:br>
              <a:rPr lang="es-PY" sz="4000" dirty="0" smtClean="0"/>
            </a:br>
            <a:endParaRPr lang="es-PY" sz="4000" dirty="0"/>
          </a:p>
        </p:txBody>
      </p:sp>
      <p:pic>
        <p:nvPicPr>
          <p:cNvPr id="4" name="3 Marcador de contenido" descr="PIM cap4_v2_horizontal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0504" y="1052736"/>
            <a:ext cx="8963496" cy="5472607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10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2800" b="1" dirty="0" smtClean="0"/>
              <a:t>El enfoque utilizado con MoWebA4RIA para la generación de interfaces enriquecidas</a:t>
            </a:r>
            <a:r>
              <a:rPr lang="es-PY" sz="4000" dirty="0" smtClean="0"/>
              <a:t/>
            </a:r>
            <a:br>
              <a:rPr lang="es-PY" sz="4000" dirty="0" smtClean="0"/>
            </a:br>
            <a:endParaRPr lang="es-PY" sz="4000" dirty="0"/>
          </a:p>
        </p:txBody>
      </p:sp>
      <p:pic>
        <p:nvPicPr>
          <p:cNvPr id="4" name="3 Marcador de contenido" descr="metodologiaFinalv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3609" y="1340768"/>
            <a:ext cx="7037604" cy="5356398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11</a:t>
            </a:fld>
            <a:endParaRPr lang="es-PY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2800" b="1" dirty="0" smtClean="0"/>
              <a:t>El enfoque utilizado con MoWebA4RIA para la generación de interfaces enriquecidas</a:t>
            </a:r>
            <a:r>
              <a:rPr lang="es-PY" sz="4000" dirty="0" smtClean="0"/>
              <a:t/>
            </a:r>
            <a:br>
              <a:rPr lang="es-PY" sz="4000" dirty="0" smtClean="0"/>
            </a:br>
            <a:endParaRPr lang="es-PY" sz="4000" dirty="0"/>
          </a:p>
        </p:txBody>
      </p:sp>
      <p:pic>
        <p:nvPicPr>
          <p:cNvPr id="4" name="3 Marcador de contenido" descr="metodologiaFinalv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3609" y="1340768"/>
            <a:ext cx="7037603" cy="5356398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12</a:t>
            </a:fld>
            <a:endParaRPr lang="es-PY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2800" b="1" dirty="0" smtClean="0"/>
              <a:t>El enfoque utilizado con MoWebA4RIA para la generación de interfaces enriquecidas</a:t>
            </a:r>
            <a:r>
              <a:rPr lang="es-PY" sz="4000" dirty="0" smtClean="0"/>
              <a:t/>
            </a:r>
            <a:br>
              <a:rPr lang="es-PY" sz="4000" dirty="0" smtClean="0"/>
            </a:br>
            <a:endParaRPr lang="es-PY" sz="4000" dirty="0"/>
          </a:p>
        </p:txBody>
      </p:sp>
      <p:pic>
        <p:nvPicPr>
          <p:cNvPr id="4" name="3 Marcador de contenido" descr="metodologiaFinalv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3609" y="1340768"/>
            <a:ext cx="7037603" cy="5356398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13</a:t>
            </a:fld>
            <a:endParaRPr lang="es-PY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2800" b="1" dirty="0" smtClean="0"/>
              <a:t>El enfoque utilizado con MoWebA4RIA para la generación de interfaces enriquecidas</a:t>
            </a:r>
            <a:r>
              <a:rPr lang="es-PY" sz="4000" dirty="0" smtClean="0"/>
              <a:t/>
            </a:r>
            <a:br>
              <a:rPr lang="es-PY" sz="4000" dirty="0" smtClean="0"/>
            </a:br>
            <a:endParaRPr lang="es-PY" sz="4000" dirty="0"/>
          </a:p>
        </p:txBody>
      </p:sp>
      <p:pic>
        <p:nvPicPr>
          <p:cNvPr id="4" name="3 Marcador de contenido" descr="metodologiaFinalv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3609" y="1340768"/>
            <a:ext cx="7037603" cy="5356398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14</a:t>
            </a:fld>
            <a:endParaRPr lang="es-PY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2800" b="1" dirty="0" smtClean="0"/>
              <a:t>El enfoque utilizado con MoWebA4RIA para la generación de interfaces enriquecidas</a:t>
            </a:r>
            <a:r>
              <a:rPr lang="es-PY" sz="4000" dirty="0" smtClean="0"/>
              <a:t/>
            </a:r>
            <a:br>
              <a:rPr lang="es-PY" sz="4000" dirty="0" smtClean="0"/>
            </a:br>
            <a:endParaRPr lang="es-PY" sz="4000" dirty="0"/>
          </a:p>
        </p:txBody>
      </p:sp>
      <p:pic>
        <p:nvPicPr>
          <p:cNvPr id="4" name="3 Marcador de contenido" descr="metodologiaFinalv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3609" y="1340768"/>
            <a:ext cx="7037603" cy="5356398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15</a:t>
            </a:fld>
            <a:endParaRPr lang="es-PY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2800" b="1" dirty="0" smtClean="0"/>
              <a:t>El enfoque utilizado con MoWebA4RIA para la generación de interfaces enriquecidas</a:t>
            </a:r>
            <a:r>
              <a:rPr lang="es-PY" sz="4000" dirty="0" smtClean="0"/>
              <a:t/>
            </a:r>
            <a:br>
              <a:rPr lang="es-PY" sz="4000" dirty="0" smtClean="0"/>
            </a:br>
            <a:endParaRPr lang="es-PY" sz="4000" dirty="0"/>
          </a:p>
        </p:txBody>
      </p:sp>
      <p:pic>
        <p:nvPicPr>
          <p:cNvPr id="4" name="3 Marcador de contenido" descr="metodologiaFinalv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3609" y="1340768"/>
            <a:ext cx="7037603" cy="5356397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16</a:t>
            </a:fld>
            <a:endParaRPr lang="es-PY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s-PY" sz="3200" b="1" dirty="0" smtClean="0"/>
              <a:t>Ejemplo de transformación</a:t>
            </a:r>
            <a:endParaRPr lang="es-PY" sz="3200" b="1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17</a:t>
            </a:fld>
            <a:endParaRPr lang="es-PY" sz="1600" dirty="0"/>
          </a:p>
        </p:txBody>
      </p:sp>
      <p:pic>
        <p:nvPicPr>
          <p:cNvPr id="9" name="8 Marcador de contenido" descr="reglas de tranformacio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1210" y="908721"/>
            <a:ext cx="9042790" cy="56886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7470648" cy="1143000"/>
          </a:xfrm>
        </p:spPr>
        <p:txBody>
          <a:bodyPr/>
          <a:lstStyle/>
          <a:p>
            <a:r>
              <a:rPr lang="es-PY" b="1" dirty="0" smtClean="0"/>
              <a:t>Ilustración de la propuesta</a:t>
            </a:r>
            <a:endParaRPr lang="es-PY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18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PY" sz="3200" b="1" dirty="0" smtClean="0"/>
              <a:t>Un sistema de gestión de personas-   Personal Manager</a:t>
            </a:r>
            <a:endParaRPr lang="es-PY" sz="3200" b="1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PY" dirty="0" smtClean="0"/>
          </a:p>
          <a:p>
            <a:r>
              <a:rPr lang="es-ES" i="1" dirty="0" err="1" smtClean="0"/>
              <a:t>Person</a:t>
            </a:r>
            <a:r>
              <a:rPr lang="es-ES" i="1" dirty="0" smtClean="0"/>
              <a:t> Manager</a:t>
            </a:r>
            <a:r>
              <a:rPr lang="es-ES" dirty="0" smtClean="0"/>
              <a:t> es una aplicación, que contiene funciones de creación, listado y borrado de registros correspondiente a personas. </a:t>
            </a:r>
            <a:endParaRPr lang="es-PY" dirty="0" smtClean="0"/>
          </a:p>
          <a:p>
            <a:endParaRPr lang="es-PY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19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5048" y="404664"/>
            <a:ext cx="8245424" cy="677744"/>
          </a:xfrm>
        </p:spPr>
        <p:txBody>
          <a:bodyPr>
            <a:noAutofit/>
          </a:bodyPr>
          <a:lstStyle/>
          <a:p>
            <a:pPr algn="ctr"/>
            <a:r>
              <a:rPr lang="es-PY" sz="3200" dirty="0" err="1" smtClean="0">
                <a:solidFill>
                  <a:schemeClr val="tx1"/>
                </a:solidFill>
              </a:rPr>
              <a:t>Rich</a:t>
            </a:r>
            <a:r>
              <a:rPr lang="es-PY" sz="3200" dirty="0" smtClean="0">
                <a:solidFill>
                  <a:schemeClr val="tx1"/>
                </a:solidFill>
              </a:rPr>
              <a:t> Internet </a:t>
            </a:r>
            <a:r>
              <a:rPr lang="es-PY" sz="3200" dirty="0" err="1" smtClean="0">
                <a:solidFill>
                  <a:schemeClr val="tx1"/>
                </a:solidFill>
              </a:rPr>
              <a:t>Applications</a:t>
            </a:r>
            <a:r>
              <a:rPr lang="es-PY" sz="3200" dirty="0" smtClean="0">
                <a:solidFill>
                  <a:schemeClr val="tx1"/>
                </a:solidFill>
              </a:rPr>
              <a:t> (RIA)</a:t>
            </a:r>
            <a:endParaRPr lang="es-PY" sz="3200" dirty="0">
              <a:solidFill>
                <a:schemeClr val="tx1"/>
              </a:solidFill>
            </a:endParaRPr>
          </a:p>
        </p:txBody>
      </p:sp>
      <p:pic>
        <p:nvPicPr>
          <p:cNvPr id="6" name="5 Marcador de posición de imagen" descr="ria.gif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l="3166" r="3166"/>
          <a:stretch>
            <a:fillRect/>
          </a:stretch>
        </p:blipFill>
        <p:spPr>
          <a:xfrm>
            <a:off x="251520" y="1844824"/>
            <a:ext cx="4114800" cy="4114800"/>
          </a:xfrm>
        </p:spPr>
      </p:pic>
      <p:sp>
        <p:nvSpPr>
          <p:cNvPr id="3" name="2 Marcador de contenido"/>
          <p:cNvSpPr>
            <a:spLocks noGrp="1"/>
          </p:cNvSpPr>
          <p:nvPr>
            <p:ph type="body" sz="half" idx="2"/>
          </p:nvPr>
        </p:nvSpPr>
        <p:spPr>
          <a:xfrm>
            <a:off x="4745360" y="1988840"/>
            <a:ext cx="4398640" cy="280749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s-PY" sz="2800" dirty="0" smtClean="0"/>
              <a:t>Almacenamiento de los    datos</a:t>
            </a:r>
          </a:p>
          <a:p>
            <a:pPr>
              <a:buFont typeface="Wingdings" pitchFamily="2" charset="2"/>
              <a:buChar char="v"/>
            </a:pPr>
            <a:r>
              <a:rPr lang="es-ES" sz="2800" dirty="0" smtClean="0"/>
              <a:t>Comunicación entre el cliente y el servidor</a:t>
            </a:r>
            <a:endParaRPr lang="es-ES" sz="2800" b="1" dirty="0" smtClean="0"/>
          </a:p>
          <a:p>
            <a:pPr>
              <a:buFont typeface="Wingdings" pitchFamily="2" charset="2"/>
              <a:buChar char="v"/>
            </a:pPr>
            <a:r>
              <a:rPr lang="es-ES" sz="2800" b="1" dirty="0" smtClean="0"/>
              <a:t>Lógica </a:t>
            </a:r>
            <a:r>
              <a:rPr lang="es-ES" sz="2800" b="1" dirty="0"/>
              <a:t>de </a:t>
            </a:r>
            <a:r>
              <a:rPr lang="es-ES" sz="2800" b="1" dirty="0" smtClean="0"/>
              <a:t>negocio</a:t>
            </a:r>
            <a:endParaRPr lang="es-ES" sz="2800" dirty="0" smtClean="0"/>
          </a:p>
          <a:p>
            <a:pPr>
              <a:buFont typeface="Wingdings" pitchFamily="2" charset="2"/>
              <a:buChar char="v"/>
            </a:pPr>
            <a:r>
              <a:rPr lang="es-PY" sz="2800" b="1" dirty="0" smtClean="0"/>
              <a:t>Presentaciones enriquecidas</a:t>
            </a:r>
            <a:endParaRPr lang="es-PY" sz="2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D5EC-7A23-446C-A83E-212B1E6E29FC}" type="slidenum">
              <a:rPr lang="es-PY" sz="1600" smtClean="0"/>
              <a:pPr/>
              <a:t>2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Y" sz="3200" b="1" dirty="0" smtClean="0"/>
              <a:t> El caso y las unidades de análisis</a:t>
            </a:r>
            <a:endParaRPr lang="es-PY" sz="3200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3644" y="1630484"/>
            <a:ext cx="5602680" cy="4962820"/>
          </a:xfr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20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708920"/>
            <a:ext cx="747064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PY" b="1" dirty="0" smtClean="0"/>
              <a:t> Preguntas de investigación</a:t>
            </a:r>
            <a:br>
              <a:rPr lang="es-PY" b="1" dirty="0" smtClean="0"/>
            </a:br>
            <a:endParaRPr lang="es-PY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21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2400" b="1" dirty="0" smtClean="0"/>
              <a:t/>
            </a:r>
            <a:br>
              <a:rPr lang="es-PY" sz="2400" b="1" dirty="0" smtClean="0"/>
            </a:br>
            <a:r>
              <a:rPr lang="es-PY" sz="2400" b="1" dirty="0" smtClean="0"/>
              <a:t/>
            </a:r>
            <a:br>
              <a:rPr lang="es-PY" sz="2400" b="1" dirty="0" smtClean="0"/>
            </a:br>
            <a:r>
              <a:rPr lang="es-PY" sz="2400" b="1" i="1" dirty="0" smtClean="0"/>
              <a:t>PI2: ¿Para cuál de los enfoques  es necesaria  una mayor cantidad de generaciones de código para obtener la interfaz de usuario final?</a:t>
            </a:r>
            <a:r>
              <a:rPr lang="es-PY" sz="2400" b="1" dirty="0" smtClean="0"/>
              <a:t/>
            </a:r>
            <a:br>
              <a:rPr lang="es-PY" sz="2400" b="1" dirty="0" smtClean="0"/>
            </a:br>
            <a:r>
              <a:rPr lang="es-PY" sz="2400" b="1" dirty="0" smtClean="0"/>
              <a:t/>
            </a:r>
            <a:br>
              <a:rPr lang="es-PY" sz="2400" b="1" dirty="0" smtClean="0"/>
            </a:br>
            <a:r>
              <a:rPr lang="es-PY" sz="2400" b="1" dirty="0" smtClean="0"/>
              <a:t/>
            </a:r>
            <a:br>
              <a:rPr lang="es-PY" sz="2400" b="1" dirty="0" smtClean="0"/>
            </a:br>
            <a:endParaRPr lang="es-PY" sz="2400" b="1" dirty="0"/>
          </a:p>
        </p:txBody>
      </p:sp>
      <p:pic>
        <p:nvPicPr>
          <p:cNvPr id="7" name="6 Marcador de contenido" descr="tiempos de modelad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7504" y="2348880"/>
            <a:ext cx="8960339" cy="2952328"/>
          </a:xfr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22</a:t>
            </a:fld>
            <a:endParaRPr lang="es-PY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323528" y="5445225"/>
            <a:ext cx="76328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000" i="1" dirty="0" smtClean="0"/>
              <a:t>           	    MoWebA4RIA</a:t>
            </a:r>
            <a:r>
              <a:rPr lang="es-PY" sz="2000" dirty="0" smtClean="0"/>
              <a:t> demoró 8 minutos más que </a:t>
            </a:r>
            <a:r>
              <a:rPr lang="es-PY" sz="2000" i="1" dirty="0" err="1" smtClean="0"/>
              <a:t>MoWebA</a:t>
            </a:r>
            <a:endParaRPr lang="es-PY" sz="2000" i="1" dirty="0" smtClean="0"/>
          </a:p>
          <a:p>
            <a:pPr algn="ctr"/>
            <a:endParaRPr lang="es-PY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827584" y="332656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400" b="1" dirty="0" smtClean="0">
                <a:latin typeface="+mj-lt"/>
              </a:rPr>
              <a:t>PI1: ¿Consume una mayor cantidad de tiempo modelar la aplicación aplicando MoWebA4RIA que </a:t>
            </a:r>
            <a:r>
              <a:rPr lang="es-PY" sz="2400" b="1" dirty="0" err="1" smtClean="0">
                <a:latin typeface="+mj-lt"/>
              </a:rPr>
              <a:t>MoWebA</a:t>
            </a:r>
            <a:r>
              <a:rPr lang="es-PY" sz="2400" b="1" dirty="0" smtClean="0">
                <a:latin typeface="+mj-lt"/>
              </a:rPr>
              <a:t>?</a:t>
            </a:r>
            <a:endParaRPr lang="es-PY" sz="24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6093296"/>
            <a:ext cx="9396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000" i="1" dirty="0" smtClean="0"/>
              <a:t>        MoWebA4RIA</a:t>
            </a:r>
            <a:r>
              <a:rPr lang="es-PY" sz="2000" dirty="0" smtClean="0"/>
              <a:t> deparó en 2 generaciones más de código que </a:t>
            </a:r>
            <a:r>
              <a:rPr lang="es-PY" sz="2000" i="1" dirty="0" err="1" smtClean="0"/>
              <a:t>MoWebA</a:t>
            </a:r>
            <a:endParaRPr lang="es-PY" sz="2000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3200" i="1" dirty="0" smtClean="0"/>
              <a:t>PI3: </a:t>
            </a:r>
            <a:r>
              <a:rPr lang="es-PY" sz="3200" dirty="0" smtClean="0"/>
              <a:t>MoWebA4RIA permite representar características de las presentaciones enriquecidas?</a:t>
            </a:r>
            <a:br>
              <a:rPr lang="es-PY" sz="3200" dirty="0" smtClean="0"/>
            </a:br>
            <a:endParaRPr lang="es-PY" sz="3200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1700808"/>
            <a:ext cx="8458690" cy="4640975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23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764704"/>
            <a:ext cx="8424936" cy="1080120"/>
          </a:xfrm>
        </p:spPr>
        <p:txBody>
          <a:bodyPr>
            <a:noAutofit/>
          </a:bodyPr>
          <a:lstStyle/>
          <a:p>
            <a:r>
              <a:rPr lang="es-PY" sz="3200" i="1" dirty="0" smtClean="0"/>
              <a:t>PI4: </a:t>
            </a:r>
            <a:r>
              <a:rPr lang="es-PY" sz="3200" dirty="0" smtClean="0"/>
              <a:t>MoWebA4RIA permite representar características de la lógica de negocios en el lado del cliente?</a:t>
            </a:r>
            <a:br>
              <a:rPr lang="es-PY" sz="3200" dirty="0" smtClean="0"/>
            </a:br>
            <a:r>
              <a:rPr lang="es-PY" sz="3200" dirty="0" smtClean="0"/>
              <a:t/>
            </a:r>
            <a:br>
              <a:rPr lang="es-PY" sz="3200" dirty="0" smtClean="0"/>
            </a:br>
            <a:endParaRPr lang="es-PY" sz="3200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1628800"/>
            <a:ext cx="8702132" cy="4896544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24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836712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2400" b="1" i="1" dirty="0" smtClean="0"/>
              <a:t>PI5: Para cada una de las vistas del </a:t>
            </a:r>
            <a:r>
              <a:rPr lang="es-PY" sz="2400" b="1" dirty="0" err="1" smtClean="0"/>
              <a:t>Person</a:t>
            </a:r>
            <a:r>
              <a:rPr lang="es-PY" sz="2400" b="1" dirty="0" smtClean="0"/>
              <a:t> Manager</a:t>
            </a:r>
            <a:r>
              <a:rPr lang="es-PY" sz="2400" b="1" i="1" dirty="0" smtClean="0"/>
              <a:t>, ¿qué cantidad de líneas de código para la interfaz de usuario se pudieron generar de manera automática a partir de los modelos, en cada uno de los enfoques implementados?</a:t>
            </a:r>
            <a:r>
              <a:rPr lang="es-PY" sz="2400" b="1" dirty="0" smtClean="0"/>
              <a:t/>
            </a:r>
            <a:br>
              <a:rPr lang="es-PY" sz="2400" b="1" dirty="0" smtClean="0"/>
            </a:br>
            <a:endParaRPr lang="es-PY" sz="4400" b="1" dirty="0"/>
          </a:p>
        </p:txBody>
      </p:sp>
      <p:pic>
        <p:nvPicPr>
          <p:cNvPr id="4" name="3 Marcador de contenido" descr="lineas de codig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3297" y="2060850"/>
            <a:ext cx="6913310" cy="3737324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25</a:t>
            </a:fld>
            <a:endParaRPr lang="es-PY" sz="1600" dirty="0"/>
          </a:p>
        </p:txBody>
      </p:sp>
      <p:sp>
        <p:nvSpPr>
          <p:cNvPr id="6" name="5 Rectángulo"/>
          <p:cNvSpPr/>
          <p:nvPr/>
        </p:nvSpPr>
        <p:spPr>
          <a:xfrm>
            <a:off x="467544" y="5877272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2000" i="1" dirty="0" smtClean="0"/>
              <a:t>En MoWebA4RIA</a:t>
            </a:r>
            <a:r>
              <a:rPr lang="es-PY" sz="2000" dirty="0" smtClean="0"/>
              <a:t> el 57 % del código se genera de manera automática y en </a:t>
            </a:r>
            <a:r>
              <a:rPr lang="es-PY" sz="2000" i="1" dirty="0" err="1" smtClean="0"/>
              <a:t>MoWebA</a:t>
            </a:r>
            <a:r>
              <a:rPr lang="es-PY" sz="2000" dirty="0" smtClean="0"/>
              <a:t> </a:t>
            </a:r>
            <a:r>
              <a:rPr lang="es-PY" sz="2000" i="1" dirty="0" smtClean="0"/>
              <a:t>el </a:t>
            </a:r>
            <a:r>
              <a:rPr lang="es-PY" sz="2000" dirty="0" smtClean="0"/>
              <a:t>47% </a:t>
            </a:r>
            <a:endParaRPr lang="es-PY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Y" sz="3200" b="1" dirty="0" smtClean="0"/>
              <a:t>Conclusión</a:t>
            </a:r>
            <a:endParaRPr lang="es-PY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PY" sz="2400" dirty="0"/>
              <a:t>C</a:t>
            </a:r>
            <a:r>
              <a:rPr lang="es-PY" sz="2400" dirty="0" smtClean="0"/>
              <a:t>on este trabajo se alcanzó aportar lo siguiente:</a:t>
            </a:r>
          </a:p>
          <a:p>
            <a:pPr>
              <a:buNone/>
            </a:pPr>
            <a:endParaRPr lang="es-PY" sz="2000" dirty="0" smtClean="0"/>
          </a:p>
          <a:p>
            <a:pPr lvl="0"/>
            <a:r>
              <a:rPr lang="es-PY" sz="2400" dirty="0" smtClean="0"/>
              <a:t>Una extensión a los </a:t>
            </a:r>
            <a:r>
              <a:rPr lang="es-PY" sz="2400" dirty="0" err="1" smtClean="0"/>
              <a:t>metamodelos</a:t>
            </a:r>
            <a:r>
              <a:rPr lang="es-PY" sz="2400" dirty="0" smtClean="0"/>
              <a:t> de Contenido (</a:t>
            </a:r>
            <a:r>
              <a:rPr lang="es-PY" sz="2400" i="1" dirty="0" smtClean="0"/>
              <a:t>Content</a:t>
            </a:r>
            <a:r>
              <a:rPr lang="es-PY" sz="2400" dirty="0" smtClean="0"/>
              <a:t>) y Estructura (</a:t>
            </a:r>
            <a:r>
              <a:rPr lang="es-PY" sz="2400" i="1" dirty="0" err="1" smtClean="0"/>
              <a:t>Layout</a:t>
            </a:r>
            <a:r>
              <a:rPr lang="es-PY" sz="2400" dirty="0" smtClean="0"/>
              <a:t>) de </a:t>
            </a:r>
            <a:r>
              <a:rPr lang="es-PY" sz="2400" i="1" dirty="0" err="1" smtClean="0"/>
              <a:t>MoWebA</a:t>
            </a:r>
            <a:endParaRPr lang="es-PY" sz="2400" i="1" dirty="0" smtClean="0"/>
          </a:p>
          <a:p>
            <a:pPr lvl="0"/>
            <a:r>
              <a:rPr lang="es-PY" sz="2400" dirty="0" smtClean="0"/>
              <a:t>Una extensión a los perfiles de Contenido(</a:t>
            </a:r>
            <a:r>
              <a:rPr lang="es-PY" sz="2400" i="1" dirty="0" smtClean="0"/>
              <a:t>Content</a:t>
            </a:r>
            <a:r>
              <a:rPr lang="es-PY" sz="2400" dirty="0" smtClean="0"/>
              <a:t>) y Estructura (</a:t>
            </a:r>
            <a:r>
              <a:rPr lang="es-PY" sz="2400" i="1" dirty="0" err="1" smtClean="0"/>
              <a:t>Layout</a:t>
            </a:r>
            <a:r>
              <a:rPr lang="es-PY" sz="2400" dirty="0" smtClean="0"/>
              <a:t>)</a:t>
            </a:r>
          </a:p>
          <a:p>
            <a:pPr lvl="0"/>
            <a:r>
              <a:rPr lang="es-PY" sz="2400" dirty="0" smtClean="0"/>
              <a:t>Implementación con </a:t>
            </a:r>
            <a:r>
              <a:rPr lang="es-PY" sz="2400" i="1" dirty="0" err="1" smtClean="0"/>
              <a:t>Acceleo</a:t>
            </a:r>
            <a:r>
              <a:rPr lang="es-PY" sz="2400" i="1" dirty="0" smtClean="0"/>
              <a:t> </a:t>
            </a:r>
            <a:r>
              <a:rPr lang="es-PY" sz="2400" dirty="0" smtClean="0"/>
              <a:t>de las plantillas de presentación y estructura</a:t>
            </a:r>
          </a:p>
          <a:p>
            <a:pPr lvl="0"/>
            <a:r>
              <a:rPr lang="es-PY" sz="2400" dirty="0" smtClean="0"/>
              <a:t>Una ilustración de la propuesta</a:t>
            </a:r>
          </a:p>
          <a:p>
            <a:pPr lvl="0"/>
            <a:endParaRPr lang="es-PY" sz="1800" i="1" dirty="0" smtClean="0"/>
          </a:p>
          <a:p>
            <a:pPr lvl="0"/>
            <a:endParaRPr lang="es-PY" sz="1800" dirty="0" smtClean="0"/>
          </a:p>
          <a:p>
            <a:pPr lvl="0"/>
            <a:endParaRPr lang="es-PY" sz="1800" dirty="0" smtClean="0"/>
          </a:p>
          <a:p>
            <a:pPr lvl="0"/>
            <a:endParaRPr lang="es-PY" sz="1200" dirty="0" smtClean="0"/>
          </a:p>
          <a:p>
            <a:endParaRPr lang="es-PY" sz="1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26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s-PY" sz="3200" b="1" dirty="0" smtClean="0"/>
              <a:t>Trabajos en curso y futuros</a:t>
            </a:r>
            <a:endParaRPr lang="es-PY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484784"/>
            <a:ext cx="7467600" cy="4525963"/>
          </a:xfrm>
        </p:spPr>
        <p:txBody>
          <a:bodyPr>
            <a:noAutofit/>
          </a:bodyPr>
          <a:lstStyle/>
          <a:p>
            <a:pPr lvl="0"/>
            <a:r>
              <a:rPr lang="es-ES" sz="2400" dirty="0"/>
              <a:t>M</a:t>
            </a:r>
            <a:r>
              <a:rPr lang="es-ES" sz="2400" dirty="0" smtClean="0"/>
              <a:t>igrar </a:t>
            </a:r>
            <a:r>
              <a:rPr lang="es-ES" sz="2400" dirty="0"/>
              <a:t>a un entorno </a:t>
            </a:r>
            <a:r>
              <a:rPr lang="es-ES" sz="2400" dirty="0" smtClean="0"/>
              <a:t>totalmente abierto</a:t>
            </a:r>
          </a:p>
          <a:p>
            <a:pPr lvl="0"/>
            <a:r>
              <a:rPr lang="es-ES" sz="2400" dirty="0" smtClean="0"/>
              <a:t>Incluir </a:t>
            </a:r>
            <a:r>
              <a:rPr lang="es-ES" sz="2400" dirty="0"/>
              <a:t>otras características RIA a </a:t>
            </a:r>
            <a:r>
              <a:rPr lang="es-ES" sz="2400" dirty="0" err="1" smtClean="0"/>
              <a:t>MoWebA</a:t>
            </a:r>
            <a:endParaRPr lang="es-PY" sz="2400" dirty="0" smtClean="0"/>
          </a:p>
          <a:p>
            <a:pPr lvl="0"/>
            <a:r>
              <a:rPr lang="es-PY" sz="2400" dirty="0" smtClean="0"/>
              <a:t>Agregar más </a:t>
            </a:r>
            <a:r>
              <a:rPr lang="es-PY" sz="2400" i="1" dirty="0" smtClean="0"/>
              <a:t>widgets</a:t>
            </a:r>
            <a:r>
              <a:rPr lang="es-PY" sz="2400" dirty="0" smtClean="0"/>
              <a:t> al </a:t>
            </a:r>
            <a:r>
              <a:rPr lang="es-PY" sz="2400" dirty="0" err="1" smtClean="0"/>
              <a:t>metamodelo</a:t>
            </a:r>
            <a:r>
              <a:rPr lang="es-PY" sz="2400" dirty="0" smtClean="0"/>
              <a:t> de contenido que también forman parte de </a:t>
            </a:r>
            <a:r>
              <a:rPr lang="es-PY" sz="2400" i="1" dirty="0" err="1" smtClean="0"/>
              <a:t>jQueryUI</a:t>
            </a:r>
            <a:endParaRPr lang="es-PY" sz="2400" dirty="0" smtClean="0"/>
          </a:p>
          <a:p>
            <a:pPr lvl="0"/>
            <a:r>
              <a:rPr lang="es-PY" sz="2400" dirty="0" smtClean="0"/>
              <a:t>Validar la propuesta llevando a cabo transformaciones a otras plataformas destino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27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404664"/>
            <a:ext cx="7467600" cy="1143000"/>
          </a:xfrm>
        </p:spPr>
        <p:txBody>
          <a:bodyPr>
            <a:noAutofit/>
          </a:bodyPr>
          <a:lstStyle/>
          <a:p>
            <a:r>
              <a:rPr lang="es-PY" sz="3200" b="1" dirty="0" smtClean="0"/>
              <a:t>Muchas gracias por su amable atención</a:t>
            </a:r>
            <a:br>
              <a:rPr lang="es-PY" sz="3200" b="1" dirty="0" smtClean="0"/>
            </a:br>
            <a:endParaRPr lang="es-PY" sz="32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28</a:t>
            </a:fld>
            <a:endParaRPr lang="es-PY" sz="1600" dirty="0"/>
          </a:p>
        </p:txBody>
      </p:sp>
      <p:sp>
        <p:nvSpPr>
          <p:cNvPr id="5" name="4 Rectángulo"/>
          <p:cNvSpPr/>
          <p:nvPr/>
        </p:nvSpPr>
        <p:spPr>
          <a:xfrm>
            <a:off x="1331640" y="1412776"/>
            <a:ext cx="59766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Y" sz="3200" b="1" i="1" dirty="0" smtClean="0"/>
              <a:t>Preguntas?</a:t>
            </a:r>
          </a:p>
          <a:p>
            <a:pPr algn="ctr"/>
            <a:endParaRPr lang="es-PY" sz="2400" b="1" i="1" dirty="0" smtClean="0"/>
          </a:p>
          <a:p>
            <a:pPr algn="ctr"/>
            <a:r>
              <a:rPr lang="es-PY" sz="2400" b="1" i="1" dirty="0" smtClean="0"/>
              <a:t>Iván López</a:t>
            </a:r>
          </a:p>
          <a:p>
            <a:pPr algn="ctr"/>
            <a:r>
              <a:rPr lang="es-PY" sz="2400" dirty="0" smtClean="0">
                <a:hlinkClick r:id="rId3"/>
              </a:rPr>
              <a:t>ivalop81@gmail.com</a:t>
            </a:r>
            <a:endParaRPr lang="es-PY" sz="2400" dirty="0" smtClean="0"/>
          </a:p>
          <a:p>
            <a:pPr algn="ctr"/>
            <a:endParaRPr lang="es-PY" sz="2400" b="1" i="1" dirty="0" smtClean="0"/>
          </a:p>
          <a:p>
            <a:pPr algn="ctr"/>
            <a:r>
              <a:rPr lang="es-PY" sz="2400" dirty="0" err="1" smtClean="0"/>
              <a:t>Magalí</a:t>
            </a:r>
            <a:r>
              <a:rPr lang="es-PY" sz="2400" dirty="0" smtClean="0"/>
              <a:t> González</a:t>
            </a:r>
          </a:p>
          <a:p>
            <a:pPr algn="ctr"/>
            <a:r>
              <a:rPr lang="es-PY" sz="2400" dirty="0" smtClean="0">
                <a:hlinkClick r:id="rId4"/>
              </a:rPr>
              <a:t>mgonzalez@uca.edu.py</a:t>
            </a:r>
            <a:endParaRPr lang="es-PY" sz="2400" dirty="0" smtClean="0"/>
          </a:p>
          <a:p>
            <a:pPr algn="ctr"/>
            <a:endParaRPr lang="es-PY" sz="2400" dirty="0" smtClean="0"/>
          </a:p>
          <a:p>
            <a:pPr algn="ctr"/>
            <a:r>
              <a:rPr lang="es-PY" sz="2400" dirty="0" err="1" smtClean="0"/>
              <a:t>Nathalie</a:t>
            </a:r>
            <a:r>
              <a:rPr lang="es-PY" sz="2400" dirty="0" smtClean="0"/>
              <a:t> Aquino </a:t>
            </a:r>
          </a:p>
          <a:p>
            <a:pPr algn="ctr"/>
            <a:r>
              <a:rPr lang="es-PY" sz="2400" dirty="0" smtClean="0"/>
              <a:t> </a:t>
            </a:r>
            <a:r>
              <a:rPr lang="es-PY" sz="2400" dirty="0" smtClean="0">
                <a:hlinkClick r:id="rId5"/>
              </a:rPr>
              <a:t>nathalie.aquino@uca.edu.py</a:t>
            </a:r>
            <a:endParaRPr lang="es-PY" sz="2400" dirty="0" smtClean="0"/>
          </a:p>
          <a:p>
            <a:pPr algn="ctr"/>
            <a:endParaRPr lang="es-PY" sz="2400" dirty="0" smtClean="0"/>
          </a:p>
          <a:p>
            <a:pPr algn="ctr"/>
            <a:r>
              <a:rPr lang="es-PY" sz="2400" dirty="0" smtClean="0"/>
              <a:t>Luca </a:t>
            </a:r>
            <a:r>
              <a:rPr lang="es-PY" sz="2400" dirty="0" err="1" smtClean="0"/>
              <a:t>Cernuzzi</a:t>
            </a:r>
            <a:r>
              <a:rPr lang="es-PY" sz="2400" dirty="0" smtClean="0"/>
              <a:t> </a:t>
            </a:r>
          </a:p>
          <a:p>
            <a:pPr algn="ctr"/>
            <a:r>
              <a:rPr lang="es-PY" sz="2400" dirty="0" smtClean="0"/>
              <a:t> </a:t>
            </a:r>
            <a:r>
              <a:rPr lang="es-PY" sz="2400" dirty="0" smtClean="0">
                <a:hlinkClick r:id="rId6"/>
              </a:rPr>
              <a:t>lcernuzz@uca.edu.py</a:t>
            </a:r>
            <a:endParaRPr lang="es-PY" sz="2400" dirty="0" smtClean="0"/>
          </a:p>
          <a:p>
            <a:pPr algn="ctr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 smtClean="0"/>
              <a:t>Herramientas </a:t>
            </a:r>
            <a:r>
              <a:rPr lang="es-ES" sz="3200" b="1" dirty="0"/>
              <a:t>para el desarrollo </a:t>
            </a:r>
            <a:r>
              <a:rPr lang="es-ES" sz="3200" b="1" dirty="0" smtClean="0"/>
              <a:t>de </a:t>
            </a:r>
            <a:r>
              <a:rPr lang="es-ES" sz="3200" b="1" dirty="0"/>
              <a:t>las </a:t>
            </a:r>
            <a:r>
              <a:rPr lang="es-ES" sz="3200" b="1" dirty="0" smtClean="0"/>
              <a:t>RIA</a:t>
            </a:r>
            <a:endParaRPr lang="es-ES" sz="3200" b="1" dirty="0"/>
          </a:p>
        </p:txBody>
      </p:sp>
      <p:pic>
        <p:nvPicPr>
          <p:cNvPr id="4" name="3 Marcador de contenido" descr="frameworks ria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27584" y="1484784"/>
            <a:ext cx="6710677" cy="5033008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3</a:t>
            </a:fld>
            <a:endParaRPr lang="es-PY" sz="1600" dirty="0"/>
          </a:p>
        </p:txBody>
      </p:sp>
    </p:spTree>
    <p:extLst>
      <p:ext uri="{BB962C8B-B14F-4D97-AF65-F5344CB8AC3E}">
        <p14:creationId xmlns:p14="http://schemas.microsoft.com/office/powerpoint/2010/main" xmlns="" val="8830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PY" sz="3200" b="1" dirty="0" smtClean="0"/>
              <a:t>Principales enfoques de desarrollo Web basados en modelos para las RIA</a:t>
            </a:r>
            <a:endParaRPr lang="es-PY"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4</a:t>
            </a:fld>
            <a:endParaRPr lang="es-PY" sz="1600" dirty="0"/>
          </a:p>
        </p:txBody>
      </p:sp>
      <p:pic>
        <p:nvPicPr>
          <p:cNvPr id="6" name="5 Marcador de contenido" descr="Tabla comparativa MD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3568" y="1608137"/>
            <a:ext cx="7560840" cy="49659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3200" b="1" dirty="0" err="1" smtClean="0"/>
              <a:t>Model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Oriented</a:t>
            </a:r>
            <a:r>
              <a:rPr lang="es-ES" sz="3200" b="1" dirty="0" smtClean="0"/>
              <a:t> Web </a:t>
            </a:r>
            <a:r>
              <a:rPr lang="es-ES" sz="3200" b="1" dirty="0" err="1" smtClean="0"/>
              <a:t>Approach</a:t>
            </a:r>
            <a:r>
              <a:rPr lang="es-ES" sz="3200" b="1" dirty="0" smtClean="0"/>
              <a:t> (</a:t>
            </a:r>
            <a:r>
              <a:rPr lang="es-ES" sz="3200" b="1" dirty="0" err="1" smtClean="0"/>
              <a:t>MoWebA</a:t>
            </a:r>
            <a:r>
              <a:rPr lang="es-ES" sz="3200" b="1" dirty="0" smtClean="0"/>
              <a:t>)</a:t>
            </a:r>
            <a:endParaRPr lang="es-PY" sz="3200" b="1" dirty="0"/>
          </a:p>
        </p:txBody>
      </p:sp>
      <p:pic>
        <p:nvPicPr>
          <p:cNvPr id="4" name="3 Marcador de contenido" descr="moweba_nuev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71600" y="1628800"/>
            <a:ext cx="6912768" cy="5002848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5</a:t>
            </a:fld>
            <a:endParaRPr lang="es-P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b="1" dirty="0" smtClean="0"/>
              <a:t>		   </a:t>
            </a:r>
            <a:r>
              <a:rPr lang="es-PY" sz="3200" b="1" dirty="0" smtClean="0"/>
              <a:t>MoWebA4RIA</a:t>
            </a:r>
            <a:endParaRPr lang="es-P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Y" dirty="0" smtClean="0"/>
          </a:p>
          <a:p>
            <a:r>
              <a:rPr lang="es-PY" dirty="0" smtClean="0"/>
              <a:t>Extensiones a la capa de presentación de </a:t>
            </a:r>
            <a:r>
              <a:rPr lang="es-PY" dirty="0" err="1" smtClean="0"/>
              <a:t>MoWebA</a:t>
            </a:r>
            <a:endParaRPr lang="es-PY" dirty="0" smtClean="0"/>
          </a:p>
          <a:p>
            <a:r>
              <a:rPr lang="es-PY" dirty="0" smtClean="0"/>
              <a:t>Nuevas reglas de transformación</a:t>
            </a:r>
          </a:p>
          <a:p>
            <a:endParaRPr lang="es-PY" dirty="0" smtClean="0"/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6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s-PY" sz="3200" b="1" dirty="0" smtClean="0"/>
              <a:t>    </a:t>
            </a:r>
            <a:r>
              <a:rPr lang="es-PY" sz="3200" b="1" dirty="0" err="1" smtClean="0"/>
              <a:t>Widgets</a:t>
            </a:r>
            <a:r>
              <a:rPr lang="es-PY" sz="3200" b="1" dirty="0" smtClean="0"/>
              <a:t> y Live </a:t>
            </a:r>
            <a:r>
              <a:rPr lang="es-PY" sz="3200" b="1" dirty="0" err="1" smtClean="0"/>
              <a:t>Validation</a:t>
            </a:r>
            <a:endParaRPr lang="es-PY" sz="3200" b="1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7</a:t>
            </a:fld>
            <a:endParaRPr lang="es-PY" sz="1600" dirty="0"/>
          </a:p>
        </p:txBody>
      </p:sp>
      <p:pic>
        <p:nvPicPr>
          <p:cNvPr id="12" name="11 Marcador de contenido" descr="widgets y live validation complet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4016" y="936103"/>
            <a:ext cx="8892480" cy="55892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3200" b="1" dirty="0" smtClean="0"/>
              <a:t>Extensiones al </a:t>
            </a:r>
            <a:r>
              <a:rPr lang="es-PY" sz="3200" b="1" dirty="0" err="1" smtClean="0"/>
              <a:t>Metamodelo</a:t>
            </a:r>
            <a:r>
              <a:rPr lang="es-PY" sz="3200" b="1" dirty="0" smtClean="0"/>
              <a:t> de Contenido y Estructura de </a:t>
            </a:r>
            <a:r>
              <a:rPr lang="es-PY" sz="3200" b="1" i="1" dirty="0" err="1" smtClean="0"/>
              <a:t>MoWebA</a:t>
            </a:r>
            <a:endParaRPr lang="es-PY" sz="3200" b="1" i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412776"/>
            <a:ext cx="8890898" cy="5184576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8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s-PY" sz="3200" b="1" dirty="0" smtClean="0"/>
              <a:t>Ejemplo de Interfaz RIA</a:t>
            </a:r>
            <a:endParaRPr lang="es-PY" sz="3200" b="1" dirty="0"/>
          </a:p>
        </p:txBody>
      </p:sp>
      <p:pic>
        <p:nvPicPr>
          <p:cNvPr id="4" name="3 Marcador de contenido" descr="ivan_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908719"/>
            <a:ext cx="8352928" cy="5616625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9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27561</TotalTime>
  <Words>1196</Words>
  <Application>Microsoft Office PowerPoint</Application>
  <PresentationFormat>Presentación en pantalla (4:3)</PresentationFormat>
  <Paragraphs>186</Paragraphs>
  <Slides>28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Técnico</vt:lpstr>
      <vt:lpstr>Una propuesta MDA para el soporte de aplicaciones RIA</vt:lpstr>
      <vt:lpstr>Rich Internet Applications (RIA)</vt:lpstr>
      <vt:lpstr>Herramientas para el desarrollo de las RIA</vt:lpstr>
      <vt:lpstr>Principales enfoques de desarrollo Web basados en modelos para las RIA</vt:lpstr>
      <vt:lpstr>Model Oriented Web Approach (MoWebA)</vt:lpstr>
      <vt:lpstr>     MoWebA4RIA</vt:lpstr>
      <vt:lpstr>    Widgets y Live Validation</vt:lpstr>
      <vt:lpstr>Extensiones al Metamodelo de Contenido y Estructura de MoWebA</vt:lpstr>
      <vt:lpstr>Ejemplo de Interfaz RIA</vt:lpstr>
      <vt:lpstr>Modelado de ejemplo con MoWebA4RIA </vt:lpstr>
      <vt:lpstr>El enfoque utilizado con MoWebA4RIA para la generación de interfaces enriquecidas </vt:lpstr>
      <vt:lpstr>El enfoque utilizado con MoWebA4RIA para la generación de interfaces enriquecidas </vt:lpstr>
      <vt:lpstr>El enfoque utilizado con MoWebA4RIA para la generación de interfaces enriquecidas </vt:lpstr>
      <vt:lpstr>El enfoque utilizado con MoWebA4RIA para la generación de interfaces enriquecidas </vt:lpstr>
      <vt:lpstr>El enfoque utilizado con MoWebA4RIA para la generación de interfaces enriquecidas </vt:lpstr>
      <vt:lpstr>El enfoque utilizado con MoWebA4RIA para la generación de interfaces enriquecidas </vt:lpstr>
      <vt:lpstr>Ejemplo de transformación</vt:lpstr>
      <vt:lpstr>Ilustración de la propuesta</vt:lpstr>
      <vt:lpstr>Un sistema de gestión de personas-   Personal Manager</vt:lpstr>
      <vt:lpstr> El caso y las unidades de análisis</vt:lpstr>
      <vt:lpstr> Preguntas de investigación </vt:lpstr>
      <vt:lpstr>  PI2: ¿Para cuál de los enfoques  es necesaria  una mayor cantidad de generaciones de código para obtener la interfaz de usuario final?   </vt:lpstr>
      <vt:lpstr>PI3: MoWebA4RIA permite representar características de las presentaciones enriquecidas? </vt:lpstr>
      <vt:lpstr>PI4: MoWebA4RIA permite representar características de la lógica de negocios en el lado del cliente?  </vt:lpstr>
      <vt:lpstr>PI5: Para cada una de las vistas del Person Manager, ¿qué cantidad de líneas de código para la interfaz de usuario se pudieron generar de manera automática a partir de los modelos, en cada uno de los enfoques implementados? </vt:lpstr>
      <vt:lpstr>Conclusión</vt:lpstr>
      <vt:lpstr>Trabajos en curso y futuros</vt:lpstr>
      <vt:lpstr>Muchas gracias por su amable atención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“Una propuesta MDA para el soporte de aplicaciones RIA”</dc:title>
  <dc:creator>marcazal</dc:creator>
  <cp:lastModifiedBy>marcazal</cp:lastModifiedBy>
  <cp:revision>78</cp:revision>
  <dcterms:created xsi:type="dcterms:W3CDTF">2015-10-13T03:28:35Z</dcterms:created>
  <dcterms:modified xsi:type="dcterms:W3CDTF">2016-05-02T22:34:37Z</dcterms:modified>
</cp:coreProperties>
</file>