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3"/>
  </p:notesMasterIdLst>
  <p:sldIdLst>
    <p:sldId id="256" r:id="rId2"/>
    <p:sldId id="257" r:id="rId3"/>
    <p:sldId id="260" r:id="rId4"/>
    <p:sldId id="259" r:id="rId5"/>
    <p:sldId id="261" r:id="rId6"/>
    <p:sldId id="282" r:id="rId7"/>
    <p:sldId id="262" r:id="rId8"/>
    <p:sldId id="283" r:id="rId9"/>
    <p:sldId id="284" r:id="rId10"/>
    <p:sldId id="263" r:id="rId11"/>
    <p:sldId id="267" r:id="rId12"/>
    <p:sldId id="266" r:id="rId13"/>
    <p:sldId id="268" r:id="rId14"/>
    <p:sldId id="294" r:id="rId15"/>
    <p:sldId id="292" r:id="rId16"/>
    <p:sldId id="291" r:id="rId17"/>
    <p:sldId id="293" r:id="rId18"/>
    <p:sldId id="295" r:id="rId19"/>
    <p:sldId id="285" r:id="rId20"/>
    <p:sldId id="269" r:id="rId21"/>
    <p:sldId id="296" r:id="rId22"/>
    <p:sldId id="270" r:id="rId23"/>
    <p:sldId id="271" r:id="rId24"/>
    <p:sldId id="272" r:id="rId25"/>
    <p:sldId id="273" r:id="rId26"/>
    <p:sldId id="276" r:id="rId27"/>
    <p:sldId id="275" r:id="rId28"/>
    <p:sldId id="274" r:id="rId29"/>
    <p:sldId id="277" r:id="rId30"/>
    <p:sldId id="279" r:id="rId31"/>
    <p:sldId id="281" r:id="rId32"/>
  </p:sldIdLst>
  <p:sldSz cx="9144000" cy="6858000" type="screen4x3"/>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gali" initials="m" lastIdx="13" clrIdx="0"/>
  <p:cmAuthor id="1" name="marcazal"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6" autoAdjust="0"/>
    <p:restoredTop sz="68838" autoAdjust="0"/>
  </p:normalViewPr>
  <p:slideViewPr>
    <p:cSldViewPr>
      <p:cViewPr>
        <p:scale>
          <a:sx n="66" d="100"/>
          <a:sy n="66" d="100"/>
        </p:scale>
        <p:origin x="-1260" y="48"/>
      </p:cViewPr>
      <p:guideLst>
        <p:guide orient="horz" pos="2160"/>
        <p:guide pos="2880"/>
      </p:guideLst>
    </p:cSldViewPr>
  </p:slideViewPr>
  <p:outlineViewPr>
    <p:cViewPr>
      <p:scale>
        <a:sx n="33" d="100"/>
        <a:sy n="33" d="100"/>
      </p:scale>
      <p:origin x="48" y="1230"/>
    </p:cViewPr>
  </p:outlin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10-21T10:38:54.448" idx="13">
    <p:pos x="4641" y="308"/>
    <p:text>llevar esta transparencias a antes de los metamodelos, creemos que se entenderá mejor así el metamodelo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F104F8-57FB-438D-98F1-A2F687608648}" type="datetimeFigureOut">
              <a:rPr lang="es-PY" smtClean="0"/>
              <a:pPr/>
              <a:t>22/03/2016</a:t>
            </a:fld>
            <a:endParaRPr lang="es-PY"/>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81F6FB-2DDC-455D-B27B-ACF9902ABC11}" type="slidenum">
              <a:rPr lang="es-PY" smtClean="0"/>
              <a:pPr/>
              <a:t>‹Nº›</a:t>
            </a:fld>
            <a:endParaRPr lang="es-PY"/>
          </a:p>
        </p:txBody>
      </p:sp>
    </p:spTree>
    <p:extLst>
      <p:ext uri="{BB962C8B-B14F-4D97-AF65-F5344CB8AC3E}">
        <p14:creationId xmlns:p14="http://schemas.microsoft.com/office/powerpoint/2010/main" val="39246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Numero de paginas a las diapositivas</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a:t>
            </a:fld>
            <a:endParaRPr lang="es-PY"/>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Hablar</a:t>
            </a:r>
            <a:r>
              <a:rPr lang="es-PY" baseline="0" dirty="0" smtClean="0"/>
              <a:t> primero de los colores. Utilizar el espacio en blanco</a:t>
            </a:r>
          </a:p>
          <a:p>
            <a:r>
              <a:rPr lang="es-PY" baseline="0" dirty="0" smtClean="0"/>
              <a:t>Explicar de arriba abajo.</a:t>
            </a:r>
          </a:p>
          <a:p>
            <a:endParaRPr lang="es-PY" baseline="0" dirty="0" smtClean="0"/>
          </a:p>
          <a:p>
            <a:r>
              <a:rPr lang="es-PY" baseline="0" dirty="0" smtClean="0"/>
              <a:t>Organizar los elementos en 3 tipos</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10</a:t>
            </a:fld>
            <a:endParaRPr lang="es-PY"/>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Cambiar el orden,</a:t>
            </a:r>
            <a:r>
              <a:rPr lang="es-PY" baseline="0" dirty="0" smtClean="0"/>
              <a:t> primero la interfaz(explicar un poco), luego el PIM</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12</a:t>
            </a:fld>
            <a:endParaRPr lang="es-PY"/>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13</a:t>
            </a:fld>
            <a:endParaRPr lang="es-PY"/>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14</a:t>
            </a:fld>
            <a:endParaRPr lang="es-PY"/>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15</a:t>
            </a:fld>
            <a:endParaRPr lang="es-PY"/>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16</a:t>
            </a:fld>
            <a:endParaRPr lang="es-PY"/>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17</a:t>
            </a:fld>
            <a:endParaRPr lang="es-PY"/>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18</a:t>
            </a:fld>
            <a:endParaRPr lang="es-PY"/>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Recordar</a:t>
            </a:r>
            <a:r>
              <a:rPr lang="es-PY" baseline="0" dirty="0" smtClean="0"/>
              <a:t> el </a:t>
            </a:r>
            <a:r>
              <a:rPr lang="es-PY" baseline="0" dirty="0" err="1" smtClean="0"/>
              <a:t>richPicker</a:t>
            </a:r>
            <a:r>
              <a:rPr lang="es-PY" baseline="0" dirty="0" smtClean="0"/>
              <a:t> PIM y interfaz</a:t>
            </a:r>
          </a:p>
          <a:p>
            <a:r>
              <a:rPr lang="es-PY" baseline="0" dirty="0" smtClean="0"/>
              <a:t>Nada </a:t>
            </a:r>
            <a:r>
              <a:rPr lang="es-PY" baseline="0" dirty="0" err="1" smtClean="0"/>
              <a:t>tecnico</a:t>
            </a:r>
            <a:r>
              <a:rPr lang="es-PY" baseline="0" dirty="0" smtClean="0"/>
              <a:t>.</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19</a:t>
            </a:fld>
            <a:endParaRPr lang="es-PY"/>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Porque</a:t>
            </a:r>
            <a:r>
              <a:rPr lang="es-PY" baseline="0" dirty="0" smtClean="0"/>
              <a:t> una ilustración y no un caso, ..</a:t>
            </a:r>
            <a:r>
              <a:rPr lang="es-PY" baseline="0" dirty="0" err="1" smtClean="0"/>
              <a:t>Runeson</a:t>
            </a:r>
            <a:r>
              <a:rPr lang="es-PY"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PY" dirty="0" err="1" smtClean="0"/>
              <a:t>Esplicación</a:t>
            </a:r>
            <a:r>
              <a:rPr lang="es-PY" dirty="0" smtClean="0"/>
              <a:t> general del </a:t>
            </a:r>
            <a:r>
              <a:rPr lang="es-PY" dirty="0" err="1" smtClean="0"/>
              <a:t>Person</a:t>
            </a:r>
            <a:r>
              <a:rPr lang="es-PY" dirty="0" smtClean="0"/>
              <a:t> Manager.</a:t>
            </a:r>
          </a:p>
          <a:p>
            <a:endParaRPr lang="es-PY" dirty="0" smtClean="0"/>
          </a:p>
          <a:p>
            <a:r>
              <a:rPr lang="es-PY" dirty="0" smtClean="0"/>
              <a:t>Se diseñó el </a:t>
            </a:r>
            <a:r>
              <a:rPr lang="es-PY" i="1" dirty="0" err="1" smtClean="0"/>
              <a:t>toy</a:t>
            </a:r>
            <a:r>
              <a:rPr lang="es-PY" i="1" dirty="0" smtClean="0"/>
              <a:t> </a:t>
            </a:r>
            <a:r>
              <a:rPr lang="es-PY" i="1" dirty="0" err="1" smtClean="0"/>
              <a:t>problem</a:t>
            </a:r>
            <a:r>
              <a:rPr lang="es-PY" i="1" dirty="0" smtClean="0"/>
              <a:t> </a:t>
            </a:r>
            <a:r>
              <a:rPr lang="es-PY" i="1" dirty="0" err="1" smtClean="0"/>
              <a:t>Person</a:t>
            </a:r>
            <a:r>
              <a:rPr lang="es-PY" i="1" dirty="0" smtClean="0"/>
              <a:t> Manager</a:t>
            </a:r>
            <a:r>
              <a:rPr lang="es-PY" dirty="0" smtClean="0"/>
              <a:t> y se separó el problema en 2 unidades de análisis.</a:t>
            </a:r>
          </a:p>
          <a:p>
            <a:r>
              <a:rPr lang="es-PY" dirty="0" smtClean="0"/>
              <a:t>Se elaboraron las preguntas de investigación de interés y se identificaron las variables de medición para la colección de los datos</a:t>
            </a:r>
          </a:p>
          <a:p>
            <a:r>
              <a:rPr lang="es-PY" dirty="0" smtClean="0"/>
              <a:t>Se colectaron  los datos en base a las mediciones hechas</a:t>
            </a:r>
          </a:p>
          <a:p>
            <a:r>
              <a:rPr lang="es-PY" dirty="0" smtClean="0"/>
              <a:t>Se analizaron los datos colectados y reportaron los resultados</a:t>
            </a:r>
          </a:p>
          <a:p>
            <a:endParaRPr lang="es-PY" dirty="0" smtClean="0"/>
          </a:p>
          <a:p>
            <a:endParaRPr lang="es-PY" dirty="0" smtClean="0"/>
          </a:p>
          <a:p>
            <a:endParaRPr lang="es-PY" dirty="0" smtClean="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20</a:t>
            </a:fld>
            <a:endParaRPr lang="es-P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Para cubrir algunas características </a:t>
            </a:r>
            <a:r>
              <a:rPr lang="es-PY" i="1" dirty="0" smtClean="0"/>
              <a:t>RIA</a:t>
            </a:r>
            <a:r>
              <a:rPr lang="es-PY" dirty="0" smtClean="0"/>
              <a:t> de las presentaciones enriquecidas y de la lógica de negocios en el lado cliente</a:t>
            </a:r>
          </a:p>
          <a:p>
            <a:endParaRPr lang="es-PY" dirty="0" smtClean="0"/>
          </a:p>
          <a:p>
            <a:r>
              <a:rPr lang="es-PY" dirty="0" err="1" smtClean="0"/>
              <a:t>Extansión</a:t>
            </a:r>
            <a:r>
              <a:rPr lang="es-PY" dirty="0" smtClean="0"/>
              <a:t> de la capa de presentación de </a:t>
            </a:r>
            <a:r>
              <a:rPr lang="es-PY" dirty="0" err="1" smtClean="0"/>
              <a:t>MoWebA</a:t>
            </a:r>
            <a:r>
              <a:rPr lang="es-PY" dirty="0" smtClean="0"/>
              <a:t>.</a:t>
            </a:r>
          </a:p>
          <a:p>
            <a:endParaRPr lang="es-PY" dirty="0" smtClean="0"/>
          </a:p>
          <a:p>
            <a:r>
              <a:rPr lang="es-PY" dirty="0" smtClean="0"/>
              <a:t>Propuesta de transformación de modelo a</a:t>
            </a:r>
            <a:r>
              <a:rPr lang="es-PY" baseline="0" dirty="0" smtClean="0"/>
              <a:t> texto.</a:t>
            </a:r>
          </a:p>
          <a:p>
            <a:endParaRPr lang="es-PY" dirty="0" smtClean="0"/>
          </a:p>
          <a:p>
            <a:r>
              <a:rPr lang="es-PY" dirty="0" smtClean="0"/>
              <a:t>Sacarle</a:t>
            </a:r>
            <a:r>
              <a:rPr lang="es-PY" baseline="0" dirty="0" smtClean="0"/>
              <a:t> los puntos a las frases.</a:t>
            </a:r>
          </a:p>
          <a:p>
            <a:endParaRPr lang="es-PY" baseline="0"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a:t>
            </a:fld>
            <a:endParaRPr lang="es-PY"/>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Más</a:t>
            </a:r>
            <a:r>
              <a:rPr lang="es-PY" baseline="0" dirty="0" smtClean="0"/>
              <a:t> sintético.</a:t>
            </a:r>
          </a:p>
          <a:p>
            <a:r>
              <a:rPr lang="es-PY" baseline="0" dirty="0" smtClean="0"/>
              <a:t>Explicación de arriba y abajo.</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22</a:t>
            </a:fld>
            <a:endParaRPr lang="es-PY"/>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Tenemos 5 PI. A</a:t>
            </a:r>
            <a:r>
              <a:rPr lang="es-PY" baseline="0" dirty="0" smtClean="0"/>
              <a:t> </a:t>
            </a:r>
            <a:r>
              <a:rPr lang="es-PY" baseline="0" dirty="0" err="1" smtClean="0"/>
              <a:t>continuacion</a:t>
            </a:r>
            <a:r>
              <a:rPr lang="es-PY" baseline="0" dirty="0" smtClean="0"/>
              <a:t> veremos 1 por 1 con sus análisis correspondiente.</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23</a:t>
            </a:fld>
            <a:endParaRPr lang="es-PY"/>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err="1" smtClean="0"/>
              <a:t>Conclusion</a:t>
            </a:r>
            <a:r>
              <a:rPr lang="es-PY" baseline="0" dirty="0" smtClean="0"/>
              <a:t> abajo, </a:t>
            </a:r>
            <a:r>
              <a:rPr lang="es-PY" baseline="0" dirty="0" err="1" smtClean="0"/>
              <a:t>Metodo</a:t>
            </a:r>
            <a:r>
              <a:rPr lang="es-PY" baseline="0" dirty="0" smtClean="0"/>
              <a:t> A % mas que </a:t>
            </a:r>
            <a:r>
              <a:rPr lang="es-PY" baseline="0" dirty="0" err="1" smtClean="0"/>
              <a:t>Metodo</a:t>
            </a:r>
            <a:r>
              <a:rPr lang="es-PY" baseline="0" dirty="0" smtClean="0"/>
              <a:t> B. del total..</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24</a:t>
            </a:fld>
            <a:endParaRPr lang="es-PY"/>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Una vez que los modelos de la aplicación se encontraban listos, el siguiente paso era generar código fuente a partir de ellos. Cuando a alguno de los modelos le faltaba definir alguna propiedad para alguno de sus elementos, entonces el código fuente generado en primera instancia, no reflejaba el resultado esperado. En estos casos iterativamente se volvía a hacer los cambios al modelo y luego se generaba de vuelta la aplicación. Un leve incremento en el número de generaciones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apreciar de los datos recabados,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en donde las vistas Agregar Persona y Remover Persona incurrieron en la mayor cantidad de generaciones de código. Debido a que los requerimientos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requieren un mayor nivel de detalle en los modelos para el caso de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existen una mayor posibilidad de cometer errores en los modelos y por ende una mayor cantidad de generaciones de código será necesaria llevar a cabo para ir depurando la aplicación.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25</a:t>
            </a:fld>
            <a:endParaRPr lang="es-PY"/>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Acortar, sin RIA</a:t>
            </a:r>
            <a:r>
              <a:rPr lang="es-PY" baseline="0" dirty="0" smtClean="0"/>
              <a:t> no se puede con RIA …..</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26</a:t>
            </a:fld>
            <a:endParaRPr lang="es-PY"/>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Acortar, sin RIA</a:t>
            </a:r>
            <a:r>
              <a:rPr lang="es-PY" baseline="0" dirty="0" smtClean="0"/>
              <a:t> no se puede con RIA …..</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27</a:t>
            </a:fld>
            <a:endParaRPr lang="es-PY"/>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Analizando primeramente el tamaño total del </a:t>
            </a:r>
            <a:r>
              <a:rPr lang="es-PY" sz="1200" kern="1200" dirty="0" err="1" smtClean="0">
                <a:solidFill>
                  <a:schemeClr val="tx1"/>
                </a:solidFill>
                <a:latin typeface="+mn-lt"/>
                <a:ea typeface="+mn-ea"/>
                <a:cs typeface="+mn-cs"/>
              </a:rPr>
              <a:t>Person</a:t>
            </a:r>
            <a:r>
              <a:rPr lang="es-PY" sz="1200" kern="1200" dirty="0" smtClean="0">
                <a:solidFill>
                  <a:schemeClr val="tx1"/>
                </a:solidFill>
                <a:latin typeface="+mn-lt"/>
                <a:ea typeface="+mn-ea"/>
                <a:cs typeface="+mn-cs"/>
              </a:rPr>
              <a:t> Manager para ambos enfoques, se puede apreciar que el enfoque sin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posee 123 líneas de código menos (equivalente a un 32 %) que el enfoque con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Esto se debe a que en el enfoque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no se genera código </a:t>
            </a:r>
            <a:r>
              <a:rPr lang="es-PY" sz="1200" kern="1200" dirty="0" err="1" smtClean="0">
                <a:solidFill>
                  <a:schemeClr val="tx1"/>
                </a:solidFill>
                <a:latin typeface="+mn-lt"/>
                <a:ea typeface="+mn-ea"/>
                <a:cs typeface="+mn-cs"/>
              </a:rPr>
              <a:t>Javascript</a:t>
            </a:r>
            <a:r>
              <a:rPr lang="es-PY" sz="1200" kern="1200" dirty="0" smtClean="0">
                <a:solidFill>
                  <a:schemeClr val="tx1"/>
                </a:solidFill>
                <a:latin typeface="+mn-lt"/>
                <a:ea typeface="+mn-ea"/>
                <a:cs typeface="+mn-cs"/>
              </a:rPr>
              <a:t> en la interfaz de usuario ya que su interfaz no posee elementos enriquecidos interactivos. Teniendo en cuenta que el objetivo de este trabajo de fin de carrera está enmarcado en los </a:t>
            </a:r>
            <a:r>
              <a:rPr lang="es-PY" sz="1200" kern="1200" dirty="0" err="1" smtClean="0">
                <a:solidFill>
                  <a:schemeClr val="tx1"/>
                </a:solidFill>
                <a:latin typeface="+mn-lt"/>
                <a:ea typeface="+mn-ea"/>
                <a:cs typeface="+mn-cs"/>
              </a:rPr>
              <a:t>front-ends</a:t>
            </a:r>
            <a:r>
              <a:rPr lang="es-PY" sz="1200" kern="1200" dirty="0" smtClean="0">
                <a:solidFill>
                  <a:schemeClr val="tx1"/>
                </a:solidFill>
                <a:latin typeface="+mn-lt"/>
                <a:ea typeface="+mn-ea"/>
                <a:cs typeface="+mn-cs"/>
              </a:rPr>
              <a:t> de las interfaces de usuario web, el porcentaje restante de la aplicación, que fue generado de manera manual (53% y 43%) respectivamente, corresponde a código para refinar la aplicación final y código para el acceso a la capa lógica y de dominio de la aplicación. Teniendo en cuenta que el código manual introducido en cada una de las vistas (48%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y el 33%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corresponde a la lógica de negocios de cada una y no forma parte de la extensión de este trabajo, se puede concluir que el 52% del código de la interfaz de usuario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generar de manera automática y el 67% para su contraparte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Finalmente se puede concluir de que es posible generar más del 50% por ciento de la aplicación final </a:t>
            </a:r>
            <a:r>
              <a:rPr lang="es-PY" sz="1200" i="1" kern="1200" dirty="0" err="1" smtClean="0">
                <a:solidFill>
                  <a:schemeClr val="tx1"/>
                </a:solidFill>
                <a:latin typeface="+mn-lt"/>
                <a:ea typeface="+mn-ea"/>
                <a:cs typeface="+mn-cs"/>
              </a:rPr>
              <a:t>Person</a:t>
            </a:r>
            <a:r>
              <a:rPr lang="es-PY" sz="1200" i="1" kern="1200" dirty="0" smtClean="0">
                <a:solidFill>
                  <a:schemeClr val="tx1"/>
                </a:solidFill>
                <a:latin typeface="+mn-lt"/>
                <a:ea typeface="+mn-ea"/>
                <a:cs typeface="+mn-cs"/>
              </a:rPr>
              <a:t> Manager</a:t>
            </a:r>
            <a:r>
              <a:rPr lang="es-PY" sz="1200" kern="1200" dirty="0" smtClean="0">
                <a:solidFill>
                  <a:schemeClr val="tx1"/>
                </a:solidFill>
                <a:latin typeface="+mn-lt"/>
                <a:ea typeface="+mn-ea"/>
                <a:cs typeface="+mn-cs"/>
              </a:rPr>
              <a:t> de manera automática para ambos enfoques.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28</a:t>
            </a:fld>
            <a:endParaRPr lang="es-PY"/>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lvl="1"/>
            <a:r>
              <a:rPr lang="es-PY" sz="1400" dirty="0" smtClean="0"/>
              <a:t>3-</a:t>
            </a:r>
            <a:r>
              <a:rPr lang="es-PY" sz="1400" baseline="0" dirty="0" smtClean="0"/>
              <a:t> </a:t>
            </a:r>
            <a:r>
              <a:rPr lang="es-PY" sz="1400" dirty="0" smtClean="0"/>
              <a:t>En base a un análisis efectuado a portales Web  de uso extendido como </a:t>
            </a:r>
            <a:r>
              <a:rPr lang="es-PY" sz="1400" i="1" dirty="0" err="1" smtClean="0"/>
              <a:t>Facebook</a:t>
            </a:r>
            <a:r>
              <a:rPr lang="es-PY" sz="1400" dirty="0" smtClean="0"/>
              <a:t>, </a:t>
            </a:r>
            <a:r>
              <a:rPr lang="es-PY" sz="1400" i="1" dirty="0" err="1" smtClean="0"/>
              <a:t>Youtube</a:t>
            </a:r>
            <a:r>
              <a:rPr lang="es-PY" sz="1400" dirty="0" smtClean="0"/>
              <a:t>, </a:t>
            </a:r>
            <a:r>
              <a:rPr lang="es-PY" sz="1400" i="1" dirty="0" err="1" smtClean="0"/>
              <a:t>Gmail</a:t>
            </a:r>
            <a:r>
              <a:rPr lang="es-PY" sz="1400" dirty="0" smtClean="0"/>
              <a:t> y </a:t>
            </a:r>
            <a:r>
              <a:rPr lang="es-PY" sz="1400" i="1" dirty="0" smtClean="0"/>
              <a:t>Amazon</a:t>
            </a:r>
            <a:endParaRPr lang="es-PY" sz="1400" dirty="0" smtClean="0"/>
          </a:p>
          <a:p>
            <a:pPr lvl="1"/>
            <a:r>
              <a:rPr lang="es-PY" sz="1400" dirty="0" smtClean="0"/>
              <a:t>4.1 Una reestructuración y clasificación de los elementos de interfaz con los que cuenta la aproximación </a:t>
            </a:r>
            <a:r>
              <a:rPr lang="es-PY" sz="1400" i="1" dirty="0" err="1" smtClean="0"/>
              <a:t>MoWebA</a:t>
            </a:r>
            <a:r>
              <a:rPr lang="es-PY" sz="1400" dirty="0" smtClean="0"/>
              <a:t>, separando a los distintos componentes de interfaz en elementos de entrada, salida y control.</a:t>
            </a:r>
          </a:p>
          <a:p>
            <a:pPr lvl="1"/>
            <a:r>
              <a:rPr lang="es-PY" sz="1400" dirty="0" smtClean="0"/>
              <a:t>El agregado del patrón </a:t>
            </a:r>
            <a:r>
              <a:rPr lang="es-PY" sz="1400" i="1" dirty="0" err="1" smtClean="0"/>
              <a:t>composite</a:t>
            </a:r>
            <a:r>
              <a:rPr lang="es-PY" sz="1400" dirty="0" smtClean="0"/>
              <a:t>, para definir una jerarquía entre los distintos elementos de interfaz simples y compuestos. </a:t>
            </a:r>
          </a:p>
          <a:p>
            <a:pPr lvl="1"/>
            <a:r>
              <a:rPr lang="es-PY" sz="1400" i="1" dirty="0" err="1" smtClean="0"/>
              <a:t>Widgets</a:t>
            </a:r>
            <a:r>
              <a:rPr lang="es-PY" sz="1400" i="1" dirty="0" smtClean="0"/>
              <a:t> interactivos </a:t>
            </a:r>
            <a:r>
              <a:rPr lang="es-PY" sz="1400" dirty="0" smtClean="0"/>
              <a:t>comunes en las aplicaciones </a:t>
            </a:r>
            <a:r>
              <a:rPr lang="es-PY" sz="1400" i="1" dirty="0" smtClean="0"/>
              <a:t>RIA</a:t>
            </a:r>
            <a:r>
              <a:rPr lang="es-PY" sz="1400" dirty="0" smtClean="0"/>
              <a:t>, precisamente </a:t>
            </a:r>
            <a:r>
              <a:rPr lang="es-PY" sz="1400" i="1" dirty="0" err="1" smtClean="0"/>
              <a:t>richAccordion</a:t>
            </a:r>
            <a:r>
              <a:rPr lang="es-PY" sz="1400" dirty="0" smtClean="0"/>
              <a:t>, </a:t>
            </a:r>
            <a:r>
              <a:rPr lang="es-PY" sz="1400" i="1" dirty="0" err="1" smtClean="0"/>
              <a:t>richTabs</a:t>
            </a:r>
            <a:r>
              <a:rPr lang="es-PY" sz="1400" dirty="0" smtClean="0"/>
              <a:t>, </a:t>
            </a:r>
            <a:r>
              <a:rPr lang="es-PY" sz="1400" i="1" dirty="0" err="1" smtClean="0"/>
              <a:t>richAutoSuggest</a:t>
            </a:r>
            <a:r>
              <a:rPr lang="es-PY" sz="1400" dirty="0" smtClean="0"/>
              <a:t>, </a:t>
            </a:r>
            <a:r>
              <a:rPr lang="es-PY" sz="1400" i="1" dirty="0" err="1" smtClean="0"/>
              <a:t>richDatePicker</a:t>
            </a:r>
            <a:r>
              <a:rPr lang="es-PY" sz="1400" dirty="0" smtClean="0"/>
              <a:t> y </a:t>
            </a:r>
            <a:r>
              <a:rPr lang="es-PY" sz="1400" i="1" dirty="0" err="1" smtClean="0"/>
              <a:t>richToolTip</a:t>
            </a:r>
            <a:r>
              <a:rPr lang="es-PY" sz="1400" dirty="0" smtClean="0"/>
              <a:t> y la  validación de diversos campos de entrada (</a:t>
            </a:r>
            <a:r>
              <a:rPr lang="es-PY" sz="1400" i="1" dirty="0" smtClean="0"/>
              <a:t>Live </a:t>
            </a:r>
            <a:r>
              <a:rPr lang="es-PY" sz="1400" i="1" dirty="0" err="1" smtClean="0"/>
              <a:t>Validation</a:t>
            </a:r>
            <a:r>
              <a:rPr lang="es-PY" sz="1400" dirty="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s-PY" sz="1400" dirty="0" smtClean="0"/>
              <a:t>4.2 para permitir la definición de las posiciones de los elementos en pixeles o en porcentajes.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s-PY" sz="1400" dirty="0" smtClean="0"/>
              <a:t>5-Para la definición de la sintaxis concreta de la presentación, se agregaron los nuevos </a:t>
            </a:r>
            <a:r>
              <a:rPr lang="es-PY" sz="1400" dirty="0" err="1" smtClean="0"/>
              <a:t>widgets</a:t>
            </a:r>
            <a:r>
              <a:rPr lang="es-PY" sz="1400" dirty="0" smtClean="0"/>
              <a:t> y la validación de campos al perfil de Contenido, como así también la nueva definición de coordenadas al perfil de </a:t>
            </a:r>
            <a:r>
              <a:rPr lang="es-PY" sz="1400" dirty="0" err="1" smtClean="0"/>
              <a:t>Layout</a:t>
            </a:r>
            <a:r>
              <a:rPr lang="es-PY" sz="1400" dirty="0" smtClean="0"/>
              <a:t> de </a:t>
            </a:r>
            <a:r>
              <a:rPr lang="es-PY" sz="1400" dirty="0" err="1" smtClean="0"/>
              <a:t>MoWebA</a:t>
            </a:r>
            <a:r>
              <a:rPr lang="es-PY" sz="1400" dirty="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s-PY" sz="1400" dirty="0" smtClean="0"/>
              <a:t>6-Un análisis de las principales herramientas de transformación de modelo a texto (M2T) basado en plantillas.</a:t>
            </a:r>
          </a:p>
          <a:p>
            <a:pPr lvl="1"/>
            <a:r>
              <a:rPr lang="es-PY" sz="1400" dirty="0" smtClean="0"/>
              <a:t>7-</a:t>
            </a:r>
            <a:r>
              <a:rPr lang="es-PY" dirty="0" smtClean="0"/>
              <a:t>La plantilla de presentación, la cual permite generar código para cada uno de los elementos definidos en el perfil de contenido de </a:t>
            </a:r>
            <a:r>
              <a:rPr lang="es-PY" dirty="0" err="1" smtClean="0"/>
              <a:t>MoWebA</a:t>
            </a:r>
            <a:r>
              <a:rPr lang="es-PY" dirty="0" smtClean="0"/>
              <a:t> a partir de los PIM de entrada. Para los </a:t>
            </a:r>
            <a:r>
              <a:rPr lang="es-PY" dirty="0" err="1" smtClean="0"/>
              <a:t>widgets</a:t>
            </a:r>
            <a:r>
              <a:rPr lang="es-PY" dirty="0" smtClean="0"/>
              <a:t> se genera código para la plataforma destino </a:t>
            </a:r>
            <a:r>
              <a:rPr lang="es-PY" dirty="0" err="1" smtClean="0"/>
              <a:t>jQueryUI</a:t>
            </a:r>
            <a:r>
              <a:rPr lang="es-PY" dirty="0" smtClean="0"/>
              <a:t> y </a:t>
            </a:r>
            <a:r>
              <a:rPr lang="es-PY" dirty="0" err="1" smtClean="0"/>
              <a:t>jQuery</a:t>
            </a:r>
            <a:r>
              <a:rPr lang="es-PY" dirty="0" smtClean="0"/>
              <a:t> </a:t>
            </a:r>
            <a:r>
              <a:rPr lang="es-PY" dirty="0" err="1" smtClean="0"/>
              <a:t>validation</a:t>
            </a:r>
            <a:r>
              <a:rPr lang="es-PY" dirty="0" smtClean="0"/>
              <a:t> </a:t>
            </a:r>
            <a:r>
              <a:rPr lang="es-PY" dirty="0" err="1" smtClean="0"/>
              <a:t>plug</a:t>
            </a:r>
            <a:r>
              <a:rPr lang="es-PY" dirty="0" smtClean="0"/>
              <a:t>-in. </a:t>
            </a:r>
          </a:p>
          <a:p>
            <a:pPr lvl="1"/>
            <a:r>
              <a:rPr lang="es-PY" dirty="0" smtClean="0"/>
              <a:t>La plantilla de estructura, la cual genera código CSS con las posiciones establecidas en el PIM de entrada.</a:t>
            </a:r>
          </a:p>
          <a:p>
            <a:pPr lvl="1"/>
            <a:endParaRPr lang="es-PY" dirty="0" smtClean="0"/>
          </a:p>
          <a:p>
            <a:pPr>
              <a:buNone/>
            </a:pPr>
            <a:r>
              <a:rPr lang="es-PY" dirty="0" smtClean="0"/>
              <a:t>¿Qué tan independiente de la plataforma destino son los PIM presentados a partir de las extensiones llevadas a cabo al </a:t>
            </a:r>
            <a:r>
              <a:rPr lang="es-PY" dirty="0" err="1" smtClean="0"/>
              <a:t>metamodelo</a:t>
            </a:r>
            <a:r>
              <a:rPr lang="es-PY" dirty="0" smtClean="0"/>
              <a:t> de Contenido de </a:t>
            </a:r>
            <a:r>
              <a:rPr lang="es-PY" dirty="0" err="1" smtClean="0"/>
              <a:t>MoWebA</a:t>
            </a:r>
            <a:r>
              <a:rPr lang="es-PY" dirty="0" smtClean="0"/>
              <a:t>?</a:t>
            </a:r>
          </a:p>
          <a:p>
            <a:pPr lvl="0"/>
            <a:r>
              <a:rPr lang="es-PY" dirty="0" smtClean="0"/>
              <a:t>El </a:t>
            </a:r>
            <a:r>
              <a:rPr lang="es-PY" i="1" dirty="0" err="1" smtClean="0"/>
              <a:t>richAutoSuggest</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Google Web </a:t>
            </a:r>
            <a:r>
              <a:rPr lang="es-PY" i="1" dirty="0" err="1" smtClean="0"/>
              <a:t>Toolkit</a:t>
            </a:r>
            <a:r>
              <a:rPr lang="es-PY" i="1" dirty="0" smtClean="0"/>
              <a:t>, </a:t>
            </a:r>
            <a:r>
              <a:rPr lang="es-PY" i="1" dirty="0" err="1" smtClean="0"/>
              <a:t>Prototype</a:t>
            </a:r>
            <a:r>
              <a:rPr lang="es-PY" i="1" dirty="0" smtClean="0"/>
              <a:t>/script.aculo.us,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Backbase</a:t>
            </a:r>
            <a:r>
              <a:rPr lang="es-PY" i="1" dirty="0" smtClean="0"/>
              <a:t> </a:t>
            </a:r>
            <a:r>
              <a:rPr lang="es-PY" dirty="0" smtClean="0"/>
              <a:t>y</a:t>
            </a:r>
            <a:r>
              <a:rPr lang="es-PY" i="1" dirty="0" smtClean="0"/>
              <a:t>  </a:t>
            </a:r>
            <a:r>
              <a:rPr lang="es-PY" i="1" dirty="0" err="1" smtClean="0"/>
              <a:t>Silverlight</a:t>
            </a:r>
            <a:r>
              <a:rPr lang="es-PY" dirty="0" smtClean="0"/>
              <a:t>.</a:t>
            </a:r>
          </a:p>
          <a:p>
            <a:pPr lvl="0"/>
            <a:r>
              <a:rPr lang="es-PY" dirty="0" smtClean="0"/>
              <a:t>El </a:t>
            </a:r>
            <a:r>
              <a:rPr lang="es-PY" i="1" dirty="0" err="1" smtClean="0"/>
              <a:t>richDatePicker</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a:t>
            </a:r>
            <a:r>
              <a:rPr lang="es-PY" i="1" dirty="0" err="1" smtClean="0"/>
              <a:t>JQuery</a:t>
            </a:r>
            <a:r>
              <a:rPr lang="es-PY" i="1" dirty="0" smtClean="0"/>
              <a:t>, </a:t>
            </a:r>
            <a:r>
              <a:rPr lang="es-PY" i="1" dirty="0" err="1" smtClean="0"/>
              <a:t>MooTools</a:t>
            </a:r>
            <a:r>
              <a:rPr lang="es-PY" i="1" dirty="0" smtClean="0"/>
              <a:t>, </a:t>
            </a:r>
            <a:r>
              <a:rPr lang="es-PY" i="1" dirty="0" err="1" smtClean="0"/>
              <a:t>MochUI</a:t>
            </a:r>
            <a:r>
              <a:rPr lang="es-PY" i="1" dirty="0" smtClean="0"/>
              <a:t>, IT </a:t>
            </a:r>
            <a:r>
              <a:rPr lang="es-PY" i="1" dirty="0" err="1" smtClean="0"/>
              <a:t>Mill</a:t>
            </a:r>
            <a:r>
              <a:rPr lang="es-PY" i="1" dirty="0" smtClean="0"/>
              <a:t>, </a:t>
            </a:r>
            <a:r>
              <a:rPr lang="es-PY" i="1" dirty="0" err="1" smtClean="0"/>
              <a:t>Backbase</a:t>
            </a:r>
            <a:r>
              <a:rPr lang="es-PY" i="1" dirty="0" smtClean="0"/>
              <a:t> </a:t>
            </a:r>
            <a:r>
              <a:rPr lang="es-PY" dirty="0" smtClean="0"/>
              <a:t>y </a:t>
            </a:r>
            <a:r>
              <a:rPr lang="es-PY" i="1" dirty="0" smtClean="0"/>
              <a:t> </a:t>
            </a:r>
            <a:r>
              <a:rPr lang="es-PY" i="1" dirty="0" err="1" smtClean="0"/>
              <a:t>Silverlight</a:t>
            </a:r>
            <a:r>
              <a:rPr lang="es-PY" dirty="0" smtClean="0"/>
              <a:t>.</a:t>
            </a:r>
          </a:p>
          <a:p>
            <a:pPr lvl="0"/>
            <a:r>
              <a:rPr lang="es-PY" dirty="0" smtClean="0"/>
              <a:t>El </a:t>
            </a:r>
            <a:r>
              <a:rPr lang="es-PY" i="1" dirty="0" err="1" smtClean="0"/>
              <a:t>richToolTip</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Google Web </a:t>
            </a:r>
            <a:r>
              <a:rPr lang="es-PY" i="1" dirty="0" err="1" smtClean="0"/>
              <a:t>Toolkit</a:t>
            </a:r>
            <a:r>
              <a:rPr lang="es-PY" i="1" dirty="0" smtClean="0"/>
              <a:t>, </a:t>
            </a:r>
            <a:r>
              <a:rPr lang="es-PY" i="1" dirty="0" err="1" smtClean="0"/>
              <a:t>Prototype</a:t>
            </a:r>
            <a:r>
              <a:rPr lang="es-PY" i="1" dirty="0" smtClean="0"/>
              <a:t>,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Backbase</a:t>
            </a:r>
            <a:r>
              <a:rPr lang="es-PY" i="1" dirty="0" smtClean="0"/>
              <a:t>, </a:t>
            </a:r>
            <a:r>
              <a:rPr lang="es-PY" i="1" dirty="0" err="1" smtClean="0"/>
              <a:t>Silverlight</a:t>
            </a:r>
            <a:r>
              <a:rPr lang="es-PY" dirty="0" smtClean="0"/>
              <a:t>.</a:t>
            </a:r>
          </a:p>
          <a:p>
            <a:pPr lvl="0"/>
            <a:r>
              <a:rPr lang="es-PY" dirty="0" smtClean="0"/>
              <a:t>El </a:t>
            </a:r>
            <a:r>
              <a:rPr lang="es-PY" i="1" dirty="0" err="1" smtClean="0"/>
              <a:t>richAccordion</a:t>
            </a:r>
            <a:r>
              <a:rPr lang="es-PY" dirty="0" smtClean="0"/>
              <a:t> y el </a:t>
            </a:r>
            <a:r>
              <a:rPr lang="es-PY" i="1" dirty="0" err="1" smtClean="0"/>
              <a:t>richTabs</a:t>
            </a:r>
            <a:r>
              <a:rPr lang="es-PY" dirty="0" smtClean="0"/>
              <a:t> pueden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Google Web </a:t>
            </a:r>
            <a:r>
              <a:rPr lang="es-PY" i="1" dirty="0" err="1" smtClean="0"/>
              <a:t>Toolkit</a:t>
            </a:r>
            <a:r>
              <a:rPr lang="es-PY" i="1" dirty="0" smtClean="0"/>
              <a:t>, </a:t>
            </a:r>
            <a:r>
              <a:rPr lang="es-PY" i="1" dirty="0" err="1" smtClean="0"/>
              <a:t>Prototype</a:t>
            </a:r>
            <a:r>
              <a:rPr lang="es-PY" i="1" dirty="0" smtClean="0"/>
              <a:t>, script.aculo.us,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Silverlight</a:t>
            </a:r>
            <a:r>
              <a:rPr lang="es-PY" dirty="0" smtClean="0"/>
              <a:t>.</a:t>
            </a:r>
          </a:p>
          <a:p>
            <a:pPr lvl="0"/>
            <a:r>
              <a:rPr lang="es-PY" dirty="0" smtClean="0"/>
              <a:t>Para los </a:t>
            </a:r>
            <a:r>
              <a:rPr lang="es-PY" i="1" dirty="0" err="1" smtClean="0"/>
              <a:t>live</a:t>
            </a:r>
            <a:r>
              <a:rPr lang="es-PY" i="1" dirty="0" smtClean="0"/>
              <a:t> </a:t>
            </a:r>
            <a:r>
              <a:rPr lang="es-PY" i="1" dirty="0" err="1" smtClean="0"/>
              <a:t>Validation</a:t>
            </a:r>
            <a:r>
              <a:rPr lang="es-PY" dirty="0" smtClean="0"/>
              <a:t> pueden llevarse a plataformas destino como </a:t>
            </a:r>
            <a:r>
              <a:rPr lang="es-PY" i="1" dirty="0" err="1" smtClean="0"/>
              <a:t>Protoype</a:t>
            </a:r>
            <a:r>
              <a:rPr lang="es-PY" dirty="0" smtClean="0"/>
              <a:t>, </a:t>
            </a:r>
            <a:r>
              <a:rPr lang="es-PY" i="1" dirty="0" err="1" smtClean="0"/>
              <a:t>MooTools</a:t>
            </a:r>
            <a:r>
              <a:rPr lang="es-PY" dirty="0" smtClean="0"/>
              <a:t>, </a:t>
            </a:r>
            <a:r>
              <a:rPr lang="es-PY" i="1" dirty="0" err="1" smtClean="0"/>
              <a:t>AngularJS</a:t>
            </a:r>
            <a:r>
              <a:rPr lang="es-PY" i="1" dirty="0" smtClean="0"/>
              <a:t> </a:t>
            </a:r>
            <a:r>
              <a:rPr lang="es-PY" i="1" dirty="0" err="1" smtClean="0"/>
              <a:t>Form</a:t>
            </a:r>
            <a:r>
              <a:rPr lang="es-PY" i="1" dirty="0" smtClean="0"/>
              <a:t> </a:t>
            </a:r>
            <a:r>
              <a:rPr lang="es-PY" i="1" dirty="0" err="1" smtClean="0"/>
              <a:t>Validation</a:t>
            </a:r>
            <a:r>
              <a:rPr lang="es-PY" dirty="0" smtClean="0"/>
              <a:t>, </a:t>
            </a:r>
            <a:r>
              <a:rPr lang="es-PY" i="1" dirty="0" err="1" smtClean="0"/>
              <a:t>Dojo</a:t>
            </a:r>
            <a:r>
              <a:rPr lang="es-PY" dirty="0" smtClean="0"/>
              <a:t>.</a:t>
            </a:r>
          </a:p>
          <a:p>
            <a:pPr lvl="1"/>
            <a:endParaRPr lang="es-PY"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s-PY" sz="14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s-PY" sz="1400" dirty="0" smtClean="0"/>
          </a:p>
          <a:p>
            <a:pPr lvl="1"/>
            <a:endParaRPr lang="es-PY" sz="1400" dirty="0" smtClean="0"/>
          </a:p>
          <a:p>
            <a:endParaRPr lang="es-PY"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29</a:t>
            </a:fld>
            <a:endParaRPr lang="es-PY"/>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dirty="0" smtClean="0"/>
              <a:t>Reducir….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Y"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PY"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PY" sz="1200"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30</a:t>
            </a:fld>
            <a:endParaRPr lang="es-PY"/>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Y"/>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31</a:t>
            </a:fld>
            <a:endParaRPr lang="es-P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Muy largo.</a:t>
            </a:r>
          </a:p>
          <a:p>
            <a:r>
              <a:rPr lang="es-PY" dirty="0" smtClean="0"/>
              <a:t>Explicar solo la lógica</a:t>
            </a:r>
            <a:r>
              <a:rPr lang="es-PY" baseline="0" dirty="0" smtClean="0"/>
              <a:t> de negocios y la presentación.</a:t>
            </a:r>
          </a:p>
          <a:p>
            <a:r>
              <a:rPr lang="es-PY" baseline="0" dirty="0" smtClean="0"/>
              <a:t>No se </a:t>
            </a:r>
            <a:r>
              <a:rPr lang="es-PY" baseline="0" dirty="0" err="1" smtClean="0"/>
              <a:t>vé</a:t>
            </a:r>
            <a:r>
              <a:rPr lang="es-PY" baseline="0" dirty="0" smtClean="0"/>
              <a:t> la </a:t>
            </a:r>
            <a:r>
              <a:rPr lang="es-PY" baseline="0" dirty="0" err="1" smtClean="0"/>
              <a:t>negrita.Agregar</a:t>
            </a:r>
            <a:r>
              <a:rPr lang="es-PY" baseline="0" dirty="0" smtClean="0"/>
              <a:t> alguna </a:t>
            </a:r>
            <a:r>
              <a:rPr lang="es-PY" baseline="0" dirty="0" err="1" smtClean="0"/>
              <a:t>animaicón</a:t>
            </a:r>
            <a:r>
              <a:rPr lang="es-PY" baseline="0" dirty="0" smtClean="0"/>
              <a:t> para resaltar la lógica de negocio y </a:t>
            </a:r>
            <a:r>
              <a:rPr lang="es-PY" baseline="0" dirty="0" err="1" smtClean="0"/>
              <a:t>presentaciónes</a:t>
            </a:r>
            <a:r>
              <a:rPr lang="es-PY" baseline="0" dirty="0" smtClean="0"/>
              <a:t> enriquecidas.</a:t>
            </a:r>
          </a:p>
          <a:p>
            <a:endParaRPr lang="es-PY" baseline="0" dirty="0" smtClean="0"/>
          </a:p>
          <a:p>
            <a:r>
              <a:rPr lang="es-PY" baseline="0" dirty="0" smtClean="0"/>
              <a:t>Dos palabras acerca de lógica de negocios y presentaciones enriquecidas. (reestructurar</a:t>
            </a:r>
          </a:p>
          <a:p>
            <a:endParaRPr lang="es-PY" baseline="0" dirty="0" smtClean="0"/>
          </a:p>
          <a:p>
            <a:endParaRPr lang="es-PY" baseline="0"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3</a:t>
            </a:fld>
            <a:endParaRPr lang="es-P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Se usan</a:t>
            </a:r>
            <a:r>
              <a:rPr lang="es-PY" baseline="0" dirty="0" smtClean="0"/>
              <a:t> open </a:t>
            </a:r>
            <a:r>
              <a:rPr lang="es-PY" baseline="0" dirty="0" err="1" smtClean="0"/>
              <a:t>source</a:t>
            </a:r>
            <a:r>
              <a:rPr lang="es-PY" baseline="0" dirty="0" smtClean="0"/>
              <a:t> y </a:t>
            </a:r>
            <a:r>
              <a:rPr lang="es-PY" baseline="0" dirty="0" err="1" smtClean="0"/>
              <a:t>estoas</a:t>
            </a:r>
            <a:r>
              <a:rPr lang="es-PY" baseline="0" dirty="0" smtClean="0"/>
              <a:t> porque…</a:t>
            </a:r>
          </a:p>
          <a:p>
            <a:endParaRPr lang="es-PY" dirty="0" smtClean="0"/>
          </a:p>
          <a:p>
            <a:r>
              <a:rPr lang="es-PY" dirty="0" smtClean="0"/>
              <a:t>Dar</a:t>
            </a:r>
            <a:r>
              <a:rPr lang="es-PY" baseline="0" dirty="0" smtClean="0"/>
              <a:t> pié a MDD y MDA</a:t>
            </a:r>
          </a:p>
          <a:p>
            <a:r>
              <a:rPr lang="es-PY" baseline="0" dirty="0" smtClean="0"/>
              <a:t>En DEI se viene …, </a:t>
            </a:r>
            <a:endParaRPr lang="es-PY" dirty="0" smtClean="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4</a:t>
            </a:fld>
            <a:endParaRPr lang="es-PY"/>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Y" dirty="0" smtClean="0"/>
              <a:t>No</a:t>
            </a:r>
            <a:r>
              <a:rPr lang="es-PY" baseline="0" dirty="0" smtClean="0"/>
              <a:t> hablar mucho del cuadro y citar que ya se ha presentado en la primera parte de la tesis.</a:t>
            </a:r>
          </a:p>
          <a:p>
            <a:endParaRPr lang="es-ES" dirty="0" smtClean="0"/>
          </a:p>
          <a:p>
            <a:r>
              <a:rPr lang="es-ES" dirty="0" smtClean="0"/>
              <a:t>El porque del estudio</a:t>
            </a:r>
            <a:r>
              <a:rPr lang="es-ES" baseline="0" dirty="0" smtClean="0"/>
              <a:t> de metodologías</a:t>
            </a:r>
          </a:p>
          <a:p>
            <a:endParaRPr lang="es-ES"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5</a:t>
            </a:fld>
            <a:endParaRPr lang="es-PY"/>
          </a:p>
        </p:txBody>
      </p:sp>
    </p:spTree>
    <p:extLst>
      <p:ext uri="{BB962C8B-B14F-4D97-AF65-F5344CB8AC3E}">
        <p14:creationId xmlns:p14="http://schemas.microsoft.com/office/powerpoint/2010/main" val="57426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Y" sz="1200" kern="1200" dirty="0" smtClean="0">
                <a:solidFill>
                  <a:schemeClr val="tx1"/>
                </a:solidFill>
                <a:effectLst/>
                <a:latin typeface="+mn-lt"/>
                <a:ea typeface="+mn-ea"/>
                <a:cs typeface="+mn-cs"/>
              </a:rPr>
              <a:t>- he allí la necesidad de proponer extensiones a tales metodologías o bien promover nuevas</a:t>
            </a:r>
          </a:p>
          <a:p>
            <a:r>
              <a:rPr lang="es-PY" sz="1200" kern="1200" dirty="0" smtClean="0">
                <a:solidFill>
                  <a:schemeClr val="tx1"/>
                </a:solidFill>
                <a:effectLst/>
                <a:latin typeface="+mn-lt"/>
                <a:ea typeface="+mn-ea"/>
                <a:cs typeface="+mn-cs"/>
              </a:rPr>
              <a:t>- moderado por una comunidad (como </a:t>
            </a:r>
            <a:r>
              <a:rPr lang="es-PY" sz="1200" i="1" kern="1200" dirty="0" smtClean="0">
                <a:solidFill>
                  <a:schemeClr val="tx1"/>
                </a:solidFill>
                <a:effectLst/>
                <a:latin typeface="+mn-lt"/>
                <a:ea typeface="+mn-ea"/>
                <a:cs typeface="+mn-cs"/>
              </a:rPr>
              <a:t>UML)</a:t>
            </a:r>
            <a:endParaRPr lang="es-ES"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6</a:t>
            </a:fld>
            <a:endParaRPr lang="es-PY"/>
          </a:p>
        </p:txBody>
      </p:sp>
    </p:spTree>
    <p:extLst>
      <p:ext uri="{BB962C8B-B14F-4D97-AF65-F5344CB8AC3E}">
        <p14:creationId xmlns:p14="http://schemas.microsoft.com/office/powerpoint/2010/main" val="367005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Fases</a:t>
            </a:r>
            <a:r>
              <a:rPr lang="es-PY" baseline="0" dirty="0" smtClean="0"/>
              <a:t> (presentación, Navegación, Lógica de negocios, Acceso a los dato)</a:t>
            </a:r>
          </a:p>
          <a:p>
            <a:r>
              <a:rPr lang="es-PY" baseline="0" dirty="0" smtClean="0"/>
              <a:t>Niveles (modelado del problema, modelado de la solución y código fuente)</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7</a:t>
            </a:fld>
            <a:endParaRPr lang="es-PY"/>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Entonces</a:t>
            </a:r>
            <a:r>
              <a:rPr lang="es-PY" baseline="0" dirty="0" smtClean="0"/>
              <a:t> lo que se hizo en este trabajo, fue …</a:t>
            </a:r>
          </a:p>
          <a:p>
            <a:r>
              <a:rPr lang="es-PY"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PY" dirty="0" err="1" smtClean="0"/>
              <a:t>Scope</a:t>
            </a:r>
            <a:r>
              <a:rPr lang="es-PY" dirty="0" smtClean="0"/>
              <a:t> ,</a:t>
            </a:r>
            <a:r>
              <a:rPr lang="es-PY" baseline="0" dirty="0" smtClean="0"/>
              <a:t> </a:t>
            </a:r>
            <a:r>
              <a:rPr lang="es-PY" baseline="0" dirty="0" err="1" smtClean="0"/>
              <a:t>restricciónes</a:t>
            </a:r>
            <a:r>
              <a:rPr lang="es-PY" baseline="0" dirty="0" smtClean="0"/>
              <a:t>, y los aportes</a:t>
            </a:r>
            <a:endParaRPr lang="es-PY" dirty="0" smtClean="0"/>
          </a:p>
          <a:p>
            <a:endParaRPr lang="es-PY" baseline="0" dirty="0" smtClean="0"/>
          </a:p>
          <a:p>
            <a:r>
              <a:rPr lang="es-PY" baseline="0" dirty="0" smtClean="0"/>
              <a:t>Extendimos la capa de presentación </a:t>
            </a:r>
          </a:p>
          <a:p>
            <a:r>
              <a:rPr lang="es-PY" baseline="0" dirty="0" smtClean="0"/>
              <a:t>y estos fueron los aportes.</a:t>
            </a:r>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8</a:t>
            </a:fld>
            <a:endParaRPr lang="es-PY"/>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No explicar demasiado</a:t>
            </a:r>
            <a:r>
              <a:rPr lang="es-PY" baseline="0" dirty="0" smtClean="0"/>
              <a:t> los </a:t>
            </a:r>
            <a:r>
              <a:rPr lang="es-PY" baseline="0" dirty="0" err="1" smtClean="0"/>
              <a:t>widgets</a:t>
            </a:r>
            <a:r>
              <a:rPr lang="es-PY" baseline="0" dirty="0" smtClean="0"/>
              <a:t>.</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9</a:t>
            </a:fld>
            <a:endParaRPr lang="es-P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F9D938DB-2712-4B75-9ECC-5FF39B93EE92}" type="datetime1">
              <a:rPr lang="es-PY" smtClean="0"/>
              <a:pPr/>
              <a:t>22/03/2016</a:t>
            </a:fld>
            <a:endParaRPr lang="es-PY"/>
          </a:p>
        </p:txBody>
      </p:sp>
      <p:sp>
        <p:nvSpPr>
          <p:cNvPr id="19" name="18 Marcador de pie de página"/>
          <p:cNvSpPr>
            <a:spLocks noGrp="1"/>
          </p:cNvSpPr>
          <p:nvPr>
            <p:ph type="ftr" sz="quarter" idx="11"/>
          </p:nvPr>
        </p:nvSpPr>
        <p:spPr/>
        <p:txBody>
          <a:bodyPr/>
          <a:lstStyle/>
          <a:p>
            <a:endParaRPr lang="es-PY"/>
          </a:p>
        </p:txBody>
      </p:sp>
      <p:sp>
        <p:nvSpPr>
          <p:cNvPr id="27" name="2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26D8CC1-8F2B-418A-894E-AA99F3399059}" type="datetime1">
              <a:rPr lang="es-PY" smtClean="0"/>
              <a:pPr/>
              <a:t>22/03/2016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9280942-B390-4075-A70B-C691442EACEC}" type="datetime1">
              <a:rPr lang="es-PY" smtClean="0"/>
              <a:pPr/>
              <a:t>22/03/2016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F62BB0F-0E80-401F-AEF2-55A0BBD86A68}" type="datetime1">
              <a:rPr lang="es-PY" smtClean="0"/>
              <a:pPr/>
              <a:t>22/03/2016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1DD06FC2-4FA1-4FB2-A4D0-8E70ECCE4C9D}" type="datetime1">
              <a:rPr lang="es-PY" smtClean="0"/>
              <a:pPr/>
              <a:t>22/03/2016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57144004-A67E-445B-8073-7C2CA80AA148}" type="datetime1">
              <a:rPr lang="es-PY" smtClean="0"/>
              <a:pPr/>
              <a:t>22/03/2016</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E4D0ACFD-966A-4B01-9C1D-CD30714D564E}" type="datetime1">
              <a:rPr lang="es-PY" smtClean="0"/>
              <a:pPr/>
              <a:t>22/03/2016</a:t>
            </a:fld>
            <a:endParaRPr lang="es-PY"/>
          </a:p>
        </p:txBody>
      </p:sp>
      <p:sp>
        <p:nvSpPr>
          <p:cNvPr id="8" name="7 Marcador de pie de página"/>
          <p:cNvSpPr>
            <a:spLocks noGrp="1"/>
          </p:cNvSpPr>
          <p:nvPr>
            <p:ph type="ftr" sz="quarter" idx="11"/>
          </p:nvPr>
        </p:nvSpPr>
        <p:spPr/>
        <p:txBody>
          <a:bodyPr/>
          <a:lstStyle/>
          <a:p>
            <a:endParaRPr lang="es-PY"/>
          </a:p>
        </p:txBody>
      </p:sp>
      <p:sp>
        <p:nvSpPr>
          <p:cNvPr id="9" name="8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3F99BCB0-E733-4A43-960B-58DAEFEA5AFE}" type="datetime1">
              <a:rPr lang="es-PY" smtClean="0"/>
              <a:pPr/>
              <a:t>22/03/2016</a:t>
            </a:fld>
            <a:endParaRPr lang="es-PY"/>
          </a:p>
        </p:txBody>
      </p:sp>
      <p:sp>
        <p:nvSpPr>
          <p:cNvPr id="8" name="7 Marcador de número de diapositiva"/>
          <p:cNvSpPr>
            <a:spLocks noGrp="1"/>
          </p:cNvSpPr>
          <p:nvPr>
            <p:ph type="sldNum" sz="quarter" idx="11"/>
          </p:nvPr>
        </p:nvSpPr>
        <p:spPr/>
        <p:txBody>
          <a:bodyPr/>
          <a:lstStyle/>
          <a:p>
            <a:fld id="{00983F03-8C2A-4E24-982B-C5C1359E5E45}" type="slidenum">
              <a:rPr lang="es-PY" smtClean="0"/>
              <a:pPr/>
              <a:t>‹Nº›</a:t>
            </a:fld>
            <a:endParaRPr lang="es-PY"/>
          </a:p>
        </p:txBody>
      </p:sp>
      <p:sp>
        <p:nvSpPr>
          <p:cNvPr id="9" name="8 Marcador de pie de página"/>
          <p:cNvSpPr>
            <a:spLocks noGrp="1"/>
          </p:cNvSpPr>
          <p:nvPr>
            <p:ph type="ftr" sz="quarter" idx="12"/>
          </p:nvPr>
        </p:nvSpPr>
        <p:spPr/>
        <p:txBody>
          <a:bodyPr/>
          <a:lstStyle/>
          <a:p>
            <a:endParaRPr lang="es-P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81642C3-5A4E-400F-894E-7CFBC5B80474}" type="datetime1">
              <a:rPr lang="es-PY" smtClean="0"/>
              <a:pPr/>
              <a:t>22/03/2016</a:t>
            </a:fld>
            <a:endParaRPr lang="es-PY"/>
          </a:p>
        </p:txBody>
      </p:sp>
      <p:sp>
        <p:nvSpPr>
          <p:cNvPr id="3" name="2 Marcador de pie de página"/>
          <p:cNvSpPr>
            <a:spLocks noGrp="1"/>
          </p:cNvSpPr>
          <p:nvPr>
            <p:ph type="ftr" sz="quarter" idx="11"/>
          </p:nvPr>
        </p:nvSpPr>
        <p:spPr/>
        <p:txBody>
          <a:bodyPr/>
          <a:lstStyle/>
          <a:p>
            <a:endParaRPr lang="es-PY"/>
          </a:p>
        </p:txBody>
      </p:sp>
      <p:sp>
        <p:nvSpPr>
          <p:cNvPr id="4" name="3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B1814FC-0BDA-4697-B9E3-93AB60699B74}" type="datetime1">
              <a:rPr lang="es-PY" smtClean="0"/>
              <a:pPr/>
              <a:t>22/03/2016</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a:xfrm>
            <a:off x="8156448" y="6422064"/>
            <a:ext cx="762000" cy="365125"/>
          </a:xfrm>
        </p:spPr>
        <p:txBody>
          <a:bodyPr/>
          <a:lstStyle/>
          <a:p>
            <a:fld id="{00983F03-8C2A-4E24-982B-C5C1359E5E45}" type="slidenum">
              <a:rPr lang="es-PY" smtClean="0"/>
              <a:pPr/>
              <a:t>‹Nº›</a:t>
            </a:fld>
            <a:endParaRPr lang="es-P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0859DAC-2290-4B12-92F5-40164BFAB346}" type="datetime1">
              <a:rPr lang="es-PY" smtClean="0"/>
              <a:pPr/>
              <a:t>22/03/2016</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58CA89E-EE52-47E6-B8E6-5B85B82D161E}" type="datetime1">
              <a:rPr lang="es-PY" smtClean="0"/>
              <a:pPr/>
              <a:t>22/03/2016</a:t>
            </a:fld>
            <a:endParaRPr lang="es-PY"/>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PY"/>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0983F03-8C2A-4E24-982B-C5C1359E5E45}" type="slidenum">
              <a:rPr lang="es-PY" smtClean="0"/>
              <a:pPr/>
              <a:t>‹Nº›</a:t>
            </a:fld>
            <a:endParaRPr lang="es-PY"/>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484784"/>
            <a:ext cx="6480048" cy="2301240"/>
          </a:xfrm>
        </p:spPr>
        <p:txBody>
          <a:bodyPr/>
          <a:lstStyle/>
          <a:p>
            <a:r>
              <a:rPr lang="es-ES" dirty="0" smtClean="0"/>
              <a:t>“Una propuesta MDA para el soporte de aplicaciones RIA”</a:t>
            </a:r>
            <a:endParaRPr lang="es-PY" dirty="0"/>
          </a:p>
        </p:txBody>
      </p:sp>
      <p:sp>
        <p:nvSpPr>
          <p:cNvPr id="4" name="2 Subtítulo"/>
          <p:cNvSpPr>
            <a:spLocks noGrp="1"/>
          </p:cNvSpPr>
          <p:nvPr>
            <p:ph type="subTitle" idx="1"/>
          </p:nvPr>
        </p:nvSpPr>
        <p:spPr>
          <a:xfrm>
            <a:off x="611560" y="4149080"/>
            <a:ext cx="6480048" cy="1752600"/>
          </a:xfrm>
        </p:spPr>
        <p:txBody>
          <a:bodyPr>
            <a:normAutofit/>
          </a:bodyPr>
          <a:lstStyle/>
          <a:p>
            <a:r>
              <a:rPr lang="es-ES" dirty="0" smtClean="0"/>
              <a:t>Alumno: Iván María López</a:t>
            </a:r>
          </a:p>
          <a:p>
            <a:r>
              <a:rPr lang="es-ES" dirty="0" smtClean="0"/>
              <a:t>Tutores</a:t>
            </a:r>
          </a:p>
          <a:p>
            <a:r>
              <a:rPr lang="es-ES" dirty="0" smtClean="0"/>
              <a:t>Ing. </a:t>
            </a:r>
            <a:r>
              <a:rPr lang="es-ES" dirty="0" err="1" smtClean="0"/>
              <a:t>Magalí</a:t>
            </a:r>
            <a:r>
              <a:rPr lang="es-ES" dirty="0" smtClean="0"/>
              <a:t> González</a:t>
            </a:r>
          </a:p>
          <a:p>
            <a:r>
              <a:rPr lang="es-ES" dirty="0" err="1" smtClean="0"/>
              <a:t>Msc.</a:t>
            </a:r>
            <a:r>
              <a:rPr lang="es-ES" dirty="0" smtClean="0"/>
              <a:t> Ing. </a:t>
            </a:r>
            <a:r>
              <a:rPr lang="es-ES" dirty="0" err="1" smtClean="0"/>
              <a:t>Nathalie</a:t>
            </a:r>
            <a:r>
              <a:rPr lang="es-ES" dirty="0" smtClean="0"/>
              <a:t> Aquino</a:t>
            </a:r>
            <a:endParaRPr lang="es-ES" dirty="0"/>
          </a:p>
        </p:txBody>
      </p:sp>
      <p:sp>
        <p:nvSpPr>
          <p:cNvPr id="5" name="4 Marcador de número de diapositiva"/>
          <p:cNvSpPr>
            <a:spLocks noGrp="1"/>
          </p:cNvSpPr>
          <p:nvPr>
            <p:ph type="sldNum" sz="quarter" idx="12"/>
          </p:nvPr>
        </p:nvSpPr>
        <p:spPr/>
        <p:txBody>
          <a:bodyPr/>
          <a:lstStyle/>
          <a:p>
            <a:fld id="{00983F03-8C2A-4E24-982B-C5C1359E5E45}" type="slidenum">
              <a:rPr lang="es-PY" sz="1600" smtClean="0"/>
              <a:pPr/>
              <a:t>1</a:t>
            </a:fld>
            <a:endParaRPr lang="es-PY"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88640"/>
            <a:ext cx="7467600" cy="1143000"/>
          </a:xfrm>
        </p:spPr>
        <p:txBody>
          <a:bodyPr>
            <a:noAutofit/>
          </a:bodyPr>
          <a:lstStyle/>
          <a:p>
            <a:pPr algn="ctr"/>
            <a:r>
              <a:rPr lang="es-PY" sz="3600" b="1" dirty="0" smtClean="0"/>
              <a:t>Extensiones al </a:t>
            </a:r>
            <a:r>
              <a:rPr lang="es-PY" sz="3600" b="1" dirty="0" err="1" smtClean="0"/>
              <a:t>Metamodelo</a:t>
            </a:r>
            <a:r>
              <a:rPr lang="es-PY" sz="3600" b="1" dirty="0" smtClean="0"/>
              <a:t> de Contenido y Estructura de </a:t>
            </a:r>
            <a:r>
              <a:rPr lang="es-PY" sz="3600" b="1" i="1" dirty="0" err="1" smtClean="0"/>
              <a:t>MoWebA</a:t>
            </a:r>
            <a:endParaRPr lang="es-PY" sz="3600" b="1" i="1" dirty="0"/>
          </a:p>
        </p:txBody>
      </p:sp>
      <p:pic>
        <p:nvPicPr>
          <p:cNvPr id="4" name="3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512" y="1412776"/>
            <a:ext cx="8890898" cy="5184576"/>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10</a:t>
            </a:fld>
            <a:endParaRPr lang="es-PY"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Y" b="1" dirty="0" smtClean="0"/>
              <a:t>Ejemplo de Interfaz RIA</a:t>
            </a:r>
            <a:endParaRPr lang="es-PY" b="1" dirty="0"/>
          </a:p>
        </p:txBody>
      </p:sp>
      <p:pic>
        <p:nvPicPr>
          <p:cNvPr id="4" name="3 Marcador de contenido" descr="ivan_2.png"/>
          <p:cNvPicPr>
            <a:picLocks noGrp="1" noChangeAspect="1"/>
          </p:cNvPicPr>
          <p:nvPr>
            <p:ph idx="1"/>
          </p:nvPr>
        </p:nvPicPr>
        <p:blipFill>
          <a:blip r:embed="rId2" cstate="print"/>
          <a:stretch>
            <a:fillRect/>
          </a:stretch>
        </p:blipFill>
        <p:spPr>
          <a:xfrm>
            <a:off x="1115616" y="1556792"/>
            <a:ext cx="7056784" cy="4989961"/>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11</a:t>
            </a:fld>
            <a:endParaRPr lang="es-PY"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467600" cy="1143000"/>
          </a:xfrm>
        </p:spPr>
        <p:txBody>
          <a:bodyPr>
            <a:noAutofit/>
          </a:bodyPr>
          <a:lstStyle/>
          <a:p>
            <a:pPr algn="ctr"/>
            <a:r>
              <a:rPr lang="es-PY" sz="4000" b="1" dirty="0" smtClean="0"/>
              <a:t>PIM de ejemplo con </a:t>
            </a:r>
            <a:r>
              <a:rPr lang="es-PY" sz="4000" b="1" dirty="0" err="1" smtClean="0"/>
              <a:t>MoWebA</a:t>
            </a:r>
            <a:r>
              <a:rPr lang="es-PY" sz="4800" dirty="0" smtClean="0"/>
              <a:t/>
            </a:r>
            <a:br>
              <a:rPr lang="es-PY" sz="4800" dirty="0" smtClean="0"/>
            </a:br>
            <a:endParaRPr lang="es-PY" sz="4800" dirty="0"/>
          </a:p>
        </p:txBody>
      </p:sp>
      <p:pic>
        <p:nvPicPr>
          <p:cNvPr id="4" name="3 Marcador de contenido" descr="PIM cap4_v2_horizontal.jpg"/>
          <p:cNvPicPr>
            <a:picLocks noGrp="1" noChangeAspect="1"/>
          </p:cNvPicPr>
          <p:nvPr>
            <p:ph idx="1"/>
          </p:nvPr>
        </p:nvPicPr>
        <p:blipFill>
          <a:blip r:embed="rId3" cstate="print"/>
          <a:stretch>
            <a:fillRect/>
          </a:stretch>
        </p:blipFill>
        <p:spPr>
          <a:xfrm>
            <a:off x="180504" y="1124744"/>
            <a:ext cx="8963496" cy="5328592"/>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12</a:t>
            </a:fld>
            <a:endParaRPr lang="es-PY"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4"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13</a:t>
            </a:fld>
            <a:endParaRPr lang="es-PY" sz="16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14</a:t>
            </a:fld>
            <a:endParaRPr lang="es-PY"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15</a:t>
            </a:fld>
            <a:endParaRPr lang="es-PY" sz="16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16</a:t>
            </a:fld>
            <a:endParaRPr lang="es-PY" sz="16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17</a:t>
            </a:fld>
            <a:endParaRPr lang="es-PY" sz="16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7"/>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18</a:t>
            </a:fld>
            <a:endParaRPr lang="es-PY" sz="16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60648"/>
            <a:ext cx="7467600" cy="1143000"/>
          </a:xfrm>
        </p:spPr>
        <p:txBody>
          <a:bodyPr/>
          <a:lstStyle/>
          <a:p>
            <a:r>
              <a:rPr lang="es-PY" b="1" dirty="0" smtClean="0"/>
              <a:t>Ejemplo de transformación</a:t>
            </a:r>
            <a:endParaRPr lang="es-PY" b="1" dirty="0"/>
          </a:p>
        </p:txBody>
      </p:sp>
      <p:sp>
        <p:nvSpPr>
          <p:cNvPr id="6" name="5 Marcador de número de diapositiva"/>
          <p:cNvSpPr>
            <a:spLocks noGrp="1"/>
          </p:cNvSpPr>
          <p:nvPr>
            <p:ph type="sldNum" sz="quarter" idx="12"/>
          </p:nvPr>
        </p:nvSpPr>
        <p:spPr/>
        <p:txBody>
          <a:bodyPr/>
          <a:lstStyle/>
          <a:p>
            <a:fld id="{00983F03-8C2A-4E24-982B-C5C1359E5E45}" type="slidenum">
              <a:rPr lang="es-PY" sz="1600" smtClean="0"/>
              <a:pPr/>
              <a:t>19</a:t>
            </a:fld>
            <a:endParaRPr lang="es-PY" sz="1600" dirty="0"/>
          </a:p>
        </p:txBody>
      </p:sp>
      <p:pic>
        <p:nvPicPr>
          <p:cNvPr id="9" name="8 Marcador de contenido" descr="reglas de tranformacion.png"/>
          <p:cNvPicPr>
            <a:picLocks noGrp="1" noChangeAspect="1"/>
          </p:cNvPicPr>
          <p:nvPr>
            <p:ph idx="1"/>
          </p:nvPr>
        </p:nvPicPr>
        <p:blipFill>
          <a:blip r:embed="rId3" cstate="print"/>
          <a:stretch>
            <a:fillRect/>
          </a:stretch>
        </p:blipFill>
        <p:spPr>
          <a:xfrm>
            <a:off x="179511" y="1556792"/>
            <a:ext cx="8913045" cy="475252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Agenda</a:t>
            </a:r>
            <a:endParaRPr lang="es-PY" b="1" dirty="0"/>
          </a:p>
        </p:txBody>
      </p:sp>
      <p:sp>
        <p:nvSpPr>
          <p:cNvPr id="3" name="2 Marcador de contenido"/>
          <p:cNvSpPr>
            <a:spLocks noGrp="1"/>
          </p:cNvSpPr>
          <p:nvPr>
            <p:ph idx="1"/>
          </p:nvPr>
        </p:nvSpPr>
        <p:spPr/>
        <p:txBody>
          <a:bodyPr>
            <a:normAutofit fontScale="92500" lnSpcReduction="20000"/>
          </a:bodyPr>
          <a:lstStyle/>
          <a:p>
            <a:r>
              <a:rPr lang="es-ES" dirty="0" smtClean="0"/>
              <a:t>Las </a:t>
            </a:r>
            <a:r>
              <a:rPr lang="es-ES" i="1" dirty="0" err="1" smtClean="0"/>
              <a:t>Rich</a:t>
            </a:r>
            <a:r>
              <a:rPr lang="es-ES" i="1" dirty="0" smtClean="0"/>
              <a:t> Internet </a:t>
            </a:r>
            <a:r>
              <a:rPr lang="es-ES" i="1" dirty="0" err="1" smtClean="0"/>
              <a:t>Applications</a:t>
            </a:r>
            <a:r>
              <a:rPr lang="es-ES" i="1" dirty="0" smtClean="0"/>
              <a:t> (RIA</a:t>
            </a:r>
            <a:r>
              <a:rPr lang="es-ES" dirty="0" smtClean="0"/>
              <a:t>)  </a:t>
            </a:r>
          </a:p>
          <a:p>
            <a:r>
              <a:rPr lang="es-ES" i="1" dirty="0" err="1" smtClean="0"/>
              <a:t>Model</a:t>
            </a:r>
            <a:r>
              <a:rPr lang="es-ES" i="1" dirty="0" smtClean="0"/>
              <a:t> </a:t>
            </a:r>
            <a:r>
              <a:rPr lang="es-ES" i="1" dirty="0" err="1" smtClean="0"/>
              <a:t>Driven</a:t>
            </a:r>
            <a:r>
              <a:rPr lang="es-ES" i="1" dirty="0" smtClean="0"/>
              <a:t> </a:t>
            </a:r>
            <a:r>
              <a:rPr lang="es-ES" i="1" dirty="0" err="1" smtClean="0"/>
              <a:t>Development</a:t>
            </a:r>
            <a:r>
              <a:rPr lang="es-ES" dirty="0" smtClean="0"/>
              <a:t> (</a:t>
            </a:r>
            <a:r>
              <a:rPr lang="es-ES" i="1" dirty="0" smtClean="0"/>
              <a:t>MDD)</a:t>
            </a:r>
            <a:r>
              <a:rPr lang="es-ES" dirty="0" smtClean="0"/>
              <a:t> para las </a:t>
            </a:r>
            <a:r>
              <a:rPr lang="es-ES" i="1" dirty="0" smtClean="0"/>
              <a:t>RIA</a:t>
            </a:r>
            <a:r>
              <a:rPr lang="es-ES" dirty="0" smtClean="0"/>
              <a:t> </a:t>
            </a:r>
          </a:p>
          <a:p>
            <a:r>
              <a:rPr lang="es-ES" i="1" dirty="0" err="1" smtClean="0"/>
              <a:t>Model</a:t>
            </a:r>
            <a:r>
              <a:rPr lang="es-ES" i="1" dirty="0" smtClean="0"/>
              <a:t> </a:t>
            </a:r>
            <a:r>
              <a:rPr lang="es-ES" i="1" dirty="0" err="1" smtClean="0"/>
              <a:t>Oriented</a:t>
            </a:r>
            <a:r>
              <a:rPr lang="es-ES" i="1" dirty="0" smtClean="0"/>
              <a:t> Web </a:t>
            </a:r>
            <a:r>
              <a:rPr lang="es-ES" i="1" dirty="0" err="1" smtClean="0"/>
              <a:t>Aproach</a:t>
            </a:r>
            <a:r>
              <a:rPr lang="es-ES" dirty="0" smtClean="0"/>
              <a:t> (</a:t>
            </a:r>
            <a:r>
              <a:rPr lang="es-ES" i="1" dirty="0" err="1" smtClean="0"/>
              <a:t>MoWebA</a:t>
            </a:r>
            <a:r>
              <a:rPr lang="es-ES" i="1" dirty="0" smtClean="0"/>
              <a:t>)</a:t>
            </a:r>
            <a:r>
              <a:rPr lang="es-ES" dirty="0" smtClean="0"/>
              <a:t> </a:t>
            </a:r>
          </a:p>
          <a:p>
            <a:r>
              <a:rPr lang="es-PY" dirty="0" smtClean="0"/>
              <a:t>La capa de Presentación de </a:t>
            </a:r>
            <a:r>
              <a:rPr lang="es-PY" i="1" dirty="0" err="1" smtClean="0"/>
              <a:t>MoWebA</a:t>
            </a:r>
            <a:r>
              <a:rPr lang="es-PY" i="1" dirty="0" smtClean="0"/>
              <a:t> </a:t>
            </a:r>
            <a:r>
              <a:rPr lang="es-PY" dirty="0" smtClean="0"/>
              <a:t>y la nueva propuesta de extensión</a:t>
            </a:r>
          </a:p>
          <a:p>
            <a:r>
              <a:rPr lang="es-PY" dirty="0" smtClean="0"/>
              <a:t>Transformación  de modelo a texto (</a:t>
            </a:r>
            <a:r>
              <a:rPr lang="es-PY" i="1" dirty="0" smtClean="0"/>
              <a:t>M2T</a:t>
            </a:r>
            <a:r>
              <a:rPr lang="es-PY" dirty="0" smtClean="0"/>
              <a:t>) para la plataforma destino </a:t>
            </a:r>
            <a:r>
              <a:rPr lang="es-PY" i="1" dirty="0" err="1" smtClean="0"/>
              <a:t>jQueryUI</a:t>
            </a:r>
            <a:r>
              <a:rPr lang="es-PY" dirty="0" smtClean="0"/>
              <a:t> y </a:t>
            </a:r>
            <a:r>
              <a:rPr lang="es-PY" i="1" dirty="0" err="1" smtClean="0"/>
              <a:t>jQuery</a:t>
            </a:r>
            <a:r>
              <a:rPr lang="es-PY" i="1" dirty="0" smtClean="0"/>
              <a:t> </a:t>
            </a:r>
            <a:r>
              <a:rPr lang="es-PY" i="1" dirty="0" err="1" smtClean="0"/>
              <a:t>Validation</a:t>
            </a:r>
            <a:r>
              <a:rPr lang="es-PY" i="1" dirty="0" smtClean="0"/>
              <a:t> </a:t>
            </a:r>
            <a:r>
              <a:rPr lang="es-PY" i="1" dirty="0" err="1" smtClean="0"/>
              <a:t>Plugin</a:t>
            </a:r>
            <a:endParaRPr lang="es-PY" dirty="0" smtClean="0"/>
          </a:p>
          <a:p>
            <a:r>
              <a:rPr lang="es-ES" dirty="0" smtClean="0"/>
              <a:t>Ilustración de la propuesta de extensión. </a:t>
            </a:r>
          </a:p>
          <a:p>
            <a:r>
              <a:rPr lang="es-ES" dirty="0" smtClean="0"/>
              <a:t>Conclusión y trabajos futuros</a:t>
            </a:r>
            <a:endParaRPr lang="es-PY" dirty="0" smtClean="0"/>
          </a:p>
          <a:p>
            <a:endParaRPr lang="es-PY"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2</a:t>
            </a:fld>
            <a:endParaRPr lang="es-PY" sz="1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204864"/>
            <a:ext cx="7470648" cy="1143000"/>
          </a:xfrm>
        </p:spPr>
        <p:txBody>
          <a:bodyPr/>
          <a:lstStyle/>
          <a:p>
            <a:r>
              <a:rPr lang="es-PY" b="1" dirty="0" smtClean="0"/>
              <a:t>Ilustración de la propuesta</a:t>
            </a:r>
            <a:endParaRPr lang="es-PY" b="1" dirty="0"/>
          </a:p>
        </p:txBody>
      </p:sp>
      <p:sp>
        <p:nvSpPr>
          <p:cNvPr id="3" name="2 Marcador de número de diapositiva"/>
          <p:cNvSpPr>
            <a:spLocks noGrp="1"/>
          </p:cNvSpPr>
          <p:nvPr>
            <p:ph type="sldNum" sz="quarter" idx="11"/>
          </p:nvPr>
        </p:nvSpPr>
        <p:spPr/>
        <p:txBody>
          <a:bodyPr/>
          <a:lstStyle/>
          <a:p>
            <a:fld id="{00983F03-8C2A-4E24-982B-C5C1359E5E45}" type="slidenum">
              <a:rPr lang="es-PY" sz="1600" smtClean="0"/>
              <a:pPr/>
              <a:t>20</a:t>
            </a:fld>
            <a:endParaRPr lang="es-PY"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Y" b="1" cap="all" dirty="0" smtClean="0"/>
              <a:t>UN SISTEMA DE GESTIÓN DE PERSONAS - </a:t>
            </a:r>
            <a:r>
              <a:rPr lang="es-PY" b="1" i="1" cap="all" dirty="0" smtClean="0"/>
              <a:t>PERSON MANAGER</a:t>
            </a:r>
            <a:endParaRPr lang="es-PY" b="1" cap="all" dirty="0"/>
          </a:p>
        </p:txBody>
      </p:sp>
      <p:sp>
        <p:nvSpPr>
          <p:cNvPr id="4" name="3 Marcador de contenido"/>
          <p:cNvSpPr>
            <a:spLocks noGrp="1"/>
          </p:cNvSpPr>
          <p:nvPr>
            <p:ph idx="1"/>
          </p:nvPr>
        </p:nvSpPr>
        <p:spPr/>
        <p:txBody>
          <a:bodyPr/>
          <a:lstStyle/>
          <a:p>
            <a:pPr>
              <a:buNone/>
            </a:pPr>
            <a:endParaRPr lang="es-PY" dirty="0" smtClean="0"/>
          </a:p>
          <a:p>
            <a:r>
              <a:rPr lang="es-ES" i="1" dirty="0" err="1" smtClean="0"/>
              <a:t>Person</a:t>
            </a:r>
            <a:r>
              <a:rPr lang="es-ES" i="1" dirty="0" smtClean="0"/>
              <a:t> Manager</a:t>
            </a:r>
            <a:r>
              <a:rPr lang="es-ES" dirty="0" smtClean="0"/>
              <a:t> es una aplicación basada en el trabajo de </a:t>
            </a:r>
            <a:r>
              <a:rPr lang="es-ES" dirty="0" err="1" smtClean="0"/>
              <a:t>Gharavi</a:t>
            </a:r>
            <a:r>
              <a:rPr lang="es-ES" dirty="0" smtClean="0"/>
              <a:t>, que contiene funciones de creación, listado y borrado de registros correspondiente a personas. </a:t>
            </a:r>
            <a:endParaRPr lang="es-PY" dirty="0" smtClean="0"/>
          </a:p>
          <a:p>
            <a:endParaRPr lang="es-PY" dirty="0"/>
          </a:p>
        </p:txBody>
      </p:sp>
      <p:sp>
        <p:nvSpPr>
          <p:cNvPr id="3" name="2 Marcador de número de diapositiva"/>
          <p:cNvSpPr>
            <a:spLocks noGrp="1"/>
          </p:cNvSpPr>
          <p:nvPr>
            <p:ph type="sldNum" sz="quarter" idx="12"/>
          </p:nvPr>
        </p:nvSpPr>
        <p:spPr/>
        <p:txBody>
          <a:bodyPr/>
          <a:lstStyle/>
          <a:p>
            <a:fld id="{00983F03-8C2A-4E24-982B-C5C1359E5E45}" type="slidenum">
              <a:rPr lang="es-PY" sz="1600" smtClean="0"/>
              <a:pPr/>
              <a:t>21</a:t>
            </a:fld>
            <a:endParaRPr lang="es-PY"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 El caso y las unidades de análisis</a:t>
            </a:r>
            <a:endParaRPr lang="es-PY" dirty="0"/>
          </a:p>
        </p:txBody>
      </p:sp>
      <p:pic>
        <p:nvPicPr>
          <p:cNvPr id="5" name="4 Marcador de contenido" descr="ilustración.png"/>
          <p:cNvPicPr>
            <a:picLocks noGrp="1" noChangeAspect="1"/>
          </p:cNvPicPr>
          <p:nvPr>
            <p:ph idx="1"/>
          </p:nvPr>
        </p:nvPicPr>
        <p:blipFill>
          <a:blip r:embed="rId3" cstate="print"/>
          <a:stretch>
            <a:fillRect/>
          </a:stretch>
        </p:blipFill>
        <p:spPr>
          <a:xfrm>
            <a:off x="1641665" y="1630484"/>
            <a:ext cx="5666639" cy="4962820"/>
          </a:xfrm>
        </p:spPr>
      </p:pic>
      <p:sp>
        <p:nvSpPr>
          <p:cNvPr id="4" name="3 Marcador de número de diapositiva"/>
          <p:cNvSpPr>
            <a:spLocks noGrp="1"/>
          </p:cNvSpPr>
          <p:nvPr>
            <p:ph type="sldNum" sz="quarter" idx="12"/>
          </p:nvPr>
        </p:nvSpPr>
        <p:spPr/>
        <p:txBody>
          <a:bodyPr/>
          <a:lstStyle/>
          <a:p>
            <a:fld id="{00983F03-8C2A-4E24-982B-C5C1359E5E45}" type="slidenum">
              <a:rPr lang="es-PY" sz="1600" smtClean="0"/>
              <a:pPr/>
              <a:t>22</a:t>
            </a:fld>
            <a:endParaRPr lang="es-PY"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708920"/>
            <a:ext cx="7470648" cy="1143000"/>
          </a:xfrm>
        </p:spPr>
        <p:txBody>
          <a:bodyPr>
            <a:normAutofit fontScale="90000"/>
          </a:bodyPr>
          <a:lstStyle/>
          <a:p>
            <a:pPr algn="ctr"/>
            <a:r>
              <a:rPr lang="es-PY" b="1" dirty="0" smtClean="0"/>
              <a:t> Preguntas de investigación</a:t>
            </a:r>
            <a:br>
              <a:rPr lang="es-PY" b="1" dirty="0" smtClean="0"/>
            </a:br>
            <a:endParaRPr lang="es-PY" b="1" dirty="0"/>
          </a:p>
        </p:txBody>
      </p:sp>
      <p:sp>
        <p:nvSpPr>
          <p:cNvPr id="3" name="2 Marcador de número de diapositiva"/>
          <p:cNvSpPr>
            <a:spLocks noGrp="1"/>
          </p:cNvSpPr>
          <p:nvPr>
            <p:ph type="sldNum" sz="quarter" idx="11"/>
          </p:nvPr>
        </p:nvSpPr>
        <p:spPr/>
        <p:txBody>
          <a:bodyPr/>
          <a:lstStyle/>
          <a:p>
            <a:fld id="{00983F03-8C2A-4E24-982B-C5C1359E5E45}" type="slidenum">
              <a:rPr lang="es-PY" sz="1600" smtClean="0"/>
              <a:pPr/>
              <a:t>23</a:t>
            </a:fld>
            <a:endParaRPr lang="es-PY"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ES" sz="2800" b="1" dirty="0" smtClean="0"/>
              <a:t>PI1: ¿Consume una mayor cantidad de tiempo modelar la aplicación aplicando </a:t>
            </a:r>
            <a:r>
              <a:rPr lang="es-ES" sz="2800" b="1" i="1" dirty="0" err="1" smtClean="0"/>
              <a:t>MoWebA</a:t>
            </a:r>
            <a:r>
              <a:rPr lang="es-ES" sz="2800" b="1" dirty="0" smtClean="0"/>
              <a:t> con </a:t>
            </a:r>
            <a:r>
              <a:rPr lang="es-ES" sz="2800" b="1" i="1" dirty="0" smtClean="0"/>
              <a:t>RIA</a:t>
            </a:r>
            <a:r>
              <a:rPr lang="es-ES" sz="2800" b="1" dirty="0" smtClean="0"/>
              <a:t> que </a:t>
            </a:r>
            <a:r>
              <a:rPr lang="es-ES" sz="2800" b="1" i="1" dirty="0" err="1" smtClean="0"/>
              <a:t>MoWebA</a:t>
            </a:r>
            <a:r>
              <a:rPr lang="es-ES" sz="2800" b="1" dirty="0" smtClean="0"/>
              <a:t> sin </a:t>
            </a:r>
            <a:r>
              <a:rPr lang="es-ES" sz="2800" b="1" i="1" dirty="0" smtClean="0"/>
              <a:t>RIA</a:t>
            </a:r>
            <a:r>
              <a:rPr lang="es-ES" sz="2800" b="1" dirty="0" smtClean="0"/>
              <a:t>?</a:t>
            </a:r>
            <a:r>
              <a:rPr lang="es-PY" sz="2800" dirty="0" smtClean="0"/>
              <a:t/>
            </a:r>
            <a:br>
              <a:rPr lang="es-PY" sz="2800" dirty="0" smtClean="0"/>
            </a:br>
            <a:endParaRPr lang="es-PY" sz="2800" dirty="0"/>
          </a:p>
        </p:txBody>
      </p:sp>
      <p:pic>
        <p:nvPicPr>
          <p:cNvPr id="7" name="6 Marcador de contenido" descr="tiempos de modelado.png"/>
          <p:cNvPicPr>
            <a:picLocks noGrp="1" noChangeAspect="1"/>
          </p:cNvPicPr>
          <p:nvPr>
            <p:ph idx="1"/>
          </p:nvPr>
        </p:nvPicPr>
        <p:blipFill>
          <a:blip r:embed="rId3" cstate="print"/>
          <a:stretch>
            <a:fillRect/>
          </a:stretch>
        </p:blipFill>
        <p:spPr>
          <a:xfrm>
            <a:off x="107504" y="1988840"/>
            <a:ext cx="8960339" cy="2999709"/>
          </a:xfrm>
        </p:spPr>
      </p:pic>
      <p:sp>
        <p:nvSpPr>
          <p:cNvPr id="4" name="3 Marcador de número de diapositiva"/>
          <p:cNvSpPr>
            <a:spLocks noGrp="1"/>
          </p:cNvSpPr>
          <p:nvPr>
            <p:ph type="sldNum" sz="quarter" idx="12"/>
          </p:nvPr>
        </p:nvSpPr>
        <p:spPr/>
        <p:txBody>
          <a:bodyPr/>
          <a:lstStyle/>
          <a:p>
            <a:fld id="{00983F03-8C2A-4E24-982B-C5C1359E5E45}" type="slidenum">
              <a:rPr lang="es-PY" sz="1600" smtClean="0"/>
              <a:pPr/>
              <a:t>24</a:t>
            </a:fld>
            <a:endParaRPr lang="es-PY" sz="1600" dirty="0"/>
          </a:p>
        </p:txBody>
      </p:sp>
      <p:sp>
        <p:nvSpPr>
          <p:cNvPr id="8" name="7 CuadroTexto"/>
          <p:cNvSpPr txBox="1"/>
          <p:nvPr/>
        </p:nvSpPr>
        <p:spPr>
          <a:xfrm>
            <a:off x="1331640" y="5301208"/>
            <a:ext cx="6768752" cy="369332"/>
          </a:xfrm>
          <a:prstGeom prst="rect">
            <a:avLst/>
          </a:prstGeom>
          <a:noFill/>
        </p:spPr>
        <p:txBody>
          <a:bodyPr wrap="square" rtlCol="0">
            <a:spAutoFit/>
          </a:bodyPr>
          <a:lstStyle/>
          <a:p>
            <a:r>
              <a:rPr lang="es-PY" i="1" dirty="0" err="1" smtClean="0"/>
              <a:t>MoWebA</a:t>
            </a:r>
            <a:r>
              <a:rPr lang="es-PY" dirty="0" smtClean="0"/>
              <a:t> con </a:t>
            </a:r>
            <a:r>
              <a:rPr lang="es-PY" i="1" dirty="0" smtClean="0"/>
              <a:t>RIA</a:t>
            </a:r>
            <a:r>
              <a:rPr lang="es-PY" dirty="0" smtClean="0"/>
              <a:t> demoró 8 minutos más que </a:t>
            </a:r>
            <a:r>
              <a:rPr lang="es-PY" i="1" dirty="0" err="1" smtClean="0"/>
              <a:t>MoWebA</a:t>
            </a:r>
            <a:r>
              <a:rPr lang="es-PY" dirty="0" smtClean="0"/>
              <a:t> sin </a:t>
            </a:r>
            <a:r>
              <a:rPr lang="es-PY" i="1" dirty="0" smtClean="0"/>
              <a:t>RIA</a:t>
            </a:r>
            <a:endParaRPr lang="es-PY"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13792"/>
            <a:ext cx="7467600" cy="1143000"/>
          </a:xfrm>
        </p:spPr>
        <p:txBody>
          <a:bodyPr>
            <a:noAutofit/>
          </a:bodyPr>
          <a:lstStyle/>
          <a:p>
            <a:pPr algn="ctr"/>
            <a:r>
              <a:rPr lang="es-PY" sz="2400" b="1" i="1" dirty="0" smtClean="0"/>
              <a:t>PI2: ¿Para cuál de los enfoques  es necesaria  una mayor cantidad de generaciones de código para obtener la interfaz de usuario final?</a:t>
            </a:r>
            <a:r>
              <a:rPr lang="es-PY" sz="2400" b="1" dirty="0" smtClean="0"/>
              <a:t/>
            </a:r>
            <a:br>
              <a:rPr lang="es-PY" sz="2400" b="1" dirty="0" smtClean="0"/>
            </a:br>
            <a:endParaRPr lang="es-PY" sz="2400" b="1" dirty="0"/>
          </a:p>
        </p:txBody>
      </p:sp>
      <p:pic>
        <p:nvPicPr>
          <p:cNvPr id="4" name="3 Marcador de contenido" descr="numeroDeGeneraciones.png"/>
          <p:cNvPicPr>
            <a:picLocks noGrp="1" noChangeAspect="1"/>
          </p:cNvPicPr>
          <p:nvPr>
            <p:ph idx="1"/>
          </p:nvPr>
        </p:nvPicPr>
        <p:blipFill>
          <a:blip r:embed="rId3" cstate="print"/>
          <a:stretch>
            <a:fillRect/>
          </a:stretch>
        </p:blipFill>
        <p:spPr>
          <a:xfrm>
            <a:off x="194483" y="1700808"/>
            <a:ext cx="8824550" cy="3016940"/>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25</a:t>
            </a:fld>
            <a:endParaRPr lang="es-PY" sz="1600" dirty="0"/>
          </a:p>
        </p:txBody>
      </p:sp>
      <p:sp>
        <p:nvSpPr>
          <p:cNvPr id="6" name="5 Rectángulo"/>
          <p:cNvSpPr/>
          <p:nvPr/>
        </p:nvSpPr>
        <p:spPr>
          <a:xfrm>
            <a:off x="395536" y="5229200"/>
            <a:ext cx="7992888" cy="646331"/>
          </a:xfrm>
          <a:prstGeom prst="rect">
            <a:avLst/>
          </a:prstGeom>
        </p:spPr>
        <p:txBody>
          <a:bodyPr wrap="square">
            <a:spAutoFit/>
          </a:bodyPr>
          <a:lstStyle/>
          <a:p>
            <a:r>
              <a:rPr lang="es-PY" i="1" dirty="0" err="1" smtClean="0"/>
              <a:t>MoWebA</a:t>
            </a:r>
            <a:r>
              <a:rPr lang="es-PY" dirty="0" smtClean="0"/>
              <a:t> con </a:t>
            </a:r>
            <a:r>
              <a:rPr lang="es-PY" i="1" dirty="0" smtClean="0"/>
              <a:t>RIA</a:t>
            </a:r>
            <a:r>
              <a:rPr lang="es-PY" dirty="0" smtClean="0"/>
              <a:t> deparó en 2 generaciones más de código que </a:t>
            </a:r>
            <a:r>
              <a:rPr lang="es-PY" i="1" dirty="0" err="1" smtClean="0"/>
              <a:t>MoWebA</a:t>
            </a:r>
            <a:r>
              <a:rPr lang="es-PY" dirty="0" smtClean="0"/>
              <a:t> sin </a:t>
            </a:r>
            <a:r>
              <a:rPr lang="es-PY" i="1" dirty="0" smtClean="0"/>
              <a:t>RIA</a:t>
            </a:r>
            <a:endParaRPr lang="es-PY"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PY" sz="2400" b="1" i="1" dirty="0" smtClean="0"/>
              <a:t>PI3: Desde el punto de vista de las presentaciones enriquecidas, ¿qué ventajas aportan las características RIA presentes en la aplicación implementada con </a:t>
            </a:r>
            <a:r>
              <a:rPr lang="es-PY" sz="2400" b="1" i="1" dirty="0" err="1" smtClean="0"/>
              <a:t>MoWebA</a:t>
            </a:r>
            <a:r>
              <a:rPr lang="es-PY" sz="2400" b="1" i="1" dirty="0" smtClean="0"/>
              <a:t> con RIA con respecto a </a:t>
            </a:r>
            <a:r>
              <a:rPr lang="es-PY" sz="2400" b="1" i="1" dirty="0" err="1" smtClean="0"/>
              <a:t>MoWebA</a:t>
            </a:r>
            <a:r>
              <a:rPr lang="es-PY" sz="2400" b="1" i="1" dirty="0" smtClean="0"/>
              <a:t> sin RIA?</a:t>
            </a:r>
            <a:r>
              <a:rPr lang="es-PY" sz="2400" b="1" dirty="0" smtClean="0"/>
              <a:t/>
            </a:r>
            <a:br>
              <a:rPr lang="es-PY" sz="2400" b="1" dirty="0" smtClean="0"/>
            </a:br>
            <a:endParaRPr lang="es-PY" sz="2400" b="1" dirty="0"/>
          </a:p>
        </p:txBody>
      </p:sp>
      <p:pic>
        <p:nvPicPr>
          <p:cNvPr id="4" name="3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750" y="1700808"/>
            <a:ext cx="9055736" cy="4968552"/>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26</a:t>
            </a:fld>
            <a:endParaRPr lang="es-PY"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Autofit/>
          </a:bodyPr>
          <a:lstStyle/>
          <a:p>
            <a:r>
              <a:rPr lang="es-PY" sz="2000" b="1" i="1" dirty="0" smtClean="0"/>
              <a:t>PI4: Desde el punto de vista de la lógica de negocios en el lado del cliente, ¿qué ventajas aportan las características RIA presentes en la aplicación implementada con </a:t>
            </a:r>
            <a:r>
              <a:rPr lang="es-PY" sz="2000" b="1" i="1" dirty="0" err="1" smtClean="0"/>
              <a:t>MoWebA</a:t>
            </a:r>
            <a:r>
              <a:rPr lang="es-PY" sz="2000" b="1" i="1" dirty="0" smtClean="0"/>
              <a:t> con RIA con respecto a </a:t>
            </a:r>
            <a:r>
              <a:rPr lang="es-PY" sz="2000" b="1" i="1" dirty="0" err="1" smtClean="0"/>
              <a:t>MoWebA</a:t>
            </a:r>
            <a:r>
              <a:rPr lang="es-PY" sz="2000" b="1" i="1" dirty="0" smtClean="0"/>
              <a:t> sin RIA?</a:t>
            </a:r>
            <a:r>
              <a:rPr lang="es-PY" sz="2000" b="1" dirty="0" smtClean="0"/>
              <a:t/>
            </a:r>
            <a:br>
              <a:rPr lang="es-PY" sz="2000" b="1" dirty="0" smtClean="0"/>
            </a:br>
            <a:endParaRPr lang="es-PY" sz="2000" b="1"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420" y="1556792"/>
            <a:ext cx="8958076" cy="5040560"/>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27</a:t>
            </a:fld>
            <a:endParaRPr lang="es-PY"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836712"/>
            <a:ext cx="7467600" cy="1143000"/>
          </a:xfrm>
        </p:spPr>
        <p:txBody>
          <a:bodyPr>
            <a:noAutofit/>
          </a:bodyPr>
          <a:lstStyle/>
          <a:p>
            <a:pPr algn="ctr"/>
            <a:r>
              <a:rPr lang="es-PY" sz="2400" b="1" i="1" dirty="0" smtClean="0"/>
              <a:t>PI5: Para cada una de las vistas del </a:t>
            </a:r>
            <a:r>
              <a:rPr lang="es-PY" sz="2400" b="1" i="1" dirty="0" err="1" smtClean="0"/>
              <a:t>Person</a:t>
            </a:r>
            <a:r>
              <a:rPr lang="es-PY" sz="2400" b="1" i="1" dirty="0" smtClean="0"/>
              <a:t> Manager, ¿qué cantidad de líneas de código para la interfaz de usuario se pudieron generar de manera automática a partir de los modelos, en cada uno de los enfoques implementados?</a:t>
            </a:r>
            <a:r>
              <a:rPr lang="es-PY" sz="2400" b="1" dirty="0" smtClean="0"/>
              <a:t/>
            </a:r>
            <a:br>
              <a:rPr lang="es-PY" sz="2400" b="1" dirty="0" smtClean="0"/>
            </a:br>
            <a:endParaRPr lang="es-PY" sz="4400" b="1" dirty="0"/>
          </a:p>
        </p:txBody>
      </p:sp>
      <p:pic>
        <p:nvPicPr>
          <p:cNvPr id="4" name="3 Marcador de contenido" descr="lineas de codigo.png"/>
          <p:cNvPicPr>
            <a:picLocks noGrp="1" noChangeAspect="1"/>
          </p:cNvPicPr>
          <p:nvPr>
            <p:ph idx="1"/>
          </p:nvPr>
        </p:nvPicPr>
        <p:blipFill>
          <a:blip r:embed="rId3" cstate="print"/>
          <a:stretch>
            <a:fillRect/>
          </a:stretch>
        </p:blipFill>
        <p:spPr>
          <a:xfrm>
            <a:off x="323529" y="2060850"/>
            <a:ext cx="7632847" cy="3737324"/>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28</a:t>
            </a:fld>
            <a:endParaRPr lang="es-PY" sz="1600" dirty="0"/>
          </a:p>
        </p:txBody>
      </p:sp>
      <p:sp>
        <p:nvSpPr>
          <p:cNvPr id="6" name="5 Rectángulo"/>
          <p:cNvSpPr/>
          <p:nvPr/>
        </p:nvSpPr>
        <p:spPr>
          <a:xfrm>
            <a:off x="467544" y="5805264"/>
            <a:ext cx="7920880" cy="646331"/>
          </a:xfrm>
          <a:prstGeom prst="rect">
            <a:avLst/>
          </a:prstGeom>
        </p:spPr>
        <p:txBody>
          <a:bodyPr wrap="square">
            <a:spAutoFit/>
          </a:bodyPr>
          <a:lstStyle/>
          <a:p>
            <a:r>
              <a:rPr lang="es-PY" i="1" dirty="0" smtClean="0"/>
              <a:t>En </a:t>
            </a:r>
            <a:r>
              <a:rPr lang="es-PY" i="1" dirty="0" err="1" smtClean="0"/>
              <a:t>MoWebA</a:t>
            </a:r>
            <a:r>
              <a:rPr lang="es-PY" dirty="0" smtClean="0"/>
              <a:t> con </a:t>
            </a:r>
            <a:r>
              <a:rPr lang="es-PY" i="1" dirty="0" smtClean="0"/>
              <a:t>RIA</a:t>
            </a:r>
            <a:r>
              <a:rPr lang="es-PY" dirty="0" smtClean="0"/>
              <a:t> el 57 % del código se genera de manera automática y en </a:t>
            </a:r>
            <a:r>
              <a:rPr lang="es-PY" i="1" dirty="0" err="1" smtClean="0"/>
              <a:t>MoWebA</a:t>
            </a:r>
            <a:r>
              <a:rPr lang="es-PY" dirty="0" smtClean="0"/>
              <a:t> sin </a:t>
            </a:r>
            <a:r>
              <a:rPr lang="es-PY" i="1" dirty="0" smtClean="0"/>
              <a:t>RIA el </a:t>
            </a:r>
            <a:r>
              <a:rPr lang="es-PY" dirty="0" smtClean="0"/>
              <a:t>47% </a:t>
            </a:r>
            <a:endParaRPr lang="es-PY"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Conclusión</a:t>
            </a:r>
            <a:endParaRPr lang="es-PY" b="1" dirty="0"/>
          </a:p>
        </p:txBody>
      </p:sp>
      <p:sp>
        <p:nvSpPr>
          <p:cNvPr id="3" name="2 Marcador de contenido"/>
          <p:cNvSpPr>
            <a:spLocks noGrp="1"/>
          </p:cNvSpPr>
          <p:nvPr>
            <p:ph idx="1"/>
          </p:nvPr>
        </p:nvSpPr>
        <p:spPr>
          <a:xfrm>
            <a:off x="467544" y="1340768"/>
            <a:ext cx="7467600" cy="4525963"/>
          </a:xfrm>
        </p:spPr>
        <p:txBody>
          <a:bodyPr>
            <a:noAutofit/>
          </a:bodyPr>
          <a:lstStyle/>
          <a:p>
            <a:pPr>
              <a:buNone/>
            </a:pPr>
            <a:r>
              <a:rPr lang="es-PY" sz="1600" dirty="0" smtClean="0"/>
              <a:t>Precisamente con este trabajo de fin de carrera se alcanzó  aportar lo siguiente:</a:t>
            </a:r>
          </a:p>
          <a:p>
            <a:pPr lvl="0"/>
            <a:r>
              <a:rPr lang="es-PY" sz="1800" dirty="0" smtClean="0"/>
              <a:t>Características y tecnologías de las </a:t>
            </a:r>
            <a:r>
              <a:rPr lang="es-PY" sz="1800" i="1" dirty="0" smtClean="0"/>
              <a:t>RIA</a:t>
            </a:r>
            <a:endParaRPr lang="es-PY" sz="1800" dirty="0" smtClean="0"/>
          </a:p>
          <a:p>
            <a:pPr lvl="0"/>
            <a:r>
              <a:rPr lang="es-PY" sz="1800" dirty="0" smtClean="0"/>
              <a:t>Estado del arte de las principales metodologías Web basadas en </a:t>
            </a:r>
            <a:r>
              <a:rPr lang="es-PY" sz="1800" i="1" dirty="0" smtClean="0"/>
              <a:t>MDD</a:t>
            </a:r>
            <a:r>
              <a:rPr lang="es-PY" sz="1800" dirty="0" smtClean="0"/>
              <a:t> y </a:t>
            </a:r>
            <a:r>
              <a:rPr lang="es-PY" sz="1800" i="1" dirty="0" smtClean="0"/>
              <a:t>MDA</a:t>
            </a:r>
            <a:r>
              <a:rPr lang="es-PY" sz="1800" dirty="0" smtClean="0"/>
              <a:t> para </a:t>
            </a:r>
            <a:r>
              <a:rPr lang="es-PY" sz="1800" i="1" dirty="0" smtClean="0"/>
              <a:t>RIA</a:t>
            </a:r>
            <a:endParaRPr lang="es-PY" sz="1800" dirty="0" smtClean="0"/>
          </a:p>
          <a:p>
            <a:pPr lvl="0"/>
            <a:r>
              <a:rPr lang="es-PY" sz="1800" dirty="0" smtClean="0"/>
              <a:t>Un análisis de los elementos de interfaz enriquecidos (</a:t>
            </a:r>
            <a:r>
              <a:rPr lang="es-PY" sz="1800" i="1" dirty="0" err="1" smtClean="0"/>
              <a:t>widgets</a:t>
            </a:r>
            <a:r>
              <a:rPr lang="es-PY" sz="1800" dirty="0" smtClean="0"/>
              <a:t>) más utilizados</a:t>
            </a:r>
          </a:p>
          <a:p>
            <a:pPr lvl="0"/>
            <a:r>
              <a:rPr lang="es-PY" sz="1800" dirty="0" smtClean="0"/>
              <a:t>Una extensión a los </a:t>
            </a:r>
            <a:r>
              <a:rPr lang="es-PY" sz="1800" dirty="0" err="1" smtClean="0"/>
              <a:t>metamodelos</a:t>
            </a:r>
            <a:r>
              <a:rPr lang="es-PY" sz="1800" dirty="0" smtClean="0"/>
              <a:t> de Contenido (</a:t>
            </a:r>
            <a:r>
              <a:rPr lang="es-PY" sz="1800" i="1" dirty="0" smtClean="0"/>
              <a:t>Content</a:t>
            </a:r>
            <a:r>
              <a:rPr lang="es-PY" sz="1800" dirty="0" smtClean="0"/>
              <a:t>) y Estructura (</a:t>
            </a:r>
            <a:r>
              <a:rPr lang="es-PY" sz="1800" i="1" dirty="0" err="1" smtClean="0"/>
              <a:t>Layout</a:t>
            </a:r>
            <a:r>
              <a:rPr lang="es-PY" sz="1800" dirty="0" smtClean="0"/>
              <a:t>) de </a:t>
            </a:r>
            <a:r>
              <a:rPr lang="es-PY" sz="1800" i="1" dirty="0" err="1" smtClean="0"/>
              <a:t>MoWebA</a:t>
            </a:r>
            <a:endParaRPr lang="es-PY" sz="1800" i="1" dirty="0" smtClean="0"/>
          </a:p>
          <a:p>
            <a:pPr lvl="0"/>
            <a:r>
              <a:rPr lang="es-PY" sz="1800" dirty="0" smtClean="0"/>
              <a:t>Una extensión a los perfiles de Contenido(</a:t>
            </a:r>
            <a:r>
              <a:rPr lang="es-PY" sz="1800" i="1" dirty="0" smtClean="0"/>
              <a:t>Content</a:t>
            </a:r>
            <a:r>
              <a:rPr lang="es-PY" sz="1800" dirty="0" smtClean="0"/>
              <a:t>) y Estructura (</a:t>
            </a:r>
            <a:r>
              <a:rPr lang="es-PY" sz="1800" i="1" dirty="0" err="1" smtClean="0"/>
              <a:t>Layout</a:t>
            </a:r>
            <a:r>
              <a:rPr lang="es-PY" sz="1800" dirty="0" smtClean="0"/>
              <a:t>)</a:t>
            </a:r>
          </a:p>
          <a:p>
            <a:pPr lvl="0"/>
            <a:r>
              <a:rPr lang="es-PY" sz="1800" dirty="0" smtClean="0"/>
              <a:t>Un  análisis de herramientas de transformación de modelo a texto (</a:t>
            </a:r>
            <a:r>
              <a:rPr lang="es-PY" sz="1800" i="1" dirty="0" smtClean="0"/>
              <a:t>M2T)</a:t>
            </a:r>
            <a:endParaRPr lang="es-PY" sz="1800" dirty="0" smtClean="0"/>
          </a:p>
          <a:p>
            <a:pPr lvl="0"/>
            <a:r>
              <a:rPr lang="es-PY" sz="1800" dirty="0" smtClean="0"/>
              <a:t>Implementación con </a:t>
            </a:r>
            <a:r>
              <a:rPr lang="es-PY" sz="1800" i="1" dirty="0" err="1" smtClean="0"/>
              <a:t>Acceleo</a:t>
            </a:r>
            <a:r>
              <a:rPr lang="es-PY" sz="1800" i="1" dirty="0" smtClean="0"/>
              <a:t> </a:t>
            </a:r>
            <a:r>
              <a:rPr lang="es-PY" sz="1800" dirty="0" smtClean="0"/>
              <a:t>de las plantillas de presentación y estructura</a:t>
            </a:r>
          </a:p>
          <a:p>
            <a:pPr lvl="0"/>
            <a:r>
              <a:rPr lang="es-PY" sz="1800" dirty="0" smtClean="0"/>
              <a:t>Una ilustración de la propuesta</a:t>
            </a:r>
          </a:p>
          <a:p>
            <a:pPr lvl="0"/>
            <a:endParaRPr lang="es-PY" sz="1800" i="1" dirty="0" smtClean="0"/>
          </a:p>
          <a:p>
            <a:pPr lvl="0"/>
            <a:endParaRPr lang="es-PY" sz="1800" dirty="0" smtClean="0"/>
          </a:p>
          <a:p>
            <a:pPr lvl="0"/>
            <a:endParaRPr lang="es-PY" sz="1800" dirty="0" smtClean="0"/>
          </a:p>
          <a:p>
            <a:pPr lvl="0"/>
            <a:endParaRPr lang="es-PY" sz="1200" dirty="0" smtClean="0"/>
          </a:p>
          <a:p>
            <a:endParaRPr lang="es-PY" sz="1200"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29</a:t>
            </a:fld>
            <a:endParaRPr lang="es-PY"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PY" sz="4000" dirty="0" err="1" smtClean="0"/>
              <a:t>Rich</a:t>
            </a:r>
            <a:r>
              <a:rPr lang="es-PY" sz="4000" dirty="0" smtClean="0"/>
              <a:t> Internet </a:t>
            </a:r>
            <a:r>
              <a:rPr lang="es-PY" sz="4000" dirty="0" err="1" smtClean="0"/>
              <a:t>Applications</a:t>
            </a:r>
            <a:r>
              <a:rPr lang="es-PY" sz="4000" dirty="0" smtClean="0"/>
              <a:t/>
            </a:r>
            <a:br>
              <a:rPr lang="es-PY" sz="4000" dirty="0" smtClean="0"/>
            </a:br>
            <a:r>
              <a:rPr lang="es-PY" sz="4000" dirty="0" smtClean="0"/>
              <a:t>      (RIA)</a:t>
            </a:r>
            <a:endParaRPr lang="es-PY" sz="4000" dirty="0"/>
          </a:p>
        </p:txBody>
      </p:sp>
      <p:pic>
        <p:nvPicPr>
          <p:cNvPr id="6" name="5 Marcador de posición de imagen" descr="ria.gif"/>
          <p:cNvPicPr>
            <a:picLocks noGrp="1" noChangeAspect="1"/>
          </p:cNvPicPr>
          <p:nvPr>
            <p:ph type="pic" idx="1"/>
          </p:nvPr>
        </p:nvPicPr>
        <p:blipFill>
          <a:blip r:embed="rId3" cstate="print"/>
          <a:srcRect l="3166" r="3166"/>
          <a:stretch>
            <a:fillRect/>
          </a:stretch>
        </p:blipFill>
        <p:spPr/>
      </p:pic>
      <p:sp>
        <p:nvSpPr>
          <p:cNvPr id="3" name="2 Marcador de contenido"/>
          <p:cNvSpPr>
            <a:spLocks noGrp="1"/>
          </p:cNvSpPr>
          <p:nvPr>
            <p:ph type="body" sz="half" idx="2"/>
          </p:nvPr>
        </p:nvSpPr>
        <p:spPr/>
        <p:txBody>
          <a:bodyPr>
            <a:normAutofit/>
          </a:bodyPr>
          <a:lstStyle/>
          <a:p>
            <a:r>
              <a:rPr lang="es-PY" sz="1800" dirty="0" smtClean="0"/>
              <a:t>Almacenamiento de los datos</a:t>
            </a:r>
          </a:p>
          <a:p>
            <a:r>
              <a:rPr lang="es-ES" sz="1800" b="1" dirty="0" smtClean="0"/>
              <a:t>Lógica de negocio</a:t>
            </a:r>
          </a:p>
          <a:p>
            <a:r>
              <a:rPr lang="es-ES" sz="1800" dirty="0" smtClean="0"/>
              <a:t>Comunicación entre el cliente y el servidor</a:t>
            </a:r>
          </a:p>
          <a:p>
            <a:r>
              <a:rPr lang="es-PY" sz="1800" b="1" dirty="0" smtClean="0"/>
              <a:t>Presentaciones enriquecidas</a:t>
            </a:r>
            <a:endParaRPr lang="es-PY" sz="1800" dirty="0"/>
          </a:p>
        </p:txBody>
      </p:sp>
      <p:sp>
        <p:nvSpPr>
          <p:cNvPr id="5" name="4 Marcador de número de diapositiva"/>
          <p:cNvSpPr>
            <a:spLocks noGrp="1"/>
          </p:cNvSpPr>
          <p:nvPr>
            <p:ph type="sldNum" sz="quarter" idx="12"/>
          </p:nvPr>
        </p:nvSpPr>
        <p:spPr/>
        <p:txBody>
          <a:bodyPr/>
          <a:lstStyle/>
          <a:p>
            <a:fld id="{D3D1D5EC-7A23-446C-A83E-212B1E6E29FC}" type="slidenum">
              <a:rPr lang="es-PY" sz="1600" smtClean="0"/>
              <a:pPr/>
              <a:t>3</a:t>
            </a:fld>
            <a:endParaRPr lang="es-PY"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Trabajos futuros</a:t>
            </a:r>
            <a:endParaRPr lang="es-PY" b="1" dirty="0"/>
          </a:p>
        </p:txBody>
      </p:sp>
      <p:sp>
        <p:nvSpPr>
          <p:cNvPr id="3" name="2 Marcador de contenido"/>
          <p:cNvSpPr>
            <a:spLocks noGrp="1"/>
          </p:cNvSpPr>
          <p:nvPr>
            <p:ph idx="1"/>
          </p:nvPr>
        </p:nvSpPr>
        <p:spPr>
          <a:xfrm>
            <a:off x="467544" y="1340768"/>
            <a:ext cx="7467600" cy="4525963"/>
          </a:xfrm>
        </p:spPr>
        <p:txBody>
          <a:bodyPr>
            <a:noAutofit/>
          </a:bodyPr>
          <a:lstStyle/>
          <a:p>
            <a:pPr lvl="0"/>
            <a:r>
              <a:rPr lang="es-PY" sz="2000" dirty="0" smtClean="0"/>
              <a:t>Agregar más propiedades a los </a:t>
            </a:r>
            <a:r>
              <a:rPr lang="es-PY" sz="2000" i="1" dirty="0" err="1" smtClean="0"/>
              <a:t>widgets</a:t>
            </a:r>
            <a:r>
              <a:rPr lang="es-PY" sz="2000" dirty="0" smtClean="0"/>
              <a:t>  y a las validaciones locales de los campos</a:t>
            </a:r>
          </a:p>
          <a:p>
            <a:pPr lvl="0"/>
            <a:r>
              <a:rPr lang="es-PY" sz="2000" dirty="0" smtClean="0"/>
              <a:t>Agregar más </a:t>
            </a:r>
            <a:r>
              <a:rPr lang="es-PY" sz="2000" i="1" dirty="0" err="1" smtClean="0"/>
              <a:t>widgets</a:t>
            </a:r>
            <a:r>
              <a:rPr lang="es-PY" sz="2000" dirty="0" smtClean="0"/>
              <a:t> al </a:t>
            </a:r>
            <a:r>
              <a:rPr lang="es-PY" sz="2000" dirty="0" err="1" smtClean="0"/>
              <a:t>metamodelo</a:t>
            </a:r>
            <a:r>
              <a:rPr lang="es-PY" sz="2000" dirty="0" smtClean="0"/>
              <a:t> de contenido que también forman parte de </a:t>
            </a:r>
            <a:r>
              <a:rPr lang="es-PY" sz="2000" i="1" dirty="0" err="1" smtClean="0"/>
              <a:t>jQueryUI</a:t>
            </a:r>
            <a:endParaRPr lang="es-PY" sz="2000" dirty="0" smtClean="0"/>
          </a:p>
          <a:p>
            <a:pPr lvl="0"/>
            <a:r>
              <a:rPr lang="es-PY" sz="2000" dirty="0" smtClean="0"/>
              <a:t>Agregar a la capa de navegación extensiones para ofrecer una interacción asíncrona entre los lados cliente y servidor</a:t>
            </a:r>
          </a:p>
          <a:p>
            <a:pPr lvl="0"/>
            <a:r>
              <a:rPr lang="es-PY" sz="2000" dirty="0" smtClean="0"/>
              <a:t>Validar la propuesta llevando a cabo transformaciones a otras plataformas destino</a:t>
            </a:r>
          </a:p>
          <a:p>
            <a:pPr lvl="0"/>
            <a:r>
              <a:rPr lang="es-PY" sz="2000" dirty="0" smtClean="0"/>
              <a:t>Efectuar la validación de la propuesta, por medio de un caso de estudio o un experimento</a:t>
            </a:r>
            <a:endParaRPr lang="es-PY" sz="900"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30</a:t>
            </a:fld>
            <a:endParaRPr lang="es-PY"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Preguntas?</a:t>
            </a:r>
            <a:endParaRPr lang="es-PY" dirty="0"/>
          </a:p>
        </p:txBody>
      </p:sp>
      <p:sp>
        <p:nvSpPr>
          <p:cNvPr id="3" name="2 Marcador de contenido"/>
          <p:cNvSpPr>
            <a:spLocks noGrp="1"/>
          </p:cNvSpPr>
          <p:nvPr>
            <p:ph idx="1"/>
          </p:nvPr>
        </p:nvSpPr>
        <p:spPr/>
        <p:txBody>
          <a:bodyPr/>
          <a:lstStyle/>
          <a:p>
            <a:r>
              <a:rPr lang="es-PY" dirty="0" smtClean="0"/>
              <a:t>Muchas gracias por la atención!</a:t>
            </a:r>
            <a:endParaRPr lang="es-PY"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31</a:t>
            </a:fld>
            <a:endParaRPr lang="es-PY"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Herramientas </a:t>
            </a:r>
            <a:r>
              <a:rPr lang="es-ES" b="1" dirty="0"/>
              <a:t>para el desarrollo de las </a:t>
            </a:r>
            <a:r>
              <a:rPr lang="es-ES" b="1" dirty="0" smtClean="0"/>
              <a:t>RIA</a:t>
            </a:r>
            <a:endParaRPr lang="es-ES" b="1" dirty="0"/>
          </a:p>
        </p:txBody>
      </p:sp>
      <p:pic>
        <p:nvPicPr>
          <p:cNvPr id="4" name="3 Marcador de contenido" descr="frameworks ria.png"/>
          <p:cNvPicPr>
            <a:picLocks noGrp="1" noChangeAspect="1"/>
          </p:cNvPicPr>
          <p:nvPr>
            <p:ph idx="1"/>
          </p:nvPr>
        </p:nvPicPr>
        <p:blipFill>
          <a:blip r:embed="rId3" cstate="print"/>
          <a:stretch>
            <a:fillRect/>
          </a:stretch>
        </p:blipFill>
        <p:spPr>
          <a:xfrm>
            <a:off x="1173691" y="1600200"/>
            <a:ext cx="6034617" cy="4525963"/>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4</a:t>
            </a:fld>
            <a:endParaRPr lang="es-PY" sz="1600" dirty="0"/>
          </a:p>
        </p:txBody>
      </p:sp>
    </p:spTree>
    <p:extLst>
      <p:ext uri="{BB962C8B-B14F-4D97-AF65-F5344CB8AC3E}">
        <p14:creationId xmlns:p14="http://schemas.microsoft.com/office/powerpoint/2010/main" val="88304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200" b="1" cap="all" dirty="0" smtClean="0"/>
              <a:t>Principales enfoques de desarrollo Web basado en modelos para las </a:t>
            </a:r>
            <a:r>
              <a:rPr lang="es-PY" sz="3200" b="1" i="1" cap="all" dirty="0" smtClean="0"/>
              <a:t>RIA</a:t>
            </a:r>
            <a:endParaRPr lang="es-PY" sz="3200" dirty="0"/>
          </a:p>
        </p:txBody>
      </p:sp>
      <p:graphicFrame>
        <p:nvGraphicFramePr>
          <p:cNvPr id="9" name="8 Marcador de contenido"/>
          <p:cNvGraphicFramePr>
            <a:graphicFrameLocks noGrp="1"/>
          </p:cNvGraphicFramePr>
          <p:nvPr>
            <p:ph idx="1"/>
          </p:nvPr>
        </p:nvGraphicFramePr>
        <p:xfrm>
          <a:off x="179512" y="1484784"/>
          <a:ext cx="8667486" cy="4970641"/>
        </p:xfrm>
        <a:graphic>
          <a:graphicData uri="http://schemas.openxmlformats.org/drawingml/2006/table">
            <a:tbl>
              <a:tblPr>
                <a:tableStyleId>{3C2FFA5D-87B4-456A-9821-1D502468CF0F}</a:tableStyleId>
              </a:tblPr>
              <a:tblGrid>
                <a:gridCol w="1709003"/>
                <a:gridCol w="2109053"/>
                <a:gridCol w="680303"/>
                <a:gridCol w="561240"/>
                <a:gridCol w="705703"/>
                <a:gridCol w="950177"/>
                <a:gridCol w="843815"/>
                <a:gridCol w="456465"/>
                <a:gridCol w="651727"/>
              </a:tblGrid>
              <a:tr h="542155">
                <a:tc gridSpan="2">
                  <a:txBody>
                    <a:bodyPr/>
                    <a:lstStyle/>
                    <a:p>
                      <a:pPr algn="ctr">
                        <a:lnSpc>
                          <a:spcPct val="115000"/>
                        </a:lnSpc>
                        <a:spcAft>
                          <a:spcPts val="1000"/>
                        </a:spcAft>
                      </a:pPr>
                      <a:r>
                        <a:rPr lang="es-ES" sz="900" b="1" dirty="0" smtClean="0"/>
                        <a:t>Características </a:t>
                      </a:r>
                      <a:r>
                        <a:rPr lang="es-ES" sz="900" b="1" dirty="0"/>
                        <a:t>versus metodologías</a:t>
                      </a:r>
                      <a:endParaRPr lang="es-PY" sz="1400" b="1"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1000"/>
                        </a:spcAft>
                      </a:pPr>
                      <a:r>
                        <a:rPr lang="es-ES" sz="800" b="1" dirty="0" smtClean="0"/>
                        <a:t>OOHDM-RIA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OOH4RIA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err="1" smtClean="0"/>
                        <a:t>WebML</a:t>
                      </a:r>
                      <a:r>
                        <a:rPr lang="es-ES" sz="800" b="1" dirty="0" smtClean="0"/>
                        <a:t> </a:t>
                      </a:r>
                      <a:r>
                        <a:rPr lang="es-ES" sz="800" b="1" dirty="0"/>
                        <a:t>- 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a:t>
                      </a:r>
                      <a:r>
                        <a:rPr lang="es-ES" sz="800" b="1" dirty="0"/>
                        <a:t>con UWE</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OOWS</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UWE-R</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 </a:t>
                      </a:r>
                      <a:r>
                        <a:rPr lang="es-ES" sz="800" b="1" dirty="0"/>
                        <a:t>+ RUX</a:t>
                      </a:r>
                      <a:endParaRPr lang="es-PY" sz="1400" b="1" dirty="0">
                        <a:latin typeface="Calibri"/>
                        <a:ea typeface="Times New Roman"/>
                        <a:cs typeface="Times New Roman"/>
                      </a:endParaRPr>
                    </a:p>
                  </a:txBody>
                  <a:tcPr marL="67895" marR="67895" marT="0" marB="0" anchor="ctr"/>
                </a:tc>
              </a:tr>
              <a:tr h="340104">
                <a:tc gridSpan="2">
                  <a:txBody>
                    <a:bodyPr/>
                    <a:lstStyle/>
                    <a:p>
                      <a:pPr algn="ctr">
                        <a:lnSpc>
                          <a:spcPct val="115000"/>
                        </a:lnSpc>
                        <a:spcAft>
                          <a:spcPts val="1000"/>
                        </a:spcAft>
                      </a:pPr>
                      <a:r>
                        <a:rPr lang="es-ES" sz="900" dirty="0"/>
                        <a:t>Almacenamiento en el lado del cliente</a:t>
                      </a:r>
                      <a:endParaRPr lang="es-PY" sz="1400"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endParaRPr lang="es-ES" sz="9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dirty="0"/>
                        <a:t>Lógica de negocio en el lado del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Operaciones complejas</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607284">
                <a:tc vMerge="1">
                  <a:txBody>
                    <a:bodyPr/>
                    <a:lstStyle/>
                    <a:p>
                      <a:endParaRPr lang="es-PY"/>
                    </a:p>
                  </a:txBody>
                  <a:tcPr/>
                </a:tc>
                <a:tc>
                  <a:txBody>
                    <a:bodyPr/>
                    <a:lstStyle/>
                    <a:p>
                      <a:pPr algn="ctr">
                        <a:lnSpc>
                          <a:spcPct val="115000"/>
                        </a:lnSpc>
                        <a:spcAft>
                          <a:spcPts val="1000"/>
                        </a:spcAft>
                      </a:pPr>
                      <a:r>
                        <a:rPr lang="es-ES" sz="900" dirty="0"/>
                        <a:t>Operaciones específicas del dominio</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dirty="0"/>
                        <a:t>Validación local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485827">
                <a:tc rowSpan="4">
                  <a:txBody>
                    <a:bodyPr/>
                    <a:lstStyle/>
                    <a:p>
                      <a:pPr algn="ctr">
                        <a:lnSpc>
                          <a:spcPct val="115000"/>
                        </a:lnSpc>
                        <a:spcAft>
                          <a:spcPts val="1000"/>
                        </a:spcAft>
                      </a:pPr>
                      <a:r>
                        <a:rPr lang="es-ES" sz="900"/>
                        <a:t>Presentaciones enriquecidas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Manejo de eventos en el lado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121457">
                <a:tc vMerge="1">
                  <a:txBody>
                    <a:bodyPr/>
                    <a:lstStyle/>
                    <a:p>
                      <a:endParaRPr lang="es-PY"/>
                    </a:p>
                  </a:txBody>
                  <a:tcPr/>
                </a:tc>
                <a:tc>
                  <a:txBody>
                    <a:bodyPr/>
                    <a:lstStyle/>
                    <a:p>
                      <a:pPr algn="ctr">
                        <a:lnSpc>
                          <a:spcPct val="115000"/>
                        </a:lnSpc>
                        <a:spcAft>
                          <a:spcPts val="1000"/>
                        </a:spcAft>
                      </a:pPr>
                      <a:r>
                        <a:rPr lang="es-ES" sz="900"/>
                        <a:t>Widgets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vMerge="1">
                  <a:txBody>
                    <a:bodyPr/>
                    <a:lstStyle/>
                    <a:p>
                      <a:endParaRPr lang="es-PY"/>
                    </a:p>
                  </a:txBody>
                  <a:tcPr/>
                </a:tc>
                <a:tc>
                  <a:txBody>
                    <a:bodyPr/>
                    <a:lstStyle/>
                    <a:p>
                      <a:pPr algn="ctr">
                        <a:lnSpc>
                          <a:spcPct val="115000"/>
                        </a:lnSpc>
                        <a:spcAft>
                          <a:spcPts val="1000"/>
                        </a:spcAft>
                      </a:pPr>
                      <a:r>
                        <a:rPr lang="es-ES" sz="900"/>
                        <a:t>Paradigma de página única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a:t>Contenido multimedia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a:t>Comunicación cliente servidor</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a:t>Sincronización de datos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728741">
                <a:tc vMerge="1">
                  <a:txBody>
                    <a:bodyPr/>
                    <a:lstStyle/>
                    <a:p>
                      <a:endParaRPr lang="es-PY"/>
                    </a:p>
                  </a:txBody>
                  <a:tcPr/>
                </a:tc>
                <a:tc>
                  <a:txBody>
                    <a:bodyPr/>
                    <a:lstStyle/>
                    <a:p>
                      <a:pPr algn="ctr">
                        <a:lnSpc>
                          <a:spcPct val="115000"/>
                        </a:lnSpc>
                        <a:spcAft>
                          <a:spcPts val="1000"/>
                        </a:spcAft>
                      </a:pPr>
                      <a:r>
                        <a:rPr lang="es-ES" sz="900"/>
                        <a:t>Obtención de actualizaciones parciales de página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529858">
                <a:tc vMerge="1">
                  <a:txBody>
                    <a:bodyPr/>
                    <a:lstStyle/>
                    <a:p>
                      <a:endParaRPr lang="es-PY"/>
                    </a:p>
                  </a:txBody>
                  <a:tcPr/>
                </a:tc>
                <a:tc>
                  <a:txBody>
                    <a:bodyPr/>
                    <a:lstStyle/>
                    <a:p>
                      <a:pPr algn="ctr">
                        <a:lnSpc>
                          <a:spcPct val="115000"/>
                        </a:lnSpc>
                        <a:spcAft>
                          <a:spcPts val="1000"/>
                        </a:spcAft>
                      </a:pPr>
                      <a:r>
                        <a:rPr lang="es-ES" sz="900" dirty="0" err="1"/>
                        <a:t>Push</a:t>
                      </a:r>
                      <a:r>
                        <a:rPr lang="es-ES" sz="900" dirty="0"/>
                        <a:t> y </a:t>
                      </a:r>
                      <a:r>
                        <a:rPr lang="es-ES" sz="900" dirty="0" err="1"/>
                        <a:t>Pull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bl>
          </a:graphicData>
        </a:graphic>
      </p:graphicFrame>
      <p:sp>
        <p:nvSpPr>
          <p:cNvPr id="4" name="3 Marcador de número de diapositiva"/>
          <p:cNvSpPr>
            <a:spLocks noGrp="1"/>
          </p:cNvSpPr>
          <p:nvPr>
            <p:ph type="sldNum" sz="quarter" idx="12"/>
          </p:nvPr>
        </p:nvSpPr>
        <p:spPr/>
        <p:txBody>
          <a:bodyPr/>
          <a:lstStyle/>
          <a:p>
            <a:fld id="{00983F03-8C2A-4E24-982B-C5C1359E5E45}" type="slidenum">
              <a:rPr lang="es-PY" sz="1600" smtClean="0"/>
              <a:pPr/>
              <a:t>5</a:t>
            </a:fld>
            <a:endParaRPr lang="es-PY"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Análisis de las metodologías</a:t>
            </a:r>
            <a:endParaRPr lang="es-ES" dirty="0"/>
          </a:p>
        </p:txBody>
      </p:sp>
      <p:sp>
        <p:nvSpPr>
          <p:cNvPr id="3" name="2 Marcador de contenido"/>
          <p:cNvSpPr>
            <a:spLocks noGrp="1"/>
          </p:cNvSpPr>
          <p:nvPr>
            <p:ph idx="1"/>
          </p:nvPr>
        </p:nvSpPr>
        <p:spPr/>
        <p:txBody>
          <a:bodyPr/>
          <a:lstStyle/>
          <a:p>
            <a:r>
              <a:rPr lang="es-PY" dirty="0" smtClean="0"/>
              <a:t>Cobertura incompleta a las características RIA</a:t>
            </a:r>
          </a:p>
          <a:p>
            <a:r>
              <a:rPr lang="es-PY" dirty="0" smtClean="0"/>
              <a:t>Lenguaje </a:t>
            </a:r>
            <a:r>
              <a:rPr lang="es-PY" dirty="0"/>
              <a:t>de </a:t>
            </a:r>
            <a:r>
              <a:rPr lang="es-PY" dirty="0" smtClean="0"/>
              <a:t>modelado no estándar</a:t>
            </a:r>
          </a:p>
          <a:p>
            <a:r>
              <a:rPr lang="es-PY" dirty="0" smtClean="0"/>
              <a:t>Modelos PIM con detalles de alguna plataforma destino</a:t>
            </a:r>
          </a:p>
          <a:p>
            <a:endParaRPr lang="es-PY" dirty="0" smtClean="0"/>
          </a:p>
          <a:p>
            <a:endParaRPr lang="es-PY" dirty="0" smtClean="0"/>
          </a:p>
          <a:p>
            <a:endParaRPr lang="es-PY" dirty="0" smtClean="0"/>
          </a:p>
          <a:p>
            <a:endParaRPr lang="es-ES"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6</a:t>
            </a:fld>
            <a:endParaRPr lang="es-PY" sz="1600" dirty="0"/>
          </a:p>
        </p:txBody>
      </p:sp>
    </p:spTree>
    <p:extLst>
      <p:ext uri="{BB962C8B-B14F-4D97-AF65-F5344CB8AC3E}">
        <p14:creationId xmlns:p14="http://schemas.microsoft.com/office/powerpoint/2010/main" val="248561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i="1" dirty="0" err="1" smtClean="0"/>
              <a:t>Model</a:t>
            </a:r>
            <a:r>
              <a:rPr lang="es-ES" b="1" i="1" dirty="0" smtClean="0"/>
              <a:t> </a:t>
            </a:r>
            <a:r>
              <a:rPr lang="es-ES" b="1" i="1" dirty="0" err="1" smtClean="0"/>
              <a:t>Oriented</a:t>
            </a:r>
            <a:r>
              <a:rPr lang="es-ES" b="1" i="1" dirty="0" smtClean="0"/>
              <a:t> Web </a:t>
            </a:r>
            <a:r>
              <a:rPr lang="es-ES" b="1" i="1" dirty="0" err="1" smtClean="0"/>
              <a:t>Aproach</a:t>
            </a:r>
            <a:r>
              <a:rPr lang="es-ES" b="1" dirty="0" smtClean="0"/>
              <a:t> 			(</a:t>
            </a:r>
            <a:r>
              <a:rPr lang="es-ES" b="1" i="1" dirty="0" err="1" smtClean="0"/>
              <a:t>MoWebA</a:t>
            </a:r>
            <a:r>
              <a:rPr lang="es-ES" b="1" i="1" dirty="0" smtClean="0"/>
              <a:t>)</a:t>
            </a:r>
            <a:endParaRPr lang="es-PY" b="1" dirty="0"/>
          </a:p>
        </p:txBody>
      </p:sp>
      <p:pic>
        <p:nvPicPr>
          <p:cNvPr id="4" name="3 Marcador de contenido" descr="moweba_nuevo.png"/>
          <p:cNvPicPr>
            <a:picLocks noGrp="1" noChangeAspect="1"/>
          </p:cNvPicPr>
          <p:nvPr>
            <p:ph idx="1"/>
          </p:nvPr>
        </p:nvPicPr>
        <p:blipFill>
          <a:blip r:embed="rId3" cstate="print"/>
          <a:stretch>
            <a:fillRect/>
          </a:stretch>
        </p:blipFill>
        <p:spPr>
          <a:xfrm>
            <a:off x="1475656" y="1628800"/>
            <a:ext cx="6566884" cy="4752528"/>
          </a:xfrm>
        </p:spPr>
      </p:pic>
      <p:sp>
        <p:nvSpPr>
          <p:cNvPr id="5" name="4 Marcador de número de diapositiva"/>
          <p:cNvSpPr>
            <a:spLocks noGrp="1"/>
          </p:cNvSpPr>
          <p:nvPr>
            <p:ph type="sldNum" sz="quarter" idx="12"/>
          </p:nvPr>
        </p:nvSpPr>
        <p:spPr/>
        <p:txBody>
          <a:bodyPr/>
          <a:lstStyle/>
          <a:p>
            <a:fld id="{00983F03-8C2A-4E24-982B-C5C1359E5E45}" type="slidenum">
              <a:rPr lang="es-PY" smtClean="0"/>
              <a:pPr/>
              <a:t>7</a:t>
            </a:fld>
            <a:endParaRPr lang="es-PY"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Y" b="1" dirty="0" smtClean="0"/>
              <a:t>Aportes principales del trabajo</a:t>
            </a:r>
            <a:endParaRPr lang="es-PY" b="1" dirty="0"/>
          </a:p>
        </p:txBody>
      </p:sp>
      <p:sp>
        <p:nvSpPr>
          <p:cNvPr id="3" name="2 Marcador de contenido"/>
          <p:cNvSpPr>
            <a:spLocks noGrp="1"/>
          </p:cNvSpPr>
          <p:nvPr>
            <p:ph idx="1"/>
          </p:nvPr>
        </p:nvSpPr>
        <p:spPr/>
        <p:txBody>
          <a:bodyPr/>
          <a:lstStyle/>
          <a:p>
            <a:endParaRPr lang="es-PY" dirty="0" smtClean="0"/>
          </a:p>
          <a:p>
            <a:r>
              <a:rPr lang="es-PY" dirty="0" smtClean="0"/>
              <a:t>Extensiones a la capa de presentación</a:t>
            </a:r>
          </a:p>
          <a:p>
            <a:r>
              <a:rPr lang="es-PY" dirty="0" smtClean="0"/>
              <a:t>Reglas de transformación</a:t>
            </a:r>
          </a:p>
          <a:p>
            <a:r>
              <a:rPr lang="es-PY" dirty="0" smtClean="0"/>
              <a:t>Ilustración</a:t>
            </a:r>
          </a:p>
          <a:p>
            <a:endParaRPr lang="es-PY"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8</a:t>
            </a:fld>
            <a:endParaRPr lang="es-PY"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i="1" dirty="0" err="1" smtClean="0"/>
              <a:t>Widgets</a:t>
            </a:r>
            <a:r>
              <a:rPr lang="es-PY" b="1" dirty="0" smtClean="0"/>
              <a:t> y </a:t>
            </a:r>
            <a:r>
              <a:rPr lang="es-PY" b="1" i="1" dirty="0" smtClean="0"/>
              <a:t>Live </a:t>
            </a:r>
            <a:r>
              <a:rPr lang="es-PY" b="1" i="1" dirty="0" err="1" smtClean="0"/>
              <a:t>Validation</a:t>
            </a:r>
            <a:endParaRPr lang="es-PY" b="1" i="1" dirty="0"/>
          </a:p>
        </p:txBody>
      </p:sp>
      <p:pic>
        <p:nvPicPr>
          <p:cNvPr id="4" name="3 Marcador de contenido" descr="tabs.png"/>
          <p:cNvPicPr>
            <a:picLocks noGrp="1" noChangeAspect="1"/>
          </p:cNvPicPr>
          <p:nvPr>
            <p:ph idx="1"/>
          </p:nvPr>
        </p:nvPicPr>
        <p:blipFill>
          <a:blip r:embed="rId3" cstate="print"/>
          <a:stretch>
            <a:fillRect/>
          </a:stretch>
        </p:blipFill>
        <p:spPr>
          <a:xfrm>
            <a:off x="0" y="1484784"/>
            <a:ext cx="4554732" cy="2385271"/>
          </a:xfrm>
        </p:spPr>
      </p:pic>
      <p:pic>
        <p:nvPicPr>
          <p:cNvPr id="5" name="4 Imagen" descr="accordion.png"/>
          <p:cNvPicPr>
            <a:picLocks noChangeAspect="1"/>
          </p:cNvPicPr>
          <p:nvPr/>
        </p:nvPicPr>
        <p:blipFill>
          <a:blip r:embed="rId4" cstate="print"/>
          <a:stretch>
            <a:fillRect/>
          </a:stretch>
        </p:blipFill>
        <p:spPr>
          <a:xfrm>
            <a:off x="4644008" y="1484784"/>
            <a:ext cx="4196561" cy="2376264"/>
          </a:xfrm>
          <a:prstGeom prst="rect">
            <a:avLst/>
          </a:prstGeom>
        </p:spPr>
      </p:pic>
      <p:pic>
        <p:nvPicPr>
          <p:cNvPr id="6" name="5 Imagen" descr="validaciones_v3.jpg"/>
          <p:cNvPicPr>
            <a:picLocks noChangeAspect="1"/>
          </p:cNvPicPr>
          <p:nvPr/>
        </p:nvPicPr>
        <p:blipFill>
          <a:blip r:embed="rId5" cstate="print"/>
          <a:stretch>
            <a:fillRect/>
          </a:stretch>
        </p:blipFill>
        <p:spPr>
          <a:xfrm>
            <a:off x="107504" y="4077072"/>
            <a:ext cx="3163360" cy="2100979"/>
          </a:xfrm>
          <a:prstGeom prst="rect">
            <a:avLst/>
          </a:prstGeom>
        </p:spPr>
      </p:pic>
      <p:pic>
        <p:nvPicPr>
          <p:cNvPr id="7" name="6 Imagen" descr="RichTooltip.jpg"/>
          <p:cNvPicPr>
            <a:picLocks noChangeAspect="1"/>
          </p:cNvPicPr>
          <p:nvPr/>
        </p:nvPicPr>
        <p:blipFill>
          <a:blip r:embed="rId6" cstate="print"/>
          <a:stretch>
            <a:fillRect/>
          </a:stretch>
        </p:blipFill>
        <p:spPr>
          <a:xfrm>
            <a:off x="3347864" y="4005064"/>
            <a:ext cx="2833195" cy="1080120"/>
          </a:xfrm>
          <a:prstGeom prst="rect">
            <a:avLst/>
          </a:prstGeom>
        </p:spPr>
      </p:pic>
      <p:pic>
        <p:nvPicPr>
          <p:cNvPr id="8" name="7 Imagen" descr="autoSuggest.jpg"/>
          <p:cNvPicPr>
            <a:picLocks noChangeAspect="1"/>
          </p:cNvPicPr>
          <p:nvPr/>
        </p:nvPicPr>
        <p:blipFill>
          <a:blip r:embed="rId7" cstate="print"/>
          <a:stretch>
            <a:fillRect/>
          </a:stretch>
        </p:blipFill>
        <p:spPr>
          <a:xfrm>
            <a:off x="6372200" y="4077072"/>
            <a:ext cx="2537542" cy="2160240"/>
          </a:xfrm>
          <a:prstGeom prst="rect">
            <a:avLst/>
          </a:prstGeom>
        </p:spPr>
      </p:pic>
      <p:pic>
        <p:nvPicPr>
          <p:cNvPr id="9" name="8 Imagen" descr="datePicker.jpg"/>
          <p:cNvPicPr>
            <a:picLocks noChangeAspect="1"/>
          </p:cNvPicPr>
          <p:nvPr/>
        </p:nvPicPr>
        <p:blipFill>
          <a:blip r:embed="rId8" cstate="print"/>
          <a:stretch>
            <a:fillRect/>
          </a:stretch>
        </p:blipFill>
        <p:spPr>
          <a:xfrm>
            <a:off x="3986141" y="5157192"/>
            <a:ext cx="1627033" cy="1590675"/>
          </a:xfrm>
          <a:prstGeom prst="rect">
            <a:avLst/>
          </a:prstGeom>
        </p:spPr>
      </p:pic>
      <p:sp>
        <p:nvSpPr>
          <p:cNvPr id="10" name="9 Marcador de número de diapositiva"/>
          <p:cNvSpPr>
            <a:spLocks noGrp="1"/>
          </p:cNvSpPr>
          <p:nvPr>
            <p:ph type="sldNum" sz="quarter" idx="12"/>
          </p:nvPr>
        </p:nvSpPr>
        <p:spPr/>
        <p:txBody>
          <a:bodyPr/>
          <a:lstStyle/>
          <a:p>
            <a:fld id="{00983F03-8C2A-4E24-982B-C5C1359E5E45}" type="slidenum">
              <a:rPr lang="es-PY" sz="1600" smtClean="0"/>
              <a:pPr/>
              <a:t>9</a:t>
            </a:fld>
            <a:endParaRPr lang="es-PY"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8834</TotalTime>
  <Words>2175</Words>
  <Application>Microsoft Office PowerPoint</Application>
  <PresentationFormat>Presentación en pantalla (4:3)</PresentationFormat>
  <Paragraphs>320</Paragraphs>
  <Slides>31</Slides>
  <Notes>29</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Técnico</vt:lpstr>
      <vt:lpstr>“Una propuesta MDA para el soporte de aplicaciones RIA”</vt:lpstr>
      <vt:lpstr>Agenda</vt:lpstr>
      <vt:lpstr>Rich Internet Applications       (RIA)</vt:lpstr>
      <vt:lpstr>Herramientas para el desarrollo de las RIA</vt:lpstr>
      <vt:lpstr>Principales enfoques de desarrollo Web basado en modelos para las RIA</vt:lpstr>
      <vt:lpstr>Análisis de las metodologías</vt:lpstr>
      <vt:lpstr>Model Oriented Web Aproach    (MoWebA)</vt:lpstr>
      <vt:lpstr>Aportes principales del trabajo</vt:lpstr>
      <vt:lpstr>Widgets y Live Validation</vt:lpstr>
      <vt:lpstr>Extensiones al Metamodelo de Contenido y Estructura de MoWebA</vt:lpstr>
      <vt:lpstr>Ejemplo de Interfaz RIA</vt:lpstr>
      <vt:lpstr>PIM de ejemplo con MoWebA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Ejemplo de transformación</vt:lpstr>
      <vt:lpstr>Ilustración de la propuesta</vt:lpstr>
      <vt:lpstr>UN SISTEMA DE GESTIÓN DE PERSONAS - PERSON MANAGER</vt:lpstr>
      <vt:lpstr> El caso y las unidades de análisis</vt:lpstr>
      <vt:lpstr> Preguntas de investigación </vt:lpstr>
      <vt:lpstr>PI1: ¿Consume una mayor cantidad de tiempo modelar la aplicación aplicando MoWebA con RIA que MoWebA sin RIA? </vt:lpstr>
      <vt:lpstr>PI2: ¿Para cuál de los enfoques  es necesaria  una mayor cantidad de generaciones de código para obtener la interfaz de usuario final? </vt:lpstr>
      <vt:lpstr>PI3: Desde el punto de vista de las presentaciones enriquecidas, ¿qué ventajas aportan las características RIA presentes en la aplicación implementada con MoWebA con RIA con respecto a MoWebA sin RIA? </vt:lpstr>
      <vt:lpstr>PI4: Desde el punto de vista de la lógica de negocios en el lado del cliente, ¿qué ventajas aportan las características RIA presentes en la aplicación implementada con MoWebA con RIA con respecto a MoWebA sin RIA? </vt:lpstr>
      <vt:lpstr>PI5: Para cada una de las vistas del Person Manager, ¿qué cantidad de líneas de código para la interfaz de usuario se pudieron generar de manera automática a partir de los modelos, en cada uno de los enfoques implementados? </vt:lpstr>
      <vt:lpstr>Conclusión</vt:lpstr>
      <vt:lpstr>Trabajos futuros</vt:lpstr>
      <vt:lpstr>Preguntas?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propuesta MDA para el soporte de aplicaciones RIA”</dc:title>
  <dc:creator>marcazal</dc:creator>
  <cp:lastModifiedBy>Ivan Lopez</cp:lastModifiedBy>
  <cp:revision>45</cp:revision>
  <dcterms:created xsi:type="dcterms:W3CDTF">2015-10-13T03:28:35Z</dcterms:created>
  <dcterms:modified xsi:type="dcterms:W3CDTF">2016-03-22T21:20:52Z</dcterms:modified>
</cp:coreProperties>
</file>