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80" r:id="rId2"/>
    <p:sldId id="258" r:id="rId3"/>
    <p:sldId id="268" r:id="rId4"/>
    <p:sldId id="269" r:id="rId5"/>
    <p:sldId id="270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7C390-32FA-4A56-9237-2412C17813CF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BC6E-AB13-431B-AE9D-3FC49EF937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094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0FAB-C853-49C6-8B01-329FF678B472}" type="datetime1">
              <a:rPr lang="en-US" smtClean="0"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2ED2-FEA5-49D6-B5D4-CEBC8A4A3A15}" type="datetime1">
              <a:rPr lang="en-US" smtClean="0"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675E-A28F-4279-A4B6-8560C7912168}" type="datetime1">
              <a:rPr lang="en-US" smtClean="0"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333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5008-9332-4347-9E5B-F3AB384F6BFE}" type="datetime1">
              <a:rPr lang="en-US" smtClean="0"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6485-5FBE-410F-A406-884650F8D5BC}" type="datetime1">
              <a:rPr lang="en-US" smtClean="0"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660C-699E-4DE3-9DA1-17658589C478}" type="datetime1">
              <a:rPr lang="en-US" smtClean="0"/>
              <a:t>8/31/2017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44C8-C7F2-47F3-AED5-764436063167}" type="datetime1">
              <a:rPr lang="en-US" smtClean="0"/>
              <a:t>8/31/2017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9D1D-122A-43E5-834B-7360C90266E8}" type="datetime1">
              <a:rPr lang="en-US" smtClean="0"/>
              <a:t>8/31/2017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F866-B3F4-4A37-B6DE-57120EE8A7A7}" type="datetime1">
              <a:rPr lang="en-US" smtClean="0"/>
              <a:t>8/31/2017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63A980-23FD-4550-A2DE-4E5C51AD035E}" type="datetime1">
              <a:rPr lang="en-US" smtClean="0"/>
              <a:t>8/31/2017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E7D7-FA8C-4320-BECB-970E1E012402}" type="datetime1">
              <a:rPr lang="en-US" smtClean="0"/>
              <a:t>8/31/2017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AC5827-E7E1-4E79-BCE2-B9CB455D8C05}" type="datetime1">
              <a:rPr lang="en-US" smtClean="0"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5307" y="2226364"/>
            <a:ext cx="11204620" cy="1391479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Saúde do Trabalhador </a:t>
            </a:r>
            <a:br>
              <a:rPr lang="pt-BR" sz="4800" dirty="0"/>
            </a:br>
            <a:r>
              <a:rPr lang="pt-BR" sz="4800" dirty="0"/>
              <a:t>Padrões em Afastamentos e Desligamentos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cap="none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Ivair Nobrega Luques</a:t>
            </a:r>
          </a:p>
          <a:p>
            <a:pPr algn="ctr"/>
            <a:r>
              <a:rPr lang="pt-BR" cap="none" dirty="0">
                <a:solidFill>
                  <a:srgbClr val="0070C0"/>
                </a:solidFill>
                <a:latin typeface="+mn-lt"/>
              </a:rPr>
              <a:t>Ivair.luques@eic.cefet-rj.br</a:t>
            </a:r>
          </a:p>
          <a:p>
            <a:pPr algn="ctr"/>
            <a:endParaRPr lang="pt-BR" dirty="0">
              <a:latin typeface="+mn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74980"/>
            <a:ext cx="9124950" cy="12477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A292E4A-57A2-4466-AE16-C57732E55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47" y="265334"/>
            <a:ext cx="2508954" cy="170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2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pt-BR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695680" y="237600"/>
            <a:ext cx="6334200" cy="4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Mineração de Dados</a:t>
            </a:r>
            <a:endParaRPr lang="pt-BR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432000" y="980728"/>
            <a:ext cx="10557720" cy="364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Será utilizada a abordagem de Padrões Frequentes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Algoritmo APRIORI  - Identificar Regras de Associação</a:t>
            </a:r>
          </a:p>
          <a:p>
            <a:pPr marL="457560" lvl="1">
              <a:lnSpc>
                <a:spcPct val="100000"/>
              </a:lnSpc>
              <a:buClr>
                <a:srgbClr val="000000"/>
              </a:buClr>
            </a:pPr>
            <a:endParaRPr lang="pt-B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560" lvl="1">
              <a:lnSpc>
                <a:spcPct val="100000"/>
              </a:lnSpc>
              <a:buClr>
                <a:srgbClr val="000000"/>
              </a:buClr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Regras de Associação : 	Encontrar elementos que implicam na presença de outros elementos numa mesma transação.</a:t>
            </a:r>
          </a:p>
          <a:p>
            <a:pPr marL="457560" lvl="1">
              <a:lnSpc>
                <a:spcPct val="100000"/>
              </a:lnSpc>
              <a:buClr>
                <a:srgbClr val="000000"/>
              </a:buClr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	</a:t>
            </a:r>
          </a:p>
          <a:p>
            <a:pPr marL="457560" lvl="1">
              <a:lnSpc>
                <a:spcPct val="100000"/>
              </a:lnSpc>
              <a:buClr>
                <a:srgbClr val="000000"/>
              </a:buClr>
            </a:pP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1ª Etapa : Encontrar os </a:t>
            </a:r>
            <a:r>
              <a:rPr lang="pt-BR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itemsets</a:t>
            </a: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frequentes , com um valor de suporte &gt;= suporte mínimo</a:t>
            </a:r>
          </a:p>
          <a:p>
            <a:pPr marL="457560" lvl="1">
              <a:lnSpc>
                <a:spcPct val="100000"/>
              </a:lnSpc>
              <a:buClr>
                <a:srgbClr val="000000"/>
              </a:buClr>
            </a:pPr>
            <a:endParaRPr lang="pt-B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560" lvl="1">
              <a:lnSpc>
                <a:spcPct val="100000"/>
              </a:lnSpc>
              <a:buClr>
                <a:srgbClr val="000000"/>
              </a:buClr>
            </a:pP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2ª Etapa:  Gerar as regras a partir dos </a:t>
            </a:r>
            <a:r>
              <a:rPr lang="pt-BR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itemsets</a:t>
            </a: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com um valor de confiança &gt;= confiança mínima</a:t>
            </a:r>
            <a:endParaRPr lang="pt-B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560" lvl="1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Parametrização:   Suporte  0,1    Confiança  0,5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86747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pt-BR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656000" y="247320"/>
            <a:ext cx="76723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Resultados Afastamentos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32000" y="900360"/>
            <a:ext cx="1059588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Afastamentos   332.773 observações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1490055"/>
            <a:ext cx="4367856" cy="164634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94" y="3429000"/>
            <a:ext cx="11557280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417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pt-BR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656000" y="247320"/>
            <a:ext cx="76723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Resultados Desligamentos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60000" y="1055880"/>
            <a:ext cx="105958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Desligamentos 291.131 observações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6" y="1652208"/>
            <a:ext cx="4285503" cy="148876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501008"/>
            <a:ext cx="11364890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380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pt-BR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r>
            <a:endParaRPr lang="pt-B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288000" y="288720"/>
            <a:ext cx="10557720" cy="67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		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</a:t>
            </a:r>
            <a:r>
              <a:rPr lang="pt-BR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Conclusões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uso de padrões frequentes  é uma ferramenta </a:t>
            </a: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ú</a:t>
            </a: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til na identificação de associações entre os dados  e o grau de dependência entre os mesmos.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Algumas das associações obtiveram destaque em razão do significativo  volume de dados de determinado atributo.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Existem inúmeras demandas do CESTEH que seriam atendidas com a aplicação de padrões frequentes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44593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pt-BR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58280" y="259200"/>
            <a:ext cx="10557720" cy="636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pt-BR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</a:t>
            </a:r>
            <a:r>
              <a:rPr lang="pt-BR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Trabalhos futuros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Realizar os experimentos deste trabalho com maior um número de dados. 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pt-B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</a:t>
            </a: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Informação de todos os estados no ano de 2015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Realizar os experimentos deste trabalho com outros algoritmos de padrões frequentes , por exemplo o ECLAT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Realizar Agrupamentos de afastamentos e desligamentos por CBO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Identificar regras de associações apenas entre afastamentos e desligamentos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79216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05160" y="2226240"/>
            <a:ext cx="11204280" cy="13910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800" b="0" strike="noStrike" spc="-4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Saúde do Trabalhador 
Padrões em Afastamentos e Desligamentos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2400" b="0" strike="noStrike" spc="199">
                <a:solidFill>
                  <a:srgbClr val="4A543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Ivair Nobrega Luques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400" b="0" strike="noStrike" spc="199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Ivair.luques@eic.cefet-rj.br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Imagem 6"/>
          <p:cNvPicPr/>
          <p:nvPr/>
        </p:nvPicPr>
        <p:blipFill>
          <a:blip r:embed="rId2"/>
          <a:stretch/>
        </p:blipFill>
        <p:spPr>
          <a:xfrm>
            <a:off x="1097280" y="474840"/>
            <a:ext cx="9124560" cy="1247400"/>
          </a:xfrm>
          <a:prstGeom prst="rect">
            <a:avLst/>
          </a:prstGeom>
          <a:ln>
            <a:noFill/>
          </a:ln>
        </p:spPr>
      </p:pic>
      <p:pic>
        <p:nvPicPr>
          <p:cNvPr id="152" name="Imagem 4"/>
          <p:cNvPicPr/>
          <p:nvPr/>
        </p:nvPicPr>
        <p:blipFill>
          <a:blip r:embed="rId3"/>
          <a:stretch/>
        </p:blipFill>
        <p:spPr>
          <a:xfrm>
            <a:off x="260640" y="265320"/>
            <a:ext cx="2508480" cy="1708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77763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888974" y="662608"/>
            <a:ext cx="6334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Motivação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9033" y="1637004"/>
            <a:ext cx="931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Fiocruz – </a:t>
            </a:r>
            <a:r>
              <a:rPr lang="pt-BR" sz="3200" dirty="0" err="1"/>
              <a:t>Ensp</a:t>
            </a:r>
            <a:r>
              <a:rPr lang="pt-BR" sz="3200" dirty="0"/>
              <a:t> - </a:t>
            </a:r>
            <a:r>
              <a:rPr lang="pt-BR" sz="3200" dirty="0" err="1"/>
              <a:t>Cesteh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89033" y="2426734"/>
            <a:ext cx="10779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Cesteh</a:t>
            </a:r>
            <a:r>
              <a:rPr lang="pt-BR" sz="3200" dirty="0"/>
              <a:t> – Centro de Saúde do Trabalhador e Ecologia Humana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89033" y="3251846"/>
            <a:ext cx="107796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Prover informação que apoie a tomada de decisão do </a:t>
            </a:r>
            <a:r>
              <a:rPr lang="pt-BR" sz="3200" dirty="0" err="1"/>
              <a:t>Cesteh</a:t>
            </a:r>
            <a:r>
              <a:rPr lang="pt-BR" sz="3200" dirty="0"/>
              <a:t> no planejamento de ações em defesa da saúde do trabalhador.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647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888974" y="662608"/>
            <a:ext cx="6334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Base de Dados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11369" y="1637004"/>
            <a:ext cx="931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RAIS – Relatório Anual de Informações Sociais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11369" y="2426734"/>
            <a:ext cx="108440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Disponibilizada por </a:t>
            </a:r>
            <a:r>
              <a:rPr lang="pt-BR" sz="3200" dirty="0" err="1"/>
              <a:t>ftp</a:t>
            </a:r>
            <a:r>
              <a:rPr lang="pt-BR" sz="3200" dirty="0"/>
              <a:t> pelo MTPS.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Informações agrupadas por Estado/Ano em arquivos </a:t>
            </a:r>
            <a:r>
              <a:rPr lang="pt-BR" sz="3200" dirty="0" err="1"/>
              <a:t>txt</a:t>
            </a: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Existem dados no período de 1985 a 2015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Atualmente gera cerca de 70 milhões de registros/ano</a:t>
            </a:r>
          </a:p>
        </p:txBody>
      </p:sp>
    </p:spTree>
    <p:extLst>
      <p:ext uri="{BB962C8B-B14F-4D97-AF65-F5344CB8AC3E}">
        <p14:creationId xmlns:p14="http://schemas.microsoft.com/office/powerpoint/2010/main" val="164439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695791" y="237605"/>
            <a:ext cx="6334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Estrutura do Arquivo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41054" y="1007046"/>
            <a:ext cx="621732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45 atributos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Relevantes para o </a:t>
            </a:r>
            <a:r>
              <a:rPr lang="pt-BR" sz="2400" dirty="0" err="1"/>
              <a:t>Cesteh</a:t>
            </a:r>
            <a:r>
              <a:rPr lang="pt-BR" sz="2400" dirty="0"/>
              <a:t> neste momento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Causa 1º Afastamento /ano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Causa 2º Afastamento /ano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Causa 3º Afastamento /ano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Causa do Desligamento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Classificação Brasileira de Ocupações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Sexo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6272012" y="2421228"/>
            <a:ext cx="44947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Faixa Etária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Raça / Cor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Faixa tempo de emprego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Número de Funcionários</a:t>
            </a:r>
          </a:p>
        </p:txBody>
      </p:sp>
    </p:spTree>
    <p:extLst>
      <p:ext uri="{BB962C8B-B14F-4D97-AF65-F5344CB8AC3E}">
        <p14:creationId xmlns:p14="http://schemas.microsoft.com/office/powerpoint/2010/main" val="183976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695791" y="237605"/>
            <a:ext cx="6334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Objetivo deste Trabalho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064212" y="1523881"/>
            <a:ext cx="985735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Identificar padrões de relação entre os diversos tipos de afastamento e algumas informações sobre o  trabalhador, informadas na RAIS.</a:t>
            </a: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Identificar padrões de relação entre os diversos tipos de desligamento e algumas informações sobre o  trabalhador, informadas na RAIS.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/>
            <a:endParaRPr lang="pt-BR" sz="2400" dirty="0"/>
          </a:p>
          <a:p>
            <a:pPr lvl="1"/>
            <a:endParaRPr lang="pt-BR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7454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pt-BR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2189160" y="237600"/>
            <a:ext cx="8366760" cy="4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Análise Exploratória de Dados</a:t>
            </a:r>
            <a:endParaRPr lang="pt-BR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441000" y="1006920"/>
            <a:ext cx="11617920" cy="16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4"/>
          <p:cNvSpPr txBox="1"/>
          <p:nvPr/>
        </p:nvSpPr>
        <p:spPr>
          <a:xfrm>
            <a:off x="2475359" y="4303800"/>
            <a:ext cx="2043631" cy="176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</a:t>
            </a:r>
            <a:r>
              <a:rPr lang="pt-BR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 – </a:t>
            </a:r>
            <a:r>
              <a:rPr lang="pt-BR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Grau de Instrução</a:t>
            </a:r>
            <a:endParaRPr lang="pt-BR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Imagem 117"/>
          <p:cNvPicPr/>
          <p:nvPr/>
        </p:nvPicPr>
        <p:blipFill>
          <a:blip r:embed="rId2"/>
          <a:stretch/>
        </p:blipFill>
        <p:spPr>
          <a:xfrm>
            <a:off x="6014160" y="2040120"/>
            <a:ext cx="5433840" cy="2423880"/>
          </a:xfrm>
          <a:prstGeom prst="rect">
            <a:avLst/>
          </a:prstGeom>
          <a:ln>
            <a:noFill/>
          </a:ln>
        </p:spPr>
      </p:pic>
      <p:sp>
        <p:nvSpPr>
          <p:cNvPr id="119" name="TextShape 5"/>
          <p:cNvSpPr txBox="1"/>
          <p:nvPr/>
        </p:nvSpPr>
        <p:spPr>
          <a:xfrm>
            <a:off x="8190360" y="4303800"/>
            <a:ext cx="1143720" cy="23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 2 -Raca / Cor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65A8D0B-1F89-4C8F-9ADC-47489753D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73" y="1895061"/>
            <a:ext cx="5399365" cy="240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124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pt-BR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189160" y="237600"/>
            <a:ext cx="8366760" cy="4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Análise Exploratória de Dados</a:t>
            </a:r>
            <a:endParaRPr lang="pt-BR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441000" y="1006920"/>
            <a:ext cx="11617920" cy="16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4"/>
          <p:cNvSpPr txBox="1"/>
          <p:nvPr/>
        </p:nvSpPr>
        <p:spPr>
          <a:xfrm>
            <a:off x="2448000" y="4968000"/>
            <a:ext cx="1631776" cy="40521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</a:t>
            </a:r>
            <a:r>
              <a:rPr lang="pt-BR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3 - Afastamentos</a:t>
            </a:r>
          </a:p>
        </p:txBody>
      </p:sp>
      <p:sp>
        <p:nvSpPr>
          <p:cNvPr id="124" name="TextShape 5"/>
          <p:cNvSpPr txBox="1"/>
          <p:nvPr/>
        </p:nvSpPr>
        <p:spPr>
          <a:xfrm>
            <a:off x="7878960" y="5023800"/>
            <a:ext cx="1409040" cy="23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 4 - Desligamentos</a:t>
            </a:r>
          </a:p>
        </p:txBody>
      </p:sp>
      <p:pic>
        <p:nvPicPr>
          <p:cNvPr id="125" name="Imagem 124"/>
          <p:cNvPicPr/>
          <p:nvPr/>
        </p:nvPicPr>
        <p:blipFill>
          <a:blip r:embed="rId2"/>
          <a:stretch/>
        </p:blipFill>
        <p:spPr>
          <a:xfrm>
            <a:off x="80640" y="1368000"/>
            <a:ext cx="5247360" cy="3312000"/>
          </a:xfrm>
          <a:prstGeom prst="rect">
            <a:avLst/>
          </a:prstGeom>
          <a:ln>
            <a:noFill/>
          </a:ln>
        </p:spPr>
      </p:pic>
      <p:pic>
        <p:nvPicPr>
          <p:cNvPr id="126" name="Imagem 125"/>
          <p:cNvPicPr/>
          <p:nvPr/>
        </p:nvPicPr>
        <p:blipFill>
          <a:blip r:embed="rId3"/>
          <a:stretch/>
        </p:blipFill>
        <p:spPr>
          <a:xfrm>
            <a:off x="5083560" y="1584000"/>
            <a:ext cx="6940440" cy="309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80838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pt-BR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2695680" y="237600"/>
            <a:ext cx="6334200" cy="4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Pré-Processamento</a:t>
            </a:r>
            <a:endParaRPr lang="pt-BR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54480" y="1346400"/>
            <a:ext cx="9630000" cy="15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Limpeza de Dados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Eliminar os registros que não contenham informações preenchidas de 1º afastamento e de 2ºafastamento e de 3ºafastamento e de desligamentos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654480" y="3196440"/>
            <a:ext cx="9630000" cy="152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Redução de Dados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Redução de dimensionalidade -&gt; Redução de atributos sem relevância para o Cesteh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654480" y="4805280"/>
            <a:ext cx="9630000" cy="112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Adaptações nas observações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Gerar a partir de uma observação duas ou mais observações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440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pt-BR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67080" y="1388880"/>
            <a:ext cx="963000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4" name="Imagem 4"/>
          <p:cNvPicPr/>
          <p:nvPr/>
        </p:nvPicPr>
        <p:blipFill>
          <a:blip r:embed="rId2"/>
          <a:stretch/>
        </p:blipFill>
        <p:spPr>
          <a:xfrm>
            <a:off x="279360" y="1047600"/>
            <a:ext cx="11337120" cy="516780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3690000" y="264960"/>
            <a:ext cx="4257720" cy="4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Dados de 2015 no Amazonas</a:t>
            </a:r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09711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1320</TotalTime>
  <Words>332</Words>
  <Application>Microsoft Office PowerPoint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Retrospectiva</vt:lpstr>
      <vt:lpstr>Saúde do Trabalhador  Padrões em Afastamentos e Desligamentos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Ivair Nobrega Luques</dc:creator>
  <cp:lastModifiedBy>Ivair Nobrega Luques</cp:lastModifiedBy>
  <cp:revision>72</cp:revision>
  <dcterms:created xsi:type="dcterms:W3CDTF">2017-03-31T16:10:44Z</dcterms:created>
  <dcterms:modified xsi:type="dcterms:W3CDTF">2017-08-31T03:18:01Z</dcterms:modified>
</cp:coreProperties>
</file>