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7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5999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51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D6EC76-05A1-BA5F-E3A4-5314F43BDF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F6D18-56C1-5175-D027-CC9C94EF91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25D2-21E4-4269-A234-99E64AB2B70E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035CC-8CA2-7B90-3CB1-1814A4597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89759-BE36-63A8-7A19-238F1A8171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1F708-4835-4EE0-A904-AD1CD3AE9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761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16.75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33 0 24575,'0'0'0,"0"6"0,0 161 0,0 12 0,0 4 0,0-25 0,0-33 0,0-33 0,0-21 0,-6-12 0,-1-6 0,1 4 0,1 2 0,1-4 0,2 1 0,0-6 0,2-5 0,0-5 0,0-4 0,0-2 0,0-3 0,1-1 0,-1 0 0,0 0 0,0 1 0,0-1 0,0 0 0,0 1 0,0 0 0,0 0 0,0 0 0,0 0 0,0 0 0,0 0 0,0 0 0,0 0 0,0 0 0,0 0 0,0 0 0,0 0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27.63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31.21216"/>
      <inkml:brushProperty name="anchorY" value="-1365.5614"/>
      <inkml:brushProperty name="scaleFactor" value="0.5"/>
    </inkml:brush>
  </inkml:definitions>
  <inkml:trace contextRef="#ctx0" brushRef="#br0">0 1 24575,'0'0'0,"0"5"0,6 2 0,1 5 0,0 6 0,4-2 0,6 5 0,4 2 0,-2 2 0,3-3 0,-4 1 0,1 2 0,3-6 0,3-3 0,-5 0 0,3-4 0,-6 4 0,2 2 0,3-1 0,1-4 0,-3 2 0,-4 4 0,1-3 0,3-4 0,-4 4 0,-3-5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29.67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66.97485"/>
      <inkml:brushProperty name="anchorY" value="-2795.52124"/>
      <inkml:brushProperty name="scaleFactor" value="0.5"/>
    </inkml:brush>
  </inkml:definitions>
  <inkml:trace contextRef="#ctx0" brushRef="#br0">1 733 24575,'0'0'0,"5"0"0,8-7 0,0-6 0,5 1 0,3 0 0,4-3 0,-4-4 0,3 2 0,1 4 0,-5-3 0,-5-2 0,2 2 0,-5-3 0,4 3 0,-4-2 0,4-3 0,3 3 0,4 4 0,-2-1 0,-5-4 0,1-3 0,3-3 0,-4-3 0,3 4 0,3 0 0,-4-1 0,2 5 0,3-2 0,2 0 0,-4-3 0,2-2 0,1-2 0,1 5 0,-3 0 0,-6-1 0,1 5 0,-4-1 0,3 5 0,-3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51.59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4905.10645"/>
      <inkml:brushProperty name="anchorY" value="-3078.91626"/>
      <inkml:brushProperty name="scaleFactor" value="0.5"/>
    </inkml:brush>
  </inkml:definitions>
  <inkml:trace contextRef="#ctx0" brushRef="#br0">3092 1 24575,'0'0'0,"0"10"0,0 11 0,0 10 0,0 5 0,7-4 0,0 0 0,-1 4 0,0 0 0,-3 0 0,0 0 0,-2-2 0,0 5 0,-1-1 0,0 6 0,0-1 0,-1-2 0,1-3 0,6-2 0,0-3 0,0 0 0,0-2 0,-3 6 0,0 0 0,-2 0 0,0-2 0,-1 0 0,-1-2 0,1-1 0,0 0 0,0-1 0,0 0 0,-1-1 0,1 1 0,0 0 0,0-1 0,0 1 0,0 0 0,0 0 0,0 0 0,0 0 0,0 0 0,0 0 0,0 0 0,0 0 0,0 0 0,0 0 0,0 0 0,0 0 0,0 0 0,0 0 0,0 0 0,0 0 0,0 0 0,0 0 0,0 0 0,0 0 0,0 0 0,0 0 0,0 0 0,0 0 0,-6-6 0,-6-7 0,-8-6 0,-4-5 0,-4-3 0,-8-4 0,-2 6 0,-1-1 0,-4 6 0,-6 0 0,2-2 0,-3-2 0,3-3 0,3-1 0,4-1 0,4-2 0,2 0 0,2-1 0,1 1 0,1 0 0,0-1 0,-6 1 0,-1 0 0,-6 0 0,0 0 0,2 0 0,3 0 0,-5 0 0,3 0 0,1 0 0,3 0 0,1 0 0,-4 0 0,-12 0 0,1 0 0,-5 0 0,4 0 0,-8 0 0,-8 0 0,4 0 0,-7 0 0,1 0 0,-6 0 0,8 0 0,2 0 0,8 0 0,-4 0 0,0 0 0,5 0 0,0 0 0,6 0 0,-1 0 0,5 0 0,4 0 0,4 0 0,2 0 0,4 0 0,1 0 0,0 0 0,-5 0 0,-1 0 0,1 0 0,0 0 0,2 0 0,0 0 0,2 0 0,0 0 0,1 0 0,1 0 0,-1 0 0,0 0 0,0 0 0,0 0 0,1 0 0,-1 0 0,0 0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54.62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796.81702"/>
      <inkml:brushProperty name="anchorY" value="-4138.03857"/>
      <inkml:brushProperty name="scaleFactor" value="0.5"/>
    </inkml:brush>
  </inkml:definitions>
  <inkml:trace contextRef="#ctx0" brushRef="#br0">428 1 24575,'0'0'0,"0"5"0,0 8 0,0 6 0,-6-1 0,0 3 0,-7-3 0,2 2 0,-5-4 0,1 2 0,-2 3 0,2 3 0,3 2 0,-2-4 0,3 2 0,2 0 0,-3-4 0,2 2 0,-4-5 0,1 1 0,-3-3 0,-4 2 0,3 2 0,3 4 0,-2-3 0,-3 2 0,3 2 0,3 2 0,-2-5 0,3 2 0,-4-5 0,4 1 0,-4-4 0,2 2 0,4 3 0,2-3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4T14:31:57.99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647.34296"/>
      <inkml:brushProperty name="anchorY" value="-3804.72729"/>
      <inkml:brushProperty name="scaleFactor" value="0.5"/>
    </inkml:brush>
  </inkml:definitions>
  <inkml:trace contextRef="#ctx0" brushRef="#br0">1 0 24575,'0'0'0,"5"0"0,8 0 0,6 0 0,-1 7 0,9 5 0,4 1 0,8 5 0,1 4 0,0-3 0,-8 2 0,-2-4 0,-2 2 0,0-3 0,0-5 0,-6 3 0,1-3 0,-5 3 0,1-1 0,1-3 0,4 3 0,2 4 0,-4 4 0,1-2 0,1 2 0,-4 3 0,2-5 0,0 3 0,-3 1 0,2-4 0,1 2 0,3-5 0,-4 3 0,-5 2 0,1-4 0,2 3 0,-2 2 0,2-4 0,-4 3 0,-3-4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A0988-FBA8-4610-9AF8-8B2BE0C302C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43000"/>
            <a:ext cx="4908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7A2B-5B3A-4DBD-BCE8-908330C13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676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96173"/>
            <a:ext cx="9449991" cy="275734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159854"/>
            <a:ext cx="9449991" cy="1912175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0728-BE4B-4D5B-9FA9-26BCBD72E6CF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5F3B-85F5-4AD1-AAC2-41A09CFF03D6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21669"/>
            <a:ext cx="271687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21669"/>
            <a:ext cx="799311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323-D6A1-43F4-8BAF-FC748ACE2248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BA2F-7F57-49C3-AF92-57449FDF837E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974511"/>
            <a:ext cx="10867490" cy="3294515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300193"/>
            <a:ext cx="10867490" cy="173250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82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82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792-B28D-43E9-A3D2-E62638F7D929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108344"/>
            <a:ext cx="5354995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108344"/>
            <a:ext cx="5354995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0FF-D703-4A32-8806-3E038F323B19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21669"/>
            <a:ext cx="1086749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941510"/>
            <a:ext cx="5330385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893014"/>
            <a:ext cx="533038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941510"/>
            <a:ext cx="5356636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893014"/>
            <a:ext cx="535663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1EE5-52D1-45D6-B86F-2A7F76F2C246}" type="datetime1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9E4A-4DC0-4BD2-BB5D-C59BF4FDA715}" type="datetime1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691A-C690-4D9F-A42D-4D8E3266863D}" type="datetime1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40340"/>
            <a:ext cx="6378744" cy="5628360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A6C7-AEE5-47D4-A2B6-5FD91216C430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40340"/>
            <a:ext cx="6378744" cy="5628360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939B-A2EE-43A4-9F46-D5198E5E43BE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21669"/>
            <a:ext cx="1086749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108344"/>
            <a:ext cx="1086749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DD048-B7C2-47FA-B5B5-B837D760C276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340702"/>
            <a:ext cx="42524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SAI VAMSIDHAR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AA722-3860-4C47-8C6E-8A535CFD4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081A6-51C9-26DC-3D5E-94A8EC4B5178}"/>
              </a:ext>
            </a:extLst>
          </p:cNvPr>
          <p:cNvSpPr txBox="1"/>
          <p:nvPr/>
        </p:nvSpPr>
        <p:spPr>
          <a:xfrm>
            <a:off x="1109547" y="1204359"/>
            <a:ext cx="6300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402510"/>
                </a:solidFill>
                <a:latin typeface="Arial Rounded MT Bold" panose="020F0704030504030204" pitchFamily="34" charset="0"/>
              </a:rPr>
              <a:t>CREDIT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3FB9B-C3A0-5187-AFC5-0B2C6F5150B1}"/>
              </a:ext>
            </a:extLst>
          </p:cNvPr>
          <p:cNvSpPr txBox="1"/>
          <p:nvPr/>
        </p:nvSpPr>
        <p:spPr>
          <a:xfrm>
            <a:off x="1109547" y="2389252"/>
            <a:ext cx="63004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402510"/>
                </a:solidFill>
                <a:latin typeface="Bahnschrift" panose="020B0502040204020203" pitchFamily="34" charset="0"/>
              </a:rPr>
              <a:t>WEEKLY STATUS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DCBF5-4155-BC84-A707-9E5E3607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07" y="3561951"/>
            <a:ext cx="4877481" cy="48774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215EEB-265F-6712-CD46-5F632401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4C911-2C88-0282-52AA-BA85C6F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DA71D-1885-1846-407A-A32F9124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11" y="912400"/>
            <a:ext cx="2923402" cy="29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A0D32C-FD55-5F82-258A-E62088F7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B7A05E-F822-2940-13C9-A321ECF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AD8C-BCD7-49BB-32B1-6DB47A55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t="11905" r="25215" b="14777"/>
          <a:stretch/>
        </p:blipFill>
        <p:spPr>
          <a:xfrm>
            <a:off x="0" y="1649639"/>
            <a:ext cx="6455383" cy="569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BF625-E642-6EE1-30EB-39AA926E6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2535" r="24951" b="16034"/>
          <a:stretch/>
        </p:blipFill>
        <p:spPr>
          <a:xfrm>
            <a:off x="6563823" y="1649638"/>
            <a:ext cx="6036166" cy="569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A04F5-D0A6-9C42-663A-F355377FD754}"/>
              </a:ext>
            </a:extLst>
          </p:cNvPr>
          <p:cNvSpPr txBox="1"/>
          <p:nvPr/>
        </p:nvSpPr>
        <p:spPr>
          <a:xfrm>
            <a:off x="350917" y="278781"/>
            <a:ext cx="94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Arial Black" panose="020B0A04020102020204" pitchFamily="34" charset="0"/>
              </a:rPr>
              <a:t>UPDATED WEEK 53 UPTO (31</a:t>
            </a:r>
            <a:r>
              <a:rPr lang="en-IN" sz="3600" baseline="30000" dirty="0">
                <a:solidFill>
                  <a:srgbClr val="7030A0"/>
                </a:solidFill>
                <a:latin typeface="Arial Black" panose="020B0A04020102020204" pitchFamily="34" charset="0"/>
              </a:rPr>
              <a:t>st</a:t>
            </a:r>
            <a:r>
              <a:rPr lang="en-IN" sz="3600" dirty="0">
                <a:solidFill>
                  <a:srgbClr val="7030A0"/>
                </a:solidFill>
                <a:latin typeface="Arial Black" panose="020B0A04020102020204" pitchFamily="34" charset="0"/>
              </a:rPr>
              <a:t> Dec) DASHBOARD</a:t>
            </a:r>
          </a:p>
        </p:txBody>
      </p:sp>
    </p:spTree>
    <p:extLst>
      <p:ext uri="{BB962C8B-B14F-4D97-AF65-F5344CB8AC3E}">
        <p14:creationId xmlns:p14="http://schemas.microsoft.com/office/powerpoint/2010/main" val="62518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C74681-D290-1927-3AC5-B9B751D4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1ECD7-A231-8AF2-4FE9-5A26E7A0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ED7D1-8C6A-9141-F55D-17BFD929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27" y="3414276"/>
            <a:ext cx="4137260" cy="4137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95C0FD-0F56-3D0C-8C5E-F5F635C93D65}"/>
              </a:ext>
            </a:extLst>
          </p:cNvPr>
          <p:cNvSpPr txBox="1"/>
          <p:nvPr/>
        </p:nvSpPr>
        <p:spPr>
          <a:xfrm>
            <a:off x="1023527" y="1384208"/>
            <a:ext cx="6300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GitHub</a:t>
            </a:r>
            <a:r>
              <a:rPr lang="en-IN" sz="1800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915E2-04B9-2BFA-BABC-332BDCD3F4BF}"/>
              </a:ext>
            </a:extLst>
          </p:cNvPr>
          <p:cNvSpPr txBox="1"/>
          <p:nvPr/>
        </p:nvSpPr>
        <p:spPr>
          <a:xfrm>
            <a:off x="7818948" y="5948794"/>
            <a:ext cx="63004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Bahnschrift Light" panose="020B0502040204020203" pitchFamily="34" charset="0"/>
              </a:rPr>
              <a:t>PROJECT BY</a:t>
            </a:r>
          </a:p>
          <a:p>
            <a:r>
              <a:rPr lang="en-IN" sz="3200" dirty="0">
                <a:latin typeface="Arial Rounded MT Bold" panose="020F0704030504030204" pitchFamily="34" charset="0"/>
              </a:rPr>
              <a:t>SAI VAMSIDHAR ITHA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E3DA-6637-F5AA-FD69-856FCC8EFFF6}"/>
              </a:ext>
            </a:extLst>
          </p:cNvPr>
          <p:cNvSpPr txBox="1"/>
          <p:nvPr/>
        </p:nvSpPr>
        <p:spPr>
          <a:xfrm>
            <a:off x="1023527" y="428034"/>
            <a:ext cx="7058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rial Black" panose="020B0A04020102020204" pitchFamily="34" charset="0"/>
              </a:rPr>
              <a:t>Download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B0D86-A730-9DE3-86DF-4C2FA0679CA9}"/>
              </a:ext>
            </a:extLst>
          </p:cNvPr>
          <p:cNvSpPr txBox="1"/>
          <p:nvPr/>
        </p:nvSpPr>
        <p:spPr>
          <a:xfrm>
            <a:off x="1538868" y="2052491"/>
            <a:ext cx="84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4025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https://github.com/ivamcthor/Credit-Card-weekly-Report</a:t>
            </a:r>
          </a:p>
        </p:txBody>
      </p:sp>
    </p:spTree>
    <p:extLst>
      <p:ext uri="{BB962C8B-B14F-4D97-AF65-F5344CB8AC3E}">
        <p14:creationId xmlns:p14="http://schemas.microsoft.com/office/powerpoint/2010/main" val="49322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9D8A2-D03E-7783-EBD1-D44861430E74}"/>
              </a:ext>
            </a:extLst>
          </p:cNvPr>
          <p:cNvSpPr txBox="1"/>
          <p:nvPr/>
        </p:nvSpPr>
        <p:spPr>
          <a:xfrm>
            <a:off x="328516" y="1684054"/>
            <a:ext cx="85924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buAutoNum type="arabicPeriod"/>
            </a:pP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objective</a:t>
            </a:r>
          </a:p>
          <a:p>
            <a:pPr marL="914400" indent="-914400">
              <a:buAutoNum type="arabicPeriod"/>
            </a:pP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from SQL </a:t>
            </a:r>
          </a:p>
          <a:p>
            <a:pPr marL="914400" indent="-914400">
              <a:buAutoNum type="arabicPeriod"/>
            </a:pP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processing &amp; DAX </a:t>
            </a:r>
          </a:p>
          <a:p>
            <a:pPr marL="914400" indent="-914400">
              <a:buAutoNum type="arabicPeriod"/>
            </a:pP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&amp; insights </a:t>
            </a:r>
          </a:p>
          <a:p>
            <a:pPr marL="914400" indent="-914400">
              <a:buAutoNum type="arabicPeriod"/>
            </a:pP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Export &amp; share project</a:t>
            </a:r>
            <a:endParaRPr lang="en-IN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2FF4D-C8EC-D835-8B27-BABA4FC6CD62}"/>
              </a:ext>
            </a:extLst>
          </p:cNvPr>
          <p:cNvSpPr txBox="1"/>
          <p:nvPr/>
        </p:nvSpPr>
        <p:spPr>
          <a:xfrm>
            <a:off x="328516" y="320945"/>
            <a:ext cx="6980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DC197-5345-AB30-4A01-C71D460B5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68" y="2782012"/>
            <a:ext cx="4247317" cy="42473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B4891-9B13-A25C-5040-0173585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EC0A2-ED28-E214-1CA2-3242419D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58A29-687C-EDBD-FF1B-E4C64F7E3D50}"/>
              </a:ext>
            </a:extLst>
          </p:cNvPr>
          <p:cNvSpPr txBox="1"/>
          <p:nvPr/>
        </p:nvSpPr>
        <p:spPr>
          <a:xfrm>
            <a:off x="263356" y="1663534"/>
            <a:ext cx="107107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48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81631-801E-3EBA-751E-9ECE9DA59ABE}"/>
              </a:ext>
            </a:extLst>
          </p:cNvPr>
          <p:cNvSpPr txBox="1"/>
          <p:nvPr/>
        </p:nvSpPr>
        <p:spPr>
          <a:xfrm>
            <a:off x="263355" y="484749"/>
            <a:ext cx="74644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Project 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F7CC9-7A23-0BC5-93FA-A26BE052D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97" y="1408079"/>
            <a:ext cx="1356835" cy="1356835"/>
          </a:xfrm>
          <a:prstGeom prst="rect">
            <a:avLst/>
          </a:prstGeom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6FC36E79-EBA2-DB3B-449A-68BB6ED0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90" y="2948901"/>
            <a:ext cx="1132642" cy="11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AC52ABC4-378F-2D60-86BB-44499FBE9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855" y="4386342"/>
            <a:ext cx="1893133" cy="1657406"/>
          </a:xfrm>
          <a:prstGeom prst="rect">
            <a:avLst/>
          </a:prstGeom>
        </p:spPr>
      </p:pic>
      <p:pic>
        <p:nvPicPr>
          <p:cNvPr id="11" name="Picture 2" descr="Tableau Logo PNG Vectors Free Download">
            <a:extLst>
              <a:ext uri="{FF2B5EF4-FFF2-40B4-BE49-F238E27FC236}">
                <a16:creationId xmlns:a16="http://schemas.microsoft.com/office/drawing/2014/main" id="{063160FD-4F69-617F-A998-FCE2D6EA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090" y="6166072"/>
            <a:ext cx="1604662" cy="16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CE2D9E-9AB4-3EC6-7D65-155E6CFB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72F33-7BB5-6116-1700-D039F6AB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694490-2B75-02BD-AD68-E80BDF5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B9453-AEC5-19E2-9C1B-C1DB4B3C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78087-F28F-3F12-6F1A-343C1742A515}"/>
              </a:ext>
            </a:extLst>
          </p:cNvPr>
          <p:cNvSpPr txBox="1"/>
          <p:nvPr/>
        </p:nvSpPr>
        <p:spPr>
          <a:xfrm>
            <a:off x="485077" y="1651695"/>
            <a:ext cx="82909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   Prepare csv file </a:t>
            </a:r>
          </a:p>
          <a:p>
            <a:r>
              <a:rPr lang="en-IN" sz="4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2.  Create tables in SQL</a:t>
            </a:r>
          </a:p>
          <a:p>
            <a:r>
              <a:rPr lang="en-IN" sz="4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3.  import csv file into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CCC76-DCA3-FDB7-21C3-3DC04715F146}"/>
              </a:ext>
            </a:extLst>
          </p:cNvPr>
          <p:cNvSpPr txBox="1"/>
          <p:nvPr/>
        </p:nvSpPr>
        <p:spPr>
          <a:xfrm>
            <a:off x="401443" y="290371"/>
            <a:ext cx="10381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Arial Black" panose="020B0A04020102020204" pitchFamily="34" charset="0"/>
              </a:rPr>
              <a:t>Import data to SQL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64769-87EE-2ACD-0029-D3A47890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97" y="1408079"/>
            <a:ext cx="1356835" cy="1356835"/>
          </a:xfrm>
          <a:prstGeom prst="rect">
            <a:avLst/>
          </a:prstGeom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AB12B7E-4EA9-19A1-6E4B-4A86E8F8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90" y="3864606"/>
            <a:ext cx="1132642" cy="11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264D6C-9EEF-8584-3BDE-C1147940A899}"/>
                  </a:ext>
                </a:extLst>
              </p14:cNvPr>
              <p14:cNvContentPartPr/>
              <p14:nvPr/>
            </p14:nvContentPartPr>
            <p14:xfrm>
              <a:off x="11585090" y="2865354"/>
              <a:ext cx="11880" cy="77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264D6C-9EEF-8584-3BDE-C1147940A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9450" y="2829354"/>
                <a:ext cx="83520" cy="85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906B781-43F4-C9A6-EC57-7C68D010B544}"/>
              </a:ext>
            </a:extLst>
          </p:cNvPr>
          <p:cNvGrpSpPr/>
          <p:nvPr/>
        </p:nvGrpSpPr>
        <p:grpSpPr>
          <a:xfrm>
            <a:off x="11396090" y="3416154"/>
            <a:ext cx="472320" cy="264240"/>
            <a:chOff x="11396090" y="3416154"/>
            <a:chExt cx="472320" cy="264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5D6EFD-84C8-F976-E0CD-1CD788284718}"/>
                    </a:ext>
                  </a:extLst>
                </p14:cNvPr>
                <p14:cNvContentPartPr/>
                <p14:nvPr/>
              </p14:nvContentPartPr>
              <p14:xfrm>
                <a:off x="11396090" y="3501114"/>
                <a:ext cx="151560" cy="14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5D6EFD-84C8-F976-E0CD-1CD7882847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0090" y="3465474"/>
                  <a:ext cx="223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7828DA-D24E-A9CC-0805-AF79D896D55A}"/>
                    </a:ext>
                  </a:extLst>
                </p14:cNvPr>
                <p14:cNvContentPartPr/>
                <p14:nvPr/>
              </p14:nvContentPartPr>
              <p14:xfrm>
                <a:off x="11608130" y="3416154"/>
                <a:ext cx="260280" cy="26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7828DA-D24E-A9CC-0805-AF79D896D5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72490" y="3380154"/>
                  <a:ext cx="33192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EA4803-AB58-E817-6181-8E2873CCE336}"/>
                  </a:ext>
                </a:extLst>
              </p14:cNvPr>
              <p14:cNvContentPartPr/>
              <p14:nvPr/>
            </p14:nvContentPartPr>
            <p14:xfrm>
              <a:off x="10550450" y="5296434"/>
              <a:ext cx="1136520" cy="74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EA4803-AB58-E817-6181-8E2873CCE3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14450" y="5260794"/>
                <a:ext cx="120816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F49A02-FE23-1039-EA43-96FE158813F7}"/>
                  </a:ext>
                </a:extLst>
              </p14:cNvPr>
              <p14:cNvContentPartPr/>
              <p14:nvPr/>
            </p14:nvContentPartPr>
            <p14:xfrm>
              <a:off x="10539650" y="5831754"/>
              <a:ext cx="154440" cy="24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F49A02-FE23-1039-EA43-96FE158813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03650" y="5796114"/>
                <a:ext cx="226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757EBF-020D-C9A0-D3A7-9B1DB8E56FA3}"/>
                  </a:ext>
                </a:extLst>
              </p14:cNvPr>
              <p14:cNvContentPartPr/>
              <p14:nvPr/>
            </p14:nvContentPartPr>
            <p14:xfrm>
              <a:off x="10559810" y="6065754"/>
              <a:ext cx="319320" cy="225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757EBF-020D-C9A0-D3A7-9B1DB8E56F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24170" y="6029754"/>
                <a:ext cx="390960" cy="29736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0D8C153-00EC-8B82-C384-C30005A5BD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7" t="23884" r="17821" b="13993"/>
          <a:stretch/>
        </p:blipFill>
        <p:spPr>
          <a:xfrm>
            <a:off x="4953226" y="4265184"/>
            <a:ext cx="4894627" cy="30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421D9-2438-2070-9F00-1ECC20C95B2E}"/>
              </a:ext>
            </a:extLst>
          </p:cNvPr>
          <p:cNvSpPr txBox="1"/>
          <p:nvPr/>
        </p:nvSpPr>
        <p:spPr>
          <a:xfrm>
            <a:off x="663499" y="239081"/>
            <a:ext cx="63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DAX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66090-E96C-4C10-E4D9-21A8EF636D27}"/>
              </a:ext>
            </a:extLst>
          </p:cNvPr>
          <p:cNvSpPr txBox="1"/>
          <p:nvPr/>
        </p:nvSpPr>
        <p:spPr>
          <a:xfrm>
            <a:off x="663499" y="1180005"/>
            <a:ext cx="1084456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AgeGroup</a:t>
            </a:r>
            <a:r>
              <a:rPr lang="en-IN" dirty="0"/>
              <a:t> </a:t>
            </a:r>
            <a:r>
              <a:rPr lang="en-IN" sz="2000" dirty="0"/>
              <a:t>= SWITCH(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TRUE(),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'public cust_detail'[customer_age] &lt; 30, "20-30",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'public cust_detail'[customer_age] &gt;= 30 &amp;&amp; 'public cust_detail'[customer_age] &lt; 40, "30-40",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'public cust_detail'[customer_age] &gt;= 40 &amp;&amp; 'public cust_detail'[customer_age] &lt; 50, "40-50",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'public cust_detail'[customer_age] &gt;= 50 &amp;&amp; 'public cust_detail'[customer_age] &lt; 60, "50-60",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'public cust_detail'[customer_age] &gt;= 60, "60+", "unknown“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IncomeGroup</a:t>
            </a:r>
            <a:r>
              <a:rPr lang="en-IN" sz="2400" dirty="0"/>
              <a:t> </a:t>
            </a:r>
            <a:r>
              <a:rPr lang="en-IN" dirty="0"/>
              <a:t>= </a:t>
            </a:r>
            <a:r>
              <a:rPr lang="en-IN" sz="2000" dirty="0"/>
              <a:t>SWITCH(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TRUE(),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'public cust_detail'[income] &lt; 35000, "Low",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'public cust_detail'[income] &gt;= 35000 &amp;&amp;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'public cust_detail'[income] = 70000, "High", "unknown" </a:t>
            </a:r>
          </a:p>
          <a:p>
            <a:pPr lvl="1"/>
            <a:r>
              <a:rPr lang="en-IN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AEDCF2-A1D5-79CE-850A-81C7A49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DDBD-969F-0857-21C4-5D369B82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E6957-01BF-56AA-091B-5861D1FCC705}"/>
              </a:ext>
            </a:extLst>
          </p:cNvPr>
          <p:cNvSpPr txBox="1"/>
          <p:nvPr/>
        </p:nvSpPr>
        <p:spPr>
          <a:xfrm>
            <a:off x="485079" y="294836"/>
            <a:ext cx="63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  <a:cs typeface="Segoe UI Semibold" panose="020B0702040204020203" pitchFamily="34" charset="0"/>
              </a:rPr>
              <a:t>DAX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2AD6-A32A-B4A1-C450-268A37ED158B}"/>
              </a:ext>
            </a:extLst>
          </p:cNvPr>
          <p:cNvSpPr txBox="1"/>
          <p:nvPr/>
        </p:nvSpPr>
        <p:spPr>
          <a:xfrm>
            <a:off x="485079" y="1119979"/>
            <a:ext cx="9852101" cy="604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week_num2 </a:t>
            </a:r>
            <a:r>
              <a:rPr lang="en-IN" sz="2000" dirty="0"/>
              <a:t>= WEEKNUM('public cc_detail'[week_start_date])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Revenue </a:t>
            </a:r>
            <a:r>
              <a:rPr lang="en-IN" sz="2400" dirty="0"/>
              <a:t>=</a:t>
            </a:r>
            <a:r>
              <a:rPr lang="en-IN" dirty="0"/>
              <a:t> </a:t>
            </a:r>
            <a:r>
              <a:rPr lang="en-IN" sz="2000" dirty="0"/>
              <a:t>'public cc_detail'[annual_fees] + 'public cc_detail'[total_trans_amt] + 'public cc_detail'[interest_earned]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Current_week_Reveneue</a:t>
            </a:r>
            <a:r>
              <a:rPr lang="en-IN" sz="2400" dirty="0"/>
              <a:t> = </a:t>
            </a:r>
            <a:r>
              <a:rPr lang="en-IN" sz="2000" dirty="0"/>
              <a:t>CALCULATE( SUM('public cc_detail'[Revenue]),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FILTER( ALL('public cc_detail’),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'public cc_detail'[week_num2] = MAX('public cc_detail'[week_num2])))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Previous_week_Reveneue </a:t>
            </a:r>
            <a:r>
              <a:rPr lang="en-IN" sz="2400" dirty="0"/>
              <a:t>= </a:t>
            </a:r>
            <a:r>
              <a:rPr lang="en-IN" sz="2000" dirty="0"/>
              <a:t>CALCULATE( SUM('public cc_detail'[Revenue]),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FILTER( ALL('public cc_detail'), 'public cc_detail'[week_num2] = MAX('publiccc_detail'[week_num2])-1))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2A29C-E93B-2A2B-580C-821CABD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0618-E3B7-AEA4-0C1A-1711332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7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A5317-EDB7-569E-6710-B595AD53805D}"/>
              </a:ext>
            </a:extLst>
          </p:cNvPr>
          <p:cNvSpPr txBox="1"/>
          <p:nvPr/>
        </p:nvSpPr>
        <p:spPr>
          <a:xfrm>
            <a:off x="6873025" y="157667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REPORT/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15587-B360-B1B9-B32C-BDB3BBB0BB55}"/>
              </a:ext>
            </a:extLst>
          </p:cNvPr>
          <p:cNvSpPr txBox="1"/>
          <p:nvPr/>
        </p:nvSpPr>
        <p:spPr>
          <a:xfrm>
            <a:off x="390292" y="157667"/>
            <a:ext cx="569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pic>
        <p:nvPicPr>
          <p:cNvPr id="5" name="Picture 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804769D5-25E0-7224-8E7D-CABF210A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3" y="0"/>
            <a:ext cx="784366" cy="7843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D3919A2-3C37-6A6F-4389-C5C9CF1B4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"/>
          <a:stretch/>
        </p:blipFill>
        <p:spPr>
          <a:xfrm>
            <a:off x="223024" y="900108"/>
            <a:ext cx="12065620" cy="63852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BA2E-CADA-02A1-4D3B-5A59FEC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DCE0-92A0-38C0-0BAB-3EF8C8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6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AF2AA-1778-878B-0DE7-8A4650CF08AA}"/>
              </a:ext>
            </a:extLst>
          </p:cNvPr>
          <p:cNvSpPr txBox="1"/>
          <p:nvPr/>
        </p:nvSpPr>
        <p:spPr>
          <a:xfrm>
            <a:off x="7062595" y="60766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REPORT/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9E191-8ACF-7285-B299-9AD536FE717E}"/>
              </a:ext>
            </a:extLst>
          </p:cNvPr>
          <p:cNvSpPr txBox="1"/>
          <p:nvPr/>
        </p:nvSpPr>
        <p:spPr>
          <a:xfrm>
            <a:off x="356838" y="30748"/>
            <a:ext cx="569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pic>
        <p:nvPicPr>
          <p:cNvPr id="4" name="Picture 3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12F56DBB-D8B3-FBF9-0B87-AE729167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7" y="0"/>
            <a:ext cx="645541" cy="645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6AFA4-0CCE-CB37-40B1-91E70C27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12334" r="13446" b="11829"/>
          <a:stretch/>
        </p:blipFill>
        <p:spPr>
          <a:xfrm>
            <a:off x="155671" y="742524"/>
            <a:ext cx="12203139" cy="65981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37A6-23DC-80C9-E5A7-51AACB07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CDFD-22C1-2496-0145-D423B53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43DA39-E126-4F91-A1E5-E1E877B7067F}"/>
              </a:ext>
            </a:extLst>
          </p:cNvPr>
          <p:cNvSpPr txBox="1"/>
          <p:nvPr/>
        </p:nvSpPr>
        <p:spPr>
          <a:xfrm>
            <a:off x="161692" y="157667"/>
            <a:ext cx="9495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Project Insights- Week 53 (31st Dec)</a:t>
            </a:r>
            <a:endParaRPr lang="en-IN" sz="3600" dirty="0">
              <a:solidFill>
                <a:srgbClr val="7030A0"/>
              </a:solidFill>
              <a:latin typeface="Arial Black" panose="020B0A040201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128EF-5C22-919D-3007-EAEF1FCB4DA8}"/>
              </a:ext>
            </a:extLst>
          </p:cNvPr>
          <p:cNvSpPr txBox="1"/>
          <p:nvPr/>
        </p:nvSpPr>
        <p:spPr>
          <a:xfrm>
            <a:off x="161692" y="952318"/>
            <a:ext cx="10537902" cy="631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Week on Week (WoW) change: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• Revenue increased by 28.8%,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• Total Transaction Amt &amp; Count increased by 35.03% &amp; 3.39%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• Customer count increased by 14.19%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Overview of Year to Date(YTD): </a:t>
            </a:r>
          </a:p>
          <a:p>
            <a:r>
              <a:rPr lang="en-US" sz="2400" dirty="0"/>
              <a:t> • Overall revenue is 57M </a:t>
            </a:r>
          </a:p>
          <a:p>
            <a:r>
              <a:rPr lang="en-US" sz="2400" dirty="0"/>
              <a:t> • Total interest is 8M </a:t>
            </a:r>
          </a:p>
          <a:p>
            <a:r>
              <a:rPr lang="en-US" sz="2400" dirty="0"/>
              <a:t> • Total transaction amount is 46M </a:t>
            </a:r>
          </a:p>
          <a:p>
            <a:r>
              <a:rPr lang="en-US" sz="2400" dirty="0"/>
              <a:t> • Male customers are contributing more in revenue 31M, female 26M </a:t>
            </a:r>
          </a:p>
          <a:p>
            <a:r>
              <a:rPr lang="en-US" sz="2400" dirty="0"/>
              <a:t> • Blue &amp; Silver credit card are contributing to 93% of overall transactions </a:t>
            </a:r>
          </a:p>
          <a:p>
            <a:r>
              <a:rPr lang="en-US" sz="2400" dirty="0"/>
              <a:t> • TX, NY &amp; CA is contributing to 68% </a:t>
            </a:r>
          </a:p>
          <a:p>
            <a:r>
              <a:rPr lang="en-US" sz="2400" dirty="0"/>
              <a:t> • Overall Activation rate is 57.5%</a:t>
            </a:r>
          </a:p>
          <a:p>
            <a:r>
              <a:rPr lang="en-US" sz="2400" dirty="0"/>
              <a:t>• Overall Delinquent rate is 6.06%</a:t>
            </a:r>
          </a:p>
          <a:p>
            <a:r>
              <a:rPr lang="en-US" sz="2400" dirty="0">
                <a:sym typeface="Wingdings" panose="05000000000000000000" pitchFamily="2" charset="2"/>
              </a:rPr>
              <a:t> Self-employed having highest </a:t>
            </a:r>
            <a:r>
              <a:rPr lang="en-US" sz="2400" dirty="0"/>
              <a:t>Delinquent rate is 1.66%.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72106-850F-BD37-3119-E920EDC3F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0327">
            <a:off x="11284776" y="-141059"/>
            <a:ext cx="1339905" cy="133990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A85F-4A17-20AB-9F59-9926A2B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E146D-6D24-2E04-8132-11FD1FFE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722-3860-4C47-8C6E-8A535CFD44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4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606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Arial Rounded MT Bold</vt:lpstr>
      <vt:lpstr>Bahnschrift</vt:lpstr>
      <vt:lpstr>Bahnschrift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vamsidhar itha</dc:creator>
  <cp:lastModifiedBy>sai vamsidhar itha</cp:lastModifiedBy>
  <cp:revision>8</cp:revision>
  <dcterms:created xsi:type="dcterms:W3CDTF">2024-12-23T06:55:44Z</dcterms:created>
  <dcterms:modified xsi:type="dcterms:W3CDTF">2024-12-24T15:17:14Z</dcterms:modified>
</cp:coreProperties>
</file>