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60" r:id="rId4"/>
    <p:sldId id="261" r:id="rId5"/>
    <p:sldId id="267" r:id="rId6"/>
    <p:sldId id="268" r:id="rId7"/>
    <p:sldId id="265" r:id="rId8"/>
    <p:sldId id="266" r:id="rId9"/>
    <p:sldId id="264" r:id="rId10"/>
    <p:sldId id="269" r:id="rId11"/>
    <p:sldId id="270" r:id="rId12"/>
    <p:sldId id="262" r:id="rId13"/>
    <p:sldId id="263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3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>
        <p:scale>
          <a:sx n="58" d="100"/>
          <a:sy n="58" d="100"/>
        </p:scale>
        <p:origin x="1646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02EBE6-16F9-6B5E-2106-3FF644BD8C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DATA-ANALYST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5A6E3-4D50-D936-7AAB-FFE0CF21C4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AD50C-6752-41B3-ADA3-B4D692C6C678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1CCA1-E3B9-AE2B-E1D2-E03180747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Linkdin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1A228-6681-7A37-5BD8-51B3B7F29E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7CCB1-F195-42E0-B684-F58E75B9A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76476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DATA-ANALYST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C68DC-FFCE-40CF-8FAC-4BFF550570A0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Linkdin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8780B-CC51-4E5A-9F4A-504936296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73415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DA43-7324-1BAD-68CF-8B5B516ED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A0A81-EF0F-BB8E-8F4A-69403E55E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28E84-2ACE-B6C0-97B6-BFEF9CE5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662E-9B63-44AD-8215-FEC5254C70E1}" type="datetime1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5C13-2199-0902-7FB0-1E59BBCA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5C54-B171-8F36-550E-9C006ECA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6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22C4-37B1-FD0B-025E-2DFC5029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A99CC-6D59-71D9-6933-600631050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F8BD-E51A-B470-98AC-A9BB5E2C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413D-0F05-47E5-89B6-B9F600438EA6}" type="datetime1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2A1AF-0160-FC29-53E4-86EC4675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D135A-C8E7-2AF4-E279-2CDC1351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47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451A6-29F4-ACD9-D0BB-1DDB5C961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46D79-DCDC-E643-1140-BE10FAFCD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0AB8-3666-7994-1EA7-4505E05C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78BA-5D21-48CB-B87E-BCDB77747C1B}" type="datetime1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D4042-61C9-AC8C-AC3E-B42EBE5E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1ED1C-078B-97FC-5C4D-5B4690DF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50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8B84-C3B0-0A68-DED1-BAE8FB73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AAE1-9D6A-DBDB-FCE2-6D0778EEA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88ECD-BE42-EC5E-02BC-893A3F47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2312-A4A2-485F-A7F9-E38C0E4D1D63}" type="datetime1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A3464-12E0-8BBA-2D87-55406E89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E5857-3D63-0FB9-37C6-6E19EBC5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57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61B8-19BB-2C4B-370B-F3DBFE37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292EC-D64C-462B-6667-00A4A3C9E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F7F16-83EC-5EE3-98EC-45F4038D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8100-1A39-4350-AFBA-9A6D88AC43DD}" type="datetime1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2CC8-C1F0-7F7A-A441-C9F39AEB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530DE-EF6E-A6FB-92D7-7C88E454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20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91E4-0C45-8508-22AC-BDE65A63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02AE5-825B-A27D-1397-3DEA43C3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E0383-C5EE-4CDC-4A11-038009258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4F513-E0D6-0483-F7A9-431D3BFF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8BF4-C5CB-4796-B444-6C8EC3C4D679}" type="datetime1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135E5-F2D6-7FBF-2C70-A4E505CF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D0DC8-A6D3-3F94-5C6A-A0E7B39D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60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C2F3-E6C3-E7E1-5E33-2B59B166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F2D74-717E-CEDC-3CE7-A46264C6C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1EB75-E42F-2C50-5C07-36AF021B2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EF6AF-98D4-C85B-55C3-B9751937F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D2B9F-07F6-25CE-DB1B-8AF62F35E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613B2D-2EA3-084F-3D5C-4E510756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DA40-C6FC-48C9-ADCF-AC5E37B11F6B}" type="datetime1">
              <a:rPr lang="en-IN" smtClean="0"/>
              <a:t>20-12-2024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AA56F-F87F-A5C3-0023-C8093A6D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BDFAD-1178-0C75-1E9A-6D85D1FC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49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D7C2-06EF-04ED-F730-74A353FB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BB317-B536-88B9-8F6A-5A8CF7AC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23A6-8767-4268-BDBB-39022C846B9F}" type="datetime1">
              <a:rPr lang="en-IN" smtClean="0"/>
              <a:t>20-12-2024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0B8D4-A444-6E03-FF56-A6A772EF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0DCF3-31AC-D364-9637-91246E34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93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C0E88-2498-AF43-D626-C272F33B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1AB7-ADD7-40BF-9CBF-CC04A7AD2E28}" type="datetime1">
              <a:rPr lang="en-IN" smtClean="0"/>
              <a:t>20-12-2024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C39A1-0F77-2A39-5174-0D2A92AD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6D055-8E66-9D66-2E0E-3D3DE42E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23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7903-C2C4-ABB1-FEE8-6820BFB2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A942F-A53D-AFCD-1514-E301C4B64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AC12C-46A0-BA42-4CD8-80CEB2475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18B1F-F3AC-195E-AE41-CF229154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0EF2-4532-48A2-84BB-5B1328D2C5F2}" type="datetime1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85E6E-D245-9195-4321-D4BDA626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45FC1-CA47-5ECD-26BD-90BB7E12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05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D965-DA20-75D4-51D2-06E6D999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ED4BB-1F2A-4FD8-CCAF-CB61C8A20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5D5DC-07AB-C8B5-73A5-674E411A7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9A2BF-B1A8-3FD2-6BDF-D7F42C58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0A46-20BB-4C19-87D0-B3BF7F0EC95D}" type="datetime1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96766-95E3-5002-1362-2AB5F676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F124D-2271-916A-6549-6C4CAEF4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9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201F2D-B26E-5E9E-EBE6-2B00130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AB692-40FC-7042-8EE9-9EAD14559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38DBC-AA7D-7254-0BE7-27D34639E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34BC3-82DE-4557-B61C-DD86798FDF82}" type="datetime1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9E20D-703D-6171-A6DE-2333DD6B9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SAI VAMSIDHAR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77243-7A7D-72F3-E677-24E0CE6E4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BF468-BB89-409B-9269-132D50432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69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0472CF-2688-53DB-72B3-86C49FC2EEE7}"/>
              </a:ext>
            </a:extLst>
          </p:cNvPr>
          <p:cNvSpPr txBox="1"/>
          <p:nvPr/>
        </p:nvSpPr>
        <p:spPr>
          <a:xfrm>
            <a:off x="916021" y="2127664"/>
            <a:ext cx="88424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u="sng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PIZZA</a:t>
            </a:r>
            <a:r>
              <a:rPr lang="en-US" sz="8000" b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8000" b="1" u="sng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SALES ANALYSIS</a:t>
            </a:r>
            <a:endParaRPr lang="en-IN" sz="8000" b="1" u="sng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F8879-CCB5-49FE-3958-C768E06E4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250" y="0"/>
            <a:ext cx="1306749" cy="1474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6FC227-A084-000A-547E-1ED1F0B0A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273802"/>
            <a:ext cx="1403672" cy="1584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BA8D74-B786-B7EA-BBF3-ACC968B14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98065" y="5364065"/>
            <a:ext cx="1403672" cy="15841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0AE0C6-E4E1-41A3-B6AB-ED2E265C0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6940" y="-96942"/>
            <a:ext cx="1262271" cy="1456153"/>
          </a:xfrm>
          <a:prstGeom prst="rect">
            <a:avLst/>
          </a:prstGeom>
        </p:spPr>
      </p:pic>
      <p:pic>
        <p:nvPicPr>
          <p:cNvPr id="8" name="Picture 7" descr="A blue and black pizza slice&#10;&#10;Description automatically generated">
            <a:extLst>
              <a:ext uri="{FF2B5EF4-FFF2-40B4-BE49-F238E27FC236}">
                <a16:creationId xmlns:a16="http://schemas.microsoft.com/office/drawing/2014/main" id="{81D4B609-449B-AD16-0C3A-4E708AD03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22" y="1120377"/>
            <a:ext cx="1149180" cy="1149180"/>
          </a:xfrm>
          <a:prstGeom prst="rect">
            <a:avLst/>
          </a:prstGeom>
        </p:spPr>
      </p:pic>
      <p:pic>
        <p:nvPicPr>
          <p:cNvPr id="10" name="Picture 9" descr="A pizza restaurant with a slice of pizza on top&#10;&#10;Description automatically generated">
            <a:extLst>
              <a:ext uri="{FF2B5EF4-FFF2-40B4-BE49-F238E27FC236}">
                <a16:creationId xmlns:a16="http://schemas.microsoft.com/office/drawing/2014/main" id="{7411FF4D-D448-1400-EF56-E2B90ADE09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149" y="1801237"/>
            <a:ext cx="1936145" cy="255454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633D9-8EA5-750A-6D26-82214517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9FA3C-A8A2-BAE6-E578-9AFBA8D3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36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AA856-5DC1-40D1-76B8-48AF69C64EDB}"/>
              </a:ext>
            </a:extLst>
          </p:cNvPr>
          <p:cNvSpPr txBox="1"/>
          <p:nvPr/>
        </p:nvSpPr>
        <p:spPr>
          <a:xfrm>
            <a:off x="445129" y="196627"/>
            <a:ext cx="8054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LEAST</a:t>
            </a:r>
            <a:r>
              <a:rPr lang="en-US" sz="3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 </a:t>
            </a:r>
            <a:r>
              <a:rPr lang="en-US" sz="3200" u="sng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PERFORMANCE</a:t>
            </a:r>
            <a:endParaRPr lang="en-IN" sz="3200" u="sng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30C52-D992-C46D-F2EC-C3A8BF1F5709}"/>
              </a:ext>
            </a:extLst>
          </p:cNvPr>
          <p:cNvSpPr txBox="1"/>
          <p:nvPr/>
        </p:nvSpPr>
        <p:spPr>
          <a:xfrm>
            <a:off x="433603" y="781402"/>
            <a:ext cx="1102558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bleau Bold"/>
              </a:rPr>
              <a:t>REVENUE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Segoe UI Semibold" panose="020B0702040204020203" pitchFamily="34" charset="0"/>
              </a:rPr>
              <a:t>The Bire Carre Pizza contributes To Minimum revenue</a:t>
            </a:r>
            <a:endParaRPr lang="en-US" sz="2400" dirty="0"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pPr algn="ctr"/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bleau Bold"/>
              </a:rPr>
              <a:t>QUANTITY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Segoe UI Semibold" panose="020B0702040204020203" pitchFamily="34" charset="0"/>
              </a:rPr>
              <a:t>The Bire Carre Pizza contributes to Minimum Total Quantities</a:t>
            </a:r>
            <a:endParaRPr lang="en-US" sz="2000" dirty="0">
              <a:solidFill>
                <a:schemeClr val="bg2">
                  <a:lumMod val="10000"/>
                </a:schemeClr>
              </a:solidFill>
              <a:effectLst/>
            </a:endParaRPr>
          </a:p>
          <a:p>
            <a:pPr algn="ctr"/>
            <a:r>
              <a:rPr lang="en-US" sz="240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Semibold" panose="020B0702040204020203" pitchFamily="34" charset="0"/>
              </a:rPr>
              <a:t>TOTAL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Semibold" panose="020B0702040204020203" pitchFamily="34" charset="0"/>
              </a:rPr>
              <a:t> </a:t>
            </a:r>
            <a:r>
              <a:rPr lang="en-US" sz="240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Semibold" panose="020B0702040204020203" pitchFamily="34" charset="0"/>
              </a:rPr>
              <a:t>ORDERS</a:t>
            </a:r>
            <a:endParaRPr lang="en-US" sz="2400" u="sng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ctr"/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Segoe UI Semibold" panose="020B0702040204020203" pitchFamily="34" charset="0"/>
              </a:rPr>
              <a:t>The Bire Carre Pizza contributes to Minimum Total Orders</a:t>
            </a:r>
            <a:endParaRPr lang="en-US" sz="2400" dirty="0"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b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ableau Book"/>
              </a:rPr>
            </a:br>
            <a:endParaRPr lang="en-IN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03AFC-15BD-B6EA-8056-578546D46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29" y="3355099"/>
            <a:ext cx="11313268" cy="350290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C8CDC-B57A-9729-8258-E47C524A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BA0B9-4B8A-65D0-5841-50F831E1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918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ADEF35-A986-609C-DDAB-EC15FEC39828}"/>
              </a:ext>
            </a:extLst>
          </p:cNvPr>
          <p:cNvSpPr txBox="1"/>
          <p:nvPr/>
        </p:nvSpPr>
        <p:spPr>
          <a:xfrm>
            <a:off x="196175" y="1289554"/>
            <a:ext cx="1091281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/>
              <a:t>Following the analysis most of orders are between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effectLst/>
                <a:latin typeface="Segoe UI Semibold" panose="020B0702040204020203" pitchFamily="34" charset="0"/>
              </a:rPr>
              <a:t>12:00 PM and 1:00 PM, and in evening from 4:00 PM to 7:00 pm.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Semibold" panose="020B0702040204020203" pitchFamily="34" charset="0"/>
              </a:rPr>
              <a:t>Offer more discounts and maintain adequate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</a:rPr>
              <a:t>number of pizzas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Semibold" panose="020B0702040204020203" pitchFamily="34" charset="0"/>
              </a:rPr>
              <a:t>to generate more revenue.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  <a:effectLst/>
                <a:latin typeface="Segoe UI Semibold" panose="020B0702040204020203" pitchFamily="34" charset="0"/>
              </a:rPr>
              <a:t>Classic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</a:rPr>
              <a:t>(26.91%)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</a:rPr>
              <a:t>,</a:t>
            </a:r>
            <a:r>
              <a:rPr lang="en-US" sz="2800" b="1" dirty="0">
                <a:solidFill>
                  <a:srgbClr val="002060"/>
                </a:solidFill>
                <a:latin typeface="Segoe UI Semibold" panose="020B0702040204020203" pitchFamily="34" charset="0"/>
              </a:rPr>
              <a:t>Supreme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</a:rPr>
              <a:t>(25.46%) category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Semibold" panose="020B0702040204020203" pitchFamily="34" charset="0"/>
              </a:rPr>
              <a:t>pizza are most ordered and large size(45.91%) pizza contributes maximum sales so it can generate more revenue during Fridays and Saturdays.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</a:rPr>
              <a:t>Actual Revenue mostly comes from </a:t>
            </a:r>
            <a:r>
              <a:rPr lang="en-US" sz="2800" b="1" dirty="0">
                <a:solidFill>
                  <a:srgbClr val="002060"/>
                </a:solidFill>
                <a:latin typeface="Segoe UI Semibold" panose="020B0702040204020203" pitchFamily="34" charset="0"/>
              </a:rPr>
              <a:t>Thai Chicken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</a:rPr>
              <a:t>Pizza.($43.4K).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002060"/>
                </a:solidFill>
                <a:effectLst/>
                <a:latin typeface="Segoe UI Semibold" panose="020B0702040204020203" pitchFamily="34" charset="0"/>
              </a:rPr>
              <a:t>Bire</a:t>
            </a:r>
            <a:r>
              <a:rPr lang="en-US" sz="2800" b="1" dirty="0">
                <a:solidFill>
                  <a:srgbClr val="002060"/>
                </a:solidFill>
                <a:effectLst/>
                <a:latin typeface="Segoe UI Semibold" panose="020B0702040204020203" pitchFamily="34" charset="0"/>
              </a:rPr>
              <a:t> Carre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Semibold" panose="020B0702040204020203" pitchFamily="34" charset="0"/>
              </a:rPr>
              <a:t>pizza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Semibold" panose="020B0702040204020203" pitchFamily="34" charset="0"/>
              </a:rPr>
              <a:t>is the least ordered and it generate less revenue</a:t>
            </a: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</a:rPr>
              <a:t>   ($11.59K).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egoe UI Semibold" panose="020B0702040204020203" pitchFamily="34" charset="0"/>
            </a:endParaRPr>
          </a:p>
          <a:p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egoe UI Semibold" panose="020B0702040204020203" pitchFamily="34" charset="0"/>
            </a:endParaRPr>
          </a:p>
          <a:p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 Semibold" panose="020B07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7841C-8957-8FA7-FDE6-302CD5B29B63}"/>
              </a:ext>
            </a:extLst>
          </p:cNvPr>
          <p:cNvSpPr txBox="1"/>
          <p:nvPr/>
        </p:nvSpPr>
        <p:spPr>
          <a:xfrm>
            <a:off x="196175" y="175096"/>
            <a:ext cx="996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rgbClr val="0070C0"/>
                </a:solidFill>
                <a:latin typeface="Arial Rounded MT Bold" panose="020F0704030504030204" pitchFamily="34" charset="0"/>
              </a:rPr>
              <a:t>INSIGHTS</a:t>
            </a:r>
            <a:r>
              <a:rPr lang="en-US" sz="36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3600" u="sng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AND</a:t>
            </a:r>
            <a:r>
              <a:rPr lang="en-US" sz="36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3600" u="sng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RECOMMENDATIONS</a:t>
            </a:r>
            <a:endParaRPr lang="en-IN" sz="3600" u="sng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6AA46-795B-C5BD-466C-49A247E47D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157" y="175096"/>
            <a:ext cx="1178668" cy="111445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0F96C-50CD-3626-2341-2BF872CD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3E600-6A79-CF01-5664-2D24FD20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641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D383A1-48B0-794D-76CF-6908EEED7878}"/>
              </a:ext>
            </a:extLst>
          </p:cNvPr>
          <p:cNvGrpSpPr/>
          <p:nvPr/>
        </p:nvGrpSpPr>
        <p:grpSpPr>
          <a:xfrm>
            <a:off x="410756" y="119957"/>
            <a:ext cx="4679913" cy="830997"/>
            <a:chOff x="836762" y="182841"/>
            <a:chExt cx="4679913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3B1590D-6E58-0B34-BEC5-8DEA9AEDFBC7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4" name="Picture 2" descr="Tableau Logo PNG Vectors Free Download">
              <a:extLst>
                <a:ext uri="{FF2B5EF4-FFF2-40B4-BE49-F238E27FC236}">
                  <a16:creationId xmlns:a16="http://schemas.microsoft.com/office/drawing/2014/main" id="{CD35C1C0-48C3-F9C9-96DA-3D752D1599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13B091-ACA6-210C-7B80-504BF7577FF3}"/>
              </a:ext>
            </a:extLst>
          </p:cNvPr>
          <p:cNvSpPr txBox="1"/>
          <p:nvPr/>
        </p:nvSpPr>
        <p:spPr>
          <a:xfrm>
            <a:off x="5501425" y="243069"/>
            <a:ext cx="445985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C000"/>
                </a:solidFill>
              </a:rPr>
              <a:t>REPORT/ DASHBOARD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AED50-7A54-A164-87AB-637F5BE0AC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7" y="977658"/>
            <a:ext cx="11527276" cy="576038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0A1BB-6AAC-20AA-7CDF-8B3B5325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AAB42-7B3C-287E-499A-062657B2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26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CC1AEE8-F533-3BD5-DEFA-998106970043}"/>
              </a:ext>
            </a:extLst>
          </p:cNvPr>
          <p:cNvGrpSpPr/>
          <p:nvPr/>
        </p:nvGrpSpPr>
        <p:grpSpPr>
          <a:xfrm>
            <a:off x="410756" y="119957"/>
            <a:ext cx="4679913" cy="830997"/>
            <a:chOff x="836762" y="182841"/>
            <a:chExt cx="4679913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0376CCC-8617-75D8-873A-17006C3A105A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4" name="Picture 2" descr="Tableau Logo PNG Vectors Free Download">
              <a:extLst>
                <a:ext uri="{FF2B5EF4-FFF2-40B4-BE49-F238E27FC236}">
                  <a16:creationId xmlns:a16="http://schemas.microsoft.com/office/drawing/2014/main" id="{1979C4BB-F46C-193C-3731-610264A66A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BF9786E-FCB9-B2CC-52AC-0AC68554FD94}"/>
              </a:ext>
            </a:extLst>
          </p:cNvPr>
          <p:cNvSpPr txBox="1"/>
          <p:nvPr/>
        </p:nvSpPr>
        <p:spPr>
          <a:xfrm>
            <a:off x="5501425" y="243069"/>
            <a:ext cx="445985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C000"/>
                </a:solidFill>
              </a:rPr>
              <a:t>REPORT/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97BE1F-B0E3-E345-7CAF-E3619C4AEA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4" y="950954"/>
            <a:ext cx="11896928" cy="588299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E2D6B-805D-5B60-CC68-D9E11643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FB5AF6-FA63-8279-4FEE-D082883A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70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34490-3CC3-C534-B3CF-606B6B55D7A6}"/>
              </a:ext>
            </a:extLst>
          </p:cNvPr>
          <p:cNvSpPr txBox="1"/>
          <p:nvPr/>
        </p:nvSpPr>
        <p:spPr>
          <a:xfrm>
            <a:off x="525293" y="607582"/>
            <a:ext cx="58949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>
                <a:solidFill>
                  <a:srgbClr val="002060"/>
                </a:solidFill>
              </a:rPr>
              <a:t>Download</a:t>
            </a:r>
            <a:r>
              <a:rPr lang="en-IN" sz="4400" b="1" dirty="0">
                <a:solidFill>
                  <a:srgbClr val="002060"/>
                </a:solidFill>
              </a:rPr>
              <a:t> </a:t>
            </a:r>
            <a:r>
              <a:rPr lang="en-IN" sz="4400" b="1" u="sng" dirty="0">
                <a:solidFill>
                  <a:srgbClr val="002060"/>
                </a:solidFill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33E61-E5D1-6AB9-BFBA-0AA3EC20DD32}"/>
              </a:ext>
            </a:extLst>
          </p:cNvPr>
          <p:cNvSpPr txBox="1"/>
          <p:nvPr/>
        </p:nvSpPr>
        <p:spPr>
          <a:xfrm>
            <a:off x="525293" y="1478604"/>
            <a:ext cx="4153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solidFill>
                  <a:srgbClr val="C00000"/>
                </a:solidFill>
              </a:rPr>
              <a:t>GitHub</a:t>
            </a:r>
            <a:r>
              <a:rPr lang="en-IN" sz="3600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428A-42A7-9B6E-0FF6-369F8442FAD8}"/>
              </a:ext>
            </a:extLst>
          </p:cNvPr>
          <p:cNvSpPr txBox="1"/>
          <p:nvPr/>
        </p:nvSpPr>
        <p:spPr>
          <a:xfrm>
            <a:off x="671209" y="2021519"/>
            <a:ext cx="937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https://github.com/ivamcthor/Pizza_sales_analysis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40D02-87A8-DE36-208A-913C8D43C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658" y="2421629"/>
            <a:ext cx="6032577" cy="413967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7ACB4-C7AE-BA8B-764F-272B86BC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21F20-5A20-8E0D-FA81-88386FDC2A71}"/>
              </a:ext>
            </a:extLst>
          </p:cNvPr>
          <p:cNvSpPr txBox="1"/>
          <p:nvPr/>
        </p:nvSpPr>
        <p:spPr>
          <a:xfrm>
            <a:off x="8377205" y="5402243"/>
            <a:ext cx="3949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Light" panose="020B0502040204020203" pitchFamily="34" charset="0"/>
              </a:rPr>
              <a:t>PROJECT BY</a:t>
            </a:r>
          </a:p>
          <a:p>
            <a:r>
              <a:rPr lang="en-IN" sz="2800" dirty="0">
                <a:latin typeface="Algerian" panose="04020705040A02060702" pitchFamily="82" charset="0"/>
              </a:rPr>
              <a:t>SAI VAMSIDHAR ITHA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30635E-98B4-DA29-947A-AD486BDF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89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737FA-9864-413B-261B-1B4C9CE93C64}"/>
              </a:ext>
            </a:extLst>
          </p:cNvPr>
          <p:cNvSpPr txBox="1"/>
          <p:nvPr/>
        </p:nvSpPr>
        <p:spPr>
          <a:xfrm>
            <a:off x="111753" y="355777"/>
            <a:ext cx="9036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>Project Objective</a:t>
            </a:r>
            <a:endParaRPr lang="en-IN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6E97A0-B685-7465-AE36-DDC407F59E4E}"/>
              </a:ext>
            </a:extLst>
          </p:cNvPr>
          <p:cNvSpPr txBox="1"/>
          <p:nvPr/>
        </p:nvSpPr>
        <p:spPr>
          <a:xfrm>
            <a:off x="116731" y="1206231"/>
            <a:ext cx="94261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develop a comprehensive Pizza Sales Analysis dashboard that provides real-time insights into key performance metrics and trends, enabling stakeholders to monitor and analyze sales effectively.</a:t>
            </a:r>
            <a:endParaRPr lang="en-IN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2" descr="Tableau Logo PNG Vectors Free Download">
            <a:extLst>
              <a:ext uri="{FF2B5EF4-FFF2-40B4-BE49-F238E27FC236}">
                <a16:creationId xmlns:a16="http://schemas.microsoft.com/office/drawing/2014/main" id="{B3A44BAD-DB1D-91DB-B8C4-1394198B6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013" y="39809"/>
            <a:ext cx="2305455" cy="233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6518523C-374E-3235-3EAA-1C76D62D1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018" y="2587472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F6AA5E-510C-BDBD-B935-E4FFCAF3D0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097" y="4594090"/>
            <a:ext cx="1828571" cy="182857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1A35A-B5B0-5133-2414-A1770971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CFEA78-8EBE-1B24-EF8B-703AE3E7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707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90A8EF-27B4-5F1C-AE46-1214B6FABFD4}"/>
              </a:ext>
            </a:extLst>
          </p:cNvPr>
          <p:cNvGrpSpPr/>
          <p:nvPr/>
        </p:nvGrpSpPr>
        <p:grpSpPr>
          <a:xfrm>
            <a:off x="436354" y="178440"/>
            <a:ext cx="4679913" cy="830997"/>
            <a:chOff x="836762" y="182841"/>
            <a:chExt cx="4679913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92B141A-764F-8B8E-10C2-C276164E1D1C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4" name="Picture 2" descr="Tableau Logo PNG Vectors Free Download">
              <a:extLst>
                <a:ext uri="{FF2B5EF4-FFF2-40B4-BE49-F238E27FC236}">
                  <a16:creationId xmlns:a16="http://schemas.microsoft.com/office/drawing/2014/main" id="{0C423237-1B82-7651-E163-53D6E0BD5B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2" descr="Data processing - Free computer icons">
            <a:extLst>
              <a:ext uri="{FF2B5EF4-FFF2-40B4-BE49-F238E27FC236}">
                <a16:creationId xmlns:a16="http://schemas.microsoft.com/office/drawing/2014/main" id="{8BCB4940-6199-70E8-8F2F-15A7CC7D5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93" y="2933416"/>
            <a:ext cx="3313981" cy="33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768276-7E6D-69B6-9EE1-AB54B95EB8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6214" y="2668373"/>
            <a:ext cx="4231028" cy="34766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C59158-6B29-C046-64BC-E4F7C2F4A9C5}"/>
              </a:ext>
            </a:extLst>
          </p:cNvPr>
          <p:cNvSpPr txBox="1"/>
          <p:nvPr/>
        </p:nvSpPr>
        <p:spPr>
          <a:xfrm>
            <a:off x="436354" y="1292879"/>
            <a:ext cx="129377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rgbClr val="FFC000"/>
                </a:solidFill>
              </a:rPr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20B0E-2FEF-5D92-42F5-D7C6EF5F876E}"/>
              </a:ext>
            </a:extLst>
          </p:cNvPr>
          <p:cNvSpPr txBox="1"/>
          <p:nvPr/>
        </p:nvSpPr>
        <p:spPr>
          <a:xfrm>
            <a:off x="1730126" y="1292879"/>
            <a:ext cx="3230979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C000"/>
                </a:solidFill>
              </a:rPr>
              <a:t>PROCESSING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C28C7-68A2-522E-482D-0DE497D0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85B36-CDCC-4BD0-FC7F-E861DADF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627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93DDCFB-EDEA-391E-696B-90B5E82C0E30}"/>
              </a:ext>
            </a:extLst>
          </p:cNvPr>
          <p:cNvGrpSpPr/>
          <p:nvPr/>
        </p:nvGrpSpPr>
        <p:grpSpPr>
          <a:xfrm>
            <a:off x="347730" y="255507"/>
            <a:ext cx="4679913" cy="830997"/>
            <a:chOff x="836762" y="182841"/>
            <a:chExt cx="4679913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EFB8856-4C1B-831E-164D-0B1D6065F47F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4" name="Picture 2" descr="Tableau Logo PNG Vectors Free Download">
              <a:extLst>
                <a:ext uri="{FF2B5EF4-FFF2-40B4-BE49-F238E27FC236}">
                  <a16:creationId xmlns:a16="http://schemas.microsoft.com/office/drawing/2014/main" id="{DFA8F061-2E8F-7544-73D1-B512D93227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F473EC6-6CBE-F8CC-7B35-86BB38B2ECAF}"/>
              </a:ext>
            </a:extLst>
          </p:cNvPr>
          <p:cNvSpPr txBox="1"/>
          <p:nvPr/>
        </p:nvSpPr>
        <p:spPr>
          <a:xfrm>
            <a:off x="436354" y="1370517"/>
            <a:ext cx="129377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rgbClr val="FFC000"/>
                </a:solidFill>
              </a:rPr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D9AE4-1970-C746-77C2-0A101B144B62}"/>
              </a:ext>
            </a:extLst>
          </p:cNvPr>
          <p:cNvSpPr txBox="1"/>
          <p:nvPr/>
        </p:nvSpPr>
        <p:spPr>
          <a:xfrm>
            <a:off x="1730127" y="1370517"/>
            <a:ext cx="3435260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C000"/>
                </a:solidFill>
              </a:rPr>
              <a:t>VISUALIZATION</a:t>
            </a:r>
          </a:p>
        </p:txBody>
      </p:sp>
      <p:pic>
        <p:nvPicPr>
          <p:cNvPr id="9" name="Picture 2" descr="Data visualization - Free marketing icons">
            <a:extLst>
              <a:ext uri="{FF2B5EF4-FFF2-40B4-BE49-F238E27FC236}">
                <a16:creationId xmlns:a16="http://schemas.microsoft.com/office/drawing/2014/main" id="{D403F875-83FD-84B1-455C-B114C1749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12" y="2584873"/>
            <a:ext cx="3891951" cy="38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BA4F49-6973-DABF-588E-42B77BCA11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307" y="2232767"/>
            <a:ext cx="6225702" cy="3642739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F695D3-0D3E-59C7-E5B0-78FD9B5F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759D9CB-D13C-D7C3-A8B2-46E7515A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121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3E9914-4B26-AFF0-FEFC-2BB5CEF0DB57}"/>
              </a:ext>
            </a:extLst>
          </p:cNvPr>
          <p:cNvSpPr txBox="1"/>
          <p:nvPr/>
        </p:nvSpPr>
        <p:spPr>
          <a:xfrm>
            <a:off x="516301" y="337201"/>
            <a:ext cx="216853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rgbClr val="FFFF00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0AF34-6AD5-B893-2D94-7D36E66279F5}"/>
              </a:ext>
            </a:extLst>
          </p:cNvPr>
          <p:cNvSpPr txBox="1"/>
          <p:nvPr/>
        </p:nvSpPr>
        <p:spPr>
          <a:xfrm>
            <a:off x="2684834" y="337200"/>
            <a:ext cx="216853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FF00"/>
                </a:solidFill>
              </a:rPr>
              <a:t>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E5439-96B2-B3E7-0761-F99EA82C3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37" y="1527244"/>
            <a:ext cx="11053864" cy="471532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B3EBA-1F17-4ADD-4115-699A502E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5EA5B-5920-4452-23AD-674CB0CA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16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E983FF-4977-3E68-6AC7-D4FFE4AE922B}"/>
              </a:ext>
            </a:extLst>
          </p:cNvPr>
          <p:cNvSpPr txBox="1"/>
          <p:nvPr/>
        </p:nvSpPr>
        <p:spPr>
          <a:xfrm>
            <a:off x="327804" y="1548883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KPI’s REQUIREMENT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9D9DB8-C9E3-2F9B-E2ED-D308653C2595}"/>
              </a:ext>
            </a:extLst>
          </p:cNvPr>
          <p:cNvSpPr txBox="1"/>
          <p:nvPr/>
        </p:nvSpPr>
        <p:spPr>
          <a:xfrm>
            <a:off x="327804" y="2025937"/>
            <a:ext cx="11316205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7030A0"/>
                </a:solidFill>
                <a:effectLst/>
                <a:latin typeface="Century Gothic" panose="020B0502020202020204" pitchFamily="34" charset="0"/>
              </a:rPr>
              <a:t>We need to analyze key indicators for our pizza sales data to gain insights into our business performance. Specifically, we want to calculate the following metrics:</a:t>
            </a:r>
          </a:p>
          <a:p>
            <a:pPr algn="l">
              <a:lnSpc>
                <a:spcPct val="150000"/>
              </a:lnSpc>
            </a:pPr>
            <a:endParaRPr lang="en-US" sz="2000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002060"/>
                </a:solidFill>
                <a:effectLst/>
                <a:latin typeface="Century Gothic" panose="020B0502020202020204" pitchFamily="34" charset="0"/>
              </a:rPr>
              <a:t>Total Revenue:</a:t>
            </a:r>
            <a:r>
              <a:rPr lang="en-US" sz="20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2000" b="1" i="0" dirty="0">
                <a:solidFill>
                  <a:schemeClr val="accent2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The sum of the total price of all pizza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Average Order Value: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i="0" dirty="0">
                <a:solidFill>
                  <a:schemeClr val="accent2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The average amount spent per order, calculated by dividing the total revenue by the total number of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Total Pizzas Sold: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i="0" dirty="0">
                <a:solidFill>
                  <a:schemeClr val="accent2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The sum of the quantities of all pizzas sold.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Total Orders: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i="0" dirty="0">
                <a:solidFill>
                  <a:schemeClr val="accent2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The total number of orders placed</a:t>
            </a:r>
            <a:r>
              <a:rPr lang="en-US" sz="2000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Average Pizzas Per Order: </a:t>
            </a:r>
            <a:r>
              <a:rPr lang="en-US" sz="2000" b="1" i="0" dirty="0">
                <a:solidFill>
                  <a:schemeClr val="accent2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The average number of pizzas sold per order, calculated by dividing the total number of pizzas sold by the total number of orders.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2EBF0A-38D7-9315-85C4-3A1F040A1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4" y="218233"/>
            <a:ext cx="9698476" cy="109974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F9C87E-C1FC-8B84-7F85-50388FD6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DD2212-EEEB-4351-C18F-21C06727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732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49D5F6-39C8-1F70-A20E-6B37C544BF3C}"/>
              </a:ext>
            </a:extLst>
          </p:cNvPr>
          <p:cNvSpPr txBox="1"/>
          <p:nvPr/>
        </p:nvSpPr>
        <p:spPr>
          <a:xfrm>
            <a:off x="184826" y="238993"/>
            <a:ext cx="749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ANALYSIS OUTCOMES</a:t>
            </a:r>
            <a:endParaRPr lang="en-IN" sz="3600" b="1" u="sng" dirty="0">
              <a:solidFill>
                <a:schemeClr val="tx2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CBF412-9086-000C-2634-2EF828E59380}"/>
              </a:ext>
            </a:extLst>
          </p:cNvPr>
          <p:cNvSpPr txBox="1"/>
          <p:nvPr/>
        </p:nvSpPr>
        <p:spPr>
          <a:xfrm>
            <a:off x="55123" y="1305819"/>
            <a:ext cx="6096000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HOURS</a:t>
            </a:r>
          </a:p>
          <a:p>
            <a:pPr algn="ctr"/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effectLst/>
                <a:latin typeface="Segoe UI Semibold" panose="020B0702040204020203" pitchFamily="34" charset="0"/>
              </a:rPr>
              <a:t>Peak orders are between 12:00 PM and 1:00 PM, and in evening from 4:00 PM to 7:00 pm.</a:t>
            </a:r>
            <a:endParaRPr lang="en-US" sz="320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algn="ctr"/>
            <a:br>
              <a:rPr lang="en-US" sz="800" dirty="0">
                <a:solidFill>
                  <a:srgbClr val="666666"/>
                </a:solidFill>
                <a:effectLst/>
                <a:latin typeface="Tableau Book"/>
              </a:rPr>
            </a:br>
            <a:endParaRPr lang="en-US" sz="800" dirty="0">
              <a:solidFill>
                <a:srgbClr val="666666"/>
              </a:solidFill>
              <a:effectLst/>
              <a:latin typeface="Tableau Book"/>
            </a:endParaRPr>
          </a:p>
          <a:p>
            <a:pPr algn="ctr"/>
            <a:r>
              <a:rPr lang="en-US" sz="4000" b="1" u="sng" dirty="0">
                <a:solidFill>
                  <a:srgbClr val="00B050"/>
                </a:solidFill>
                <a:effectLst/>
                <a:latin typeface="Tableau Bold"/>
              </a:rPr>
              <a:t>WEEKS</a:t>
            </a:r>
            <a:endParaRPr lang="en-US" sz="4000" dirty="0">
              <a:solidFill>
                <a:srgbClr val="00B050"/>
              </a:solidFill>
              <a:effectLst/>
            </a:endParaRPr>
          </a:p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/>
                <a:latin typeface="Segoe UI Semibold" panose="020B0702040204020203" pitchFamily="34" charset="0"/>
              </a:rPr>
              <a:t>Significant variations in weekly orders, with highest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effectLst/>
                <a:latin typeface="Segoe UI Semibold" panose="020B0702040204020203" pitchFamily="34" charset="0"/>
              </a:rPr>
              <a:t> peak during the 48th week from the month of Dec.</a:t>
            </a:r>
            <a:endParaRPr lang="en-US" sz="360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br>
              <a:rPr lang="en-US" sz="800" dirty="0">
                <a:solidFill>
                  <a:srgbClr val="666666"/>
                </a:solidFill>
                <a:effectLst/>
                <a:latin typeface="Tableau Book"/>
              </a:rPr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A0A209-F05A-8160-4564-934E8B1C7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192" y="4018439"/>
            <a:ext cx="5557736" cy="2600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EB1C61-DED9-101E-A1FB-C0BA020530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192" y="1305819"/>
            <a:ext cx="5557735" cy="247741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5F372-E2CA-50B6-C0DD-537E67B4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95732-18C6-3BB6-562D-57B49425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6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0BE08-724C-7289-7FFA-6B88F9B2EBAA}"/>
              </a:ext>
            </a:extLst>
          </p:cNvPr>
          <p:cNvSpPr txBox="1"/>
          <p:nvPr/>
        </p:nvSpPr>
        <p:spPr>
          <a:xfrm>
            <a:off x="80253" y="238993"/>
            <a:ext cx="7490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ANALYSIS</a:t>
            </a:r>
            <a:r>
              <a:rPr lang="en-US" sz="4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OUTCOMES</a:t>
            </a:r>
            <a:endParaRPr lang="en-IN" sz="4400" b="1" u="sng" dirty="0">
              <a:solidFill>
                <a:schemeClr val="tx2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6BD89-6906-BBE5-EDC1-6E65D22530CE}"/>
              </a:ext>
            </a:extLst>
          </p:cNvPr>
          <p:cNvSpPr txBox="1"/>
          <p:nvPr/>
        </p:nvSpPr>
        <p:spPr>
          <a:xfrm>
            <a:off x="80253" y="1617105"/>
            <a:ext cx="6094378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u="sng" dirty="0">
                <a:solidFill>
                  <a:srgbClr val="00B05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CATEGORY</a:t>
            </a:r>
          </a:p>
          <a:p>
            <a:pPr algn="ctr"/>
            <a:r>
              <a:rPr lang="en-US" sz="3600" dirty="0">
                <a:solidFill>
                  <a:srgbClr val="7030A0"/>
                </a:solidFill>
                <a:latin typeface="Segoe UI Semibold" panose="020B0702040204020203" pitchFamily="34" charset="0"/>
              </a:rPr>
              <a:t>C</a:t>
            </a:r>
            <a:r>
              <a:rPr lang="en-US" sz="3600" dirty="0">
                <a:solidFill>
                  <a:srgbClr val="7030A0"/>
                </a:solidFill>
                <a:effectLst/>
                <a:latin typeface="Segoe UI Semibold" panose="020B0702040204020203" pitchFamily="34" charset="0"/>
              </a:rPr>
              <a:t>lassic category</a:t>
            </a:r>
            <a:r>
              <a:rPr lang="en-US" sz="3600" b="1" dirty="0">
                <a:solidFill>
                  <a:srgbClr val="7030A0"/>
                </a:solidFill>
                <a:effectLst/>
                <a:latin typeface="Segoe UI Semibold" panose="020B0702040204020203" pitchFamily="34" charset="0"/>
              </a:rPr>
              <a:t> contributes to maximum sales, Total Orders &amp; Total Pizzas Sold</a:t>
            </a:r>
            <a:r>
              <a:rPr lang="en-US" sz="3600" b="1" dirty="0">
                <a:solidFill>
                  <a:srgbClr val="FFFF00"/>
                </a:solidFill>
                <a:effectLst/>
                <a:latin typeface="Segoe UI Semibold" panose="020B0702040204020203" pitchFamily="34" charset="0"/>
              </a:rPr>
              <a:t>.</a:t>
            </a:r>
            <a:endParaRPr lang="en-US" sz="3600" dirty="0">
              <a:effectLst/>
            </a:endParaRPr>
          </a:p>
          <a:p>
            <a:pPr algn="ctr"/>
            <a:br>
              <a:rPr lang="en-US" sz="800" dirty="0">
                <a:solidFill>
                  <a:srgbClr val="666666"/>
                </a:solidFill>
                <a:effectLst/>
                <a:latin typeface="Tableau Book"/>
              </a:rPr>
            </a:br>
            <a:endParaRPr lang="en-US" sz="800" dirty="0">
              <a:solidFill>
                <a:srgbClr val="666666"/>
              </a:solidFill>
              <a:effectLst/>
              <a:latin typeface="Tableau Book"/>
            </a:endParaRPr>
          </a:p>
          <a:p>
            <a:pPr algn="ctr"/>
            <a:r>
              <a:rPr lang="en-US" sz="4000" b="1" u="sng" dirty="0">
                <a:solidFill>
                  <a:srgbClr val="00B05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SIZE</a:t>
            </a:r>
            <a:endParaRPr lang="en-US" sz="4000" u="sng" dirty="0">
              <a:solidFill>
                <a:srgbClr val="00B050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US" sz="3600" dirty="0">
                <a:solidFill>
                  <a:schemeClr val="accent2">
                    <a:lumMod val="50000"/>
                  </a:schemeClr>
                </a:solidFill>
                <a:effectLst/>
                <a:latin typeface="Segoe UI Semibold" panose="020B0702040204020203" pitchFamily="34" charset="0"/>
              </a:rPr>
              <a:t>Large Pizza Size contributes to maximum Total Sales.</a:t>
            </a:r>
            <a:endParaRPr lang="en-US" sz="3600" dirty="0"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br>
              <a:rPr lang="en-US" sz="3600" dirty="0">
                <a:solidFill>
                  <a:schemeClr val="accent2">
                    <a:lumMod val="50000"/>
                  </a:schemeClr>
                </a:solidFill>
                <a:effectLst/>
                <a:latin typeface="Tableau Book"/>
              </a:rPr>
            </a:br>
            <a:endParaRPr lang="en-IN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9B4C4-0765-ACD4-1E41-AF04ADBE1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631" y="1342952"/>
            <a:ext cx="2877696" cy="24021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28540F-5AAF-494F-D24F-CFDAFB994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675" y="1342952"/>
            <a:ext cx="2838961" cy="24021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39B98E-EBF7-A415-1624-09072E5958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995" y="3923074"/>
            <a:ext cx="3367335" cy="261391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9C109-F98B-02E8-CDCF-59845BFD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DFB5A-D626-59F0-2A8B-228EA8FF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528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E9EF4-50BB-3B93-1020-5932575A53F5}"/>
              </a:ext>
            </a:extLst>
          </p:cNvPr>
          <p:cNvSpPr txBox="1"/>
          <p:nvPr/>
        </p:nvSpPr>
        <p:spPr>
          <a:xfrm>
            <a:off x="80253" y="238993"/>
            <a:ext cx="7490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ANALYSIS</a:t>
            </a:r>
            <a:r>
              <a:rPr lang="en-US" sz="4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OUTCOMES</a:t>
            </a:r>
            <a:endParaRPr lang="en-IN" sz="4400" b="1" u="sng" dirty="0">
              <a:solidFill>
                <a:schemeClr val="tx2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9E155-86F9-82FE-B9E1-DECCF404B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40" y="1008434"/>
            <a:ext cx="5274013" cy="2153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0E87D-452A-DA2B-B342-560425A678B2}"/>
              </a:ext>
            </a:extLst>
          </p:cNvPr>
          <p:cNvSpPr txBox="1"/>
          <p:nvPr/>
        </p:nvSpPr>
        <p:spPr>
          <a:xfrm>
            <a:off x="249678" y="1097924"/>
            <a:ext cx="617706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chemeClr val="tx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DAYS</a:t>
            </a:r>
          </a:p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effectLst/>
                <a:latin typeface="Segoe UI Semibold" panose="020B0702040204020203" pitchFamily="34" charset="0"/>
              </a:rPr>
              <a:t>Orders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</a:rPr>
              <a:t>are highest on weekends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effectLst/>
                <a:latin typeface="Segoe UI Semibold" panose="020B0702040204020203" pitchFamily="34" charset="0"/>
              </a:rPr>
              <a:t>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</a:rPr>
              <a:t>Friday(3,538)</a:t>
            </a:r>
          </a:p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effectLst/>
                <a:latin typeface="Segoe UI Semibold" panose="020B0702040204020203" pitchFamily="34" charset="0"/>
              </a:rPr>
              <a:t>Thurs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</a:rPr>
              <a:t>day(3,239)</a:t>
            </a:r>
            <a:endParaRPr lang="en-IN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3CEFE-C697-B762-54C4-65B7D22EF00D}"/>
              </a:ext>
            </a:extLst>
          </p:cNvPr>
          <p:cNvSpPr txBox="1"/>
          <p:nvPr/>
        </p:nvSpPr>
        <p:spPr>
          <a:xfrm>
            <a:off x="491247" y="2818630"/>
            <a:ext cx="617706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u="sng" dirty="0">
                <a:solidFill>
                  <a:schemeClr val="tx2"/>
                </a:solidFill>
                <a:effectLst/>
                <a:latin typeface="Tableau Bold"/>
              </a:rPr>
              <a:t>REVENUE</a:t>
            </a:r>
            <a:endParaRPr lang="en-IN" sz="3200" u="sng" dirty="0">
              <a:solidFill>
                <a:schemeClr val="tx2"/>
              </a:solidFill>
              <a:effectLst/>
            </a:endParaRPr>
          </a:p>
          <a:p>
            <a:pPr algn="ctr"/>
            <a:r>
              <a:rPr lang="en-IN" sz="2800" dirty="0">
                <a:solidFill>
                  <a:srgbClr val="002060"/>
                </a:solidFill>
                <a:effectLst/>
                <a:latin typeface="Segoe UI Semibold" panose="020B0702040204020203" pitchFamily="34" charset="0"/>
              </a:rPr>
              <a:t>The Thai Chicken Pizza contributes To Maximum revenue</a:t>
            </a:r>
            <a:endParaRPr lang="en-IN" sz="2800" dirty="0">
              <a:solidFill>
                <a:srgbClr val="002060"/>
              </a:solidFill>
              <a:effectLst/>
            </a:endParaRPr>
          </a:p>
          <a:p>
            <a:pPr algn="ctr"/>
            <a:r>
              <a:rPr lang="en-IN" sz="2800" b="1" u="sng" dirty="0">
                <a:solidFill>
                  <a:schemeClr val="tx2"/>
                </a:solidFill>
                <a:latin typeface="Tableau Bold"/>
              </a:rPr>
              <a:t>Q</a:t>
            </a:r>
            <a:r>
              <a:rPr lang="en-IN" sz="2800" b="1" u="sng" dirty="0">
                <a:solidFill>
                  <a:schemeClr val="tx2"/>
                </a:solidFill>
                <a:effectLst/>
                <a:latin typeface="Tableau Bold"/>
              </a:rPr>
              <a:t>UANTITY</a:t>
            </a:r>
            <a:endParaRPr lang="en-IN" sz="2800" u="sng" dirty="0">
              <a:solidFill>
                <a:schemeClr val="tx2"/>
              </a:solidFill>
              <a:effectLst/>
            </a:endParaRPr>
          </a:p>
          <a:p>
            <a:pPr algn="ctr"/>
            <a:r>
              <a:rPr lang="en-IN" sz="2400" dirty="0">
                <a:solidFill>
                  <a:srgbClr val="080A0B"/>
                </a:solidFill>
                <a:effectLst/>
                <a:latin typeface="Segoe UI Semibold" panose="020B0702040204020203" pitchFamily="34" charset="0"/>
              </a:rPr>
              <a:t>The Classic Deluxe Pizza contributes to Maximum Total Quantities</a:t>
            </a:r>
            <a:endParaRPr lang="en-IN" sz="2400" dirty="0">
              <a:effectLst/>
            </a:endParaRPr>
          </a:p>
          <a:p>
            <a:pPr algn="ctr"/>
            <a:r>
              <a:rPr lang="en-IN" sz="2800" b="1" u="sng" dirty="0">
                <a:solidFill>
                  <a:schemeClr val="tx2"/>
                </a:solidFill>
                <a:effectLst/>
                <a:latin typeface="Segoe UI Semibold" panose="020B0702040204020203" pitchFamily="34" charset="0"/>
              </a:rPr>
              <a:t>TOTAL ORDERS</a:t>
            </a:r>
            <a:endParaRPr lang="en-IN" sz="2800" u="sng" dirty="0">
              <a:solidFill>
                <a:schemeClr val="tx2"/>
              </a:solidFill>
              <a:effectLst/>
            </a:endParaRPr>
          </a:p>
          <a:p>
            <a:pPr algn="ctr"/>
            <a:r>
              <a:rPr lang="en-IN" sz="2800" dirty="0">
                <a:solidFill>
                  <a:srgbClr val="7030A0"/>
                </a:solidFill>
                <a:effectLst/>
                <a:latin typeface="Segoe UI Semibold" panose="020B0702040204020203" pitchFamily="34" charset="0"/>
              </a:rPr>
              <a:t>The Classic Deluxe Pizza contributes to Maximum Total Orders</a:t>
            </a:r>
            <a:endParaRPr lang="en-IN" sz="2800" dirty="0">
              <a:solidFill>
                <a:srgbClr val="7030A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397F7-7F51-AC8B-0962-37092C1F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SAI VAMSIDHAR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A604C-0B6F-9E49-3B7B-0722B516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F468-BB89-409B-9269-132D50432B5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164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Words>491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Algerian</vt:lpstr>
      <vt:lpstr>Aptos</vt:lpstr>
      <vt:lpstr>Aptos Display</vt:lpstr>
      <vt:lpstr>Arial</vt:lpstr>
      <vt:lpstr>Arial Black</vt:lpstr>
      <vt:lpstr>Arial Rounded MT Bold</vt:lpstr>
      <vt:lpstr>Bahnschrift Light</vt:lpstr>
      <vt:lpstr>Century Gothic</vt:lpstr>
      <vt:lpstr>Lato Black</vt:lpstr>
      <vt:lpstr>Segoe UI Semibold</vt:lpstr>
      <vt:lpstr>Tableau Bold</vt:lpstr>
      <vt:lpstr>Tableau Book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vamsidhar itha</dc:creator>
  <cp:lastModifiedBy>sai vamsidhar itha</cp:lastModifiedBy>
  <cp:revision>11</cp:revision>
  <dcterms:created xsi:type="dcterms:W3CDTF">2024-12-19T13:26:15Z</dcterms:created>
  <dcterms:modified xsi:type="dcterms:W3CDTF">2024-12-20T17:00:19Z</dcterms:modified>
</cp:coreProperties>
</file>