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53E7C8-802D-45C3-BE9D-1C15C1ACFAB8}">
  <a:tblStyle styleId="{9453E7C8-802D-45C3-BE9D-1C15C1ACFA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F6D6DEB-ADFE-4339-88E5-534D9E67188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Dovoljno nam je da znamo red u kom se prvi put pojavio simbol unutar tog opsega u zadnjoj koloni i njegov broj pojavljivanja, kako bismo smanjili vreme izvršavanja sa O(n) na O(1).</a:t>
            </a:r>
            <a:endParaRPr/>
          </a:p>
        </p:txBody>
      </p:sp>
      <p:sp>
        <p:nvSpPr>
          <p:cNvPr id="301" name="Google Shape;30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Dodatno je moguće umanjiti i memorijsko zauzeće tako što se neće čuvati svi redovi matrice. Bez obzira na tu promenu, moguće je naći rank.</a:t>
            </a:r>
            <a:endParaRPr/>
          </a:p>
        </p:txBody>
      </p:sp>
      <p:sp>
        <p:nvSpPr>
          <p:cNvPr id="323" name="Google Shape;3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Manje vidljivi brojevi su oni koji zapravo nisu u memoriji. Do njih se dolazi tako što se broji broj pojavljivanja u zadnjoj koloni, odnosno BW trasformaciji sve do prvog dostupnog elements tj. elementa iz memorije. Broj pojavljivanja se doda ili oduzme od prvog nadjenog ranka i rezultat je rank trazenog reda za odgovarajući simbol.</a:t>
            </a:r>
            <a:endParaRPr/>
          </a:p>
        </p:txBody>
      </p:sp>
      <p:sp>
        <p:nvSpPr>
          <p:cNvPr id="373" name="Google Shape;3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d642a8235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d642a8235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FM indeksiranje je na neki nacin spajanje poslednje kolone tj. BW transformacije i ove dve prikazane tabele.</a:t>
            </a:r>
            <a:endParaRPr/>
          </a:p>
          <a:p>
            <a:pPr marL="0" lvl="0" indent="0" algn="l" rtl="0">
              <a:spcBef>
                <a:spcPts val="0"/>
              </a:spcBef>
              <a:spcAft>
                <a:spcPts val="0"/>
              </a:spcAft>
              <a:buNone/>
            </a:pPr>
            <a:r>
              <a:rPr lang="en-US"/>
              <a:t>Tabele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Na sličan načim možemo uštedeti i memoriju kod skraćivanja sufiksnog niza. Tada nastaje problem sa očitavanjem indeksa tj. lokacije na kojoj se patern u sekvenci nalazi. Koristi se LF mapiranje kako bi se došlo do odgovora, ali to zahteva i malo više vremena.</a:t>
            </a:r>
            <a:endParaRPr/>
          </a:p>
        </p:txBody>
      </p:sp>
      <p:sp>
        <p:nvSpPr>
          <p:cNvPr id="421" name="Google Shape;42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Počećemo od rezultata dobijenih za genom Coffea Arabica. Sve vrednosti iz tabele su u milisekundama!</a:t>
            </a:r>
            <a:endParaRPr/>
          </a:p>
          <a:p>
            <a:pPr marL="0" lvl="0" indent="0" algn="l" rtl="0">
              <a:spcBef>
                <a:spcPts val="0"/>
              </a:spcBef>
              <a:spcAft>
                <a:spcPts val="0"/>
              </a:spcAft>
              <a:buNone/>
            </a:pPr>
            <a:r>
              <a:rPr lang="en-US"/>
              <a:t>Iz tabela se može uočiti jedna pravilnost, a to je da se vreme izvršavanja povećava sa povećanjem faktora smanjenja struktura kao što su ovde sufiksni niz i talijeva matrica. To se naročitio primećuje kod povećanja sufiksnog faktora, što je i u redu, jer LF mapiranje uzima više vremena kada je više elemenata ove strukture izostavljeno.</a:t>
            </a:r>
            <a:endParaRPr/>
          </a:p>
          <a:p>
            <a:pPr marL="0" lvl="0" indent="0" algn="l" rtl="0">
              <a:spcBef>
                <a:spcPts val="0"/>
              </a:spcBef>
              <a:spcAft>
                <a:spcPts val="0"/>
              </a:spcAft>
              <a:buNone/>
            </a:pPr>
            <a:r>
              <a:rPr lang="en-US"/>
              <a:t>Druga stvar koja se uočava jeste da je više vremena potrebno kada su dužine paterna manje. Tako na primer, pattern ATGCATG ima 7 slova i za njega je potrebno oko 800 milisekndi, dok je za najduži patern potrebno oko 0.5 milisekundi. U ovom slučaju najduži pattern nije ni pronadjen u sekvenci, što je još jedan razlog zašto je ovaj broj dosta manji u odnosu na ostale. Kad kažem ostale, mislim na crvene vrednosti iz tabela, jer su sve tri dobijene sa istim strukturama. </a:t>
            </a:r>
            <a:endParaRPr/>
          </a:p>
        </p:txBody>
      </p:sp>
      <p:sp>
        <p:nvSpPr>
          <p:cNvPr id="457" name="Google Shape;45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 aspekta memorije, logično je da će se zauzeće memorije smanjivati sa povećanjem faktora tj. smanjivanjem sufiksnog niza i/ili talijeve matrice. Svakako, frapantan je podatak koliko se može uštedeti na memoriji, doduše po cenu porasta vremena izvršavanja, ali maltene zanemarljive promene u odnosu na memorijsko smanjenje. Dakle, to ovde najbolje pokazuje razlika izmedju crvene i zelene vrednosti tj. kada nema optimizacije i kada su faktori 254 i 512 redom za sufiksni niz i talijevu matricu.   </a:t>
            </a:r>
            <a:endParaRPr/>
          </a:p>
        </p:txBody>
      </p:sp>
      <p:sp>
        <p:nvSpPr>
          <p:cNvPr id="482" name="Google Shape;48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Slične se pravilnosti mogu uočiti i ovde. Vreme izvršavanja značajno raste sa povećanjem sufiksnog faktora smanjenja.</a:t>
            </a:r>
            <a:endParaRPr/>
          </a:p>
          <a:p>
            <a:pPr marL="0" lvl="0" indent="0" algn="l" rtl="0">
              <a:spcBef>
                <a:spcPts val="0"/>
              </a:spcBef>
              <a:spcAft>
                <a:spcPts val="0"/>
              </a:spcAft>
              <a:buNone/>
            </a:pPr>
            <a:r>
              <a:rPr lang="en-US"/>
              <a:t>Najviše vremena zahtevaju kraći paterni. Primera radi, ovde je pronadjeno oko 43 hiljada poklapanja najkraćeg paterna, dok je za najduži patern bilo samo 8.</a:t>
            </a:r>
            <a:endParaRPr/>
          </a:p>
          <a:p>
            <a:pPr marL="0" lvl="0" indent="0" algn="l" rtl="0">
              <a:spcBef>
                <a:spcPts val="0"/>
              </a:spcBef>
              <a:spcAft>
                <a:spcPts val="0"/>
              </a:spcAft>
              <a:buNone/>
            </a:pPr>
            <a:r>
              <a:rPr lang="en-US"/>
              <a:t>Opet, crvene vrednosti dokazuju prethodno pomenuto.</a:t>
            </a:r>
            <a:endParaRPr/>
          </a:p>
        </p:txBody>
      </p:sp>
      <p:sp>
        <p:nvSpPr>
          <p:cNvPr id="496" name="Google Shape;49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d911456f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Ovaj genom nam je definitivno zauzeo najviše memorije. Bez optimizacije pretraga sa pomenutim strukturama zauzima skoro 4.5 GB, dok sa faktorima smanjenja 254 i 512 redom za sufiksni niz i talijevu matricu, samo 10.5 MB. Značajnija ušteda u memoriji se primecuje sa smanjenjem talijevog faktora, što je i u redu jer je veći skok izmedju vrednosti faktora i zato što matrica ima onoliko kolona koliko je simbola u genomu, što je ovde 4.</a:t>
            </a:r>
            <a:endParaRPr/>
          </a:p>
        </p:txBody>
      </p:sp>
      <p:sp>
        <p:nvSpPr>
          <p:cNvPr id="521" name="Google Shape;521;gd911456f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d911456f6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gd911456f6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Pre nego sto kazemo sta je FM indeks, proci cemo brzo kroz pojmove kao sto su B ranking, LF mapping i Tally matrica.</a:t>
            </a:r>
            <a:endParaRPr/>
          </a:p>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LF mapiranje koristimo kako bismo našli gde se zadati paterni pojavljuju, medjutim, dobijamo informaciju o polozaju u prvoj koloni, ali ne i lokaciju gde se patern pojavljuje u sekvenci. Ovde je problem što je potrebno ići redom duž opsega i zadnje kolone kako bismo uočili pojavu odredjenog simbola i upamtili njegov rank. </a:t>
            </a:r>
            <a:endParaRPr/>
          </a:p>
        </p:txBody>
      </p:sp>
      <p:sp>
        <p:nvSpPr>
          <p:cNvPr id="198" name="Google Shape;1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0" name="Google Shape;70;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rot="5400000">
            <a:off x="3920332" y="-1256506"/>
            <a:ext cx="4351337"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1" name="Google Shape;41;p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3200"/>
              <a:buFont typeface="Arial"/>
              <a:buNone/>
              <a:defRPr sz="3200">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42" name="Google Shape;42;p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43" name="Google Shape;4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8" name="Google Shape;48;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49" name="Google Shape;49;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0" name="Google Shape;5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1" name="Google Shape;61;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2" name="Google Shape;62;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3" name="Google Shape;63;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4" name="Google Shape;6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200"/>
              <a:buFont typeface="Calibri"/>
              <a:buNone/>
              <a:defRPr sz="12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lt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lt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lt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lt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lt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lt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lt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lt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200"/>
              <a:buFont typeface="Calibri"/>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2"/>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6000"/>
              <a:buFont typeface="Calibri"/>
              <a:buNone/>
            </a:pPr>
            <a:r>
              <a:rPr lang="en-US" sz="6000" b="0" i="0" u="none" dirty="0">
                <a:solidFill>
                  <a:schemeClr val="lt1"/>
                </a:solidFill>
                <a:latin typeface="Calibri"/>
                <a:ea typeface="Calibri"/>
                <a:cs typeface="Calibri"/>
                <a:sym typeface="Calibri"/>
              </a:rPr>
              <a:t>Burrows-Wheeler Transform &amp; FM indexing</a:t>
            </a:r>
            <a:endParaRPr dirty="0"/>
          </a:p>
        </p:txBody>
      </p:sp>
      <p:sp>
        <p:nvSpPr>
          <p:cNvPr id="85" name="Google Shape;85;p13"/>
          <p:cNvSpPr txBox="1">
            <a:spLocks noGrp="1"/>
          </p:cNvSpPr>
          <p:nvPr>
            <p:ph type="subTitle" idx="1"/>
          </p:nvPr>
        </p:nvSpPr>
        <p:spPr>
          <a:xfrm>
            <a:off x="8215312" y="5776913"/>
            <a:ext cx="3976687" cy="51305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400"/>
              <a:buNone/>
            </a:pPr>
            <a:r>
              <a:rPr lang="en-US" sz="2400" b="0" i="0" u="none" dirty="0">
                <a:solidFill>
                  <a:schemeClr val="lt1"/>
                </a:solidFill>
                <a:latin typeface="Calibri"/>
                <a:ea typeface="Calibri"/>
                <a:cs typeface="Calibri"/>
                <a:sym typeface="Calibri"/>
              </a:rPr>
              <a:t>Iva </a:t>
            </a:r>
            <a:r>
              <a:rPr lang="en-US" sz="2400" b="0" i="0" u="none" dirty="0" smtClean="0">
                <a:solidFill>
                  <a:schemeClr val="lt1"/>
                </a:solidFill>
                <a:latin typeface="Calibri"/>
                <a:ea typeface="Calibri"/>
                <a:cs typeface="Calibri"/>
                <a:sym typeface="Calibri"/>
              </a:rPr>
              <a:t>Milojković</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1"/>
          <p:cNvSpPr txBox="1">
            <a:spLocks noGrp="1"/>
          </p:cNvSpPr>
          <p:nvPr>
            <p:ph type="title"/>
          </p:nvPr>
        </p:nvSpPr>
        <p:spPr>
          <a:xfrm>
            <a:off x="387350" y="19050"/>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LF Mapping</a:t>
            </a:r>
            <a:endParaRPr/>
          </a:p>
        </p:txBody>
      </p:sp>
      <p:sp>
        <p:nvSpPr>
          <p:cNvPr id="249" name="Google Shape;249;p21"/>
          <p:cNvSpPr txBox="1"/>
          <p:nvPr/>
        </p:nvSpPr>
        <p:spPr>
          <a:xfrm>
            <a:off x="1566862" y="1909762"/>
            <a:ext cx="3633787" cy="368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How can we find the indices now? </a:t>
            </a:r>
            <a:endParaRPr/>
          </a:p>
        </p:txBody>
      </p:sp>
      <p:grpSp>
        <p:nvGrpSpPr>
          <p:cNvPr id="250" name="Google Shape;250;p21"/>
          <p:cNvGrpSpPr/>
          <p:nvPr/>
        </p:nvGrpSpPr>
        <p:grpSpPr>
          <a:xfrm>
            <a:off x="1633537" y="3138487"/>
            <a:ext cx="4191000" cy="2746375"/>
            <a:chOff x="7809184" y="3445344"/>
            <a:chExt cx="4192246" cy="2747500"/>
          </a:xfrm>
        </p:grpSpPr>
        <p:grpSp>
          <p:nvGrpSpPr>
            <p:cNvPr id="251" name="Google Shape;251;p21"/>
            <p:cNvGrpSpPr/>
            <p:nvPr/>
          </p:nvGrpSpPr>
          <p:grpSpPr>
            <a:xfrm>
              <a:off x="7809184" y="3445344"/>
              <a:ext cx="3293454" cy="2747500"/>
              <a:chOff x="7809184" y="3445344"/>
              <a:chExt cx="3293454" cy="2747500"/>
            </a:xfrm>
          </p:grpSpPr>
          <p:cxnSp>
            <p:nvCxnSpPr>
              <p:cNvPr id="252" name="Google Shape;252;p21"/>
              <p:cNvCxnSpPr/>
              <p:nvPr/>
            </p:nvCxnSpPr>
            <p:spPr>
              <a:xfrm>
                <a:off x="8039439" y="6192844"/>
                <a:ext cx="522443" cy="0"/>
              </a:xfrm>
              <a:prstGeom prst="straightConnector1">
                <a:avLst/>
              </a:prstGeom>
              <a:noFill/>
              <a:ln w="9525" cap="flat" cmpd="sng">
                <a:solidFill>
                  <a:schemeClr val="dk1"/>
                </a:solidFill>
                <a:prstDash val="solid"/>
                <a:miter lim="800000"/>
                <a:headEnd type="none" w="med" len="med"/>
                <a:tailEnd type="triangle" w="med" len="med"/>
              </a:ln>
            </p:spPr>
          </p:cxnSp>
          <p:grpSp>
            <p:nvGrpSpPr>
              <p:cNvPr id="253" name="Google Shape;253;p21"/>
              <p:cNvGrpSpPr/>
              <p:nvPr/>
            </p:nvGrpSpPr>
            <p:grpSpPr>
              <a:xfrm>
                <a:off x="7809184" y="3445344"/>
                <a:ext cx="3197832" cy="2564755"/>
                <a:chOff x="2907898" y="1528536"/>
                <a:chExt cx="3699051" cy="2770810"/>
              </a:xfrm>
            </p:grpSpPr>
            <p:grpSp>
              <p:nvGrpSpPr>
                <p:cNvPr id="254" name="Google Shape;254;p21"/>
                <p:cNvGrpSpPr/>
                <p:nvPr/>
              </p:nvGrpSpPr>
              <p:grpSpPr>
                <a:xfrm>
                  <a:off x="2907898" y="1534583"/>
                  <a:ext cx="1632238" cy="2764763"/>
                  <a:chOff x="2725018" y="2317333"/>
                  <a:chExt cx="1632238" cy="2764763"/>
                </a:xfrm>
              </p:grpSpPr>
              <p:sp>
                <p:nvSpPr>
                  <p:cNvPr id="255" name="Google Shape;255;p21"/>
                  <p:cNvSpPr txBox="1"/>
                  <p:nvPr/>
                </p:nvSpPr>
                <p:spPr>
                  <a:xfrm>
                    <a:off x="3384322" y="3050771"/>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p:txBody>
              </p:sp>
              <p:sp>
                <p:nvSpPr>
                  <p:cNvPr id="256" name="Google Shape;256;p21"/>
                  <p:cNvSpPr txBox="1"/>
                  <p:nvPr/>
                </p:nvSpPr>
                <p:spPr>
                  <a:xfrm>
                    <a:off x="2725018" y="2317333"/>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First Column Rank</a:t>
                    </a:r>
                    <a:endParaRPr/>
                  </a:p>
                </p:txBody>
              </p:sp>
            </p:grpSp>
            <p:grpSp>
              <p:nvGrpSpPr>
                <p:cNvPr id="257" name="Google Shape;257;p21"/>
                <p:cNvGrpSpPr/>
                <p:nvPr/>
              </p:nvGrpSpPr>
              <p:grpSpPr>
                <a:xfrm>
                  <a:off x="4974711" y="1528536"/>
                  <a:ext cx="1632238" cy="2770809"/>
                  <a:chOff x="2913154" y="2311287"/>
                  <a:chExt cx="1632238" cy="2770809"/>
                </a:xfrm>
              </p:grpSpPr>
              <p:sp>
                <p:nvSpPr>
                  <p:cNvPr id="258" name="Google Shape;258;p21"/>
                  <p:cNvSpPr txBox="1"/>
                  <p:nvPr/>
                </p:nvSpPr>
                <p:spPr>
                  <a:xfrm>
                    <a:off x="3384322" y="3050771"/>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p:txBody>
              </p:sp>
              <p:sp>
                <p:nvSpPr>
                  <p:cNvPr id="259" name="Google Shape;259;p21"/>
                  <p:cNvSpPr txBox="1"/>
                  <p:nvPr/>
                </p:nvSpPr>
                <p:spPr>
                  <a:xfrm>
                    <a:off x="2913154" y="2311287"/>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Last Column Rank</a:t>
                    </a:r>
                    <a:endParaRPr/>
                  </a:p>
                </p:txBody>
              </p:sp>
            </p:grpSp>
            <p:sp>
              <p:nvSpPr>
                <p:cNvPr id="260" name="Google Shape;260;p21"/>
                <p:cNvSpPr txBox="1"/>
                <p:nvPr/>
              </p:nvSpPr>
              <p:spPr>
                <a:xfrm>
                  <a:off x="5788777" y="2268020"/>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2</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3</a:t>
                  </a:r>
                  <a:endParaRPr/>
                </a:p>
              </p:txBody>
            </p:sp>
            <p:sp>
              <p:nvSpPr>
                <p:cNvPr id="261" name="Google Shape;261;p21"/>
                <p:cNvSpPr txBox="1"/>
                <p:nvPr/>
              </p:nvSpPr>
              <p:spPr>
                <a:xfrm>
                  <a:off x="2907898" y="2268019"/>
                  <a:ext cx="782434"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 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 5)</a:t>
                  </a:r>
                  <a:endParaRPr/>
                </a:p>
                <a:p>
                  <a:pPr marL="0" marR="0" lvl="0" indent="0" algn="l" rtl="0">
                    <a:lnSpc>
                      <a:spcPct val="100000"/>
                    </a:lnSpc>
                    <a:spcBef>
                      <a:spcPts val="0"/>
                    </a:spcBef>
                    <a:spcAft>
                      <a:spcPts val="0"/>
                    </a:spcAft>
                    <a:buClr>
                      <a:schemeClr val="lt1"/>
                    </a:buClr>
                    <a:buSzPts val="1800"/>
                    <a:buFont typeface="Calibri"/>
                    <a:buNone/>
                  </a:pPr>
                  <a:endParaRPr sz="1800" b="1" i="0" u="none">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endParaRPr sz="1800" b="1" i="0" u="none">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endParaRPr sz="1800" b="1" i="0" u="none">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[5, 7)</a:t>
                  </a:r>
                  <a:endParaRPr/>
                </a:p>
                <a:p>
                  <a:pPr marL="0" marR="0" lvl="0" indent="0" algn="l" rtl="0">
                    <a:lnSpc>
                      <a:spcPct val="100000"/>
                    </a:lnSpc>
                    <a:spcBef>
                      <a:spcPts val="0"/>
                    </a:spcBef>
                    <a:spcAft>
                      <a:spcPts val="0"/>
                    </a:spcAft>
                    <a:buNone/>
                  </a:pPr>
                  <a:endParaRPr sz="1800" b="1" i="0" u="none">
                    <a:solidFill>
                      <a:srgbClr val="92D050"/>
                    </a:solidFill>
                    <a:latin typeface="Calibri"/>
                    <a:ea typeface="Calibri"/>
                    <a:cs typeface="Calibri"/>
                    <a:sym typeface="Calibri"/>
                  </a:endParaRPr>
                </a:p>
              </p:txBody>
            </p:sp>
          </p:grpSp>
          <p:sp>
            <p:nvSpPr>
              <p:cNvPr id="262" name="Google Shape;262;p21"/>
              <p:cNvSpPr txBox="1"/>
              <p:nvPr/>
            </p:nvSpPr>
            <p:spPr>
              <a:xfrm rot="10800000" flipH="1">
                <a:off x="8409437" y="5009672"/>
                <a:ext cx="2299383" cy="546324"/>
              </a:xfrm>
              <a:prstGeom prst="rect">
                <a:avLst/>
              </a:prstGeom>
              <a:solidFill>
                <a:srgbClr val="FFFF00">
                  <a:alpha val="4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263" name="Google Shape;263;p21"/>
              <p:cNvSpPr/>
              <p:nvPr/>
            </p:nvSpPr>
            <p:spPr>
              <a:xfrm>
                <a:off x="10756460" y="5070021"/>
                <a:ext cx="346178" cy="416095"/>
              </a:xfrm>
              <a:prstGeom prst="rightArrow">
                <a:avLst>
                  <a:gd name="adj1" fmla="val 10800"/>
                  <a:gd name="adj2" fmla="val 50000"/>
                </a:avLst>
              </a:prstGeom>
              <a:solidFill>
                <a:srgbClr val="FF0000"/>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grpSp>
        <p:sp>
          <p:nvSpPr>
            <p:cNvPr id="264" name="Google Shape;264;p21"/>
            <p:cNvSpPr txBox="1"/>
            <p:nvPr/>
          </p:nvSpPr>
          <p:spPr>
            <a:xfrm>
              <a:off x="10892578" y="5069965"/>
              <a:ext cx="1108852"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Calibri"/>
                <a:buNone/>
              </a:pPr>
              <a:r>
                <a:rPr lang="en-US" sz="2000" b="1" i="0" u="none">
                  <a:solidFill>
                    <a:srgbClr val="FF0000"/>
                  </a:solidFill>
                  <a:latin typeface="Calibri"/>
                  <a:ea typeface="Calibri"/>
                  <a:cs typeface="Calibri"/>
                  <a:sym typeface="Calibri"/>
                </a:rPr>
                <a:t>[3, 5)</a:t>
              </a:r>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387350" y="19050"/>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LF Mapping</a:t>
            </a:r>
            <a:endParaRPr/>
          </a:p>
        </p:txBody>
      </p:sp>
      <p:sp>
        <p:nvSpPr>
          <p:cNvPr id="270" name="Google Shape;270;p22"/>
          <p:cNvSpPr txBox="1"/>
          <p:nvPr/>
        </p:nvSpPr>
        <p:spPr>
          <a:xfrm>
            <a:off x="1566862" y="1909762"/>
            <a:ext cx="3633787" cy="368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How can we find the indices now? </a:t>
            </a:r>
            <a:endParaRPr/>
          </a:p>
        </p:txBody>
      </p:sp>
      <p:grpSp>
        <p:nvGrpSpPr>
          <p:cNvPr id="271" name="Google Shape;271;p22"/>
          <p:cNvGrpSpPr/>
          <p:nvPr/>
        </p:nvGrpSpPr>
        <p:grpSpPr>
          <a:xfrm>
            <a:off x="1633537" y="3138487"/>
            <a:ext cx="4191000" cy="2746375"/>
            <a:chOff x="7809184" y="3445344"/>
            <a:chExt cx="4192246" cy="2747500"/>
          </a:xfrm>
        </p:grpSpPr>
        <p:grpSp>
          <p:nvGrpSpPr>
            <p:cNvPr id="272" name="Google Shape;272;p22"/>
            <p:cNvGrpSpPr/>
            <p:nvPr/>
          </p:nvGrpSpPr>
          <p:grpSpPr>
            <a:xfrm>
              <a:off x="7809184" y="3445344"/>
              <a:ext cx="3293454" cy="2747500"/>
              <a:chOff x="7809184" y="3445344"/>
              <a:chExt cx="3293454" cy="2747500"/>
            </a:xfrm>
          </p:grpSpPr>
          <p:cxnSp>
            <p:nvCxnSpPr>
              <p:cNvPr id="273" name="Google Shape;273;p22"/>
              <p:cNvCxnSpPr/>
              <p:nvPr/>
            </p:nvCxnSpPr>
            <p:spPr>
              <a:xfrm>
                <a:off x="8039439" y="6192844"/>
                <a:ext cx="522443" cy="0"/>
              </a:xfrm>
              <a:prstGeom prst="straightConnector1">
                <a:avLst/>
              </a:prstGeom>
              <a:noFill/>
              <a:ln w="9525" cap="flat" cmpd="sng">
                <a:solidFill>
                  <a:schemeClr val="dk1"/>
                </a:solidFill>
                <a:prstDash val="solid"/>
                <a:miter lim="800000"/>
                <a:headEnd type="none" w="med" len="med"/>
                <a:tailEnd type="triangle" w="med" len="med"/>
              </a:ln>
            </p:spPr>
          </p:cxnSp>
          <p:grpSp>
            <p:nvGrpSpPr>
              <p:cNvPr id="274" name="Google Shape;274;p22"/>
              <p:cNvGrpSpPr/>
              <p:nvPr/>
            </p:nvGrpSpPr>
            <p:grpSpPr>
              <a:xfrm>
                <a:off x="7809184" y="3445344"/>
                <a:ext cx="3197832" cy="2564755"/>
                <a:chOff x="2907898" y="1528536"/>
                <a:chExt cx="3699051" cy="2770810"/>
              </a:xfrm>
            </p:grpSpPr>
            <p:grpSp>
              <p:nvGrpSpPr>
                <p:cNvPr id="275" name="Google Shape;275;p22"/>
                <p:cNvGrpSpPr/>
                <p:nvPr/>
              </p:nvGrpSpPr>
              <p:grpSpPr>
                <a:xfrm>
                  <a:off x="2907898" y="1534583"/>
                  <a:ext cx="1632238" cy="2764763"/>
                  <a:chOff x="2725018" y="2317333"/>
                  <a:chExt cx="1632238" cy="2764763"/>
                </a:xfrm>
              </p:grpSpPr>
              <p:sp>
                <p:nvSpPr>
                  <p:cNvPr id="276" name="Google Shape;276;p22"/>
                  <p:cNvSpPr txBox="1"/>
                  <p:nvPr/>
                </p:nvSpPr>
                <p:spPr>
                  <a:xfrm>
                    <a:off x="3384322" y="3050771"/>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p:txBody>
              </p:sp>
              <p:sp>
                <p:nvSpPr>
                  <p:cNvPr id="277" name="Google Shape;277;p22"/>
                  <p:cNvSpPr txBox="1"/>
                  <p:nvPr/>
                </p:nvSpPr>
                <p:spPr>
                  <a:xfrm>
                    <a:off x="2725018" y="2317333"/>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First Column Rank</a:t>
                    </a:r>
                    <a:endParaRPr/>
                  </a:p>
                </p:txBody>
              </p:sp>
            </p:grpSp>
            <p:grpSp>
              <p:nvGrpSpPr>
                <p:cNvPr id="278" name="Google Shape;278;p22"/>
                <p:cNvGrpSpPr/>
                <p:nvPr/>
              </p:nvGrpSpPr>
              <p:grpSpPr>
                <a:xfrm>
                  <a:off x="4974711" y="1528536"/>
                  <a:ext cx="1632238" cy="2770809"/>
                  <a:chOff x="2913154" y="2311287"/>
                  <a:chExt cx="1632238" cy="2770809"/>
                </a:xfrm>
              </p:grpSpPr>
              <p:sp>
                <p:nvSpPr>
                  <p:cNvPr id="279" name="Google Shape;279;p22"/>
                  <p:cNvSpPr txBox="1"/>
                  <p:nvPr/>
                </p:nvSpPr>
                <p:spPr>
                  <a:xfrm>
                    <a:off x="3384322" y="3050771"/>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p:txBody>
              </p:sp>
              <p:sp>
                <p:nvSpPr>
                  <p:cNvPr id="280" name="Google Shape;280;p22"/>
                  <p:cNvSpPr txBox="1"/>
                  <p:nvPr/>
                </p:nvSpPr>
                <p:spPr>
                  <a:xfrm>
                    <a:off x="2913154" y="2311287"/>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Last Column Rank</a:t>
                    </a:r>
                    <a:endParaRPr/>
                  </a:p>
                </p:txBody>
              </p:sp>
            </p:grpSp>
            <p:sp>
              <p:nvSpPr>
                <p:cNvPr id="281" name="Google Shape;281;p22"/>
                <p:cNvSpPr txBox="1"/>
                <p:nvPr/>
              </p:nvSpPr>
              <p:spPr>
                <a:xfrm>
                  <a:off x="5788777" y="2268020"/>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2</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3</a:t>
                  </a:r>
                  <a:endParaRPr/>
                </a:p>
              </p:txBody>
            </p:sp>
            <p:sp>
              <p:nvSpPr>
                <p:cNvPr id="282" name="Google Shape;282;p22"/>
                <p:cNvSpPr txBox="1"/>
                <p:nvPr/>
              </p:nvSpPr>
              <p:spPr>
                <a:xfrm>
                  <a:off x="2907898" y="2268019"/>
                  <a:ext cx="782434"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 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 5)</a:t>
                  </a:r>
                  <a:endParaRPr/>
                </a:p>
                <a:p>
                  <a:pPr marL="0" marR="0" lvl="0" indent="0" algn="l" rtl="0">
                    <a:lnSpc>
                      <a:spcPct val="100000"/>
                    </a:lnSpc>
                    <a:spcBef>
                      <a:spcPts val="0"/>
                    </a:spcBef>
                    <a:spcAft>
                      <a:spcPts val="0"/>
                    </a:spcAft>
                    <a:buClr>
                      <a:schemeClr val="lt1"/>
                    </a:buClr>
                    <a:buSzPts val="1800"/>
                    <a:buFont typeface="Calibri"/>
                    <a:buNone/>
                  </a:pPr>
                  <a:endParaRPr sz="1800" b="1" i="0" u="none">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endParaRPr sz="1800" b="1" i="0" u="none">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endParaRPr sz="1800" b="1" i="0" u="none">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[5, 7)</a:t>
                  </a:r>
                  <a:endParaRPr/>
                </a:p>
                <a:p>
                  <a:pPr marL="0" marR="0" lvl="0" indent="0" algn="l" rtl="0">
                    <a:lnSpc>
                      <a:spcPct val="100000"/>
                    </a:lnSpc>
                    <a:spcBef>
                      <a:spcPts val="0"/>
                    </a:spcBef>
                    <a:spcAft>
                      <a:spcPts val="0"/>
                    </a:spcAft>
                    <a:buNone/>
                  </a:pPr>
                  <a:endParaRPr sz="1800" b="1" i="0" u="none">
                    <a:solidFill>
                      <a:srgbClr val="92D050"/>
                    </a:solidFill>
                    <a:latin typeface="Calibri"/>
                    <a:ea typeface="Calibri"/>
                    <a:cs typeface="Calibri"/>
                    <a:sym typeface="Calibri"/>
                  </a:endParaRPr>
                </a:p>
              </p:txBody>
            </p:sp>
          </p:grpSp>
          <p:sp>
            <p:nvSpPr>
              <p:cNvPr id="283" name="Google Shape;283;p22"/>
              <p:cNvSpPr txBox="1"/>
              <p:nvPr/>
            </p:nvSpPr>
            <p:spPr>
              <a:xfrm rot="10800000" flipH="1">
                <a:off x="8409437" y="5009672"/>
                <a:ext cx="2299383" cy="546324"/>
              </a:xfrm>
              <a:prstGeom prst="rect">
                <a:avLst/>
              </a:prstGeom>
              <a:solidFill>
                <a:srgbClr val="FFFF00">
                  <a:alpha val="4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284" name="Google Shape;284;p22"/>
              <p:cNvSpPr/>
              <p:nvPr/>
            </p:nvSpPr>
            <p:spPr>
              <a:xfrm>
                <a:off x="10756460" y="5070021"/>
                <a:ext cx="346178" cy="416095"/>
              </a:xfrm>
              <a:prstGeom prst="rightArrow">
                <a:avLst>
                  <a:gd name="adj1" fmla="val 10800"/>
                  <a:gd name="adj2" fmla="val 50000"/>
                </a:avLst>
              </a:prstGeom>
              <a:solidFill>
                <a:srgbClr val="FF0000"/>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grpSp>
        <p:sp>
          <p:nvSpPr>
            <p:cNvPr id="285" name="Google Shape;285;p22"/>
            <p:cNvSpPr txBox="1"/>
            <p:nvPr/>
          </p:nvSpPr>
          <p:spPr>
            <a:xfrm>
              <a:off x="10892578" y="5069965"/>
              <a:ext cx="1108852"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Calibri"/>
                <a:buNone/>
              </a:pPr>
              <a:r>
                <a:rPr lang="en-US" sz="2000" b="1" i="0" u="none">
                  <a:solidFill>
                    <a:srgbClr val="FF0000"/>
                  </a:solidFill>
                  <a:latin typeface="Calibri"/>
                  <a:ea typeface="Calibri"/>
                  <a:cs typeface="Calibri"/>
                  <a:sym typeface="Calibri"/>
                </a:rPr>
                <a:t>[3, 5)</a:t>
              </a:r>
              <a:endParaRPr/>
            </a:p>
          </p:txBody>
        </p:sp>
      </p:grpSp>
      <p:sp>
        <p:nvSpPr>
          <p:cNvPr id="286" name="Google Shape;286;p22"/>
          <p:cNvSpPr/>
          <p:nvPr/>
        </p:nvSpPr>
        <p:spPr>
          <a:xfrm>
            <a:off x="5705475" y="4762500"/>
            <a:ext cx="344487" cy="415925"/>
          </a:xfrm>
          <a:prstGeom prst="rightArrow">
            <a:avLst>
              <a:gd name="adj1" fmla="val 10800"/>
              <a:gd name="adj2" fmla="val 50000"/>
            </a:avLst>
          </a:prstGeom>
          <a:solidFill>
            <a:srgbClr val="FF0000"/>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287" name="Google Shape;287;p22"/>
          <p:cNvSpPr txBox="1"/>
          <p:nvPr/>
        </p:nvSpPr>
        <p:spPr>
          <a:xfrm>
            <a:off x="6827837" y="3822700"/>
            <a:ext cx="342900" cy="20304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6</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5</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2</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3</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0</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4</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1</a:t>
            </a:r>
            <a:endParaRPr/>
          </a:p>
        </p:txBody>
      </p:sp>
      <p:sp>
        <p:nvSpPr>
          <p:cNvPr id="288" name="Google Shape;288;p22"/>
          <p:cNvSpPr txBox="1"/>
          <p:nvPr/>
        </p:nvSpPr>
        <p:spPr>
          <a:xfrm rot="10800000" flipH="1">
            <a:off x="6235700" y="4702175"/>
            <a:ext cx="1495425" cy="546100"/>
          </a:xfrm>
          <a:prstGeom prst="rect">
            <a:avLst/>
          </a:prstGeom>
          <a:solidFill>
            <a:srgbClr val="FFFF00">
              <a:alpha val="4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289" name="Google Shape;289;p22"/>
          <p:cNvSpPr/>
          <p:nvPr/>
        </p:nvSpPr>
        <p:spPr>
          <a:xfrm>
            <a:off x="7915275" y="4762500"/>
            <a:ext cx="346075" cy="415925"/>
          </a:xfrm>
          <a:prstGeom prst="rightArrow">
            <a:avLst>
              <a:gd name="adj1" fmla="val 10800"/>
              <a:gd name="adj2" fmla="val 50000"/>
            </a:avLst>
          </a:prstGeom>
          <a:solidFill>
            <a:srgbClr val="FF0000"/>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290" name="Google Shape;290;p22"/>
          <p:cNvSpPr txBox="1"/>
          <p:nvPr/>
        </p:nvSpPr>
        <p:spPr>
          <a:xfrm>
            <a:off x="5405437" y="2346325"/>
            <a:ext cx="5932487" cy="6461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Simply by taking values from a suffix array within the range that we received after LF mapping. Let’s check our result…</a:t>
            </a:r>
            <a:endParaRPr/>
          </a:p>
        </p:txBody>
      </p:sp>
      <p:grpSp>
        <p:nvGrpSpPr>
          <p:cNvPr id="291" name="Google Shape;291;p22"/>
          <p:cNvGrpSpPr/>
          <p:nvPr/>
        </p:nvGrpSpPr>
        <p:grpSpPr>
          <a:xfrm>
            <a:off x="8915399" y="4568825"/>
            <a:ext cx="1920875" cy="1284287"/>
            <a:chOff x="9215479" y="4117096"/>
            <a:chExt cx="1920553" cy="1285329"/>
          </a:xfrm>
        </p:grpSpPr>
        <p:sp>
          <p:nvSpPr>
            <p:cNvPr id="292" name="Google Shape;292;p22"/>
            <p:cNvSpPr txBox="1"/>
            <p:nvPr/>
          </p:nvSpPr>
          <p:spPr>
            <a:xfrm>
              <a:off x="9215479" y="4331583"/>
              <a:ext cx="1920553" cy="370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kern="300" spc="910" dirty="0" err="1">
                  <a:solidFill>
                    <a:schemeClr val="lt1"/>
                  </a:solidFill>
                  <a:latin typeface="Calibri"/>
                  <a:ea typeface="Calibri"/>
                  <a:cs typeface="Calibri"/>
                  <a:sym typeface="Calibri"/>
                </a:rPr>
                <a:t>abaaba</a:t>
              </a:r>
              <a:r>
                <a:rPr lang="en-US" sz="1800" b="1" i="0" u="none" kern="300" spc="910" dirty="0">
                  <a:solidFill>
                    <a:schemeClr val="lt1"/>
                  </a:solidFill>
                  <a:latin typeface="Calibri"/>
                  <a:ea typeface="Calibri"/>
                  <a:cs typeface="Calibri"/>
                  <a:sym typeface="Calibri"/>
                </a:rPr>
                <a:t>$</a:t>
              </a:r>
              <a:endParaRPr kern="300" spc="910" dirty="0"/>
            </a:p>
          </p:txBody>
        </p:sp>
        <p:sp>
          <p:nvSpPr>
            <p:cNvPr id="293" name="Google Shape;293;p22"/>
            <p:cNvSpPr txBox="1"/>
            <p:nvPr/>
          </p:nvSpPr>
          <p:spPr>
            <a:xfrm>
              <a:off x="9229765" y="4762143"/>
              <a:ext cx="876153" cy="3701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Calibri"/>
                <a:buNone/>
              </a:pPr>
              <a:r>
                <a:rPr lang="en-US" sz="1800" b="1" i="0" u="none">
                  <a:solidFill>
                    <a:srgbClr val="FF0000"/>
                  </a:solidFill>
                  <a:latin typeface="Calibri"/>
                  <a:ea typeface="Calibri"/>
                  <a:cs typeface="Calibri"/>
                  <a:sym typeface="Calibri"/>
                </a:rPr>
                <a:t>aba</a:t>
              </a:r>
              <a:endParaRPr/>
            </a:p>
          </p:txBody>
        </p:sp>
        <p:sp>
          <p:nvSpPr>
            <p:cNvPr id="294" name="Google Shape;294;p22"/>
            <p:cNvSpPr txBox="1"/>
            <p:nvPr/>
          </p:nvSpPr>
          <p:spPr>
            <a:xfrm>
              <a:off x="9997986" y="5033826"/>
              <a:ext cx="874565" cy="3685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Calibri"/>
                <a:buNone/>
              </a:pPr>
              <a:r>
                <a:rPr lang="en-US" sz="1800" b="1" i="0" u="none">
                  <a:solidFill>
                    <a:srgbClr val="FF0000"/>
                  </a:solidFill>
                  <a:latin typeface="Calibri"/>
                  <a:ea typeface="Calibri"/>
                  <a:cs typeface="Calibri"/>
                  <a:sym typeface="Calibri"/>
                </a:rPr>
                <a:t>aba</a:t>
              </a:r>
              <a:endParaRPr/>
            </a:p>
          </p:txBody>
        </p:sp>
        <p:cxnSp>
          <p:nvCxnSpPr>
            <p:cNvPr id="295" name="Google Shape;295;p22"/>
            <p:cNvCxnSpPr/>
            <p:nvPr/>
          </p:nvCxnSpPr>
          <p:spPr>
            <a:xfrm>
              <a:off x="9367853" y="4663639"/>
              <a:ext cx="0" cy="174767"/>
            </a:xfrm>
            <a:prstGeom prst="straightConnector1">
              <a:avLst/>
            </a:prstGeom>
            <a:noFill/>
            <a:ln w="9525" cap="flat" cmpd="sng">
              <a:solidFill>
                <a:srgbClr val="FF0000"/>
              </a:solidFill>
              <a:prstDash val="solid"/>
              <a:miter lim="800000"/>
              <a:headEnd type="none" w="med" len="med"/>
              <a:tailEnd type="none" w="med" len="med"/>
            </a:ln>
          </p:spPr>
        </p:cxnSp>
        <p:cxnSp>
          <p:nvCxnSpPr>
            <p:cNvPr id="296" name="Google Shape;296;p22"/>
            <p:cNvCxnSpPr/>
            <p:nvPr/>
          </p:nvCxnSpPr>
          <p:spPr>
            <a:xfrm>
              <a:off x="10091632" y="4663639"/>
              <a:ext cx="14286" cy="468693"/>
            </a:xfrm>
            <a:prstGeom prst="straightConnector1">
              <a:avLst/>
            </a:prstGeom>
            <a:noFill/>
            <a:ln w="9525" cap="flat" cmpd="sng">
              <a:solidFill>
                <a:srgbClr val="FF0000"/>
              </a:solidFill>
              <a:prstDash val="solid"/>
              <a:miter lim="800000"/>
              <a:headEnd type="none" w="med" len="med"/>
              <a:tailEnd type="none" w="med" len="med"/>
            </a:ln>
          </p:spPr>
        </p:cxnSp>
        <p:sp>
          <p:nvSpPr>
            <p:cNvPr id="297" name="Google Shape;297;p22"/>
            <p:cNvSpPr txBox="1"/>
            <p:nvPr/>
          </p:nvSpPr>
          <p:spPr>
            <a:xfrm>
              <a:off x="9215479" y="4117096"/>
              <a:ext cx="317447" cy="3685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Calibri"/>
                <a:buNone/>
              </a:pPr>
              <a:r>
                <a:rPr lang="en-US" sz="1800" b="1" i="0" u="none">
                  <a:solidFill>
                    <a:srgbClr val="FF0000"/>
                  </a:solidFill>
                  <a:latin typeface="Calibri"/>
                  <a:ea typeface="Calibri"/>
                  <a:cs typeface="Calibri"/>
                  <a:sym typeface="Calibri"/>
                </a:rPr>
                <a:t>0</a:t>
              </a:r>
              <a:endParaRPr/>
            </a:p>
          </p:txBody>
        </p:sp>
        <p:sp>
          <p:nvSpPr>
            <p:cNvPr id="298" name="Google Shape;298;p22"/>
            <p:cNvSpPr txBox="1"/>
            <p:nvPr/>
          </p:nvSpPr>
          <p:spPr>
            <a:xfrm>
              <a:off x="9947194" y="4117096"/>
              <a:ext cx="317447" cy="3685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Calibri"/>
                <a:buNone/>
              </a:pPr>
              <a:r>
                <a:rPr lang="en-US" sz="1800" b="1" i="0" u="none">
                  <a:solidFill>
                    <a:srgbClr val="FF0000"/>
                  </a:solidFill>
                  <a:latin typeface="Calibri"/>
                  <a:ea typeface="Calibri"/>
                  <a:cs typeface="Calibri"/>
                  <a:sym typeface="Calibri"/>
                </a:rPr>
                <a:t>3</a:t>
              </a:r>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3"/>
          <p:cNvSpPr txBox="1">
            <a:spLocks noGrp="1"/>
          </p:cNvSpPr>
          <p:nvPr>
            <p:ph type="title"/>
          </p:nvPr>
        </p:nvSpPr>
        <p:spPr>
          <a:xfrm>
            <a:off x="387350" y="19050"/>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Tally Matrix</a:t>
            </a:r>
            <a:endParaRPr/>
          </a:p>
        </p:txBody>
      </p:sp>
      <p:sp>
        <p:nvSpPr>
          <p:cNvPr id="304" name="Google Shape;304;p23"/>
          <p:cNvSpPr txBox="1"/>
          <p:nvPr/>
        </p:nvSpPr>
        <p:spPr>
          <a:xfrm>
            <a:off x="5194300" y="2446337"/>
            <a:ext cx="6054725" cy="2862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Now, we can easily extract an information about how many times each symbol occurred in a given range. For example, we want to find </a:t>
            </a:r>
            <a:r>
              <a:rPr lang="en-US" sz="1800" b="1" i="0" u="none">
                <a:solidFill>
                  <a:srgbClr val="FF0000"/>
                </a:solidFill>
                <a:latin typeface="Calibri"/>
                <a:ea typeface="Calibri"/>
                <a:cs typeface="Calibri"/>
                <a:sym typeface="Calibri"/>
              </a:rPr>
              <a:t>b</a:t>
            </a:r>
            <a:r>
              <a:rPr lang="en-US" sz="1600" b="0" i="0" u="none">
                <a:solidFill>
                  <a:schemeClr val="lt1"/>
                </a:solidFill>
                <a:latin typeface="Calibri"/>
                <a:ea typeface="Calibri"/>
                <a:cs typeface="Calibri"/>
                <a:sym typeface="Calibri"/>
              </a:rPr>
              <a:t>s </a:t>
            </a:r>
            <a:r>
              <a:rPr lang="en-US" sz="1800" b="0" i="0" u="none">
                <a:solidFill>
                  <a:schemeClr val="lt1"/>
                </a:solidFill>
                <a:latin typeface="Calibri"/>
                <a:ea typeface="Calibri"/>
                <a:cs typeface="Calibri"/>
                <a:sym typeface="Calibri"/>
              </a:rPr>
              <a:t>in the last column within a range that the first column dictates.</a:t>
            </a:r>
            <a:endParaRPr/>
          </a:p>
          <a:p>
            <a:pPr marL="0" marR="0" lvl="0" indent="0" algn="l" rtl="0">
              <a:lnSpc>
                <a:spcPct val="100000"/>
              </a:lnSpc>
              <a:spcBef>
                <a:spcPts val="0"/>
              </a:spcBef>
              <a:spcAft>
                <a:spcPts val="0"/>
              </a:spcAft>
              <a:buClr>
                <a:schemeClr val="lt1"/>
              </a:buClr>
              <a:buSzPts val="1800"/>
              <a:buFont typeface="Calibri"/>
              <a:buNone/>
            </a:pPr>
            <a:endParaRPr sz="1800" b="0" i="0" u="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The number of </a:t>
            </a:r>
            <a:r>
              <a:rPr lang="en-US" sz="1800" b="1" i="0" u="none">
                <a:solidFill>
                  <a:srgbClr val="FF0000"/>
                </a:solidFill>
                <a:latin typeface="Calibri"/>
                <a:ea typeface="Calibri"/>
                <a:cs typeface="Calibri"/>
                <a:sym typeface="Calibri"/>
              </a:rPr>
              <a:t>b</a:t>
            </a:r>
            <a:r>
              <a:rPr lang="en-US" sz="1600" b="0" i="0" u="none">
                <a:solidFill>
                  <a:schemeClr val="lt1"/>
                </a:solidFill>
                <a:latin typeface="Calibri"/>
                <a:ea typeface="Calibri"/>
                <a:cs typeface="Calibri"/>
                <a:sym typeface="Calibri"/>
              </a:rPr>
              <a:t>s</a:t>
            </a:r>
            <a:r>
              <a:rPr lang="en-US" sz="1800" b="0" i="0" u="none">
                <a:solidFill>
                  <a:schemeClr val="lt1"/>
                </a:solidFill>
                <a:latin typeface="Calibri"/>
                <a:ea typeface="Calibri"/>
                <a:cs typeface="Calibri"/>
                <a:sym typeface="Calibri"/>
              </a:rPr>
              <a:t> in this range is </a:t>
            </a:r>
            <a:r>
              <a:rPr lang="en-US" sz="1800" b="0" i="0" u="none">
                <a:solidFill>
                  <a:schemeClr val="accent2"/>
                </a:solidFill>
                <a:latin typeface="Calibri"/>
                <a:ea typeface="Calibri"/>
                <a:cs typeface="Calibri"/>
                <a:sym typeface="Calibri"/>
              </a:rPr>
              <a:t>2 – 0 = 2</a:t>
            </a:r>
            <a:endParaRPr/>
          </a:p>
          <a:p>
            <a:pPr marL="0" marR="0" lvl="0" indent="0" algn="l" rtl="0">
              <a:lnSpc>
                <a:spcPct val="100000"/>
              </a:lnSpc>
              <a:spcBef>
                <a:spcPts val="0"/>
              </a:spcBef>
              <a:spcAft>
                <a:spcPts val="0"/>
              </a:spcAft>
              <a:buClr>
                <a:schemeClr val="lt1"/>
              </a:buClr>
              <a:buSzPts val="1800"/>
              <a:buFont typeface="Calibri"/>
              <a:buNone/>
            </a:pPr>
            <a:endParaRPr sz="1800" b="0" i="0" u="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So now that we know that number and the rank of the first </a:t>
            </a:r>
            <a:r>
              <a:rPr lang="en-US" sz="1800" b="1" i="0" u="none">
                <a:solidFill>
                  <a:srgbClr val="FF0000"/>
                </a:solidFill>
                <a:latin typeface="Calibri"/>
                <a:ea typeface="Calibri"/>
                <a:cs typeface="Calibri"/>
                <a:sym typeface="Calibri"/>
              </a:rPr>
              <a:t>b</a:t>
            </a:r>
            <a:r>
              <a:rPr lang="en-US" sz="1800" b="0" i="0" u="none">
                <a:solidFill>
                  <a:schemeClr val="lt1"/>
                </a:solidFill>
                <a:latin typeface="Calibri"/>
                <a:ea typeface="Calibri"/>
                <a:cs typeface="Calibri"/>
                <a:sym typeface="Calibri"/>
              </a:rPr>
              <a:t> from the mentioned range we can easily determine </a:t>
            </a:r>
            <a:r>
              <a:rPr lang="en-US" sz="1800" b="1" i="0" u="none">
                <a:solidFill>
                  <a:srgbClr val="FF0000"/>
                </a:solidFill>
                <a:latin typeface="Calibri"/>
                <a:ea typeface="Calibri"/>
                <a:cs typeface="Calibri"/>
                <a:sym typeface="Calibri"/>
              </a:rPr>
              <a:t>b</a:t>
            </a:r>
            <a:r>
              <a:rPr lang="en-US" sz="1600" b="0" i="0" u="none">
                <a:solidFill>
                  <a:schemeClr val="lt1"/>
                </a:solidFill>
                <a:latin typeface="Calibri"/>
                <a:ea typeface="Calibri"/>
                <a:cs typeface="Calibri"/>
                <a:sym typeface="Calibri"/>
              </a:rPr>
              <a:t>s</a:t>
            </a:r>
            <a:r>
              <a:rPr lang="en-US" sz="1800" b="0" i="0" u="none">
                <a:solidFill>
                  <a:schemeClr val="lt1"/>
                </a:solidFill>
                <a:latin typeface="Calibri"/>
                <a:ea typeface="Calibri"/>
                <a:cs typeface="Calibri"/>
                <a:sym typeface="Calibri"/>
              </a:rPr>
              <a:t> in the first column.</a:t>
            </a:r>
            <a:endParaRPr/>
          </a:p>
        </p:txBody>
      </p:sp>
      <p:sp>
        <p:nvSpPr>
          <p:cNvPr id="305" name="Google Shape;305;p23"/>
          <p:cNvSpPr txBox="1"/>
          <p:nvPr/>
        </p:nvSpPr>
        <p:spPr>
          <a:xfrm>
            <a:off x="1074737" y="1431925"/>
            <a:ext cx="8994775" cy="64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In order to make this search more simple, we use tally matrix which represents the structure below. The idea is to skip the linear searching in the last column!</a:t>
            </a:r>
            <a:endParaRPr/>
          </a:p>
        </p:txBody>
      </p:sp>
      <p:grpSp>
        <p:nvGrpSpPr>
          <p:cNvPr id="306" name="Google Shape;306;p23"/>
          <p:cNvGrpSpPr/>
          <p:nvPr/>
        </p:nvGrpSpPr>
        <p:grpSpPr>
          <a:xfrm>
            <a:off x="944562" y="2446335"/>
            <a:ext cx="3821112" cy="2668589"/>
            <a:chOff x="1028180" y="2314808"/>
            <a:chExt cx="3820102" cy="2667375"/>
          </a:xfrm>
        </p:grpSpPr>
        <p:grpSp>
          <p:nvGrpSpPr>
            <p:cNvPr id="307" name="Google Shape;307;p23"/>
            <p:cNvGrpSpPr/>
            <p:nvPr/>
          </p:nvGrpSpPr>
          <p:grpSpPr>
            <a:xfrm>
              <a:off x="2132676" y="2314808"/>
              <a:ext cx="2715606" cy="2667375"/>
              <a:chOff x="1883295" y="1924110"/>
              <a:chExt cx="2715606" cy="2667376"/>
            </a:xfrm>
          </p:grpSpPr>
          <p:grpSp>
            <p:nvGrpSpPr>
              <p:cNvPr id="308" name="Google Shape;308;p23"/>
              <p:cNvGrpSpPr/>
              <p:nvPr/>
            </p:nvGrpSpPr>
            <p:grpSpPr>
              <a:xfrm>
                <a:off x="1883295" y="1924113"/>
                <a:ext cx="1631950" cy="2667373"/>
                <a:chOff x="-1583162" y="2433255"/>
                <a:chExt cx="1632238" cy="2667278"/>
              </a:xfrm>
            </p:grpSpPr>
            <p:sp>
              <p:nvSpPr>
                <p:cNvPr id="309" name="Google Shape;309;p23"/>
                <p:cNvSpPr txBox="1"/>
                <p:nvPr/>
              </p:nvSpPr>
              <p:spPr>
                <a:xfrm>
                  <a:off x="-938492" y="3069208"/>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p:txBody>
            </p:sp>
            <p:sp>
              <p:nvSpPr>
                <p:cNvPr id="310" name="Google Shape;310;p23"/>
                <p:cNvSpPr txBox="1"/>
                <p:nvPr/>
              </p:nvSpPr>
              <p:spPr>
                <a:xfrm>
                  <a:off x="-1583162" y="2433255"/>
                  <a:ext cx="1632238" cy="5232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Last Column </a:t>
                  </a:r>
                  <a:br>
                    <a:rPr lang="en-US" sz="1400" b="0" i="0" u="none">
                      <a:solidFill>
                        <a:srgbClr val="92D050"/>
                      </a:solidFill>
                      <a:latin typeface="Calibri"/>
                      <a:ea typeface="Calibri"/>
                      <a:cs typeface="Calibri"/>
                      <a:sym typeface="Calibri"/>
                    </a:rPr>
                  </a:br>
                  <a:r>
                    <a:rPr lang="en-US" sz="1400" b="0" i="0" u="none">
                      <a:solidFill>
                        <a:srgbClr val="92D050"/>
                      </a:solidFill>
                      <a:latin typeface="Calibri"/>
                      <a:ea typeface="Calibri"/>
                      <a:cs typeface="Calibri"/>
                      <a:sym typeface="Calibri"/>
                    </a:rPr>
                    <a:t>Rank</a:t>
                  </a:r>
                  <a:endParaRPr/>
                </a:p>
              </p:txBody>
            </p:sp>
          </p:grpSp>
          <p:grpSp>
            <p:nvGrpSpPr>
              <p:cNvPr id="311" name="Google Shape;311;p23"/>
              <p:cNvGrpSpPr/>
              <p:nvPr/>
            </p:nvGrpSpPr>
            <p:grpSpPr>
              <a:xfrm>
                <a:off x="2966951" y="1924110"/>
                <a:ext cx="1631950" cy="2665846"/>
                <a:chOff x="-1666419" y="2740499"/>
                <a:chExt cx="1632238" cy="2665758"/>
              </a:xfrm>
            </p:grpSpPr>
            <p:sp>
              <p:nvSpPr>
                <p:cNvPr id="312" name="Google Shape;312;p23"/>
                <p:cNvSpPr txBox="1"/>
                <p:nvPr/>
              </p:nvSpPr>
              <p:spPr>
                <a:xfrm>
                  <a:off x="-1294546" y="3099098"/>
                  <a:ext cx="280643" cy="23071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dirty="0" smtClean="0">
                      <a:solidFill>
                        <a:srgbClr val="92D050"/>
                      </a:solidFill>
                      <a:latin typeface="Calibri"/>
                      <a:ea typeface="Calibri"/>
                      <a:cs typeface="Calibri"/>
                      <a:sym typeface="Calibri"/>
                    </a:rPr>
                    <a:t>a</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3</a:t>
                  </a: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4</a:t>
                  </a:r>
                  <a:endParaRPr b="1" dirty="0">
                    <a:solidFill>
                      <a:schemeClr val="bg1"/>
                    </a:solidFill>
                  </a:endParaRPr>
                </a:p>
              </p:txBody>
            </p:sp>
            <p:sp>
              <p:nvSpPr>
                <p:cNvPr id="313" name="Google Shape;313;p23"/>
                <p:cNvSpPr txBox="1"/>
                <p:nvPr/>
              </p:nvSpPr>
              <p:spPr>
                <a:xfrm>
                  <a:off x="-1666419" y="2740499"/>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Tally Matrix</a:t>
                  </a:r>
                  <a:endParaRPr/>
                </a:p>
              </p:txBody>
            </p:sp>
          </p:grpSp>
        </p:grpSp>
        <p:grpSp>
          <p:nvGrpSpPr>
            <p:cNvPr id="314" name="Google Shape;314;p23"/>
            <p:cNvGrpSpPr/>
            <p:nvPr/>
          </p:nvGrpSpPr>
          <p:grpSpPr>
            <a:xfrm>
              <a:off x="1028180" y="2314810"/>
              <a:ext cx="1631950" cy="2667372"/>
              <a:chOff x="2956387" y="2624733"/>
              <a:chExt cx="1632238" cy="2667279"/>
            </a:xfrm>
          </p:grpSpPr>
          <p:sp>
            <p:nvSpPr>
              <p:cNvPr id="315" name="Google Shape;315;p23"/>
              <p:cNvSpPr txBox="1"/>
              <p:nvPr/>
            </p:nvSpPr>
            <p:spPr>
              <a:xfrm>
                <a:off x="3614052" y="3260687"/>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p:txBody>
          </p:sp>
          <p:sp>
            <p:nvSpPr>
              <p:cNvPr id="316" name="Google Shape;316;p23"/>
              <p:cNvSpPr txBox="1"/>
              <p:nvPr/>
            </p:nvSpPr>
            <p:spPr>
              <a:xfrm>
                <a:off x="2956387" y="2624733"/>
                <a:ext cx="1632238" cy="5232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First Column </a:t>
                </a:r>
                <a:br>
                  <a:rPr lang="en-US" sz="1400" b="0" i="0" u="none">
                    <a:solidFill>
                      <a:srgbClr val="92D050"/>
                    </a:solidFill>
                    <a:latin typeface="Calibri"/>
                    <a:ea typeface="Calibri"/>
                    <a:cs typeface="Calibri"/>
                    <a:sym typeface="Calibri"/>
                  </a:rPr>
                </a:br>
                <a:r>
                  <a:rPr lang="en-US" sz="1400" b="0" i="0" u="none">
                    <a:solidFill>
                      <a:srgbClr val="92D050"/>
                    </a:solidFill>
                    <a:latin typeface="Calibri"/>
                    <a:ea typeface="Calibri"/>
                    <a:cs typeface="Calibri"/>
                    <a:sym typeface="Calibri"/>
                  </a:rPr>
                  <a:t>Rank</a:t>
                </a:r>
                <a:endParaRPr/>
              </a:p>
            </p:txBody>
          </p:sp>
        </p:grpSp>
        <p:cxnSp>
          <p:nvCxnSpPr>
            <p:cNvPr id="317" name="Google Shape;317;p23"/>
            <p:cNvCxnSpPr/>
            <p:nvPr/>
          </p:nvCxnSpPr>
          <p:spPr>
            <a:xfrm>
              <a:off x="1685231" y="3266877"/>
              <a:ext cx="2678992" cy="0"/>
            </a:xfrm>
            <a:prstGeom prst="straightConnector1">
              <a:avLst/>
            </a:prstGeom>
            <a:noFill/>
            <a:ln w="9525" cap="flat" cmpd="sng">
              <a:solidFill>
                <a:schemeClr val="accent2"/>
              </a:solidFill>
              <a:prstDash val="solid"/>
              <a:miter lim="800000"/>
              <a:headEnd type="none" w="med" len="med"/>
              <a:tailEnd type="none" w="med" len="med"/>
            </a:ln>
          </p:spPr>
        </p:cxnSp>
        <p:cxnSp>
          <p:nvCxnSpPr>
            <p:cNvPr id="318" name="Google Shape;318;p23"/>
            <p:cNvCxnSpPr/>
            <p:nvPr/>
          </p:nvCxnSpPr>
          <p:spPr>
            <a:xfrm>
              <a:off x="1685232" y="4374448"/>
              <a:ext cx="2678992" cy="0"/>
            </a:xfrm>
            <a:prstGeom prst="straightConnector1">
              <a:avLst/>
            </a:prstGeom>
            <a:noFill/>
            <a:ln w="9525" cap="flat" cmpd="sng">
              <a:solidFill>
                <a:schemeClr val="accent2"/>
              </a:solidFill>
              <a:prstDash val="solid"/>
              <a:miter lim="800000"/>
              <a:headEnd type="none" w="med" len="med"/>
              <a:tailEnd type="none" w="med" len="med"/>
            </a:ln>
          </p:spPr>
        </p:cxnSp>
        <p:sp>
          <p:nvSpPr>
            <p:cNvPr id="319" name="Google Shape;319;p23"/>
            <p:cNvSpPr txBox="1"/>
            <p:nvPr/>
          </p:nvSpPr>
          <p:spPr>
            <a:xfrm>
              <a:off x="4099181" y="3016167"/>
              <a:ext cx="265043" cy="250711"/>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320" name="Google Shape;320;p23"/>
            <p:cNvSpPr txBox="1"/>
            <p:nvPr/>
          </p:nvSpPr>
          <p:spPr>
            <a:xfrm>
              <a:off x="4099180" y="4123737"/>
              <a:ext cx="265043" cy="250711"/>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grpSp>
      <p:sp>
        <p:nvSpPr>
          <p:cNvPr id="20" name="Google Shape;312;p23"/>
          <p:cNvSpPr txBox="1"/>
          <p:nvPr/>
        </p:nvSpPr>
        <p:spPr>
          <a:xfrm>
            <a:off x="3996595" y="2805109"/>
            <a:ext cx="280668"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dirty="0">
                <a:solidFill>
                  <a:srgbClr val="92D050"/>
                </a:solidFill>
                <a:latin typeface="Calibri"/>
                <a:ea typeface="Calibri"/>
                <a:cs typeface="Calibri"/>
                <a:sym typeface="Calibri"/>
              </a:rPr>
              <a:t>b</a:t>
            </a:r>
            <a:endParaRPr lang="en-US" sz="1800" b="1" i="0" u="none" dirty="0" smtClean="0">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0</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2</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2</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2</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endParaRPr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4"/>
          <p:cNvSpPr txBox="1">
            <a:spLocks noGrp="1"/>
          </p:cNvSpPr>
          <p:nvPr>
            <p:ph type="title"/>
          </p:nvPr>
        </p:nvSpPr>
        <p:spPr>
          <a:xfrm>
            <a:off x="387350" y="19050"/>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Tally Matrix</a:t>
            </a:r>
            <a:endParaRPr/>
          </a:p>
        </p:txBody>
      </p:sp>
      <p:sp>
        <p:nvSpPr>
          <p:cNvPr id="326" name="Google Shape;326;p24"/>
          <p:cNvSpPr txBox="1"/>
          <p:nvPr/>
        </p:nvSpPr>
        <p:spPr>
          <a:xfrm>
            <a:off x="2481262" y="1325562"/>
            <a:ext cx="2854325"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ADVANTAGE</a:t>
            </a:r>
            <a:endParaRPr/>
          </a:p>
          <a:p>
            <a:pPr marL="0" marR="0" lvl="0" indent="0" algn="l" rtl="0">
              <a:lnSpc>
                <a:spcPct val="100000"/>
              </a:lnSpc>
              <a:spcBef>
                <a:spcPts val="0"/>
              </a:spcBef>
              <a:spcAft>
                <a:spcPts val="0"/>
              </a:spcAft>
              <a:buClr>
                <a:schemeClr val="lt1"/>
              </a:buClr>
              <a:buSzPts val="1800"/>
              <a:buFont typeface="Calibri"/>
              <a:buNone/>
            </a:pPr>
            <a:endParaRPr sz="1800" b="0" i="0" u="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Scanning takes </a:t>
            </a:r>
            <a:r>
              <a:rPr lang="en-US" sz="1800" b="0" i="1" u="none">
                <a:solidFill>
                  <a:schemeClr val="lt1"/>
                </a:solidFill>
                <a:latin typeface="Calibri"/>
                <a:ea typeface="Calibri"/>
                <a:cs typeface="Calibri"/>
                <a:sym typeface="Calibri"/>
              </a:rPr>
              <a:t>O</a:t>
            </a:r>
            <a:r>
              <a:rPr lang="en-US" sz="1800" b="0" i="0" u="none">
                <a:solidFill>
                  <a:schemeClr val="lt1"/>
                </a:solidFill>
                <a:latin typeface="Calibri"/>
                <a:ea typeface="Calibri"/>
                <a:cs typeface="Calibri"/>
                <a:sym typeface="Calibri"/>
              </a:rPr>
              <a:t>(range length) is decreased to </a:t>
            </a:r>
            <a:r>
              <a:rPr lang="en-US" sz="1800" b="0" i="1" u="none">
                <a:solidFill>
                  <a:schemeClr val="lt1"/>
                </a:solidFill>
                <a:latin typeface="Calibri"/>
                <a:ea typeface="Calibri"/>
                <a:cs typeface="Calibri"/>
                <a:sym typeface="Calibri"/>
              </a:rPr>
              <a:t>O</a:t>
            </a:r>
            <a:r>
              <a:rPr lang="en-US" sz="1800" b="0" i="0" u="none">
                <a:solidFill>
                  <a:schemeClr val="lt1"/>
                </a:solidFill>
                <a:latin typeface="Calibri"/>
                <a:ea typeface="Calibri"/>
                <a:cs typeface="Calibri"/>
                <a:sym typeface="Calibri"/>
              </a:rPr>
              <a:t>(1)</a:t>
            </a:r>
            <a:endParaRPr/>
          </a:p>
        </p:txBody>
      </p:sp>
      <p:grpSp>
        <p:nvGrpSpPr>
          <p:cNvPr id="327" name="Google Shape;327;p24"/>
          <p:cNvGrpSpPr/>
          <p:nvPr/>
        </p:nvGrpSpPr>
        <p:grpSpPr>
          <a:xfrm>
            <a:off x="1377950" y="3186112"/>
            <a:ext cx="3819525" cy="2668587"/>
            <a:chOff x="1028180" y="2314810"/>
            <a:chExt cx="3820102" cy="2667374"/>
          </a:xfrm>
        </p:grpSpPr>
        <p:grpSp>
          <p:nvGrpSpPr>
            <p:cNvPr id="328" name="Google Shape;328;p24"/>
            <p:cNvGrpSpPr/>
            <p:nvPr/>
          </p:nvGrpSpPr>
          <p:grpSpPr>
            <a:xfrm>
              <a:off x="2132676" y="2314811"/>
              <a:ext cx="2715606" cy="2667373"/>
              <a:chOff x="1883295" y="1924113"/>
              <a:chExt cx="2715606" cy="2667373"/>
            </a:xfrm>
          </p:grpSpPr>
          <p:grpSp>
            <p:nvGrpSpPr>
              <p:cNvPr id="329" name="Google Shape;329;p24"/>
              <p:cNvGrpSpPr/>
              <p:nvPr/>
            </p:nvGrpSpPr>
            <p:grpSpPr>
              <a:xfrm>
                <a:off x="1883295" y="1924113"/>
                <a:ext cx="1631950" cy="2667373"/>
                <a:chOff x="-1583162" y="2433255"/>
                <a:chExt cx="1632238" cy="2667278"/>
              </a:xfrm>
            </p:grpSpPr>
            <p:sp>
              <p:nvSpPr>
                <p:cNvPr id="330" name="Google Shape;330;p24"/>
                <p:cNvSpPr txBox="1"/>
                <p:nvPr/>
              </p:nvSpPr>
              <p:spPr>
                <a:xfrm>
                  <a:off x="-938492" y="3069208"/>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p:txBody>
            </p:sp>
            <p:sp>
              <p:nvSpPr>
                <p:cNvPr id="331" name="Google Shape;331;p24"/>
                <p:cNvSpPr txBox="1"/>
                <p:nvPr/>
              </p:nvSpPr>
              <p:spPr>
                <a:xfrm>
                  <a:off x="-1583162" y="2433255"/>
                  <a:ext cx="1632238" cy="5232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Last Column </a:t>
                  </a:r>
                  <a:br>
                    <a:rPr lang="en-US" sz="1400" b="0" i="0" u="none">
                      <a:solidFill>
                        <a:srgbClr val="92D050"/>
                      </a:solidFill>
                      <a:latin typeface="Calibri"/>
                      <a:ea typeface="Calibri"/>
                      <a:cs typeface="Calibri"/>
                      <a:sym typeface="Calibri"/>
                    </a:rPr>
                  </a:br>
                  <a:r>
                    <a:rPr lang="en-US" sz="1400" b="0" i="0" u="none">
                      <a:solidFill>
                        <a:srgbClr val="92D050"/>
                      </a:solidFill>
                      <a:latin typeface="Calibri"/>
                      <a:ea typeface="Calibri"/>
                      <a:cs typeface="Calibri"/>
                      <a:sym typeface="Calibri"/>
                    </a:rPr>
                    <a:t>Rank</a:t>
                  </a:r>
                  <a:endParaRPr/>
                </a:p>
              </p:txBody>
            </p:sp>
          </p:grpSp>
          <p:sp>
            <p:nvSpPr>
              <p:cNvPr id="334" name="Google Shape;334;p24"/>
              <p:cNvSpPr txBox="1"/>
              <p:nvPr/>
            </p:nvSpPr>
            <p:spPr>
              <a:xfrm>
                <a:off x="2966951" y="1924113"/>
                <a:ext cx="1631950" cy="3077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Tally Matrix</a:t>
                </a:r>
                <a:endParaRPr/>
              </a:p>
            </p:txBody>
          </p:sp>
        </p:grpSp>
        <p:grpSp>
          <p:nvGrpSpPr>
            <p:cNvPr id="335" name="Google Shape;335;p24"/>
            <p:cNvGrpSpPr/>
            <p:nvPr/>
          </p:nvGrpSpPr>
          <p:grpSpPr>
            <a:xfrm>
              <a:off x="1028180" y="2314810"/>
              <a:ext cx="1631950" cy="2667373"/>
              <a:chOff x="2956387" y="2624733"/>
              <a:chExt cx="1632238" cy="2667279"/>
            </a:xfrm>
          </p:grpSpPr>
          <p:sp>
            <p:nvSpPr>
              <p:cNvPr id="336" name="Google Shape;336;p24"/>
              <p:cNvSpPr txBox="1"/>
              <p:nvPr/>
            </p:nvSpPr>
            <p:spPr>
              <a:xfrm>
                <a:off x="3614052" y="3260687"/>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p:txBody>
          </p:sp>
          <p:sp>
            <p:nvSpPr>
              <p:cNvPr id="337" name="Google Shape;337;p24"/>
              <p:cNvSpPr txBox="1"/>
              <p:nvPr/>
            </p:nvSpPr>
            <p:spPr>
              <a:xfrm>
                <a:off x="2956387" y="2624733"/>
                <a:ext cx="1632238" cy="5232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First Column </a:t>
                </a:r>
                <a:br>
                  <a:rPr lang="en-US" sz="1400" b="0" i="0" u="none">
                    <a:solidFill>
                      <a:srgbClr val="92D050"/>
                    </a:solidFill>
                    <a:latin typeface="Calibri"/>
                    <a:ea typeface="Calibri"/>
                    <a:cs typeface="Calibri"/>
                    <a:sym typeface="Calibri"/>
                  </a:rPr>
                </a:br>
                <a:r>
                  <a:rPr lang="en-US" sz="1400" b="0" i="0" u="none">
                    <a:solidFill>
                      <a:srgbClr val="92D050"/>
                    </a:solidFill>
                    <a:latin typeface="Calibri"/>
                    <a:ea typeface="Calibri"/>
                    <a:cs typeface="Calibri"/>
                    <a:sym typeface="Calibri"/>
                  </a:rPr>
                  <a:t>Rank</a:t>
                </a:r>
                <a:endParaRPr/>
              </a:p>
            </p:txBody>
          </p:sp>
        </p:grpSp>
        <p:cxnSp>
          <p:nvCxnSpPr>
            <p:cNvPr id="338" name="Google Shape;338;p24"/>
            <p:cNvCxnSpPr/>
            <p:nvPr/>
          </p:nvCxnSpPr>
          <p:spPr>
            <a:xfrm>
              <a:off x="1685504" y="3266877"/>
              <a:ext cx="2678518" cy="0"/>
            </a:xfrm>
            <a:prstGeom prst="straightConnector1">
              <a:avLst/>
            </a:prstGeom>
            <a:noFill/>
            <a:ln w="9525" cap="flat" cmpd="sng">
              <a:solidFill>
                <a:schemeClr val="accent2"/>
              </a:solidFill>
              <a:prstDash val="solid"/>
              <a:miter lim="800000"/>
              <a:headEnd type="none" w="med" len="med"/>
              <a:tailEnd type="none" w="med" len="med"/>
            </a:ln>
          </p:spPr>
        </p:cxnSp>
        <p:cxnSp>
          <p:nvCxnSpPr>
            <p:cNvPr id="339" name="Google Shape;339;p24"/>
            <p:cNvCxnSpPr/>
            <p:nvPr/>
          </p:nvCxnSpPr>
          <p:spPr>
            <a:xfrm>
              <a:off x="1685504" y="4374448"/>
              <a:ext cx="2678518" cy="0"/>
            </a:xfrm>
            <a:prstGeom prst="straightConnector1">
              <a:avLst/>
            </a:prstGeom>
            <a:noFill/>
            <a:ln w="9525" cap="flat" cmpd="sng">
              <a:solidFill>
                <a:schemeClr val="accent2"/>
              </a:solidFill>
              <a:prstDash val="solid"/>
              <a:miter lim="800000"/>
              <a:headEnd type="none" w="med" len="med"/>
              <a:tailEnd type="none" w="med" len="med"/>
            </a:ln>
          </p:spPr>
        </p:cxnSp>
        <p:sp>
          <p:nvSpPr>
            <p:cNvPr id="340" name="Google Shape;340;p24"/>
            <p:cNvSpPr txBox="1"/>
            <p:nvPr/>
          </p:nvSpPr>
          <p:spPr>
            <a:xfrm>
              <a:off x="4098869" y="3016166"/>
              <a:ext cx="265153" cy="250711"/>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341" name="Google Shape;341;p24"/>
            <p:cNvSpPr txBox="1"/>
            <p:nvPr/>
          </p:nvSpPr>
          <p:spPr>
            <a:xfrm>
              <a:off x="4098869" y="4123737"/>
              <a:ext cx="265153" cy="250711"/>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grpSp>
      <p:sp>
        <p:nvSpPr>
          <p:cNvPr id="342" name="Google Shape;342;p24"/>
          <p:cNvSpPr txBox="1"/>
          <p:nvPr/>
        </p:nvSpPr>
        <p:spPr>
          <a:xfrm>
            <a:off x="6037262" y="1325562"/>
            <a:ext cx="3406775"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Calibri"/>
              <a:buNone/>
            </a:pPr>
            <a:r>
              <a:rPr lang="en-US" sz="1800" b="1" i="0" u="none">
                <a:solidFill>
                  <a:srgbClr val="FF0000"/>
                </a:solidFill>
                <a:latin typeface="Calibri"/>
                <a:ea typeface="Calibri"/>
                <a:cs typeface="Calibri"/>
                <a:sym typeface="Calibri"/>
              </a:rPr>
              <a:t>DISADVANTAGE</a:t>
            </a:r>
            <a:endParaRPr/>
          </a:p>
          <a:p>
            <a:pPr marL="0" marR="0" lvl="0" indent="0" algn="l" rtl="0">
              <a:lnSpc>
                <a:spcPct val="100000"/>
              </a:lnSpc>
              <a:spcBef>
                <a:spcPts val="0"/>
              </a:spcBef>
              <a:spcAft>
                <a:spcPts val="0"/>
              </a:spcAft>
              <a:buClr>
                <a:schemeClr val="lt1"/>
              </a:buClr>
              <a:buSzPts val="1800"/>
              <a:buFont typeface="Calibri"/>
              <a:buNone/>
            </a:pPr>
            <a:endParaRPr sz="1800" b="0" i="0" u="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Used space is multiplied with number of symbols  </a:t>
            </a:r>
            <a:endParaRPr/>
          </a:p>
        </p:txBody>
      </p:sp>
      <p:sp>
        <p:nvSpPr>
          <p:cNvPr id="343" name="Google Shape;343;p24"/>
          <p:cNvSpPr/>
          <p:nvPr/>
        </p:nvSpPr>
        <p:spPr>
          <a:xfrm rot="10800000" flipH="1">
            <a:off x="6384925" y="3249612"/>
            <a:ext cx="4187825" cy="889000"/>
          </a:xfrm>
          <a:prstGeom prst="wedgeEllipseCallout">
            <a:avLst>
              <a:gd name="adj1" fmla="val 3610"/>
              <a:gd name="adj2" fmla="val 28539"/>
            </a:avLst>
          </a:prstGeom>
          <a:solidFill>
            <a:schemeClr val="accent2"/>
          </a:solidFill>
          <a:ln w="12700" cap="flat" cmpd="sng">
            <a:solidFill>
              <a:srgbClr val="AE5A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344" name="Google Shape;344;p24"/>
          <p:cNvSpPr txBox="1"/>
          <p:nvPr/>
        </p:nvSpPr>
        <p:spPr>
          <a:xfrm>
            <a:off x="7097712" y="3448050"/>
            <a:ext cx="30924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Calibri"/>
              <a:buNone/>
            </a:pPr>
            <a:r>
              <a:rPr lang="en-US" sz="2000" b="1" i="0" u="none">
                <a:solidFill>
                  <a:schemeClr val="lt1"/>
                </a:solidFill>
                <a:latin typeface="Calibri"/>
                <a:ea typeface="Calibri"/>
                <a:cs typeface="Calibri"/>
                <a:sym typeface="Calibri"/>
              </a:rPr>
              <a:t>How can we improve this?</a:t>
            </a:r>
            <a:endParaRPr/>
          </a:p>
        </p:txBody>
      </p:sp>
      <p:grpSp>
        <p:nvGrpSpPr>
          <p:cNvPr id="2" name="Group 1"/>
          <p:cNvGrpSpPr/>
          <p:nvPr/>
        </p:nvGrpSpPr>
        <p:grpSpPr>
          <a:xfrm>
            <a:off x="4065587" y="3546414"/>
            <a:ext cx="655478" cy="2308284"/>
            <a:chOff x="4065587" y="3546414"/>
            <a:chExt cx="655478" cy="2308284"/>
          </a:xfrm>
        </p:grpSpPr>
        <p:sp>
          <p:nvSpPr>
            <p:cNvPr id="22" name="Google Shape;312;p23"/>
            <p:cNvSpPr txBox="1"/>
            <p:nvPr/>
          </p:nvSpPr>
          <p:spPr>
            <a:xfrm>
              <a:off x="4065587" y="3546414"/>
              <a:ext cx="280668"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dirty="0" smtClean="0">
                  <a:solidFill>
                    <a:srgbClr val="92D050"/>
                  </a:solidFill>
                  <a:latin typeface="Calibri"/>
                  <a:ea typeface="Calibri"/>
                  <a:cs typeface="Calibri"/>
                  <a:sym typeface="Calibri"/>
                </a:rPr>
                <a:t>a</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3</a:t>
              </a: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4</a:t>
              </a:r>
              <a:endParaRPr b="1" dirty="0">
                <a:solidFill>
                  <a:schemeClr val="bg1"/>
                </a:solidFill>
              </a:endParaRPr>
            </a:p>
          </p:txBody>
        </p:sp>
        <p:sp>
          <p:nvSpPr>
            <p:cNvPr id="23" name="Google Shape;312;p23"/>
            <p:cNvSpPr txBox="1"/>
            <p:nvPr/>
          </p:nvSpPr>
          <p:spPr>
            <a:xfrm>
              <a:off x="4440397" y="3546414"/>
              <a:ext cx="280668"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dirty="0">
                  <a:solidFill>
                    <a:srgbClr val="92D050"/>
                  </a:solidFill>
                  <a:latin typeface="Calibri"/>
                  <a:ea typeface="Calibri"/>
                  <a:cs typeface="Calibri"/>
                  <a:sym typeface="Calibri"/>
                </a:rPr>
                <a:t>b</a:t>
              </a:r>
              <a:endParaRPr lang="en-US" sz="1800" b="1" i="0" u="none" dirty="0" smtClean="0">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0</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2</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2</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2</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endParaRPr b="1"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5"/>
          <p:cNvSpPr txBox="1">
            <a:spLocks noGrp="1"/>
          </p:cNvSpPr>
          <p:nvPr>
            <p:ph type="title"/>
          </p:nvPr>
        </p:nvSpPr>
        <p:spPr>
          <a:xfrm>
            <a:off x="387350" y="19050"/>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Tally Matrix</a:t>
            </a:r>
            <a:endParaRPr/>
          </a:p>
        </p:txBody>
      </p:sp>
      <p:sp>
        <p:nvSpPr>
          <p:cNvPr id="350" name="Google Shape;350;p25"/>
          <p:cNvSpPr txBox="1"/>
          <p:nvPr/>
        </p:nvSpPr>
        <p:spPr>
          <a:xfrm>
            <a:off x="2481262" y="1325562"/>
            <a:ext cx="2854325"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ADVANTAGE</a:t>
            </a:r>
            <a:endParaRPr/>
          </a:p>
          <a:p>
            <a:pPr marL="0" marR="0" lvl="0" indent="0" algn="l" rtl="0">
              <a:lnSpc>
                <a:spcPct val="100000"/>
              </a:lnSpc>
              <a:spcBef>
                <a:spcPts val="0"/>
              </a:spcBef>
              <a:spcAft>
                <a:spcPts val="0"/>
              </a:spcAft>
              <a:buClr>
                <a:schemeClr val="lt1"/>
              </a:buClr>
              <a:buSzPts val="1800"/>
              <a:buFont typeface="Calibri"/>
              <a:buNone/>
            </a:pPr>
            <a:endParaRPr sz="1800" b="0" i="0" u="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Scanning takes </a:t>
            </a:r>
            <a:r>
              <a:rPr lang="en-US" sz="1800" b="0" i="1" u="none">
                <a:solidFill>
                  <a:schemeClr val="lt1"/>
                </a:solidFill>
                <a:latin typeface="Calibri"/>
                <a:ea typeface="Calibri"/>
                <a:cs typeface="Calibri"/>
                <a:sym typeface="Calibri"/>
              </a:rPr>
              <a:t>O</a:t>
            </a:r>
            <a:r>
              <a:rPr lang="en-US" sz="1800" b="0" i="0" u="none">
                <a:solidFill>
                  <a:schemeClr val="lt1"/>
                </a:solidFill>
                <a:latin typeface="Calibri"/>
                <a:ea typeface="Calibri"/>
                <a:cs typeface="Calibri"/>
                <a:sym typeface="Calibri"/>
              </a:rPr>
              <a:t>(range length) is decreased to </a:t>
            </a:r>
            <a:r>
              <a:rPr lang="en-US" sz="1800" b="0" i="1" u="none">
                <a:solidFill>
                  <a:schemeClr val="lt1"/>
                </a:solidFill>
                <a:latin typeface="Calibri"/>
                <a:ea typeface="Calibri"/>
                <a:cs typeface="Calibri"/>
                <a:sym typeface="Calibri"/>
              </a:rPr>
              <a:t>O</a:t>
            </a:r>
            <a:r>
              <a:rPr lang="en-US" sz="1800" b="0" i="0" u="none">
                <a:solidFill>
                  <a:schemeClr val="lt1"/>
                </a:solidFill>
                <a:latin typeface="Calibri"/>
                <a:ea typeface="Calibri"/>
                <a:cs typeface="Calibri"/>
                <a:sym typeface="Calibri"/>
              </a:rPr>
              <a:t>(1)</a:t>
            </a:r>
            <a:endParaRPr/>
          </a:p>
        </p:txBody>
      </p:sp>
      <p:grpSp>
        <p:nvGrpSpPr>
          <p:cNvPr id="351" name="Google Shape;351;p25"/>
          <p:cNvGrpSpPr/>
          <p:nvPr/>
        </p:nvGrpSpPr>
        <p:grpSpPr>
          <a:xfrm>
            <a:off x="1377950" y="3186112"/>
            <a:ext cx="3819525" cy="2668587"/>
            <a:chOff x="1028180" y="2314810"/>
            <a:chExt cx="3820102" cy="2667374"/>
          </a:xfrm>
        </p:grpSpPr>
        <p:grpSp>
          <p:nvGrpSpPr>
            <p:cNvPr id="352" name="Google Shape;352;p25"/>
            <p:cNvGrpSpPr/>
            <p:nvPr/>
          </p:nvGrpSpPr>
          <p:grpSpPr>
            <a:xfrm>
              <a:off x="2132676" y="2314811"/>
              <a:ext cx="2715606" cy="2667373"/>
              <a:chOff x="1883295" y="1924113"/>
              <a:chExt cx="2715606" cy="2667373"/>
            </a:xfrm>
          </p:grpSpPr>
          <p:grpSp>
            <p:nvGrpSpPr>
              <p:cNvPr id="353" name="Google Shape;353;p25"/>
              <p:cNvGrpSpPr/>
              <p:nvPr/>
            </p:nvGrpSpPr>
            <p:grpSpPr>
              <a:xfrm>
                <a:off x="1883295" y="1924113"/>
                <a:ext cx="1631950" cy="2667373"/>
                <a:chOff x="-1583162" y="2433255"/>
                <a:chExt cx="1632238" cy="2667278"/>
              </a:xfrm>
            </p:grpSpPr>
            <p:sp>
              <p:nvSpPr>
                <p:cNvPr id="354" name="Google Shape;354;p25"/>
                <p:cNvSpPr txBox="1"/>
                <p:nvPr/>
              </p:nvSpPr>
              <p:spPr>
                <a:xfrm>
                  <a:off x="-938492" y="3069208"/>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p:txBody>
            </p:sp>
            <p:sp>
              <p:nvSpPr>
                <p:cNvPr id="355" name="Google Shape;355;p25"/>
                <p:cNvSpPr txBox="1"/>
                <p:nvPr/>
              </p:nvSpPr>
              <p:spPr>
                <a:xfrm>
                  <a:off x="-1583162" y="2433255"/>
                  <a:ext cx="1632238" cy="5232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Last Column </a:t>
                  </a:r>
                  <a:br>
                    <a:rPr lang="en-US" sz="1400" b="0" i="0" u="none">
                      <a:solidFill>
                        <a:srgbClr val="92D050"/>
                      </a:solidFill>
                      <a:latin typeface="Calibri"/>
                      <a:ea typeface="Calibri"/>
                      <a:cs typeface="Calibri"/>
                      <a:sym typeface="Calibri"/>
                    </a:rPr>
                  </a:br>
                  <a:r>
                    <a:rPr lang="en-US" sz="1400" b="0" i="0" u="none">
                      <a:solidFill>
                        <a:srgbClr val="92D050"/>
                      </a:solidFill>
                      <a:latin typeface="Calibri"/>
                      <a:ea typeface="Calibri"/>
                      <a:cs typeface="Calibri"/>
                      <a:sym typeface="Calibri"/>
                    </a:rPr>
                    <a:t>Rank</a:t>
                  </a:r>
                  <a:endParaRPr/>
                </a:p>
              </p:txBody>
            </p:sp>
          </p:grpSp>
          <p:sp>
            <p:nvSpPr>
              <p:cNvPr id="358" name="Google Shape;358;p25"/>
              <p:cNvSpPr txBox="1"/>
              <p:nvPr/>
            </p:nvSpPr>
            <p:spPr>
              <a:xfrm>
                <a:off x="2966951" y="1924113"/>
                <a:ext cx="1631950" cy="3077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Tally Matrix</a:t>
                </a:r>
                <a:endParaRPr/>
              </a:p>
            </p:txBody>
          </p:sp>
        </p:grpSp>
        <p:grpSp>
          <p:nvGrpSpPr>
            <p:cNvPr id="359" name="Google Shape;359;p25"/>
            <p:cNvGrpSpPr/>
            <p:nvPr/>
          </p:nvGrpSpPr>
          <p:grpSpPr>
            <a:xfrm>
              <a:off x="1028180" y="2314810"/>
              <a:ext cx="1631950" cy="2667373"/>
              <a:chOff x="2956387" y="2624733"/>
              <a:chExt cx="1632238" cy="2667279"/>
            </a:xfrm>
          </p:grpSpPr>
          <p:sp>
            <p:nvSpPr>
              <p:cNvPr id="360" name="Google Shape;360;p25"/>
              <p:cNvSpPr txBox="1"/>
              <p:nvPr/>
            </p:nvSpPr>
            <p:spPr>
              <a:xfrm>
                <a:off x="3614052" y="3260687"/>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p:txBody>
          </p:sp>
          <p:sp>
            <p:nvSpPr>
              <p:cNvPr id="361" name="Google Shape;361;p25"/>
              <p:cNvSpPr txBox="1"/>
              <p:nvPr/>
            </p:nvSpPr>
            <p:spPr>
              <a:xfrm>
                <a:off x="2956387" y="2624733"/>
                <a:ext cx="1632238" cy="5232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First Column </a:t>
                </a:r>
                <a:br>
                  <a:rPr lang="en-US" sz="1400" b="0" i="0" u="none">
                    <a:solidFill>
                      <a:srgbClr val="92D050"/>
                    </a:solidFill>
                    <a:latin typeface="Calibri"/>
                    <a:ea typeface="Calibri"/>
                    <a:cs typeface="Calibri"/>
                    <a:sym typeface="Calibri"/>
                  </a:rPr>
                </a:br>
                <a:r>
                  <a:rPr lang="en-US" sz="1400" b="0" i="0" u="none">
                    <a:solidFill>
                      <a:srgbClr val="92D050"/>
                    </a:solidFill>
                    <a:latin typeface="Calibri"/>
                    <a:ea typeface="Calibri"/>
                    <a:cs typeface="Calibri"/>
                    <a:sym typeface="Calibri"/>
                  </a:rPr>
                  <a:t>Rank</a:t>
                </a:r>
                <a:endParaRPr/>
              </a:p>
            </p:txBody>
          </p:sp>
        </p:grpSp>
        <p:cxnSp>
          <p:nvCxnSpPr>
            <p:cNvPr id="362" name="Google Shape;362;p25"/>
            <p:cNvCxnSpPr/>
            <p:nvPr/>
          </p:nvCxnSpPr>
          <p:spPr>
            <a:xfrm>
              <a:off x="1685504" y="3266877"/>
              <a:ext cx="2678518" cy="0"/>
            </a:xfrm>
            <a:prstGeom prst="straightConnector1">
              <a:avLst/>
            </a:prstGeom>
            <a:noFill/>
            <a:ln w="9525" cap="flat" cmpd="sng">
              <a:solidFill>
                <a:schemeClr val="accent2"/>
              </a:solidFill>
              <a:prstDash val="solid"/>
              <a:miter lim="800000"/>
              <a:headEnd type="none" w="med" len="med"/>
              <a:tailEnd type="none" w="med" len="med"/>
            </a:ln>
          </p:spPr>
        </p:cxnSp>
        <p:cxnSp>
          <p:nvCxnSpPr>
            <p:cNvPr id="363" name="Google Shape;363;p25"/>
            <p:cNvCxnSpPr/>
            <p:nvPr/>
          </p:nvCxnSpPr>
          <p:spPr>
            <a:xfrm>
              <a:off x="1685504" y="4374448"/>
              <a:ext cx="2678518" cy="0"/>
            </a:xfrm>
            <a:prstGeom prst="straightConnector1">
              <a:avLst/>
            </a:prstGeom>
            <a:noFill/>
            <a:ln w="9525" cap="flat" cmpd="sng">
              <a:solidFill>
                <a:schemeClr val="accent2"/>
              </a:solidFill>
              <a:prstDash val="solid"/>
              <a:miter lim="800000"/>
              <a:headEnd type="none" w="med" len="med"/>
              <a:tailEnd type="none" w="med" len="med"/>
            </a:ln>
          </p:spPr>
        </p:cxnSp>
        <p:sp>
          <p:nvSpPr>
            <p:cNvPr id="364" name="Google Shape;364;p25"/>
            <p:cNvSpPr txBox="1"/>
            <p:nvPr/>
          </p:nvSpPr>
          <p:spPr>
            <a:xfrm>
              <a:off x="4098869" y="3016166"/>
              <a:ext cx="265153" cy="250711"/>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365" name="Google Shape;365;p25"/>
            <p:cNvSpPr txBox="1"/>
            <p:nvPr/>
          </p:nvSpPr>
          <p:spPr>
            <a:xfrm>
              <a:off x="4098869" y="4123737"/>
              <a:ext cx="265153" cy="250711"/>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grpSp>
      <p:sp>
        <p:nvSpPr>
          <p:cNvPr id="366" name="Google Shape;366;p25"/>
          <p:cNvSpPr txBox="1"/>
          <p:nvPr/>
        </p:nvSpPr>
        <p:spPr>
          <a:xfrm>
            <a:off x="6037262" y="1325562"/>
            <a:ext cx="3406775"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Calibri"/>
              <a:buNone/>
            </a:pPr>
            <a:r>
              <a:rPr lang="en-US" sz="1800" b="1" i="0" u="none">
                <a:solidFill>
                  <a:srgbClr val="FF0000"/>
                </a:solidFill>
                <a:latin typeface="Calibri"/>
                <a:ea typeface="Calibri"/>
                <a:cs typeface="Calibri"/>
                <a:sym typeface="Calibri"/>
              </a:rPr>
              <a:t>DISADVANTAGE</a:t>
            </a:r>
            <a:endParaRPr/>
          </a:p>
          <a:p>
            <a:pPr marL="0" marR="0" lvl="0" indent="0" algn="l" rtl="0">
              <a:lnSpc>
                <a:spcPct val="100000"/>
              </a:lnSpc>
              <a:spcBef>
                <a:spcPts val="0"/>
              </a:spcBef>
              <a:spcAft>
                <a:spcPts val="0"/>
              </a:spcAft>
              <a:buClr>
                <a:schemeClr val="lt1"/>
              </a:buClr>
              <a:buSzPts val="1800"/>
              <a:buFont typeface="Calibri"/>
              <a:buNone/>
            </a:pPr>
            <a:endParaRPr sz="1800" b="0" i="0" u="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Used space is multiplied with number of symbols  </a:t>
            </a:r>
            <a:endParaRPr/>
          </a:p>
        </p:txBody>
      </p:sp>
      <p:sp>
        <p:nvSpPr>
          <p:cNvPr id="367" name="Google Shape;367;p25"/>
          <p:cNvSpPr/>
          <p:nvPr/>
        </p:nvSpPr>
        <p:spPr>
          <a:xfrm rot="10800000" flipH="1">
            <a:off x="6384925" y="3249612"/>
            <a:ext cx="4187825" cy="889000"/>
          </a:xfrm>
          <a:prstGeom prst="wedgeEllipseCallout">
            <a:avLst>
              <a:gd name="adj1" fmla="val 3610"/>
              <a:gd name="adj2" fmla="val 28539"/>
            </a:avLst>
          </a:prstGeom>
          <a:solidFill>
            <a:schemeClr val="accent2"/>
          </a:solidFill>
          <a:ln w="12700" cap="flat" cmpd="sng">
            <a:solidFill>
              <a:srgbClr val="AE5A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368" name="Google Shape;368;p25"/>
          <p:cNvSpPr txBox="1"/>
          <p:nvPr/>
        </p:nvSpPr>
        <p:spPr>
          <a:xfrm>
            <a:off x="7097712" y="3448050"/>
            <a:ext cx="309245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Calibri"/>
              <a:buNone/>
            </a:pPr>
            <a:r>
              <a:rPr lang="en-US" sz="2000" b="1" i="0" u="none">
                <a:solidFill>
                  <a:schemeClr val="lt1"/>
                </a:solidFill>
                <a:latin typeface="Calibri"/>
                <a:ea typeface="Calibri"/>
                <a:cs typeface="Calibri"/>
                <a:sym typeface="Calibri"/>
              </a:rPr>
              <a:t>How can we improve this?</a:t>
            </a:r>
            <a:endParaRPr/>
          </a:p>
        </p:txBody>
      </p:sp>
      <p:cxnSp>
        <p:nvCxnSpPr>
          <p:cNvPr id="369" name="Google Shape;369;p25"/>
          <p:cNvCxnSpPr/>
          <p:nvPr/>
        </p:nvCxnSpPr>
        <p:spPr>
          <a:xfrm>
            <a:off x="8529637" y="4230687"/>
            <a:ext cx="49212" cy="490537"/>
          </a:xfrm>
          <a:prstGeom prst="straightConnector1">
            <a:avLst/>
          </a:prstGeom>
          <a:noFill/>
          <a:ln w="76200" cap="flat" cmpd="sng">
            <a:solidFill>
              <a:schemeClr val="accent2"/>
            </a:solidFill>
            <a:prstDash val="solid"/>
            <a:miter lim="800000"/>
            <a:headEnd type="none" w="med" len="med"/>
            <a:tailEnd type="triangle" w="med" len="med"/>
          </a:ln>
        </p:spPr>
      </p:cxnSp>
      <p:sp>
        <p:nvSpPr>
          <p:cNvPr id="370" name="Google Shape;370;p25"/>
          <p:cNvSpPr txBox="1"/>
          <p:nvPr/>
        </p:nvSpPr>
        <p:spPr>
          <a:xfrm>
            <a:off x="7105650" y="4795837"/>
            <a:ext cx="3722687"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000"/>
              <a:buFont typeface="Calibri"/>
              <a:buNone/>
            </a:pPr>
            <a:r>
              <a:rPr lang="en-US" sz="2000" b="1" i="0" u="none">
                <a:solidFill>
                  <a:schemeClr val="accent2"/>
                </a:solidFill>
                <a:latin typeface="Calibri"/>
                <a:ea typeface="Calibri"/>
                <a:cs typeface="Calibri"/>
                <a:sym typeface="Calibri"/>
              </a:rPr>
              <a:t>We will NOT store each row!</a:t>
            </a:r>
            <a:endParaRPr/>
          </a:p>
          <a:p>
            <a:pPr marL="0" marR="0" lvl="0" indent="0" algn="l" rtl="0">
              <a:lnSpc>
                <a:spcPct val="100000"/>
              </a:lnSpc>
              <a:spcBef>
                <a:spcPts val="0"/>
              </a:spcBef>
              <a:spcAft>
                <a:spcPts val="0"/>
              </a:spcAft>
              <a:buClr>
                <a:schemeClr val="accent2"/>
              </a:buClr>
              <a:buSzPts val="2000"/>
              <a:buFont typeface="Calibri"/>
              <a:buNone/>
            </a:pPr>
            <a:r>
              <a:rPr lang="en-US" sz="2000" b="1" i="0" u="none">
                <a:solidFill>
                  <a:schemeClr val="accent2"/>
                </a:solidFill>
                <a:latin typeface="Calibri"/>
                <a:ea typeface="Calibri"/>
                <a:cs typeface="Calibri"/>
                <a:sym typeface="Calibri"/>
              </a:rPr>
              <a:t>Ranks can still be computed! </a:t>
            </a:r>
            <a:endParaRPr/>
          </a:p>
        </p:txBody>
      </p:sp>
      <p:grpSp>
        <p:nvGrpSpPr>
          <p:cNvPr id="24" name="Group 23"/>
          <p:cNvGrpSpPr/>
          <p:nvPr/>
        </p:nvGrpSpPr>
        <p:grpSpPr>
          <a:xfrm>
            <a:off x="4065587" y="3546414"/>
            <a:ext cx="655478" cy="2308284"/>
            <a:chOff x="4065587" y="3546414"/>
            <a:chExt cx="655478" cy="2308284"/>
          </a:xfrm>
        </p:grpSpPr>
        <p:sp>
          <p:nvSpPr>
            <p:cNvPr id="25" name="Google Shape;312;p23"/>
            <p:cNvSpPr txBox="1"/>
            <p:nvPr/>
          </p:nvSpPr>
          <p:spPr>
            <a:xfrm>
              <a:off x="4065587" y="3546414"/>
              <a:ext cx="280668"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dirty="0" smtClean="0">
                  <a:solidFill>
                    <a:srgbClr val="92D050"/>
                  </a:solidFill>
                  <a:latin typeface="Calibri"/>
                  <a:ea typeface="Calibri"/>
                  <a:cs typeface="Calibri"/>
                  <a:sym typeface="Calibri"/>
                </a:rPr>
                <a:t>a</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3</a:t>
              </a: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4</a:t>
              </a:r>
              <a:endParaRPr b="1" dirty="0">
                <a:solidFill>
                  <a:schemeClr val="bg1"/>
                </a:solidFill>
              </a:endParaRPr>
            </a:p>
          </p:txBody>
        </p:sp>
        <p:sp>
          <p:nvSpPr>
            <p:cNvPr id="26" name="Google Shape;312;p23"/>
            <p:cNvSpPr txBox="1"/>
            <p:nvPr/>
          </p:nvSpPr>
          <p:spPr>
            <a:xfrm>
              <a:off x="4440397" y="3546414"/>
              <a:ext cx="280668"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dirty="0">
                  <a:solidFill>
                    <a:srgbClr val="92D050"/>
                  </a:solidFill>
                  <a:latin typeface="Calibri"/>
                  <a:ea typeface="Calibri"/>
                  <a:cs typeface="Calibri"/>
                  <a:sym typeface="Calibri"/>
                </a:rPr>
                <a:t>b</a:t>
              </a:r>
              <a:endParaRPr lang="en-US" sz="1800" b="1" i="0" u="none" dirty="0" smtClean="0">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0</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2</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2</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2</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endParaRPr b="1"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6"/>
          <p:cNvSpPr txBox="1">
            <a:spLocks noGrp="1"/>
          </p:cNvSpPr>
          <p:nvPr>
            <p:ph type="title"/>
          </p:nvPr>
        </p:nvSpPr>
        <p:spPr>
          <a:xfrm>
            <a:off x="387350" y="19050"/>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Tally Matrix</a:t>
            </a:r>
            <a:endParaRPr/>
          </a:p>
        </p:txBody>
      </p:sp>
      <p:grpSp>
        <p:nvGrpSpPr>
          <p:cNvPr id="376" name="Google Shape;376;p26"/>
          <p:cNvGrpSpPr/>
          <p:nvPr/>
        </p:nvGrpSpPr>
        <p:grpSpPr>
          <a:xfrm>
            <a:off x="1284287" y="2081212"/>
            <a:ext cx="9170987" cy="2667000"/>
            <a:chOff x="1517659" y="1798434"/>
            <a:chExt cx="9170043" cy="2667374"/>
          </a:xfrm>
        </p:grpSpPr>
        <p:grpSp>
          <p:nvGrpSpPr>
            <p:cNvPr id="377" name="Google Shape;377;p26"/>
            <p:cNvGrpSpPr/>
            <p:nvPr/>
          </p:nvGrpSpPr>
          <p:grpSpPr>
            <a:xfrm>
              <a:off x="1517659" y="1798434"/>
              <a:ext cx="3820102" cy="2667374"/>
              <a:chOff x="1028180" y="2314810"/>
              <a:chExt cx="3820102" cy="2667374"/>
            </a:xfrm>
          </p:grpSpPr>
          <p:grpSp>
            <p:nvGrpSpPr>
              <p:cNvPr id="378" name="Google Shape;378;p26"/>
              <p:cNvGrpSpPr/>
              <p:nvPr/>
            </p:nvGrpSpPr>
            <p:grpSpPr>
              <a:xfrm>
                <a:off x="2132676" y="2314811"/>
                <a:ext cx="2715606" cy="2667373"/>
                <a:chOff x="1883295" y="1924113"/>
                <a:chExt cx="2715606" cy="2667373"/>
              </a:xfrm>
            </p:grpSpPr>
            <p:grpSp>
              <p:nvGrpSpPr>
                <p:cNvPr id="379" name="Google Shape;379;p26"/>
                <p:cNvGrpSpPr/>
                <p:nvPr/>
              </p:nvGrpSpPr>
              <p:grpSpPr>
                <a:xfrm>
                  <a:off x="1883295" y="1924113"/>
                  <a:ext cx="1631950" cy="2667373"/>
                  <a:chOff x="-1583162" y="2433255"/>
                  <a:chExt cx="1632238" cy="2667278"/>
                </a:xfrm>
              </p:grpSpPr>
              <p:sp>
                <p:nvSpPr>
                  <p:cNvPr id="380" name="Google Shape;380;p26"/>
                  <p:cNvSpPr txBox="1"/>
                  <p:nvPr/>
                </p:nvSpPr>
                <p:spPr>
                  <a:xfrm>
                    <a:off x="-938492" y="3069208"/>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p:txBody>
              </p:sp>
              <p:sp>
                <p:nvSpPr>
                  <p:cNvPr id="381" name="Google Shape;381;p26"/>
                  <p:cNvSpPr txBox="1"/>
                  <p:nvPr/>
                </p:nvSpPr>
                <p:spPr>
                  <a:xfrm>
                    <a:off x="-1583162" y="2433255"/>
                    <a:ext cx="1632238" cy="5232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Last Column </a:t>
                    </a:r>
                    <a:br>
                      <a:rPr lang="en-US" sz="1400" b="0" i="0" u="none">
                        <a:solidFill>
                          <a:srgbClr val="92D050"/>
                        </a:solidFill>
                        <a:latin typeface="Calibri"/>
                        <a:ea typeface="Calibri"/>
                        <a:cs typeface="Calibri"/>
                        <a:sym typeface="Calibri"/>
                      </a:rPr>
                    </a:br>
                    <a:r>
                      <a:rPr lang="en-US" sz="1400" b="0" i="0" u="none">
                        <a:solidFill>
                          <a:srgbClr val="92D050"/>
                        </a:solidFill>
                        <a:latin typeface="Calibri"/>
                        <a:ea typeface="Calibri"/>
                        <a:cs typeface="Calibri"/>
                        <a:sym typeface="Calibri"/>
                      </a:rPr>
                      <a:t>Rank</a:t>
                    </a:r>
                    <a:endParaRPr/>
                  </a:p>
                </p:txBody>
              </p:sp>
            </p:grpSp>
            <p:sp>
              <p:nvSpPr>
                <p:cNvPr id="384" name="Google Shape;384;p26"/>
                <p:cNvSpPr txBox="1"/>
                <p:nvPr/>
              </p:nvSpPr>
              <p:spPr>
                <a:xfrm>
                  <a:off x="2966951" y="1924113"/>
                  <a:ext cx="1631950" cy="3077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Tally Matrix</a:t>
                  </a:r>
                  <a:endParaRPr/>
                </a:p>
              </p:txBody>
            </p:sp>
          </p:grpSp>
          <p:grpSp>
            <p:nvGrpSpPr>
              <p:cNvPr id="385" name="Google Shape;385;p26"/>
              <p:cNvGrpSpPr/>
              <p:nvPr/>
            </p:nvGrpSpPr>
            <p:grpSpPr>
              <a:xfrm>
                <a:off x="1028180" y="2314810"/>
                <a:ext cx="1631950" cy="2667373"/>
                <a:chOff x="2956387" y="2624733"/>
                <a:chExt cx="1632238" cy="2667279"/>
              </a:xfrm>
            </p:grpSpPr>
            <p:sp>
              <p:nvSpPr>
                <p:cNvPr id="386" name="Google Shape;386;p26"/>
                <p:cNvSpPr txBox="1"/>
                <p:nvPr/>
              </p:nvSpPr>
              <p:spPr>
                <a:xfrm>
                  <a:off x="3614052" y="3260687"/>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p:txBody>
            </p:sp>
            <p:sp>
              <p:nvSpPr>
                <p:cNvPr id="387" name="Google Shape;387;p26"/>
                <p:cNvSpPr txBox="1"/>
                <p:nvPr/>
              </p:nvSpPr>
              <p:spPr>
                <a:xfrm>
                  <a:off x="2956387" y="2624733"/>
                  <a:ext cx="1632238" cy="5232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First Column </a:t>
                  </a:r>
                  <a:br>
                    <a:rPr lang="en-US" sz="1400" b="0" i="0" u="none">
                      <a:solidFill>
                        <a:srgbClr val="92D050"/>
                      </a:solidFill>
                      <a:latin typeface="Calibri"/>
                      <a:ea typeface="Calibri"/>
                      <a:cs typeface="Calibri"/>
                      <a:sym typeface="Calibri"/>
                    </a:rPr>
                  </a:br>
                  <a:r>
                    <a:rPr lang="en-US" sz="1400" b="0" i="0" u="none">
                      <a:solidFill>
                        <a:srgbClr val="92D050"/>
                      </a:solidFill>
                      <a:latin typeface="Calibri"/>
                      <a:ea typeface="Calibri"/>
                      <a:cs typeface="Calibri"/>
                      <a:sym typeface="Calibri"/>
                    </a:rPr>
                    <a:t>Rank</a:t>
                  </a:r>
                  <a:endParaRPr/>
                </a:p>
              </p:txBody>
            </p:sp>
          </p:grpSp>
          <p:cxnSp>
            <p:nvCxnSpPr>
              <p:cNvPr id="388" name="Google Shape;388;p26"/>
              <p:cNvCxnSpPr/>
              <p:nvPr/>
            </p:nvCxnSpPr>
            <p:spPr>
              <a:xfrm>
                <a:off x="1685337" y="3267444"/>
                <a:ext cx="2679424" cy="0"/>
              </a:xfrm>
              <a:prstGeom prst="straightConnector1">
                <a:avLst/>
              </a:prstGeom>
              <a:noFill/>
              <a:ln w="9525" cap="flat" cmpd="sng">
                <a:solidFill>
                  <a:schemeClr val="accent2"/>
                </a:solidFill>
                <a:prstDash val="solid"/>
                <a:miter lim="800000"/>
                <a:headEnd type="none" w="med" len="med"/>
                <a:tailEnd type="none" w="med" len="med"/>
              </a:ln>
            </p:spPr>
          </p:cxnSp>
          <p:cxnSp>
            <p:nvCxnSpPr>
              <p:cNvPr id="389" name="Google Shape;389;p26"/>
              <p:cNvCxnSpPr/>
              <p:nvPr/>
            </p:nvCxnSpPr>
            <p:spPr>
              <a:xfrm>
                <a:off x="1685337" y="4374086"/>
                <a:ext cx="2679424" cy="0"/>
              </a:xfrm>
              <a:prstGeom prst="straightConnector1">
                <a:avLst/>
              </a:prstGeom>
              <a:noFill/>
              <a:ln w="9525" cap="flat" cmpd="sng">
                <a:solidFill>
                  <a:schemeClr val="accent2"/>
                </a:solidFill>
                <a:prstDash val="solid"/>
                <a:miter lim="800000"/>
                <a:headEnd type="none" w="med" len="med"/>
                <a:tailEnd type="none" w="med" len="med"/>
              </a:ln>
            </p:spPr>
          </p:cxnSp>
          <p:sp>
            <p:nvSpPr>
              <p:cNvPr id="390" name="Google Shape;390;p26"/>
              <p:cNvSpPr txBox="1"/>
              <p:nvPr/>
            </p:nvSpPr>
            <p:spPr>
              <a:xfrm>
                <a:off x="4099676" y="3016583"/>
                <a:ext cx="265086" cy="250860"/>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391" name="Google Shape;391;p26"/>
              <p:cNvSpPr txBox="1"/>
              <p:nvPr/>
            </p:nvSpPr>
            <p:spPr>
              <a:xfrm>
                <a:off x="4099676" y="4123226"/>
                <a:ext cx="265086" cy="250860"/>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grpSp>
        <p:grpSp>
          <p:nvGrpSpPr>
            <p:cNvPr id="392" name="Google Shape;392;p26"/>
            <p:cNvGrpSpPr/>
            <p:nvPr/>
          </p:nvGrpSpPr>
          <p:grpSpPr>
            <a:xfrm>
              <a:off x="5532837" y="1798434"/>
              <a:ext cx="3820102" cy="2667374"/>
              <a:chOff x="1028180" y="2314810"/>
              <a:chExt cx="3820102" cy="2667374"/>
            </a:xfrm>
          </p:grpSpPr>
          <p:grpSp>
            <p:nvGrpSpPr>
              <p:cNvPr id="393" name="Google Shape;393;p26"/>
              <p:cNvGrpSpPr/>
              <p:nvPr/>
            </p:nvGrpSpPr>
            <p:grpSpPr>
              <a:xfrm>
                <a:off x="2132676" y="2314811"/>
                <a:ext cx="2715606" cy="2667373"/>
                <a:chOff x="1883295" y="1924113"/>
                <a:chExt cx="2715606" cy="2667373"/>
              </a:xfrm>
            </p:grpSpPr>
            <p:grpSp>
              <p:nvGrpSpPr>
                <p:cNvPr id="394" name="Google Shape;394;p26"/>
                <p:cNvGrpSpPr/>
                <p:nvPr/>
              </p:nvGrpSpPr>
              <p:grpSpPr>
                <a:xfrm>
                  <a:off x="1883295" y="1924113"/>
                  <a:ext cx="1631950" cy="2667373"/>
                  <a:chOff x="-1583162" y="2433255"/>
                  <a:chExt cx="1632238" cy="2667278"/>
                </a:xfrm>
              </p:grpSpPr>
              <p:sp>
                <p:nvSpPr>
                  <p:cNvPr id="395" name="Google Shape;395;p26"/>
                  <p:cNvSpPr txBox="1"/>
                  <p:nvPr/>
                </p:nvSpPr>
                <p:spPr>
                  <a:xfrm>
                    <a:off x="-938492" y="3069208"/>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p:txBody>
              </p:sp>
              <p:sp>
                <p:nvSpPr>
                  <p:cNvPr id="396" name="Google Shape;396;p26"/>
                  <p:cNvSpPr txBox="1"/>
                  <p:nvPr/>
                </p:nvSpPr>
                <p:spPr>
                  <a:xfrm>
                    <a:off x="-1583162" y="2433255"/>
                    <a:ext cx="1632238" cy="5232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Last Column </a:t>
                    </a:r>
                    <a:br>
                      <a:rPr lang="en-US" sz="1400" b="0" i="0" u="none">
                        <a:solidFill>
                          <a:srgbClr val="92D050"/>
                        </a:solidFill>
                        <a:latin typeface="Calibri"/>
                        <a:ea typeface="Calibri"/>
                        <a:cs typeface="Calibri"/>
                        <a:sym typeface="Calibri"/>
                      </a:rPr>
                    </a:br>
                    <a:r>
                      <a:rPr lang="en-US" sz="1400" b="0" i="0" u="none">
                        <a:solidFill>
                          <a:srgbClr val="92D050"/>
                        </a:solidFill>
                        <a:latin typeface="Calibri"/>
                        <a:ea typeface="Calibri"/>
                        <a:cs typeface="Calibri"/>
                        <a:sym typeface="Calibri"/>
                      </a:rPr>
                      <a:t>Rank</a:t>
                    </a:r>
                    <a:endParaRPr/>
                  </a:p>
                </p:txBody>
              </p:sp>
            </p:grpSp>
            <p:sp>
              <p:nvSpPr>
                <p:cNvPr id="399" name="Google Shape;399;p26"/>
                <p:cNvSpPr txBox="1"/>
                <p:nvPr/>
              </p:nvSpPr>
              <p:spPr>
                <a:xfrm>
                  <a:off x="2966951" y="1924113"/>
                  <a:ext cx="1631950" cy="3077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Tally Matrix</a:t>
                  </a:r>
                  <a:endParaRPr/>
                </a:p>
              </p:txBody>
            </p:sp>
          </p:grpSp>
          <p:grpSp>
            <p:nvGrpSpPr>
              <p:cNvPr id="400" name="Google Shape;400;p26"/>
              <p:cNvGrpSpPr/>
              <p:nvPr/>
            </p:nvGrpSpPr>
            <p:grpSpPr>
              <a:xfrm>
                <a:off x="1028180" y="2314810"/>
                <a:ext cx="1631950" cy="2667373"/>
                <a:chOff x="2956387" y="2624733"/>
                <a:chExt cx="1632238" cy="2667279"/>
              </a:xfrm>
            </p:grpSpPr>
            <p:sp>
              <p:nvSpPr>
                <p:cNvPr id="401" name="Google Shape;401;p26"/>
                <p:cNvSpPr txBox="1"/>
                <p:nvPr/>
              </p:nvSpPr>
              <p:spPr>
                <a:xfrm>
                  <a:off x="3614052" y="3260687"/>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p:txBody>
            </p:sp>
            <p:sp>
              <p:nvSpPr>
                <p:cNvPr id="402" name="Google Shape;402;p26"/>
                <p:cNvSpPr txBox="1"/>
                <p:nvPr/>
              </p:nvSpPr>
              <p:spPr>
                <a:xfrm>
                  <a:off x="2956387" y="2624733"/>
                  <a:ext cx="1632238" cy="5232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First Column </a:t>
                  </a:r>
                  <a:br>
                    <a:rPr lang="en-US" sz="1400" b="0" i="0" u="none">
                      <a:solidFill>
                        <a:srgbClr val="92D050"/>
                      </a:solidFill>
                      <a:latin typeface="Calibri"/>
                      <a:ea typeface="Calibri"/>
                      <a:cs typeface="Calibri"/>
                      <a:sym typeface="Calibri"/>
                    </a:rPr>
                  </a:br>
                  <a:r>
                    <a:rPr lang="en-US" sz="1400" b="0" i="0" u="none">
                      <a:solidFill>
                        <a:srgbClr val="92D050"/>
                      </a:solidFill>
                      <a:latin typeface="Calibri"/>
                      <a:ea typeface="Calibri"/>
                      <a:cs typeface="Calibri"/>
                      <a:sym typeface="Calibri"/>
                    </a:rPr>
                    <a:t>Rank</a:t>
                  </a:r>
                  <a:endParaRPr/>
                </a:p>
              </p:txBody>
            </p:sp>
          </p:grpSp>
          <p:cxnSp>
            <p:nvCxnSpPr>
              <p:cNvPr id="403" name="Google Shape;403;p26"/>
              <p:cNvCxnSpPr/>
              <p:nvPr/>
            </p:nvCxnSpPr>
            <p:spPr>
              <a:xfrm>
                <a:off x="1686121" y="3267444"/>
                <a:ext cx="2677837" cy="0"/>
              </a:xfrm>
              <a:prstGeom prst="straightConnector1">
                <a:avLst/>
              </a:prstGeom>
              <a:noFill/>
              <a:ln w="9525" cap="flat" cmpd="sng">
                <a:solidFill>
                  <a:schemeClr val="accent2"/>
                </a:solidFill>
                <a:prstDash val="solid"/>
                <a:miter lim="800000"/>
                <a:headEnd type="none" w="med" len="med"/>
                <a:tailEnd type="none" w="med" len="med"/>
              </a:ln>
            </p:spPr>
          </p:cxnSp>
          <p:cxnSp>
            <p:nvCxnSpPr>
              <p:cNvPr id="404" name="Google Shape;404;p26"/>
              <p:cNvCxnSpPr/>
              <p:nvPr/>
            </p:nvCxnSpPr>
            <p:spPr>
              <a:xfrm>
                <a:off x="1686121" y="4374086"/>
                <a:ext cx="2677837" cy="0"/>
              </a:xfrm>
              <a:prstGeom prst="straightConnector1">
                <a:avLst/>
              </a:prstGeom>
              <a:noFill/>
              <a:ln w="9525" cap="flat" cmpd="sng">
                <a:solidFill>
                  <a:schemeClr val="accent2"/>
                </a:solidFill>
                <a:prstDash val="solid"/>
                <a:miter lim="800000"/>
                <a:headEnd type="none" w="med" len="med"/>
                <a:tailEnd type="none" w="med" len="med"/>
              </a:ln>
            </p:spPr>
          </p:cxnSp>
          <p:sp>
            <p:nvSpPr>
              <p:cNvPr id="405" name="Google Shape;405;p26"/>
              <p:cNvSpPr txBox="1"/>
              <p:nvPr/>
            </p:nvSpPr>
            <p:spPr>
              <a:xfrm>
                <a:off x="4098873" y="3016583"/>
                <a:ext cx="265085" cy="250860"/>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406" name="Google Shape;406;p26"/>
              <p:cNvSpPr txBox="1"/>
              <p:nvPr/>
            </p:nvSpPr>
            <p:spPr>
              <a:xfrm>
                <a:off x="4098873" y="4123226"/>
                <a:ext cx="265085" cy="250860"/>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grpSp>
        <p:cxnSp>
          <p:nvCxnSpPr>
            <p:cNvPr id="407" name="Google Shape;407;p26"/>
            <p:cNvCxnSpPr/>
            <p:nvPr/>
          </p:nvCxnSpPr>
          <p:spPr>
            <a:xfrm>
              <a:off x="9017824" y="3051147"/>
              <a:ext cx="631760" cy="260387"/>
            </a:xfrm>
            <a:prstGeom prst="straightConnector1">
              <a:avLst/>
            </a:prstGeom>
            <a:noFill/>
            <a:ln w="9525" cap="flat" cmpd="sng">
              <a:solidFill>
                <a:srgbClr val="FF0000"/>
              </a:solidFill>
              <a:prstDash val="solid"/>
              <a:miter lim="800000"/>
              <a:headEnd type="none" w="med" len="med"/>
              <a:tailEnd type="triangle" w="med" len="med"/>
            </a:ln>
          </p:spPr>
        </p:cxnSp>
        <p:cxnSp>
          <p:nvCxnSpPr>
            <p:cNvPr id="408" name="Google Shape;408;p26"/>
            <p:cNvCxnSpPr/>
            <p:nvPr/>
          </p:nvCxnSpPr>
          <p:spPr>
            <a:xfrm rot="10800000" flipH="1">
              <a:off x="9116239" y="3449666"/>
              <a:ext cx="533345" cy="408044"/>
            </a:xfrm>
            <a:prstGeom prst="straightConnector1">
              <a:avLst/>
            </a:prstGeom>
            <a:noFill/>
            <a:ln w="9525" cap="flat" cmpd="sng">
              <a:solidFill>
                <a:srgbClr val="FF0000"/>
              </a:solidFill>
              <a:prstDash val="solid"/>
              <a:miter lim="800000"/>
              <a:headEnd type="none" w="med" len="med"/>
              <a:tailEnd type="triangle" w="med" len="med"/>
            </a:ln>
          </p:spPr>
        </p:cxnSp>
        <p:sp>
          <p:nvSpPr>
            <p:cNvPr id="409" name="Google Shape;409;p26"/>
            <p:cNvSpPr txBox="1"/>
            <p:nvPr/>
          </p:nvSpPr>
          <p:spPr>
            <a:xfrm>
              <a:off x="9723426" y="3059080"/>
              <a:ext cx="964276" cy="646331"/>
            </a:xfrm>
            <a:prstGeom prst="rect">
              <a:avLst/>
            </a:prstGeom>
            <a:noFill/>
            <a:ln w="9525" cap="flat" cmpd="sng">
              <a:solidFill>
                <a:srgbClr val="FF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NOT STORED</a:t>
              </a:r>
              <a:endParaRPr/>
            </a:p>
          </p:txBody>
        </p:sp>
        <p:sp>
          <p:nvSpPr>
            <p:cNvPr id="410" name="Google Shape;410;p26"/>
            <p:cNvSpPr/>
            <p:nvPr/>
          </p:nvSpPr>
          <p:spPr>
            <a:xfrm>
              <a:off x="5317743" y="2984462"/>
              <a:ext cx="498424" cy="465203"/>
            </a:xfrm>
            <a:prstGeom prst="rightArrow">
              <a:avLst>
                <a:gd name="adj1" fmla="val 11520"/>
                <a:gd name="adj2" fmla="val 50000"/>
              </a:avLst>
            </a:prstGeom>
            <a:solidFill>
              <a:schemeClr val="accent2"/>
            </a:solidFill>
            <a:ln w="12700" cap="flat" cmpd="sng">
              <a:solidFill>
                <a:srgbClr val="AE5A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grpSp>
      <p:grpSp>
        <p:nvGrpSpPr>
          <p:cNvPr id="38" name="Group 37"/>
          <p:cNvGrpSpPr/>
          <p:nvPr/>
        </p:nvGrpSpPr>
        <p:grpSpPr>
          <a:xfrm>
            <a:off x="3960984" y="2439927"/>
            <a:ext cx="655478" cy="2308284"/>
            <a:chOff x="4065587" y="3546414"/>
            <a:chExt cx="655478" cy="2308284"/>
          </a:xfrm>
        </p:grpSpPr>
        <p:sp>
          <p:nvSpPr>
            <p:cNvPr id="39" name="Google Shape;312;p23"/>
            <p:cNvSpPr txBox="1"/>
            <p:nvPr/>
          </p:nvSpPr>
          <p:spPr>
            <a:xfrm>
              <a:off x="4065587" y="3546414"/>
              <a:ext cx="280668"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dirty="0" smtClean="0">
                  <a:solidFill>
                    <a:srgbClr val="92D050"/>
                  </a:solidFill>
                  <a:latin typeface="Calibri"/>
                  <a:ea typeface="Calibri"/>
                  <a:cs typeface="Calibri"/>
                  <a:sym typeface="Calibri"/>
                </a:rPr>
                <a:t>a</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3</a:t>
              </a: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4</a:t>
              </a:r>
              <a:endParaRPr b="1" dirty="0">
                <a:solidFill>
                  <a:schemeClr val="bg1"/>
                </a:solidFill>
              </a:endParaRPr>
            </a:p>
          </p:txBody>
        </p:sp>
        <p:sp>
          <p:nvSpPr>
            <p:cNvPr id="40" name="Google Shape;312;p23"/>
            <p:cNvSpPr txBox="1"/>
            <p:nvPr/>
          </p:nvSpPr>
          <p:spPr>
            <a:xfrm>
              <a:off x="4440397" y="3546414"/>
              <a:ext cx="280668"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dirty="0">
                  <a:solidFill>
                    <a:srgbClr val="92D050"/>
                  </a:solidFill>
                  <a:latin typeface="Calibri"/>
                  <a:ea typeface="Calibri"/>
                  <a:cs typeface="Calibri"/>
                  <a:sym typeface="Calibri"/>
                </a:rPr>
                <a:t>b</a:t>
              </a:r>
              <a:endParaRPr lang="en-US" sz="1800" b="1" i="0" u="none" dirty="0" smtClean="0">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0</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2</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2</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2</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endParaRPr b="1" dirty="0">
                <a:solidFill>
                  <a:schemeClr val="bg1"/>
                </a:solidFill>
              </a:endParaRPr>
            </a:p>
          </p:txBody>
        </p:sp>
      </p:grpSp>
      <p:grpSp>
        <p:nvGrpSpPr>
          <p:cNvPr id="41" name="Group 40"/>
          <p:cNvGrpSpPr/>
          <p:nvPr/>
        </p:nvGrpSpPr>
        <p:grpSpPr>
          <a:xfrm>
            <a:off x="7989351" y="2439927"/>
            <a:ext cx="655478" cy="2308284"/>
            <a:chOff x="4065587" y="3546414"/>
            <a:chExt cx="655478" cy="2308284"/>
          </a:xfrm>
        </p:grpSpPr>
        <p:sp>
          <p:nvSpPr>
            <p:cNvPr id="42" name="Google Shape;312;p23"/>
            <p:cNvSpPr txBox="1"/>
            <p:nvPr/>
          </p:nvSpPr>
          <p:spPr>
            <a:xfrm>
              <a:off x="4065587" y="3546414"/>
              <a:ext cx="280668"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dirty="0" smtClean="0">
                  <a:solidFill>
                    <a:srgbClr val="92D050"/>
                  </a:solidFill>
                  <a:latin typeface="Calibri"/>
                  <a:ea typeface="Calibri"/>
                  <a:cs typeface="Calibri"/>
                  <a:sym typeface="Calibri"/>
                </a:rPr>
                <a:t>a</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tx1">
                      <a:lumMod val="85000"/>
                      <a:lumOff val="15000"/>
                    </a:schemeClr>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tx1">
                      <a:lumMod val="85000"/>
                      <a:lumOff val="15000"/>
                    </a:schemeClr>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tx1">
                      <a:lumMod val="85000"/>
                      <a:lumOff val="15000"/>
                    </a:schemeClr>
                  </a:solidFill>
                  <a:latin typeface="Calibri"/>
                  <a:cs typeface="Calibri"/>
                  <a:sym typeface="Calibri"/>
                </a:rPr>
                <a:t>2</a:t>
              </a: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tx1">
                      <a:lumMod val="85000"/>
                      <a:lumOff val="15000"/>
                    </a:schemeClr>
                  </a:solidFill>
                  <a:latin typeface="Calibri"/>
                  <a:cs typeface="Calibri"/>
                  <a:sym typeface="Calibri"/>
                </a:rPr>
                <a:t>3</a:t>
              </a: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4</a:t>
              </a:r>
              <a:endParaRPr b="1" dirty="0">
                <a:solidFill>
                  <a:schemeClr val="bg1"/>
                </a:solidFill>
              </a:endParaRPr>
            </a:p>
          </p:txBody>
        </p:sp>
        <p:sp>
          <p:nvSpPr>
            <p:cNvPr id="43" name="Google Shape;312;p23"/>
            <p:cNvSpPr txBox="1"/>
            <p:nvPr/>
          </p:nvSpPr>
          <p:spPr>
            <a:xfrm>
              <a:off x="4440397" y="3546414"/>
              <a:ext cx="280668"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dirty="0">
                  <a:solidFill>
                    <a:srgbClr val="92D050"/>
                  </a:solidFill>
                  <a:latin typeface="Calibri"/>
                  <a:ea typeface="Calibri"/>
                  <a:cs typeface="Calibri"/>
                  <a:sym typeface="Calibri"/>
                </a:rPr>
                <a:t>b</a:t>
              </a:r>
              <a:endParaRPr lang="en-US" sz="1800" b="1" i="0" u="none" dirty="0" smtClean="0">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0</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tx1">
                      <a:lumMod val="85000"/>
                      <a:lumOff val="15000"/>
                    </a:schemeClr>
                  </a:solidFill>
                  <a:latin typeface="Calibri"/>
                  <a:cs typeface="Calibri"/>
                  <a:sym typeface="Calibri"/>
                </a:rPr>
                <a:t>1</a:t>
              </a: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tx1">
                      <a:lumMod val="85000"/>
                      <a:lumOff val="15000"/>
                    </a:schemeClr>
                  </a:solidFill>
                  <a:latin typeface="Calibri"/>
                  <a:cs typeface="Calibri"/>
                  <a:sym typeface="Calibri"/>
                </a:rPr>
                <a:t>2</a:t>
              </a:r>
              <a:endParaRPr lang="en-US" sz="1800" b="1" dirty="0" smtClean="0">
                <a:solidFill>
                  <a:schemeClr val="tx1">
                    <a:lumMod val="85000"/>
                    <a:lumOff val="15000"/>
                  </a:schemeClr>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bg1"/>
                  </a:solidFill>
                  <a:latin typeface="Calibri"/>
                  <a:cs typeface="Calibri"/>
                  <a:sym typeface="Calibri"/>
                </a:rPr>
                <a:t>2</a:t>
              </a:r>
              <a:endParaRPr lang="en-US" sz="1800" b="1" dirty="0" smtClean="0">
                <a:solidFill>
                  <a:schemeClr val="bg1"/>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tx1">
                      <a:lumMod val="85000"/>
                      <a:lumOff val="15000"/>
                    </a:schemeClr>
                  </a:solidFill>
                  <a:latin typeface="Calibri"/>
                  <a:cs typeface="Calibri"/>
                  <a:sym typeface="Calibri"/>
                </a:rPr>
                <a:t>2</a:t>
              </a:r>
            </a:p>
            <a:p>
              <a:pPr marL="0" marR="0" lvl="0" indent="0" algn="l" rtl="0">
                <a:lnSpc>
                  <a:spcPct val="100000"/>
                </a:lnSpc>
                <a:spcBef>
                  <a:spcPts val="0"/>
                </a:spcBef>
                <a:spcAft>
                  <a:spcPts val="0"/>
                </a:spcAft>
                <a:buClr>
                  <a:srgbClr val="92D050"/>
                </a:buClr>
                <a:buSzPts val="1800"/>
                <a:buFont typeface="Calibri"/>
                <a:buNone/>
              </a:pPr>
              <a:r>
                <a:rPr lang="en-US" sz="1800" b="1" dirty="0">
                  <a:solidFill>
                    <a:schemeClr val="tx1">
                      <a:lumMod val="85000"/>
                      <a:lumOff val="15000"/>
                    </a:schemeClr>
                  </a:solidFill>
                  <a:latin typeface="Calibri"/>
                  <a:cs typeface="Calibri"/>
                  <a:sym typeface="Calibri"/>
                </a:rPr>
                <a:t>2</a:t>
              </a:r>
              <a:endParaRPr lang="en-US" sz="1800" b="1" dirty="0" smtClean="0">
                <a:solidFill>
                  <a:schemeClr val="tx1">
                    <a:lumMod val="85000"/>
                    <a:lumOff val="15000"/>
                  </a:schemeClr>
                </a:solidFill>
                <a:latin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dirty="0" smtClean="0">
                  <a:solidFill>
                    <a:schemeClr val="bg1"/>
                  </a:solidFill>
                  <a:latin typeface="Calibri"/>
                  <a:cs typeface="Calibri"/>
                  <a:sym typeface="Calibri"/>
                </a:rPr>
                <a:t>2</a:t>
              </a:r>
              <a:endParaRPr b="1"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FM Index</a:t>
            </a:r>
            <a:endParaRPr/>
          </a:p>
        </p:txBody>
      </p:sp>
      <p:sp>
        <p:nvSpPr>
          <p:cNvPr id="416" name="Google Shape;416;p27"/>
          <p:cNvSpPr txBox="1">
            <a:spLocks noGrp="1"/>
          </p:cNvSpPr>
          <p:nvPr>
            <p:ph type="body" idx="1"/>
          </p:nvPr>
        </p:nvSpPr>
        <p:spPr>
          <a:xfrm>
            <a:off x="838200" y="1825625"/>
            <a:ext cx="5682300" cy="43512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None/>
            </a:pPr>
            <a:r>
              <a:rPr lang="en-US" sz="1900"/>
              <a:t>In the literature C[c] is a table that for each character c in the alphabet, contains the first occurrence of that character in the first column F.</a:t>
            </a:r>
            <a:endParaRPr sz="1900"/>
          </a:p>
          <a:p>
            <a:pPr marL="0" lvl="0" indent="0" algn="l" rtl="0">
              <a:spcBef>
                <a:spcPts val="1000"/>
              </a:spcBef>
              <a:spcAft>
                <a:spcPts val="0"/>
              </a:spcAft>
              <a:buNone/>
            </a:pPr>
            <a:endParaRPr sz="1900"/>
          </a:p>
          <a:p>
            <a:pPr marL="0" lvl="0" indent="0" algn="just" rtl="0">
              <a:spcBef>
                <a:spcPts val="1000"/>
              </a:spcBef>
              <a:spcAft>
                <a:spcPts val="0"/>
              </a:spcAft>
              <a:buNone/>
            </a:pPr>
            <a:r>
              <a:rPr lang="en-US" sz="1900"/>
              <a:t>The function Occ(c, k) is the number of occurrences of character c in the last column L.</a:t>
            </a:r>
            <a:endParaRPr sz="1900"/>
          </a:p>
          <a:p>
            <a:pPr marL="0" lvl="0" indent="0" algn="l" rtl="0">
              <a:spcBef>
                <a:spcPts val="1000"/>
              </a:spcBef>
              <a:spcAft>
                <a:spcPts val="0"/>
              </a:spcAft>
              <a:buNone/>
            </a:pPr>
            <a:endParaRPr sz="1700"/>
          </a:p>
          <a:p>
            <a:pPr marL="0" lvl="0" indent="0" algn="just" rtl="0">
              <a:spcBef>
                <a:spcPts val="1000"/>
              </a:spcBef>
              <a:spcAft>
                <a:spcPts val="0"/>
              </a:spcAft>
              <a:buNone/>
            </a:pPr>
            <a:r>
              <a:rPr lang="en-US" sz="1750"/>
              <a:t>So, the FM-index itself is a compression of the string </a:t>
            </a:r>
            <a:r>
              <a:rPr lang="en-US" sz="1950"/>
              <a:t>L</a:t>
            </a:r>
            <a:r>
              <a:rPr lang="en-US" sz="1750"/>
              <a:t> together with </a:t>
            </a:r>
            <a:r>
              <a:rPr lang="en-US" sz="1950"/>
              <a:t>C</a:t>
            </a:r>
            <a:r>
              <a:rPr lang="en-US" sz="1750"/>
              <a:t> and </a:t>
            </a:r>
            <a:r>
              <a:rPr lang="en-US" sz="1950"/>
              <a:t>Occ</a:t>
            </a:r>
            <a:r>
              <a:rPr lang="en-US" sz="1750"/>
              <a:t> in some form, as well as information that maps a selection of indices in </a:t>
            </a:r>
            <a:r>
              <a:rPr lang="en-US" sz="1950"/>
              <a:t>L</a:t>
            </a:r>
            <a:r>
              <a:rPr lang="en-US" sz="1750"/>
              <a:t> to positions in the original string </a:t>
            </a:r>
            <a:r>
              <a:rPr lang="en-US" sz="1950"/>
              <a:t>T</a:t>
            </a:r>
            <a:r>
              <a:rPr lang="en-US" sz="1750"/>
              <a:t>.</a:t>
            </a:r>
            <a:endParaRPr sz="2400"/>
          </a:p>
        </p:txBody>
      </p:sp>
      <p:graphicFrame>
        <p:nvGraphicFramePr>
          <p:cNvPr id="417" name="Google Shape;417;p27"/>
          <p:cNvGraphicFramePr/>
          <p:nvPr/>
        </p:nvGraphicFramePr>
        <p:xfrm>
          <a:off x="7122000" y="2990375"/>
          <a:ext cx="4286300" cy="2642425"/>
        </p:xfrm>
        <a:graphic>
          <a:graphicData uri="http://schemas.openxmlformats.org/drawingml/2006/table">
            <a:tbl>
              <a:tblPr>
                <a:noFill/>
                <a:tableStyleId>{9453E7C8-802D-45C3-BE9D-1C15C1ACFAB8}</a:tableStyleId>
              </a:tblPr>
              <a:tblGrid>
                <a:gridCol w="736600">
                  <a:extLst>
                    <a:ext uri="{9D8B030D-6E8A-4147-A177-3AD203B41FA5}">
                      <a16:colId xmlns:a16="http://schemas.microsoft.com/office/drawing/2014/main" val="20000"/>
                    </a:ext>
                  </a:extLst>
                </a:gridCol>
                <a:gridCol w="507100">
                  <a:extLst>
                    <a:ext uri="{9D8B030D-6E8A-4147-A177-3AD203B41FA5}">
                      <a16:colId xmlns:a16="http://schemas.microsoft.com/office/drawing/2014/main" val="20001"/>
                    </a:ext>
                  </a:extLst>
                </a:gridCol>
                <a:gridCol w="507100">
                  <a:extLst>
                    <a:ext uri="{9D8B030D-6E8A-4147-A177-3AD203B41FA5}">
                      <a16:colId xmlns:a16="http://schemas.microsoft.com/office/drawing/2014/main" val="20002"/>
                    </a:ext>
                  </a:extLst>
                </a:gridCol>
                <a:gridCol w="507100">
                  <a:extLst>
                    <a:ext uri="{9D8B030D-6E8A-4147-A177-3AD203B41FA5}">
                      <a16:colId xmlns:a16="http://schemas.microsoft.com/office/drawing/2014/main" val="20003"/>
                    </a:ext>
                  </a:extLst>
                </a:gridCol>
                <a:gridCol w="507100">
                  <a:extLst>
                    <a:ext uri="{9D8B030D-6E8A-4147-A177-3AD203B41FA5}">
                      <a16:colId xmlns:a16="http://schemas.microsoft.com/office/drawing/2014/main" val="20004"/>
                    </a:ext>
                  </a:extLst>
                </a:gridCol>
                <a:gridCol w="507100">
                  <a:extLst>
                    <a:ext uri="{9D8B030D-6E8A-4147-A177-3AD203B41FA5}">
                      <a16:colId xmlns:a16="http://schemas.microsoft.com/office/drawing/2014/main" val="20005"/>
                    </a:ext>
                  </a:extLst>
                </a:gridCol>
                <a:gridCol w="507100">
                  <a:extLst>
                    <a:ext uri="{9D8B030D-6E8A-4147-A177-3AD203B41FA5}">
                      <a16:colId xmlns:a16="http://schemas.microsoft.com/office/drawing/2014/main" val="20006"/>
                    </a:ext>
                  </a:extLst>
                </a:gridCol>
                <a:gridCol w="507100">
                  <a:extLst>
                    <a:ext uri="{9D8B030D-6E8A-4147-A177-3AD203B41FA5}">
                      <a16:colId xmlns:a16="http://schemas.microsoft.com/office/drawing/2014/main" val="20007"/>
                    </a:ext>
                  </a:extLst>
                </a:gridCol>
              </a:tblGrid>
              <a:tr h="545225">
                <a:tc>
                  <a:txBody>
                    <a:bodyPr/>
                    <a:lstStyle/>
                    <a:p>
                      <a:pPr marL="0" lvl="0" indent="0" algn="ctr" rtl="0">
                        <a:spcBef>
                          <a:spcPts val="0"/>
                        </a:spcBef>
                        <a:spcAft>
                          <a:spcPts val="0"/>
                        </a:spcAft>
                        <a:buNone/>
                      </a:pPr>
                      <a:r>
                        <a:rPr lang="en-US" sz="900">
                          <a:solidFill>
                            <a:srgbClr val="81B861"/>
                          </a:solidFill>
                        </a:rPr>
                        <a:t>Occ[c, k]</a:t>
                      </a:r>
                      <a:endParaRPr sz="900">
                        <a:solidFill>
                          <a:srgbClr val="81B86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a</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b</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b</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a</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a</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a</a:t>
                      </a:r>
                      <a:endParaRPr sz="900">
                        <a:solidFill>
                          <a:schemeClr val="lt1"/>
                        </a:solidFill>
                      </a:endParaRPr>
                    </a:p>
                  </a:txBody>
                  <a:tcPr marL="91425" marR="91425" marT="91425" marB="91425"/>
                </a:tc>
                <a:extLst>
                  <a:ext uri="{0D108BD9-81ED-4DB2-BD59-A6C34878D82A}">
                    <a16:rowId xmlns:a16="http://schemas.microsoft.com/office/drawing/2014/main" val="10000"/>
                  </a:ext>
                </a:extLst>
              </a:tr>
              <a:tr h="524300">
                <a:tc>
                  <a:txBody>
                    <a:bodyPr/>
                    <a:lstStyle/>
                    <a:p>
                      <a:pPr marL="0" lvl="0" indent="0" algn="l" rtl="0">
                        <a:spcBef>
                          <a:spcPts val="0"/>
                        </a:spcBef>
                        <a:spcAft>
                          <a:spcPts val="0"/>
                        </a:spcAft>
                        <a:buNone/>
                      </a:pP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1</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2</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3</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4</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5</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6</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7</a:t>
                      </a:r>
                      <a:endParaRPr sz="900">
                        <a:solidFill>
                          <a:schemeClr val="lt1"/>
                        </a:solidFill>
                      </a:endParaRPr>
                    </a:p>
                  </a:txBody>
                  <a:tcPr marL="91425" marR="91425" marT="91425" marB="91425"/>
                </a:tc>
                <a:extLst>
                  <a:ext uri="{0D108BD9-81ED-4DB2-BD59-A6C34878D82A}">
                    <a16:rowId xmlns:a16="http://schemas.microsoft.com/office/drawing/2014/main" val="10001"/>
                  </a:ext>
                </a:extLst>
              </a:tr>
              <a:tr h="524300">
                <a:tc>
                  <a:txBody>
                    <a:bodyPr/>
                    <a:lstStyle/>
                    <a:p>
                      <a:pPr marL="0" lvl="0" indent="0" algn="l" rtl="0">
                        <a:spcBef>
                          <a:spcPts val="0"/>
                        </a:spcBef>
                        <a:spcAft>
                          <a:spcPts val="0"/>
                        </a:spcAft>
                        <a:buNone/>
                      </a:pPr>
                      <a:r>
                        <a:rPr lang="en-US" sz="900">
                          <a:solidFill>
                            <a:schemeClr val="lt1"/>
                          </a:solidFill>
                        </a:rPr>
                        <a:t>$</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0</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0</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0</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0</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1</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1</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1</a:t>
                      </a:r>
                      <a:endParaRPr sz="900">
                        <a:solidFill>
                          <a:schemeClr val="lt1"/>
                        </a:solidFill>
                      </a:endParaRPr>
                    </a:p>
                  </a:txBody>
                  <a:tcPr marL="91425" marR="91425" marT="91425" marB="91425"/>
                </a:tc>
                <a:extLst>
                  <a:ext uri="{0D108BD9-81ED-4DB2-BD59-A6C34878D82A}">
                    <a16:rowId xmlns:a16="http://schemas.microsoft.com/office/drawing/2014/main" val="10002"/>
                  </a:ext>
                </a:extLst>
              </a:tr>
              <a:tr h="524300">
                <a:tc>
                  <a:txBody>
                    <a:bodyPr/>
                    <a:lstStyle/>
                    <a:p>
                      <a:pPr marL="0" lvl="0" indent="0" algn="l" rtl="0">
                        <a:spcBef>
                          <a:spcPts val="0"/>
                        </a:spcBef>
                        <a:spcAft>
                          <a:spcPts val="0"/>
                        </a:spcAft>
                        <a:buNone/>
                      </a:pPr>
                      <a:r>
                        <a:rPr lang="en-US" sz="900">
                          <a:solidFill>
                            <a:schemeClr val="lt1"/>
                          </a:solidFill>
                        </a:rPr>
                        <a:t>a</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1</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1</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1</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2</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2</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3</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4</a:t>
                      </a:r>
                      <a:endParaRPr sz="900">
                        <a:solidFill>
                          <a:schemeClr val="lt1"/>
                        </a:solidFill>
                      </a:endParaRPr>
                    </a:p>
                  </a:txBody>
                  <a:tcPr marL="91425" marR="91425" marT="91425" marB="91425"/>
                </a:tc>
                <a:extLst>
                  <a:ext uri="{0D108BD9-81ED-4DB2-BD59-A6C34878D82A}">
                    <a16:rowId xmlns:a16="http://schemas.microsoft.com/office/drawing/2014/main" val="10003"/>
                  </a:ext>
                </a:extLst>
              </a:tr>
              <a:tr h="524300">
                <a:tc>
                  <a:txBody>
                    <a:bodyPr/>
                    <a:lstStyle/>
                    <a:p>
                      <a:pPr marL="0" lvl="0" indent="0" algn="l" rtl="0">
                        <a:spcBef>
                          <a:spcPts val="0"/>
                        </a:spcBef>
                        <a:spcAft>
                          <a:spcPts val="0"/>
                        </a:spcAft>
                        <a:buNone/>
                      </a:pPr>
                      <a:r>
                        <a:rPr lang="en-US" sz="900">
                          <a:solidFill>
                            <a:schemeClr val="lt1"/>
                          </a:solidFill>
                        </a:rPr>
                        <a:t>b</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0</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1</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2</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2</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2</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2</a:t>
                      </a:r>
                      <a:endParaRPr sz="900">
                        <a:solidFill>
                          <a:schemeClr val="lt1"/>
                        </a:solidFill>
                      </a:endParaRPr>
                    </a:p>
                  </a:txBody>
                  <a:tcPr marL="91425" marR="91425" marT="91425" marB="91425"/>
                </a:tc>
                <a:tc>
                  <a:txBody>
                    <a:bodyPr/>
                    <a:lstStyle/>
                    <a:p>
                      <a:pPr marL="0" lvl="0" indent="0" algn="l" rtl="0">
                        <a:spcBef>
                          <a:spcPts val="0"/>
                        </a:spcBef>
                        <a:spcAft>
                          <a:spcPts val="0"/>
                        </a:spcAft>
                        <a:buNone/>
                      </a:pPr>
                      <a:r>
                        <a:rPr lang="en-US" sz="900">
                          <a:solidFill>
                            <a:schemeClr val="lt1"/>
                          </a:solidFill>
                        </a:rPr>
                        <a:t>2</a:t>
                      </a:r>
                      <a:endParaRPr sz="900">
                        <a:solidFill>
                          <a:schemeClr val="lt1"/>
                        </a:solidFill>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418" name="Google Shape;418;p27"/>
          <p:cNvGraphicFramePr/>
          <p:nvPr/>
        </p:nvGraphicFramePr>
        <p:xfrm>
          <a:off x="7122000" y="1825625"/>
          <a:ext cx="4286300" cy="971250"/>
        </p:xfrm>
        <a:graphic>
          <a:graphicData uri="http://schemas.openxmlformats.org/drawingml/2006/table">
            <a:tbl>
              <a:tblPr>
                <a:noFill/>
                <a:tableStyleId>{9453E7C8-802D-45C3-BE9D-1C15C1ACFAB8}</a:tableStyleId>
              </a:tblPr>
              <a:tblGrid>
                <a:gridCol w="1243700">
                  <a:extLst>
                    <a:ext uri="{9D8B030D-6E8A-4147-A177-3AD203B41FA5}">
                      <a16:colId xmlns:a16="http://schemas.microsoft.com/office/drawing/2014/main" val="20000"/>
                    </a:ext>
                  </a:extLst>
                </a:gridCol>
                <a:gridCol w="1014200">
                  <a:extLst>
                    <a:ext uri="{9D8B030D-6E8A-4147-A177-3AD203B41FA5}">
                      <a16:colId xmlns:a16="http://schemas.microsoft.com/office/drawing/2014/main" val="20001"/>
                    </a:ext>
                  </a:extLst>
                </a:gridCol>
                <a:gridCol w="1014200">
                  <a:extLst>
                    <a:ext uri="{9D8B030D-6E8A-4147-A177-3AD203B41FA5}">
                      <a16:colId xmlns:a16="http://schemas.microsoft.com/office/drawing/2014/main" val="20002"/>
                    </a:ext>
                  </a:extLst>
                </a:gridCol>
                <a:gridCol w="1014200">
                  <a:extLst>
                    <a:ext uri="{9D8B030D-6E8A-4147-A177-3AD203B41FA5}">
                      <a16:colId xmlns:a16="http://schemas.microsoft.com/office/drawing/2014/main" val="20003"/>
                    </a:ext>
                  </a:extLst>
                </a:gridCol>
              </a:tblGrid>
              <a:tr h="505875">
                <a:tc>
                  <a:txBody>
                    <a:bodyPr/>
                    <a:lstStyle/>
                    <a:p>
                      <a:pPr marL="0" lvl="0" indent="0" algn="ctr" rtl="0">
                        <a:spcBef>
                          <a:spcPts val="0"/>
                        </a:spcBef>
                        <a:spcAft>
                          <a:spcPts val="0"/>
                        </a:spcAft>
                        <a:buNone/>
                      </a:pPr>
                      <a:r>
                        <a:rPr lang="en-US">
                          <a:solidFill>
                            <a:schemeClr val="lt1"/>
                          </a:solidFill>
                        </a:rPr>
                        <a:t>c</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US">
                          <a:solidFill>
                            <a:schemeClr val="lt1"/>
                          </a:solidFill>
                        </a:rPr>
                        <a:t>$</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US">
                          <a:solidFill>
                            <a:schemeClr val="lt1"/>
                          </a:solidFill>
                        </a:rPr>
                        <a:t>a</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US">
                          <a:solidFill>
                            <a:schemeClr val="lt1"/>
                          </a:solidFill>
                        </a:rPr>
                        <a:t>b</a:t>
                      </a:r>
                      <a:endParaRPr>
                        <a:solidFill>
                          <a:schemeClr val="lt1"/>
                        </a:solidFill>
                      </a:endParaRPr>
                    </a:p>
                  </a:txBody>
                  <a:tcPr marL="91425" marR="91425" marT="91425" marB="91425"/>
                </a:tc>
                <a:extLst>
                  <a:ext uri="{0D108BD9-81ED-4DB2-BD59-A6C34878D82A}">
                    <a16:rowId xmlns:a16="http://schemas.microsoft.com/office/drawing/2014/main" val="10000"/>
                  </a:ext>
                </a:extLst>
              </a:tr>
              <a:tr h="465375">
                <a:tc>
                  <a:txBody>
                    <a:bodyPr/>
                    <a:lstStyle/>
                    <a:p>
                      <a:pPr marL="0" lvl="0" indent="0" algn="ctr" rtl="0">
                        <a:spcBef>
                          <a:spcPts val="0"/>
                        </a:spcBef>
                        <a:spcAft>
                          <a:spcPts val="0"/>
                        </a:spcAft>
                        <a:buNone/>
                      </a:pPr>
                      <a:r>
                        <a:rPr lang="en-US">
                          <a:solidFill>
                            <a:srgbClr val="81B861"/>
                          </a:solidFill>
                        </a:rPr>
                        <a:t>C[c]</a:t>
                      </a:r>
                      <a:endParaRPr>
                        <a:solidFill>
                          <a:srgbClr val="81B861"/>
                        </a:solidFill>
                      </a:endParaRPr>
                    </a:p>
                  </a:txBody>
                  <a:tcPr marL="91425" marR="91425" marT="91425" marB="91425"/>
                </a:tc>
                <a:tc>
                  <a:txBody>
                    <a:bodyPr/>
                    <a:lstStyle/>
                    <a:p>
                      <a:pPr marL="0" lvl="0" indent="0" algn="ctr" rtl="0">
                        <a:spcBef>
                          <a:spcPts val="0"/>
                        </a:spcBef>
                        <a:spcAft>
                          <a:spcPts val="0"/>
                        </a:spcAft>
                        <a:buNone/>
                      </a:pPr>
                      <a:r>
                        <a:rPr lang="en-US">
                          <a:solidFill>
                            <a:schemeClr val="lt1"/>
                          </a:solidFill>
                        </a:rPr>
                        <a:t>0</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US">
                          <a:solidFill>
                            <a:schemeClr val="lt1"/>
                          </a:solidFill>
                        </a:rPr>
                        <a:t>1</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US">
                          <a:solidFill>
                            <a:schemeClr val="lt1"/>
                          </a:solidFill>
                        </a:rPr>
                        <a:t>5</a:t>
                      </a:r>
                      <a:endParaRPr>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8"/>
          <p:cNvSpPr txBox="1">
            <a:spLocks noGrp="1"/>
          </p:cNvSpPr>
          <p:nvPr>
            <p:ph type="title"/>
          </p:nvPr>
        </p:nvSpPr>
        <p:spPr>
          <a:xfrm>
            <a:off x="387350" y="19050"/>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Suffix Array</a:t>
            </a:r>
            <a:endParaRPr/>
          </a:p>
        </p:txBody>
      </p:sp>
      <p:grpSp>
        <p:nvGrpSpPr>
          <p:cNvPr id="424" name="Google Shape;424;p28"/>
          <p:cNvGrpSpPr/>
          <p:nvPr/>
        </p:nvGrpSpPr>
        <p:grpSpPr>
          <a:xfrm>
            <a:off x="1144587" y="2298700"/>
            <a:ext cx="3859262" cy="2374028"/>
            <a:chOff x="2790825" y="2057400"/>
            <a:chExt cx="3858499" cy="2374953"/>
          </a:xfrm>
        </p:grpSpPr>
        <p:sp>
          <p:nvSpPr>
            <p:cNvPr id="425" name="Google Shape;425;p28"/>
            <p:cNvSpPr txBox="1"/>
            <p:nvPr/>
          </p:nvSpPr>
          <p:spPr>
            <a:xfrm>
              <a:off x="5647598" y="2399853"/>
              <a:ext cx="390600" cy="2032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6</a:t>
              </a:r>
              <a:endParaRPr sz="2400" b="1" i="0" u="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5</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2</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3</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0</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4</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1</a:t>
              </a:r>
              <a:endParaRPr/>
            </a:p>
          </p:txBody>
        </p:sp>
        <p:grpSp>
          <p:nvGrpSpPr>
            <p:cNvPr id="426" name="Google Shape;426;p28"/>
            <p:cNvGrpSpPr/>
            <p:nvPr/>
          </p:nvGrpSpPr>
          <p:grpSpPr>
            <a:xfrm>
              <a:off x="2790825" y="2057400"/>
              <a:ext cx="1631950" cy="2374539"/>
              <a:chOff x="2956387" y="2624733"/>
              <a:chExt cx="1632238" cy="2374455"/>
            </a:xfrm>
          </p:grpSpPr>
          <p:sp>
            <p:nvSpPr>
              <p:cNvPr id="427" name="Google Shape;427;p28"/>
              <p:cNvSpPr txBox="1"/>
              <p:nvPr/>
            </p:nvSpPr>
            <p:spPr>
              <a:xfrm>
                <a:off x="3601057" y="2967863"/>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p:txBody>
          </p:sp>
          <p:sp>
            <p:nvSpPr>
              <p:cNvPr id="428" name="Google Shape;428;p28"/>
              <p:cNvSpPr txBox="1"/>
              <p:nvPr/>
            </p:nvSpPr>
            <p:spPr>
              <a:xfrm>
                <a:off x="2956387" y="2624733"/>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First</a:t>
                </a:r>
                <a:endParaRPr/>
              </a:p>
            </p:txBody>
          </p:sp>
        </p:grpSp>
        <p:grpSp>
          <p:nvGrpSpPr>
            <p:cNvPr id="429" name="Google Shape;429;p28"/>
            <p:cNvGrpSpPr/>
            <p:nvPr/>
          </p:nvGrpSpPr>
          <p:grpSpPr>
            <a:xfrm>
              <a:off x="3926504" y="2057400"/>
              <a:ext cx="1631950" cy="2374539"/>
              <a:chOff x="2956388" y="2624733"/>
              <a:chExt cx="1632238" cy="2374455"/>
            </a:xfrm>
          </p:grpSpPr>
          <p:sp>
            <p:nvSpPr>
              <p:cNvPr id="430" name="Google Shape;430;p28"/>
              <p:cNvSpPr txBox="1"/>
              <p:nvPr/>
            </p:nvSpPr>
            <p:spPr>
              <a:xfrm>
                <a:off x="3601058" y="2967863"/>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p:txBody>
          </p:sp>
          <p:sp>
            <p:nvSpPr>
              <p:cNvPr id="431" name="Google Shape;431;p28"/>
              <p:cNvSpPr txBox="1"/>
              <p:nvPr/>
            </p:nvSpPr>
            <p:spPr>
              <a:xfrm>
                <a:off x="2956388" y="2624733"/>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Last</a:t>
                </a:r>
                <a:endParaRPr/>
              </a:p>
            </p:txBody>
          </p:sp>
        </p:grpSp>
        <p:sp>
          <p:nvSpPr>
            <p:cNvPr id="432" name="Google Shape;432;p28"/>
            <p:cNvSpPr txBox="1"/>
            <p:nvPr/>
          </p:nvSpPr>
          <p:spPr>
            <a:xfrm>
              <a:off x="5017324" y="2092754"/>
              <a:ext cx="16320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SA</a:t>
              </a:r>
              <a:endParaRPr/>
            </a:p>
          </p:txBody>
        </p:sp>
      </p:grpSp>
      <p:grpSp>
        <p:nvGrpSpPr>
          <p:cNvPr id="433" name="Google Shape;433;p28"/>
          <p:cNvGrpSpPr/>
          <p:nvPr/>
        </p:nvGrpSpPr>
        <p:grpSpPr>
          <a:xfrm>
            <a:off x="4840287" y="2295525"/>
            <a:ext cx="3859212" cy="2375200"/>
            <a:chOff x="2790825" y="2057400"/>
            <a:chExt cx="3858449" cy="2374539"/>
          </a:xfrm>
        </p:grpSpPr>
        <p:sp>
          <p:nvSpPr>
            <p:cNvPr id="434" name="Google Shape;434;p28"/>
            <p:cNvSpPr txBox="1"/>
            <p:nvPr/>
          </p:nvSpPr>
          <p:spPr>
            <a:xfrm>
              <a:off x="5706648" y="2400552"/>
              <a:ext cx="390300" cy="20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6</a:t>
              </a:r>
              <a:endParaRPr sz="2400" b="1" i="0" u="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404040"/>
                </a:buClr>
                <a:buSzPts val="1800"/>
                <a:buFont typeface="Calibri"/>
                <a:buNone/>
              </a:pPr>
              <a:r>
                <a:rPr lang="en-US" sz="1800" b="1" i="0" u="none">
                  <a:solidFill>
                    <a:srgbClr val="404040"/>
                  </a:solidFill>
                  <a:latin typeface="Calibri"/>
                  <a:ea typeface="Calibri"/>
                  <a:cs typeface="Calibri"/>
                  <a:sym typeface="Calibri"/>
                </a:rPr>
                <a:t>5</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2</a:t>
              </a:r>
              <a:endParaRPr/>
            </a:p>
            <a:p>
              <a:pPr marL="0" marR="0" lvl="0" indent="0" algn="l" rtl="0">
                <a:lnSpc>
                  <a:spcPct val="100000"/>
                </a:lnSpc>
                <a:spcBef>
                  <a:spcPts val="0"/>
                </a:spcBef>
                <a:spcAft>
                  <a:spcPts val="0"/>
                </a:spcAft>
                <a:buClr>
                  <a:srgbClr val="404040"/>
                </a:buClr>
                <a:buSzPts val="1800"/>
                <a:buFont typeface="Calibri"/>
                <a:buNone/>
              </a:pPr>
              <a:r>
                <a:rPr lang="en-US" sz="1800" b="1" i="0" u="none">
                  <a:solidFill>
                    <a:srgbClr val="404040"/>
                  </a:solidFill>
                  <a:latin typeface="Calibri"/>
                  <a:ea typeface="Calibri"/>
                  <a:cs typeface="Calibri"/>
                  <a:sym typeface="Calibri"/>
                </a:rPr>
                <a:t>3</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0</a:t>
              </a:r>
              <a:endParaRPr/>
            </a:p>
            <a:p>
              <a:pPr marL="0" marR="0" lvl="0" indent="0" algn="l" rtl="0">
                <a:lnSpc>
                  <a:spcPct val="100000"/>
                </a:lnSpc>
                <a:spcBef>
                  <a:spcPts val="0"/>
                </a:spcBef>
                <a:spcAft>
                  <a:spcPts val="0"/>
                </a:spcAft>
                <a:buClr>
                  <a:srgbClr val="404040"/>
                </a:buClr>
                <a:buSzPts val="1800"/>
                <a:buFont typeface="Calibri"/>
                <a:buNone/>
              </a:pPr>
              <a:r>
                <a:rPr lang="en-US" sz="1800" b="1" i="0" u="none">
                  <a:solidFill>
                    <a:srgbClr val="404040"/>
                  </a:solidFill>
                  <a:latin typeface="Calibri"/>
                  <a:ea typeface="Calibri"/>
                  <a:cs typeface="Calibri"/>
                  <a:sym typeface="Calibri"/>
                </a:rPr>
                <a:t>4</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1</a:t>
              </a:r>
              <a:endParaRPr/>
            </a:p>
          </p:txBody>
        </p:sp>
        <p:grpSp>
          <p:nvGrpSpPr>
            <p:cNvPr id="435" name="Google Shape;435;p28"/>
            <p:cNvGrpSpPr/>
            <p:nvPr/>
          </p:nvGrpSpPr>
          <p:grpSpPr>
            <a:xfrm>
              <a:off x="2790825" y="2057400"/>
              <a:ext cx="1631950" cy="2374539"/>
              <a:chOff x="2956387" y="2624733"/>
              <a:chExt cx="1632238" cy="2374455"/>
            </a:xfrm>
          </p:grpSpPr>
          <p:sp>
            <p:nvSpPr>
              <p:cNvPr id="436" name="Google Shape;436;p28"/>
              <p:cNvSpPr txBox="1"/>
              <p:nvPr/>
            </p:nvSpPr>
            <p:spPr>
              <a:xfrm>
                <a:off x="3601057" y="2967863"/>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p:txBody>
          </p:sp>
          <p:sp>
            <p:nvSpPr>
              <p:cNvPr id="437" name="Google Shape;437;p28"/>
              <p:cNvSpPr txBox="1"/>
              <p:nvPr/>
            </p:nvSpPr>
            <p:spPr>
              <a:xfrm>
                <a:off x="2956387" y="2624733"/>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First</a:t>
                </a:r>
                <a:endParaRPr/>
              </a:p>
            </p:txBody>
          </p:sp>
        </p:grpSp>
        <p:grpSp>
          <p:nvGrpSpPr>
            <p:cNvPr id="438" name="Google Shape;438;p28"/>
            <p:cNvGrpSpPr/>
            <p:nvPr/>
          </p:nvGrpSpPr>
          <p:grpSpPr>
            <a:xfrm>
              <a:off x="3926504" y="2057400"/>
              <a:ext cx="1631950" cy="2374539"/>
              <a:chOff x="2956388" y="2624733"/>
              <a:chExt cx="1632238" cy="2374455"/>
            </a:xfrm>
          </p:grpSpPr>
          <p:sp>
            <p:nvSpPr>
              <p:cNvPr id="439" name="Google Shape;439;p28"/>
              <p:cNvSpPr txBox="1"/>
              <p:nvPr/>
            </p:nvSpPr>
            <p:spPr>
              <a:xfrm>
                <a:off x="3601058" y="2967863"/>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p:txBody>
          </p:sp>
          <p:sp>
            <p:nvSpPr>
              <p:cNvPr id="440" name="Google Shape;440;p28"/>
              <p:cNvSpPr txBox="1"/>
              <p:nvPr/>
            </p:nvSpPr>
            <p:spPr>
              <a:xfrm>
                <a:off x="2956388" y="2624733"/>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Last</a:t>
                </a:r>
                <a:endParaRPr/>
              </a:p>
            </p:txBody>
          </p:sp>
        </p:grpSp>
        <p:sp>
          <p:nvSpPr>
            <p:cNvPr id="441" name="Google Shape;441;p28"/>
            <p:cNvSpPr txBox="1"/>
            <p:nvPr/>
          </p:nvSpPr>
          <p:spPr>
            <a:xfrm>
              <a:off x="5017324" y="2092754"/>
              <a:ext cx="1631950" cy="3077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SA</a:t>
              </a:r>
              <a:endParaRPr/>
            </a:p>
          </p:txBody>
        </p:sp>
      </p:grpSp>
      <p:sp>
        <p:nvSpPr>
          <p:cNvPr id="442" name="Google Shape;442;p28"/>
          <p:cNvSpPr txBox="1"/>
          <p:nvPr/>
        </p:nvSpPr>
        <p:spPr>
          <a:xfrm>
            <a:off x="1363662" y="1214437"/>
            <a:ext cx="9102725"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We use suffix array to find indices where the given pattern occurs in the original sequence!</a:t>
            </a:r>
            <a:endParaRPr/>
          </a:p>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But, this requires more space i.e. an array with sequence length. </a:t>
            </a:r>
            <a:endParaRPr/>
          </a:p>
        </p:txBody>
      </p:sp>
      <p:sp>
        <p:nvSpPr>
          <p:cNvPr id="443" name="Google Shape;443;p28"/>
          <p:cNvSpPr txBox="1"/>
          <p:nvPr/>
        </p:nvSpPr>
        <p:spPr>
          <a:xfrm rot="10800000" flipH="1">
            <a:off x="1789112" y="3560762"/>
            <a:ext cx="2613025" cy="546100"/>
          </a:xfrm>
          <a:prstGeom prst="rect">
            <a:avLst/>
          </a:prstGeom>
          <a:solidFill>
            <a:srgbClr val="FFFF00">
              <a:alpha val="4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444" name="Google Shape;444;p28"/>
          <p:cNvSpPr txBox="1"/>
          <p:nvPr/>
        </p:nvSpPr>
        <p:spPr>
          <a:xfrm rot="10800000" flipH="1">
            <a:off x="5461000" y="3519487"/>
            <a:ext cx="2613025" cy="546100"/>
          </a:xfrm>
          <a:prstGeom prst="rect">
            <a:avLst/>
          </a:prstGeom>
          <a:solidFill>
            <a:srgbClr val="FFFF00">
              <a:alpha val="4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445" name="Google Shape;445;p28"/>
          <p:cNvSpPr txBox="1"/>
          <p:nvPr/>
        </p:nvSpPr>
        <p:spPr>
          <a:xfrm>
            <a:off x="7721600" y="3517900"/>
            <a:ext cx="249237" cy="273050"/>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cxnSp>
        <p:nvCxnSpPr>
          <p:cNvPr id="446" name="Google Shape;446;p28"/>
          <p:cNvCxnSpPr/>
          <p:nvPr/>
        </p:nvCxnSpPr>
        <p:spPr>
          <a:xfrm rot="10800000" flipH="1">
            <a:off x="7970837" y="3400425"/>
            <a:ext cx="584200" cy="230187"/>
          </a:xfrm>
          <a:prstGeom prst="straightConnector1">
            <a:avLst/>
          </a:prstGeom>
          <a:noFill/>
          <a:ln w="28575" cap="flat" cmpd="sng">
            <a:solidFill>
              <a:srgbClr val="FF0000"/>
            </a:solidFill>
            <a:prstDash val="solid"/>
            <a:miter lim="800000"/>
            <a:headEnd type="none" w="med" len="med"/>
            <a:tailEnd type="triangle" w="med" len="med"/>
          </a:ln>
        </p:spPr>
      </p:cxnSp>
      <p:sp>
        <p:nvSpPr>
          <p:cNvPr id="447" name="Google Shape;447;p28"/>
          <p:cNvSpPr txBox="1"/>
          <p:nvPr/>
        </p:nvSpPr>
        <p:spPr>
          <a:xfrm>
            <a:off x="8699500" y="2867025"/>
            <a:ext cx="2679700" cy="923925"/>
          </a:xfrm>
          <a:prstGeom prst="rect">
            <a:avLst/>
          </a:prstGeom>
          <a:noFill/>
          <a:ln w="9525" cap="flat" cmpd="sng">
            <a:solidFill>
              <a:srgbClr val="FF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This does NOT exist, so we need to use LF mapping to find the index!</a:t>
            </a:r>
            <a:endParaRPr/>
          </a:p>
        </p:txBody>
      </p:sp>
      <p:sp>
        <p:nvSpPr>
          <p:cNvPr id="448" name="Google Shape;448;p28"/>
          <p:cNvSpPr txBox="1"/>
          <p:nvPr/>
        </p:nvSpPr>
        <p:spPr>
          <a:xfrm>
            <a:off x="6661150" y="3516312"/>
            <a:ext cx="249237" cy="273050"/>
          </a:xfrm>
          <a:prstGeom prst="rect">
            <a:avLst/>
          </a:prstGeom>
          <a:noFill/>
          <a:ln w="28575"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cxnSp>
        <p:nvCxnSpPr>
          <p:cNvPr id="449" name="Google Shape;449;p28"/>
          <p:cNvCxnSpPr/>
          <p:nvPr/>
        </p:nvCxnSpPr>
        <p:spPr>
          <a:xfrm rot="10800000">
            <a:off x="5699125" y="3381375"/>
            <a:ext cx="962025" cy="236537"/>
          </a:xfrm>
          <a:prstGeom prst="straightConnector1">
            <a:avLst/>
          </a:prstGeom>
          <a:noFill/>
          <a:ln w="28575" cap="flat" cmpd="sng">
            <a:solidFill>
              <a:srgbClr val="00B0F0"/>
            </a:solidFill>
            <a:prstDash val="solid"/>
            <a:miter lim="800000"/>
            <a:headEnd type="none" w="med" len="med"/>
            <a:tailEnd type="triangle" w="med" len="med"/>
          </a:ln>
        </p:spPr>
      </p:cxnSp>
      <p:cxnSp>
        <p:nvCxnSpPr>
          <p:cNvPr id="450" name="Google Shape;450;p28"/>
          <p:cNvCxnSpPr/>
          <p:nvPr/>
        </p:nvCxnSpPr>
        <p:spPr>
          <a:xfrm rot="10800000" flipH="1">
            <a:off x="5786437" y="3357562"/>
            <a:ext cx="1931987" cy="42862"/>
          </a:xfrm>
          <a:prstGeom prst="straightConnector1">
            <a:avLst/>
          </a:prstGeom>
          <a:noFill/>
          <a:ln w="28575" cap="flat" cmpd="sng">
            <a:solidFill>
              <a:srgbClr val="00B0F0"/>
            </a:solidFill>
            <a:prstDash val="solid"/>
            <a:miter lim="800000"/>
            <a:headEnd type="none" w="med" len="med"/>
            <a:tailEnd type="triangle" w="med" len="med"/>
          </a:ln>
        </p:spPr>
      </p:cxnSp>
      <p:sp>
        <p:nvSpPr>
          <p:cNvPr id="451" name="Google Shape;451;p28"/>
          <p:cNvSpPr txBox="1"/>
          <p:nvPr/>
        </p:nvSpPr>
        <p:spPr>
          <a:xfrm>
            <a:off x="7718425" y="3221037"/>
            <a:ext cx="249237" cy="273050"/>
          </a:xfrm>
          <a:prstGeom prst="rect">
            <a:avLst/>
          </a:prstGeom>
          <a:noFill/>
          <a:ln w="28575"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cxnSp>
        <p:nvCxnSpPr>
          <p:cNvPr id="452" name="Google Shape;452;p28"/>
          <p:cNvCxnSpPr/>
          <p:nvPr/>
        </p:nvCxnSpPr>
        <p:spPr>
          <a:xfrm>
            <a:off x="7967662" y="3357562"/>
            <a:ext cx="544512" cy="476250"/>
          </a:xfrm>
          <a:prstGeom prst="straightConnector1">
            <a:avLst/>
          </a:prstGeom>
          <a:noFill/>
          <a:ln w="28575" cap="flat" cmpd="sng">
            <a:solidFill>
              <a:srgbClr val="00B0F0"/>
            </a:solidFill>
            <a:prstDash val="solid"/>
            <a:miter lim="800000"/>
            <a:headEnd type="none" w="med" len="med"/>
            <a:tailEnd type="triangle" w="med" len="med"/>
          </a:ln>
        </p:spPr>
      </p:cxnSp>
      <p:sp>
        <p:nvSpPr>
          <p:cNvPr id="453" name="Google Shape;453;p28"/>
          <p:cNvSpPr txBox="1"/>
          <p:nvPr/>
        </p:nvSpPr>
        <p:spPr>
          <a:xfrm>
            <a:off x="6010275" y="3465512"/>
            <a:ext cx="327025"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1000"/>
              <a:buFont typeface="Calibri"/>
              <a:buNone/>
            </a:pPr>
            <a:r>
              <a:rPr lang="en-US" sz="1000" b="0" i="0" u="none">
                <a:solidFill>
                  <a:srgbClr val="00B0F0"/>
                </a:solidFill>
                <a:latin typeface="Calibri"/>
                <a:ea typeface="Calibri"/>
                <a:cs typeface="Calibri"/>
                <a:sym typeface="Calibri"/>
              </a:rPr>
              <a:t>+1</a:t>
            </a:r>
            <a:endParaRPr/>
          </a:p>
        </p:txBody>
      </p:sp>
      <p:sp>
        <p:nvSpPr>
          <p:cNvPr id="454" name="Google Shape;454;p28"/>
          <p:cNvSpPr txBox="1"/>
          <p:nvPr/>
        </p:nvSpPr>
        <p:spPr>
          <a:xfrm>
            <a:off x="8699500" y="4019550"/>
            <a:ext cx="2679700" cy="1200150"/>
          </a:xfrm>
          <a:prstGeom prst="rect">
            <a:avLst/>
          </a:prstGeom>
          <a:noFill/>
          <a:ln w="9525" cap="flat" cmpd="sng">
            <a:solidFill>
              <a:srgbClr val="00B0F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The one that exist is 2, but we need to add a number of rows changed, which is here 1! So </a:t>
            </a:r>
            <a:r>
              <a:rPr lang="en-US" sz="1800" b="0" i="0" u="none">
                <a:solidFill>
                  <a:srgbClr val="00B0F0"/>
                </a:solidFill>
                <a:latin typeface="Calibri"/>
                <a:ea typeface="Calibri"/>
                <a:cs typeface="Calibri"/>
                <a:sym typeface="Calibri"/>
              </a:rPr>
              <a:t>2 + 1 = 3</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29"/>
          <p:cNvSpPr txBox="1"/>
          <p:nvPr/>
        </p:nvSpPr>
        <p:spPr>
          <a:xfrm>
            <a:off x="398462" y="215900"/>
            <a:ext cx="2436812"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Results</a:t>
            </a:r>
            <a:endParaRPr/>
          </a:p>
        </p:txBody>
      </p:sp>
      <p:sp>
        <p:nvSpPr>
          <p:cNvPr id="460" name="Google Shape;460;p29"/>
          <p:cNvSpPr txBox="1"/>
          <p:nvPr/>
        </p:nvSpPr>
        <p:spPr>
          <a:xfrm>
            <a:off x="3930650" y="190500"/>
            <a:ext cx="4240212"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4400"/>
              <a:buFont typeface="Calibri"/>
              <a:buNone/>
            </a:pPr>
            <a:r>
              <a:rPr lang="en-US" sz="4400" b="0" i="0" u="none">
                <a:solidFill>
                  <a:srgbClr val="92D050"/>
                </a:solidFill>
                <a:latin typeface="Calibri"/>
                <a:ea typeface="Calibri"/>
                <a:cs typeface="Calibri"/>
                <a:sym typeface="Calibri"/>
              </a:rPr>
              <a:t>Coffea Arabica C1</a:t>
            </a:r>
            <a:endParaRPr/>
          </a:p>
        </p:txBody>
      </p:sp>
      <p:sp>
        <p:nvSpPr>
          <p:cNvPr id="461" name="Google Shape;461;p29"/>
          <p:cNvSpPr txBox="1"/>
          <p:nvPr/>
        </p:nvSpPr>
        <p:spPr>
          <a:xfrm>
            <a:off x="9845675" y="2187575"/>
            <a:ext cx="2498725"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C000"/>
              </a:buClr>
              <a:buSzPts val="4400"/>
              <a:buFont typeface="Calibri"/>
              <a:buNone/>
            </a:pPr>
            <a:r>
              <a:rPr lang="en-US" sz="4400" b="0" i="0" u="none">
                <a:solidFill>
                  <a:srgbClr val="FFC000"/>
                </a:solidFill>
                <a:latin typeface="Calibri"/>
                <a:ea typeface="Calibri"/>
                <a:cs typeface="Calibri"/>
                <a:sym typeface="Calibri"/>
              </a:rPr>
              <a:t>ATGCATG</a:t>
            </a:r>
            <a:endParaRPr/>
          </a:p>
        </p:txBody>
      </p:sp>
      <p:graphicFrame>
        <p:nvGraphicFramePr>
          <p:cNvPr id="462" name="Google Shape;462;p29"/>
          <p:cNvGraphicFramePr/>
          <p:nvPr/>
        </p:nvGraphicFramePr>
        <p:xfrm>
          <a:off x="1546225" y="1093787"/>
          <a:ext cx="4017175" cy="2866080"/>
        </p:xfrm>
        <a:graphic>
          <a:graphicData uri="http://schemas.openxmlformats.org/drawingml/2006/table">
            <a:tbl>
              <a:tblPr>
                <a:noFill/>
                <a:tableStyleId>{AF6D6DEB-ADFE-4339-88E5-534D9E671884}</a:tableStyleId>
              </a:tblPr>
              <a:tblGrid>
                <a:gridCol w="722300">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623900">
                  <a:extLst>
                    <a:ext uri="{9D8B030D-6E8A-4147-A177-3AD203B41FA5}">
                      <a16:colId xmlns:a16="http://schemas.microsoft.com/office/drawing/2014/main" val="20002"/>
                    </a:ext>
                  </a:extLst>
                </a:gridCol>
                <a:gridCol w="620750">
                  <a:extLst>
                    <a:ext uri="{9D8B030D-6E8A-4147-A177-3AD203B41FA5}">
                      <a16:colId xmlns:a16="http://schemas.microsoft.com/office/drawing/2014/main" val="20003"/>
                    </a:ext>
                  </a:extLst>
                </a:gridCol>
                <a:gridCol w="597700">
                  <a:extLst>
                    <a:ext uri="{9D8B030D-6E8A-4147-A177-3AD203B41FA5}">
                      <a16:colId xmlns:a16="http://schemas.microsoft.com/office/drawing/2014/main" val="20004"/>
                    </a:ext>
                  </a:extLst>
                </a:gridCol>
                <a:gridCol w="566700">
                  <a:extLst>
                    <a:ext uri="{9D8B030D-6E8A-4147-A177-3AD203B41FA5}">
                      <a16:colId xmlns:a16="http://schemas.microsoft.com/office/drawing/2014/main" val="20005"/>
                    </a:ext>
                  </a:extLst>
                </a:gridCol>
              </a:tblGrid>
              <a:tr h="328600">
                <a:tc>
                  <a:txBody>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8</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32</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128</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512</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4572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p>
                      <a:pPr marL="0" marR="0" lvl="0" indent="0" algn="l" rtl="0">
                        <a:spcBef>
                          <a:spcPts val="0"/>
                        </a:spcBef>
                        <a:spcAft>
                          <a:spcPts val="0"/>
                        </a:spcAft>
                        <a:buNone/>
                      </a:pPr>
                      <a:endParaRPr sz="800" b="0" i="0" u="none">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0.0393</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0.04539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0.05700</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 0.1230</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 0.3920</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5085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1.7002</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1.6713</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1.7409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1.7579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2.0405</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921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16</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8.7845</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8.7671</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8.7559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8.6382</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8.9998</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588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64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37.3640</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35.983</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36.263</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36.195</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36.143</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5413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254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155.4277</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152.187</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153.446</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169.289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100" b="1">
                          <a:solidFill>
                            <a:srgbClr val="FF0000"/>
                          </a:solidFill>
                          <a:latin typeface="Calibri"/>
                          <a:ea typeface="Calibri"/>
                          <a:cs typeface="Calibri"/>
                          <a:sym typeface="Calibri"/>
                        </a:rPr>
                        <a:t>154.228</a:t>
                      </a:r>
                      <a:endParaRPr sz="1100" b="1">
                        <a:solidFill>
                          <a:srgbClr val="FF0000"/>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463" name="Google Shape;463;p29"/>
          <p:cNvGrpSpPr/>
          <p:nvPr/>
        </p:nvGrpSpPr>
        <p:grpSpPr>
          <a:xfrm>
            <a:off x="1470025" y="1060450"/>
            <a:ext cx="1020762" cy="366712"/>
            <a:chOff x="324197" y="1133240"/>
            <a:chExt cx="1019370" cy="366657"/>
          </a:xfrm>
        </p:grpSpPr>
        <p:cxnSp>
          <p:nvCxnSpPr>
            <p:cNvPr id="464" name="Google Shape;464;p29"/>
            <p:cNvCxnSpPr/>
            <p:nvPr/>
          </p:nvCxnSpPr>
          <p:spPr>
            <a:xfrm>
              <a:off x="398708" y="1166573"/>
              <a:ext cx="724497" cy="314277"/>
            </a:xfrm>
            <a:prstGeom prst="straightConnector1">
              <a:avLst/>
            </a:prstGeom>
            <a:noFill/>
            <a:ln w="9525" cap="flat" cmpd="sng">
              <a:solidFill>
                <a:schemeClr val="lt1"/>
              </a:solidFill>
              <a:prstDash val="solid"/>
              <a:miter lim="800000"/>
              <a:headEnd type="none" w="med" len="med"/>
              <a:tailEnd type="none" w="med" len="med"/>
            </a:ln>
          </p:spPr>
        </p:cxnSp>
        <p:sp>
          <p:nvSpPr>
            <p:cNvPr id="465" name="Google Shape;465;p29"/>
            <p:cNvSpPr txBox="1"/>
            <p:nvPr/>
          </p:nvSpPr>
          <p:spPr>
            <a:xfrm>
              <a:off x="324197" y="1299842"/>
              <a:ext cx="752303"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SA_factor</a:t>
              </a:r>
              <a:endParaRPr/>
            </a:p>
          </p:txBody>
        </p:sp>
        <p:sp>
          <p:nvSpPr>
            <p:cNvPr id="466" name="Google Shape;466;p29"/>
            <p:cNvSpPr txBox="1"/>
            <p:nvPr/>
          </p:nvSpPr>
          <p:spPr>
            <a:xfrm>
              <a:off x="574638" y="1133240"/>
              <a:ext cx="768929"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Tally_factor</a:t>
              </a:r>
              <a:endParaRPr/>
            </a:p>
          </p:txBody>
        </p:sp>
      </p:grpSp>
      <p:graphicFrame>
        <p:nvGraphicFramePr>
          <p:cNvPr id="467" name="Google Shape;467;p29"/>
          <p:cNvGraphicFramePr/>
          <p:nvPr/>
        </p:nvGraphicFramePr>
        <p:xfrm>
          <a:off x="5846762" y="1093787"/>
          <a:ext cx="3998925" cy="2866080"/>
        </p:xfrm>
        <a:graphic>
          <a:graphicData uri="http://schemas.openxmlformats.org/drawingml/2006/table">
            <a:tbl>
              <a:tblPr>
                <a:noFill/>
                <a:tableStyleId>{AF6D6DEB-ADFE-4339-88E5-534D9E671884}</a:tableStyleId>
              </a:tblPr>
              <a:tblGrid>
                <a:gridCol w="722300">
                  <a:extLst>
                    <a:ext uri="{9D8B030D-6E8A-4147-A177-3AD203B41FA5}">
                      <a16:colId xmlns:a16="http://schemas.microsoft.com/office/drawing/2014/main" val="20000"/>
                    </a:ext>
                  </a:extLst>
                </a:gridCol>
                <a:gridCol w="923925">
                  <a:extLst>
                    <a:ext uri="{9D8B030D-6E8A-4147-A177-3AD203B41FA5}">
                      <a16:colId xmlns:a16="http://schemas.microsoft.com/office/drawing/2014/main" val="20001"/>
                    </a:ext>
                  </a:extLst>
                </a:gridCol>
                <a:gridCol w="599300">
                  <a:extLst>
                    <a:ext uri="{9D8B030D-6E8A-4147-A177-3AD203B41FA5}">
                      <a16:colId xmlns:a16="http://schemas.microsoft.com/office/drawing/2014/main" val="20002"/>
                    </a:ext>
                  </a:extLst>
                </a:gridCol>
                <a:gridCol w="58025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8950">
                  <a:extLst>
                    <a:ext uri="{9D8B030D-6E8A-4147-A177-3AD203B41FA5}">
                      <a16:colId xmlns:a16="http://schemas.microsoft.com/office/drawing/2014/main" val="20005"/>
                    </a:ext>
                  </a:extLst>
                </a:gridCol>
              </a:tblGrid>
              <a:tr h="328600">
                <a:tc>
                  <a:txBody>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8</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32</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128</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512</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4572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p>
                      <a:pPr marL="0" marR="0" lvl="0" indent="0" algn="l" rtl="0">
                        <a:spcBef>
                          <a:spcPts val="0"/>
                        </a:spcBef>
                        <a:spcAft>
                          <a:spcPts val="0"/>
                        </a:spcAft>
                        <a:buNone/>
                      </a:pPr>
                      <a:endParaRPr sz="800" b="0" i="0" u="none">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lvl="0" indent="0" algn="ctr"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0.0677</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900">
                          <a:solidFill>
                            <a:schemeClr val="lt1"/>
                          </a:solidFill>
                          <a:latin typeface="Calibri"/>
                          <a:ea typeface="Calibri"/>
                          <a:cs typeface="Calibri"/>
                          <a:sym typeface="Calibri"/>
                        </a:rPr>
                        <a:t>0.0560</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0.0853</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sz="900">
                          <a:solidFill>
                            <a:schemeClr val="lt1"/>
                          </a:solidFill>
                          <a:latin typeface="Calibri"/>
                          <a:ea typeface="Calibri"/>
                          <a:cs typeface="Calibri"/>
                          <a:sym typeface="Calibri"/>
                        </a:rPr>
                        <a:t>0.1260</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0.4008</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5085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8.4444</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8.3005</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8.2802</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8.3912</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8.6281</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921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16</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42.8956</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43.9949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43.0325</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44.5497</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43.5218</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588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64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194.3466</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181.941</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182.569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188.113</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192.393</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5413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254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812.2390</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793.143</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802.571</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791.143</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a:solidFill>
                            <a:srgbClr val="FF0000"/>
                          </a:solidFill>
                          <a:latin typeface="Calibri"/>
                          <a:ea typeface="Calibri"/>
                          <a:cs typeface="Calibri"/>
                          <a:sym typeface="Calibri"/>
                        </a:rPr>
                        <a:t>803.272</a:t>
                      </a:r>
                      <a:endParaRPr sz="1100" b="1">
                        <a:solidFill>
                          <a:srgbClr val="FF0000"/>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468" name="Google Shape;468;p29"/>
          <p:cNvGrpSpPr/>
          <p:nvPr/>
        </p:nvGrpSpPr>
        <p:grpSpPr>
          <a:xfrm>
            <a:off x="5772150" y="1060450"/>
            <a:ext cx="1019175" cy="366712"/>
            <a:chOff x="324197" y="1133240"/>
            <a:chExt cx="1019370" cy="366657"/>
          </a:xfrm>
        </p:grpSpPr>
        <p:cxnSp>
          <p:nvCxnSpPr>
            <p:cNvPr id="469" name="Google Shape;469;p29"/>
            <p:cNvCxnSpPr/>
            <p:nvPr/>
          </p:nvCxnSpPr>
          <p:spPr>
            <a:xfrm>
              <a:off x="398824" y="1166573"/>
              <a:ext cx="724039" cy="314277"/>
            </a:xfrm>
            <a:prstGeom prst="straightConnector1">
              <a:avLst/>
            </a:prstGeom>
            <a:noFill/>
            <a:ln w="9525" cap="flat" cmpd="sng">
              <a:solidFill>
                <a:schemeClr val="lt1"/>
              </a:solidFill>
              <a:prstDash val="solid"/>
              <a:miter lim="800000"/>
              <a:headEnd type="none" w="med" len="med"/>
              <a:tailEnd type="none" w="med" len="med"/>
            </a:ln>
          </p:spPr>
        </p:cxnSp>
        <p:sp>
          <p:nvSpPr>
            <p:cNvPr id="470" name="Google Shape;470;p29"/>
            <p:cNvSpPr txBox="1"/>
            <p:nvPr/>
          </p:nvSpPr>
          <p:spPr>
            <a:xfrm>
              <a:off x="324197" y="1299842"/>
              <a:ext cx="752303"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SA_factor</a:t>
              </a:r>
              <a:endParaRPr/>
            </a:p>
          </p:txBody>
        </p:sp>
        <p:sp>
          <p:nvSpPr>
            <p:cNvPr id="471" name="Google Shape;471;p29"/>
            <p:cNvSpPr txBox="1"/>
            <p:nvPr/>
          </p:nvSpPr>
          <p:spPr>
            <a:xfrm>
              <a:off x="574638" y="1133240"/>
              <a:ext cx="768929"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Tally_factor</a:t>
              </a:r>
              <a:endParaRPr/>
            </a:p>
          </p:txBody>
        </p:sp>
      </p:grpSp>
      <p:graphicFrame>
        <p:nvGraphicFramePr>
          <p:cNvPr id="472" name="Google Shape;472;p29"/>
          <p:cNvGraphicFramePr/>
          <p:nvPr/>
        </p:nvGraphicFramePr>
        <p:xfrm>
          <a:off x="3568700" y="4067175"/>
          <a:ext cx="3924250" cy="2772380"/>
        </p:xfrm>
        <a:graphic>
          <a:graphicData uri="http://schemas.openxmlformats.org/drawingml/2006/table">
            <a:tbl>
              <a:tblPr>
                <a:noFill/>
                <a:tableStyleId>{AF6D6DEB-ADFE-4339-88E5-534D9E671884}</a:tableStyleId>
              </a:tblPr>
              <a:tblGrid>
                <a:gridCol w="723900">
                  <a:extLst>
                    <a:ext uri="{9D8B030D-6E8A-4147-A177-3AD203B41FA5}">
                      <a16:colId xmlns:a16="http://schemas.microsoft.com/office/drawing/2014/main" val="20000"/>
                    </a:ext>
                  </a:extLst>
                </a:gridCol>
                <a:gridCol w="922325">
                  <a:extLst>
                    <a:ext uri="{9D8B030D-6E8A-4147-A177-3AD203B41FA5}">
                      <a16:colId xmlns:a16="http://schemas.microsoft.com/office/drawing/2014/main" val="20001"/>
                    </a:ext>
                  </a:extLst>
                </a:gridCol>
                <a:gridCol w="531800">
                  <a:extLst>
                    <a:ext uri="{9D8B030D-6E8A-4147-A177-3AD203B41FA5}">
                      <a16:colId xmlns:a16="http://schemas.microsoft.com/office/drawing/2014/main" val="20002"/>
                    </a:ext>
                  </a:extLst>
                </a:gridCol>
                <a:gridCol w="541325">
                  <a:extLst>
                    <a:ext uri="{9D8B030D-6E8A-4147-A177-3AD203B41FA5}">
                      <a16:colId xmlns:a16="http://schemas.microsoft.com/office/drawing/2014/main" val="20003"/>
                    </a:ext>
                  </a:extLst>
                </a:gridCol>
                <a:gridCol w="555625">
                  <a:extLst>
                    <a:ext uri="{9D8B030D-6E8A-4147-A177-3AD203B41FA5}">
                      <a16:colId xmlns:a16="http://schemas.microsoft.com/office/drawing/2014/main" val="20004"/>
                    </a:ext>
                  </a:extLst>
                </a:gridCol>
                <a:gridCol w="649275">
                  <a:extLst>
                    <a:ext uri="{9D8B030D-6E8A-4147-A177-3AD203B41FA5}">
                      <a16:colId xmlns:a16="http://schemas.microsoft.com/office/drawing/2014/main" val="20005"/>
                    </a:ext>
                  </a:extLst>
                </a:gridCol>
              </a:tblGrid>
              <a:tr h="314325">
                <a:tc>
                  <a:txBody>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8</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32</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128</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512</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4572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p>
                      <a:pPr marL="0" marR="0" lvl="0" indent="0" algn="l" rtl="0">
                        <a:spcBef>
                          <a:spcPts val="0"/>
                        </a:spcBef>
                        <a:spcAft>
                          <a:spcPts val="0"/>
                        </a:spcAft>
                        <a:buNone/>
                      </a:pPr>
                      <a:endParaRPr sz="800" b="0" i="0" u="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0.0479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0.0660</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0.0933</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0.1719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0.4979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302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4</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0.05429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0.0657</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0.0897</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0.1716</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0.4958</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683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16</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0.04999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0.0649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 0.0917</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0.1967</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0.4933</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3497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64</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0.04890</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0.0639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 0.0908</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0.1743</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0.4940</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5159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254</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0.05039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0.0634</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0.0948</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0.1995</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100" b="1">
                          <a:solidFill>
                            <a:srgbClr val="FF0000"/>
                          </a:solidFill>
                          <a:latin typeface="Calibri"/>
                          <a:ea typeface="Calibri"/>
                          <a:cs typeface="Calibri"/>
                          <a:sym typeface="Calibri"/>
                        </a:rPr>
                        <a:t> 0.4922</a:t>
                      </a:r>
                      <a:endParaRPr sz="1100" b="1">
                        <a:solidFill>
                          <a:srgbClr val="FF0000"/>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473" name="Google Shape;473;p29"/>
          <p:cNvGrpSpPr/>
          <p:nvPr/>
        </p:nvGrpSpPr>
        <p:grpSpPr>
          <a:xfrm>
            <a:off x="3494087" y="4033837"/>
            <a:ext cx="1019175" cy="349250"/>
            <a:chOff x="324197" y="1133240"/>
            <a:chExt cx="1019370" cy="366657"/>
          </a:xfrm>
        </p:grpSpPr>
        <p:cxnSp>
          <p:nvCxnSpPr>
            <p:cNvPr id="474" name="Google Shape;474;p29"/>
            <p:cNvCxnSpPr/>
            <p:nvPr/>
          </p:nvCxnSpPr>
          <p:spPr>
            <a:xfrm>
              <a:off x="398823" y="1166572"/>
              <a:ext cx="724039" cy="314991"/>
            </a:xfrm>
            <a:prstGeom prst="straightConnector1">
              <a:avLst/>
            </a:prstGeom>
            <a:noFill/>
            <a:ln w="9525" cap="flat" cmpd="sng">
              <a:solidFill>
                <a:schemeClr val="lt1"/>
              </a:solidFill>
              <a:prstDash val="solid"/>
              <a:miter lim="800000"/>
              <a:headEnd type="none" w="med" len="med"/>
              <a:tailEnd type="none" w="med" len="med"/>
            </a:ln>
          </p:spPr>
        </p:cxnSp>
        <p:sp>
          <p:nvSpPr>
            <p:cNvPr id="475" name="Google Shape;475;p29"/>
            <p:cNvSpPr txBox="1"/>
            <p:nvPr/>
          </p:nvSpPr>
          <p:spPr>
            <a:xfrm>
              <a:off x="324197" y="1299842"/>
              <a:ext cx="752303"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SA_factor</a:t>
              </a:r>
              <a:endParaRPr/>
            </a:p>
          </p:txBody>
        </p:sp>
        <p:sp>
          <p:nvSpPr>
            <p:cNvPr id="476" name="Google Shape;476;p29"/>
            <p:cNvSpPr txBox="1"/>
            <p:nvPr/>
          </p:nvSpPr>
          <p:spPr>
            <a:xfrm>
              <a:off x="574638" y="1133240"/>
              <a:ext cx="768929"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Tally_factor</a:t>
              </a:r>
              <a:endParaRPr/>
            </a:p>
          </p:txBody>
        </p:sp>
      </p:grpSp>
      <p:sp>
        <p:nvSpPr>
          <p:cNvPr id="477" name="Google Shape;477;p29"/>
          <p:cNvSpPr txBox="1"/>
          <p:nvPr/>
        </p:nvSpPr>
        <p:spPr>
          <a:xfrm>
            <a:off x="654050" y="3981450"/>
            <a:ext cx="2500312" cy="768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C000"/>
              </a:buClr>
              <a:buSzPts val="4400"/>
              <a:buFont typeface="Calibri"/>
              <a:buNone/>
            </a:pPr>
            <a:r>
              <a:rPr lang="en-US" sz="4400" b="0" i="0" u="none">
                <a:solidFill>
                  <a:srgbClr val="FFC000"/>
                </a:solidFill>
                <a:latin typeface="Calibri"/>
                <a:ea typeface="Calibri"/>
                <a:cs typeface="Calibri"/>
                <a:sym typeface="Calibri"/>
              </a:rPr>
              <a:t>TCTCTCTA</a:t>
            </a:r>
            <a:endParaRPr/>
          </a:p>
        </p:txBody>
      </p:sp>
      <p:sp>
        <p:nvSpPr>
          <p:cNvPr id="478" name="Google Shape;478;p29"/>
          <p:cNvSpPr txBox="1"/>
          <p:nvPr/>
        </p:nvSpPr>
        <p:spPr>
          <a:xfrm>
            <a:off x="7712075" y="5041900"/>
            <a:ext cx="4143375"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C000"/>
              </a:buClr>
              <a:buSzPts val="4400"/>
              <a:buFont typeface="Calibri"/>
              <a:buNone/>
            </a:pPr>
            <a:r>
              <a:rPr lang="en-US" sz="4400" b="0" i="0" u="none">
                <a:solidFill>
                  <a:srgbClr val="FFC000"/>
                </a:solidFill>
                <a:latin typeface="Calibri"/>
                <a:ea typeface="Calibri"/>
                <a:cs typeface="Calibri"/>
                <a:sym typeface="Calibri"/>
              </a:rPr>
              <a:t>TTCACTACTCTCA</a:t>
            </a:r>
            <a:endParaRPr/>
          </a:p>
        </p:txBody>
      </p:sp>
      <p:sp>
        <p:nvSpPr>
          <p:cNvPr id="479" name="Google Shape;479;p29"/>
          <p:cNvSpPr txBox="1"/>
          <p:nvPr/>
        </p:nvSpPr>
        <p:spPr>
          <a:xfrm>
            <a:off x="10347325" y="215900"/>
            <a:ext cx="1844675"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400"/>
              <a:buFont typeface="Calibri"/>
              <a:buNone/>
            </a:pPr>
            <a:r>
              <a:rPr lang="en-US" sz="4400" b="0" i="0" u="none">
                <a:solidFill>
                  <a:srgbClr val="00B0F0"/>
                </a:solidFill>
                <a:latin typeface="Calibri"/>
                <a:ea typeface="Calibri"/>
                <a:cs typeface="Calibri"/>
                <a:sym typeface="Calibri"/>
              </a:rPr>
              <a:t>Time</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0"/>
          <p:cNvSpPr txBox="1"/>
          <p:nvPr/>
        </p:nvSpPr>
        <p:spPr>
          <a:xfrm>
            <a:off x="398462" y="215900"/>
            <a:ext cx="2436812"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Results</a:t>
            </a:r>
            <a:endParaRPr/>
          </a:p>
        </p:txBody>
      </p:sp>
      <p:sp>
        <p:nvSpPr>
          <p:cNvPr id="485" name="Google Shape;485;p30"/>
          <p:cNvSpPr txBox="1"/>
          <p:nvPr/>
        </p:nvSpPr>
        <p:spPr>
          <a:xfrm>
            <a:off x="3930650" y="190500"/>
            <a:ext cx="4240212"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4400"/>
              <a:buFont typeface="Calibri"/>
              <a:buNone/>
            </a:pPr>
            <a:r>
              <a:rPr lang="en-US" sz="4400" b="0" i="0" u="none">
                <a:solidFill>
                  <a:srgbClr val="92D050"/>
                </a:solidFill>
                <a:latin typeface="Calibri"/>
                <a:ea typeface="Calibri"/>
                <a:cs typeface="Calibri"/>
                <a:sym typeface="Calibri"/>
              </a:rPr>
              <a:t>Coffea Arabica C1</a:t>
            </a:r>
            <a:endParaRPr/>
          </a:p>
        </p:txBody>
      </p:sp>
      <p:graphicFrame>
        <p:nvGraphicFramePr>
          <p:cNvPr id="486" name="Google Shape;486;p30"/>
          <p:cNvGraphicFramePr/>
          <p:nvPr/>
        </p:nvGraphicFramePr>
        <p:xfrm>
          <a:off x="3366162" y="1440637"/>
          <a:ext cx="5369175" cy="3976750"/>
        </p:xfrm>
        <a:graphic>
          <a:graphicData uri="http://schemas.openxmlformats.org/drawingml/2006/table">
            <a:tbl>
              <a:tblPr>
                <a:noFill/>
                <a:tableStyleId>{AF6D6DEB-ADFE-4339-88E5-534D9E671884}</a:tableStyleId>
              </a:tblPr>
              <a:tblGrid>
                <a:gridCol w="891550">
                  <a:extLst>
                    <a:ext uri="{9D8B030D-6E8A-4147-A177-3AD203B41FA5}">
                      <a16:colId xmlns:a16="http://schemas.microsoft.com/office/drawing/2014/main" val="20000"/>
                    </a:ext>
                  </a:extLst>
                </a:gridCol>
                <a:gridCol w="1057100">
                  <a:extLst>
                    <a:ext uri="{9D8B030D-6E8A-4147-A177-3AD203B41FA5}">
                      <a16:colId xmlns:a16="http://schemas.microsoft.com/office/drawing/2014/main" val="20001"/>
                    </a:ext>
                  </a:extLst>
                </a:gridCol>
                <a:gridCol w="920025">
                  <a:extLst>
                    <a:ext uri="{9D8B030D-6E8A-4147-A177-3AD203B41FA5}">
                      <a16:colId xmlns:a16="http://schemas.microsoft.com/office/drawing/2014/main" val="20002"/>
                    </a:ext>
                  </a:extLst>
                </a:gridCol>
                <a:gridCol w="801100">
                  <a:extLst>
                    <a:ext uri="{9D8B030D-6E8A-4147-A177-3AD203B41FA5}">
                      <a16:colId xmlns:a16="http://schemas.microsoft.com/office/drawing/2014/main" val="20003"/>
                    </a:ext>
                  </a:extLst>
                </a:gridCol>
                <a:gridCol w="772500">
                  <a:extLst>
                    <a:ext uri="{9D8B030D-6E8A-4147-A177-3AD203B41FA5}">
                      <a16:colId xmlns:a16="http://schemas.microsoft.com/office/drawing/2014/main" val="20004"/>
                    </a:ext>
                  </a:extLst>
                </a:gridCol>
                <a:gridCol w="926900">
                  <a:extLst>
                    <a:ext uri="{9D8B030D-6E8A-4147-A177-3AD203B41FA5}">
                      <a16:colId xmlns:a16="http://schemas.microsoft.com/office/drawing/2014/main" val="20005"/>
                    </a:ext>
                  </a:extLst>
                </a:gridCol>
              </a:tblGrid>
              <a:tr h="614775">
                <a:tc>
                  <a:txBody>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sz="800" b="0" i="0" u="none">
                        <a:solidFill>
                          <a:schemeClr val="lt1"/>
                        </a:solidFill>
                        <a:latin typeface="Calibri"/>
                        <a:ea typeface="Calibri"/>
                        <a:cs typeface="Calibri"/>
                        <a:sym typeface="Calibri"/>
                      </a:endParaRPr>
                    </a:p>
                    <a:p>
                      <a:pPr marL="0" lvl="0" indent="0" algn="ctr" rtl="0">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1.53GB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8</a:t>
                      </a:r>
                      <a:endParaRPr sz="800" b="0" i="0" u="none">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212.18MB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32</a:t>
                      </a:r>
                      <a:endParaRPr sz="800" b="0" i="0" u="none">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51.63MB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128</a:t>
                      </a:r>
                      <a:endParaRPr sz="800" b="0" i="0" u="none">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12.56MB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512</a:t>
                      </a:r>
                      <a:endParaRPr sz="800" b="0" i="0" u="none">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US" sz="800">
                          <a:solidFill>
                            <a:schemeClr val="lt1"/>
                          </a:solidFill>
                          <a:latin typeface="Calibri"/>
                          <a:ea typeface="Calibri"/>
                          <a:cs typeface="Calibri"/>
                          <a:sym typeface="Calibri"/>
                        </a:rPr>
                        <a:t>3.06MB</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1477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sz="800" b="0" i="0" u="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392.86MB</a:t>
                      </a:r>
                      <a:endParaRPr sz="800">
                        <a:solidFill>
                          <a:schemeClr val="lt1"/>
                        </a:solidFill>
                        <a:latin typeface="Calibri"/>
                        <a:ea typeface="Calibri"/>
                        <a:cs typeface="Calibri"/>
                        <a:sym typeface="Calibri"/>
                      </a:endParaRPr>
                    </a:p>
                    <a:p>
                      <a:pPr marL="0" marR="0" lvl="0" indent="0" algn="l" rtl="0">
                        <a:spcBef>
                          <a:spcPts val="0"/>
                        </a:spcBef>
                        <a:spcAft>
                          <a:spcPts val="0"/>
                        </a:spcAft>
                        <a:buNone/>
                      </a:pPr>
                      <a:endParaRPr sz="800" b="0" i="0" u="none">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1100" b="1">
                          <a:solidFill>
                            <a:srgbClr val="FF0000"/>
                          </a:solidFill>
                          <a:latin typeface="Calibri"/>
                          <a:ea typeface="Calibri"/>
                          <a:cs typeface="Calibri"/>
                          <a:sym typeface="Calibri"/>
                        </a:rPr>
                        <a:t>1.92GB</a:t>
                      </a:r>
                      <a:endParaRPr sz="1100" b="1">
                        <a:solidFill>
                          <a:srgbClr val="FF0000"/>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605.04MB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444.49MB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405.42MB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395.86MB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062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4</a:t>
                      </a:r>
                      <a:endParaRPr sz="800" b="0" i="0" u="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107.54MB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1.63GB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319.72MB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159.17MB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120.1MB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110.6MB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6617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16</a:t>
                      </a:r>
                      <a:endParaRPr sz="800" b="0" i="0" u="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26.17MB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1.55GB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238.35MB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77.8MB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38.73MB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29.23MB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75137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64</a:t>
                      </a:r>
                      <a:endParaRPr sz="800" b="0" i="0" u="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6.37MB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1.536GB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218.55MB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58MB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19.02MB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9.43MB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72787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254</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1.55MB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1.531GB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213.73</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53.18MB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14.11MB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a:solidFill>
                            <a:srgbClr val="92D050"/>
                          </a:solidFill>
                          <a:latin typeface="Calibri"/>
                          <a:ea typeface="Calibri"/>
                          <a:cs typeface="Calibri"/>
                          <a:sym typeface="Calibri"/>
                        </a:rPr>
                        <a:t>4.61MB</a:t>
                      </a:r>
                      <a:endParaRPr sz="1100" b="1">
                        <a:solidFill>
                          <a:srgbClr val="92D050"/>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487" name="Google Shape;487;p30"/>
          <p:cNvGrpSpPr/>
          <p:nvPr/>
        </p:nvGrpSpPr>
        <p:grpSpPr>
          <a:xfrm>
            <a:off x="3361277" y="1393978"/>
            <a:ext cx="1039708" cy="614962"/>
            <a:chOff x="319397" y="1109342"/>
            <a:chExt cx="1024141" cy="282300"/>
          </a:xfrm>
        </p:grpSpPr>
        <p:cxnSp>
          <p:nvCxnSpPr>
            <p:cNvPr id="488" name="Google Shape;488;p30"/>
            <p:cNvCxnSpPr>
              <a:endCxn id="489" idx="3"/>
            </p:cNvCxnSpPr>
            <p:nvPr/>
          </p:nvCxnSpPr>
          <p:spPr>
            <a:xfrm>
              <a:off x="319397" y="1109342"/>
              <a:ext cx="757200" cy="236400"/>
            </a:xfrm>
            <a:prstGeom prst="straightConnector1">
              <a:avLst/>
            </a:prstGeom>
            <a:noFill/>
            <a:ln w="9525" cap="flat" cmpd="sng">
              <a:solidFill>
                <a:schemeClr val="lt1"/>
              </a:solidFill>
              <a:prstDash val="solid"/>
              <a:miter lim="800000"/>
              <a:headEnd type="none" w="med" len="med"/>
              <a:tailEnd type="none" w="med" len="med"/>
            </a:ln>
          </p:spPr>
        </p:cxnSp>
        <p:sp>
          <p:nvSpPr>
            <p:cNvPr id="489" name="Google Shape;489;p30"/>
            <p:cNvSpPr txBox="1"/>
            <p:nvPr/>
          </p:nvSpPr>
          <p:spPr>
            <a:xfrm>
              <a:off x="324197" y="1299842"/>
              <a:ext cx="752400" cy="91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SA_factor</a:t>
              </a:r>
              <a:endParaRPr/>
            </a:p>
          </p:txBody>
        </p:sp>
        <p:sp>
          <p:nvSpPr>
            <p:cNvPr id="490" name="Google Shape;490;p30"/>
            <p:cNvSpPr txBox="1"/>
            <p:nvPr/>
          </p:nvSpPr>
          <p:spPr>
            <a:xfrm>
              <a:off x="574638" y="1133240"/>
              <a:ext cx="768900" cy="91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Tally_factor</a:t>
              </a:r>
              <a:endParaRPr/>
            </a:p>
          </p:txBody>
        </p:sp>
      </p:grpSp>
      <p:sp>
        <p:nvSpPr>
          <p:cNvPr id="491" name="Google Shape;491;p30"/>
          <p:cNvSpPr txBox="1"/>
          <p:nvPr/>
        </p:nvSpPr>
        <p:spPr>
          <a:xfrm>
            <a:off x="9694862" y="215900"/>
            <a:ext cx="2497137"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400"/>
              <a:buFont typeface="Calibri"/>
              <a:buNone/>
            </a:pPr>
            <a:r>
              <a:rPr lang="en-US" sz="4400" b="0" i="0" u="none">
                <a:solidFill>
                  <a:srgbClr val="00B0F0"/>
                </a:solidFill>
                <a:latin typeface="Calibri"/>
                <a:ea typeface="Calibri"/>
                <a:cs typeface="Calibri"/>
                <a:sym typeface="Calibri"/>
              </a:rPr>
              <a:t>Memory</a:t>
            </a:r>
            <a:endParaRPr/>
          </a:p>
        </p:txBody>
      </p:sp>
      <p:sp>
        <p:nvSpPr>
          <p:cNvPr id="492" name="Google Shape;492;p30"/>
          <p:cNvSpPr txBox="1"/>
          <p:nvPr/>
        </p:nvSpPr>
        <p:spPr>
          <a:xfrm>
            <a:off x="229500" y="2797950"/>
            <a:ext cx="2916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FFC000"/>
                </a:solidFill>
                <a:latin typeface="Calibri"/>
                <a:ea typeface="Calibri"/>
                <a:cs typeface="Calibri"/>
                <a:sym typeface="Calibri"/>
              </a:rPr>
              <a:t>File </a:t>
            </a:r>
            <a:endParaRPr>
              <a:solidFill>
                <a:srgbClr val="FFC000"/>
              </a:solidFill>
              <a:latin typeface="Calibri"/>
              <a:ea typeface="Calibri"/>
              <a:cs typeface="Calibri"/>
              <a:sym typeface="Calibri"/>
            </a:endParaRPr>
          </a:p>
          <a:p>
            <a:pPr marL="0" lvl="0" indent="0" algn="l" rtl="0">
              <a:spcBef>
                <a:spcPts val="0"/>
              </a:spcBef>
              <a:spcAft>
                <a:spcPts val="0"/>
              </a:spcAft>
              <a:buNone/>
            </a:pPr>
            <a:r>
              <a:rPr lang="en-US">
                <a:solidFill>
                  <a:srgbClr val="FFC000"/>
                </a:solidFill>
                <a:latin typeface="Calibri"/>
                <a:ea typeface="Calibri"/>
                <a:cs typeface="Calibri"/>
                <a:sym typeface="Calibri"/>
              </a:rPr>
              <a:t>Textual file</a:t>
            </a:r>
            <a:endParaRPr>
              <a:solidFill>
                <a:srgbClr val="FFC000"/>
              </a:solidFill>
              <a:latin typeface="Calibri"/>
              <a:ea typeface="Calibri"/>
              <a:cs typeface="Calibri"/>
              <a:sym typeface="Calibri"/>
            </a:endParaRPr>
          </a:p>
          <a:p>
            <a:pPr marL="0" lvl="0" indent="0" algn="l" rtl="0">
              <a:spcBef>
                <a:spcPts val="0"/>
              </a:spcBef>
              <a:spcAft>
                <a:spcPts val="0"/>
              </a:spcAft>
              <a:buNone/>
            </a:pPr>
            <a:r>
              <a:rPr lang="en-US">
                <a:solidFill>
                  <a:srgbClr val="FFC000"/>
                </a:solidFill>
                <a:latin typeface="Calibri"/>
                <a:ea typeface="Calibri"/>
                <a:cs typeface="Calibri"/>
                <a:sym typeface="Calibri"/>
              </a:rPr>
              <a:t>First column </a:t>
            </a:r>
            <a:endParaRPr>
              <a:solidFill>
                <a:srgbClr val="FFC000"/>
              </a:solidFill>
              <a:latin typeface="Calibri"/>
              <a:ea typeface="Calibri"/>
              <a:cs typeface="Calibri"/>
              <a:sym typeface="Calibri"/>
            </a:endParaRPr>
          </a:p>
          <a:p>
            <a:pPr marL="0" lvl="0" indent="0" algn="l" rtl="0">
              <a:spcBef>
                <a:spcPts val="0"/>
              </a:spcBef>
              <a:spcAft>
                <a:spcPts val="0"/>
              </a:spcAft>
              <a:buNone/>
            </a:pPr>
            <a:r>
              <a:rPr lang="en-US">
                <a:solidFill>
                  <a:srgbClr val="FFC000"/>
                </a:solidFill>
                <a:latin typeface="Calibri"/>
                <a:ea typeface="Calibri"/>
                <a:cs typeface="Calibri"/>
                <a:sym typeface="Calibri"/>
              </a:rPr>
              <a:t>Last column</a:t>
            </a:r>
            <a:endParaRPr>
              <a:solidFill>
                <a:srgbClr val="FFC000"/>
              </a:solidFill>
              <a:latin typeface="Calibri"/>
              <a:ea typeface="Calibri"/>
              <a:cs typeface="Calibri"/>
              <a:sym typeface="Calibri"/>
            </a:endParaRPr>
          </a:p>
          <a:p>
            <a:pPr marL="0" lvl="0" indent="0" algn="l" rtl="0">
              <a:spcBef>
                <a:spcPts val="0"/>
              </a:spcBef>
              <a:spcAft>
                <a:spcPts val="0"/>
              </a:spcAft>
              <a:buNone/>
            </a:pPr>
            <a:endParaRPr>
              <a:solidFill>
                <a:srgbClr val="FFC000"/>
              </a:solidFill>
              <a:latin typeface="Calibri"/>
              <a:ea typeface="Calibri"/>
              <a:cs typeface="Calibri"/>
              <a:sym typeface="Calibri"/>
            </a:endParaRPr>
          </a:p>
        </p:txBody>
      </p:sp>
      <p:sp>
        <p:nvSpPr>
          <p:cNvPr id="493" name="Google Shape;493;p30"/>
          <p:cNvSpPr txBox="1"/>
          <p:nvPr/>
        </p:nvSpPr>
        <p:spPr>
          <a:xfrm>
            <a:off x="1635525" y="3052525"/>
            <a:ext cx="1279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D966"/>
                </a:solidFill>
                <a:latin typeface="Calibri"/>
                <a:ea typeface="Calibri"/>
                <a:cs typeface="Calibri"/>
                <a:sym typeface="Calibri"/>
              </a:rPr>
              <a:t>~ 700 MB</a:t>
            </a:r>
            <a:endParaRPr sz="2000">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Burrows-Wheeler Transform</a:t>
            </a:r>
            <a:endParaRPr lang="en-GB" dirty="0"/>
          </a:p>
        </p:txBody>
      </p:sp>
      <p:sp>
        <p:nvSpPr>
          <p:cNvPr id="3" name="Text Placeholder 2"/>
          <p:cNvSpPr>
            <a:spLocks noGrp="1"/>
          </p:cNvSpPr>
          <p:nvPr>
            <p:ph type="body" idx="1"/>
          </p:nvPr>
        </p:nvSpPr>
        <p:spPr>
          <a:xfrm>
            <a:off x="838200" y="1825625"/>
            <a:ext cx="10515600" cy="1453906"/>
          </a:xfrm>
        </p:spPr>
        <p:txBody>
          <a:bodyPr/>
          <a:lstStyle/>
          <a:p>
            <a:r>
              <a:rPr lang="en-US" dirty="0" smtClean="0"/>
              <a:t>What </a:t>
            </a:r>
            <a:r>
              <a:rPr lang="en-US" dirty="0"/>
              <a:t>i</a:t>
            </a:r>
            <a:r>
              <a:rPr lang="en-US" dirty="0" smtClean="0"/>
              <a:t>s the purpose of BWT?</a:t>
            </a:r>
          </a:p>
          <a:p>
            <a:pPr lvl="1"/>
            <a:r>
              <a:rPr lang="en-US" dirty="0" smtClean="0"/>
              <a:t>Compression</a:t>
            </a:r>
          </a:p>
          <a:p>
            <a:pPr lvl="1"/>
            <a:r>
              <a:rPr lang="en-US" dirty="0" smtClean="0"/>
              <a:t>Indexing – substring lookup</a:t>
            </a:r>
          </a:p>
          <a:p>
            <a:pPr lvl="1"/>
            <a:endParaRPr lang="en-US" dirty="0"/>
          </a:p>
          <a:p>
            <a:pPr marL="571500" lvl="1" indent="0">
              <a:buNone/>
            </a:pPr>
            <a:endParaRPr lang="en-US" dirty="0" smtClean="0"/>
          </a:p>
          <a:p>
            <a:pPr marL="114300" indent="0">
              <a:buNone/>
            </a:pPr>
            <a:endParaRPr lang="en-GB" dirty="0"/>
          </a:p>
        </p:txBody>
      </p:sp>
      <p:sp>
        <p:nvSpPr>
          <p:cNvPr id="4" name="Text Placeholder 2"/>
          <p:cNvSpPr txBox="1">
            <a:spLocks/>
          </p:cNvSpPr>
          <p:nvPr/>
        </p:nvSpPr>
        <p:spPr>
          <a:xfrm>
            <a:off x="838200" y="3446341"/>
            <a:ext cx="10515600" cy="24532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800" b="0" i="0" u="none" strike="noStrike" cap="none">
                <a:solidFill>
                  <a:schemeClr val="lt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lt1"/>
              </a:buClr>
              <a:buSzPts val="1800"/>
              <a:buFont typeface="Arial"/>
              <a:buChar char="•"/>
              <a:defRPr sz="2400" b="0" i="0" u="none" strike="noStrike" cap="none">
                <a:solidFill>
                  <a:schemeClr val="lt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r>
              <a:rPr lang="en-US" dirty="0" smtClean="0"/>
              <a:t>How does it work?</a:t>
            </a:r>
          </a:p>
          <a:p>
            <a:pPr lvl="1"/>
            <a:r>
              <a:rPr lang="en-US" dirty="0" smtClean="0"/>
              <a:t>Transformations</a:t>
            </a:r>
          </a:p>
          <a:p>
            <a:pPr lvl="1"/>
            <a:r>
              <a:rPr lang="en-US" dirty="0" smtClean="0"/>
              <a:t>B ranking</a:t>
            </a:r>
          </a:p>
          <a:p>
            <a:pPr lvl="1"/>
            <a:r>
              <a:rPr lang="en-US" dirty="0" smtClean="0"/>
              <a:t>Reversing</a:t>
            </a:r>
          </a:p>
          <a:p>
            <a:pPr lvl="1"/>
            <a:r>
              <a:rPr lang="en-US" dirty="0" smtClean="0"/>
              <a:t>With FM indexing</a:t>
            </a:r>
          </a:p>
          <a:p>
            <a:pPr lvl="1"/>
            <a:endParaRPr lang="en-US" dirty="0" smtClean="0"/>
          </a:p>
          <a:p>
            <a:pPr marL="571500" lvl="1" indent="0">
              <a:buFont typeface="Arial"/>
              <a:buNone/>
            </a:pPr>
            <a:endParaRPr lang="en-US" dirty="0" smtClean="0"/>
          </a:p>
          <a:p>
            <a:pPr marL="114300" indent="0">
              <a:buFont typeface="Arial"/>
              <a:buNone/>
            </a:pPr>
            <a:endParaRPr lang="en-GB" dirty="0"/>
          </a:p>
        </p:txBody>
      </p:sp>
    </p:spTree>
    <p:extLst>
      <p:ext uri="{BB962C8B-B14F-4D97-AF65-F5344CB8AC3E}">
        <p14:creationId xmlns:p14="http://schemas.microsoft.com/office/powerpoint/2010/main" val="1291121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1"/>
          <p:cNvSpPr txBox="1"/>
          <p:nvPr/>
        </p:nvSpPr>
        <p:spPr>
          <a:xfrm>
            <a:off x="398462" y="215900"/>
            <a:ext cx="2436812"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Results</a:t>
            </a:r>
            <a:endParaRPr/>
          </a:p>
        </p:txBody>
      </p:sp>
      <p:sp>
        <p:nvSpPr>
          <p:cNvPr id="499" name="Google Shape;499;p31"/>
          <p:cNvSpPr txBox="1"/>
          <p:nvPr/>
        </p:nvSpPr>
        <p:spPr>
          <a:xfrm>
            <a:off x="3930650" y="190500"/>
            <a:ext cx="4240212"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4400"/>
              <a:buFont typeface="Calibri"/>
              <a:buNone/>
            </a:pPr>
            <a:r>
              <a:rPr lang="en-US" sz="4400" b="0" i="0" u="none">
                <a:solidFill>
                  <a:srgbClr val="92D050"/>
                </a:solidFill>
                <a:latin typeface="Calibri"/>
                <a:ea typeface="Calibri"/>
                <a:cs typeface="Calibri"/>
                <a:sym typeface="Calibri"/>
              </a:rPr>
              <a:t>Mus Pahari CX</a:t>
            </a:r>
            <a:endParaRPr/>
          </a:p>
        </p:txBody>
      </p:sp>
      <p:sp>
        <p:nvSpPr>
          <p:cNvPr id="500" name="Google Shape;500;p31"/>
          <p:cNvSpPr txBox="1"/>
          <p:nvPr/>
        </p:nvSpPr>
        <p:spPr>
          <a:xfrm>
            <a:off x="9845675" y="2187575"/>
            <a:ext cx="2498725"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C000"/>
              </a:buClr>
              <a:buSzPts val="4400"/>
              <a:buFont typeface="Calibri"/>
              <a:buNone/>
            </a:pPr>
            <a:r>
              <a:rPr lang="en-US" sz="4400" b="0" i="0" u="none">
                <a:solidFill>
                  <a:srgbClr val="FFC000"/>
                </a:solidFill>
                <a:latin typeface="Calibri"/>
                <a:ea typeface="Calibri"/>
                <a:cs typeface="Calibri"/>
                <a:sym typeface="Calibri"/>
              </a:rPr>
              <a:t>ATGATG</a:t>
            </a:r>
            <a:endParaRPr/>
          </a:p>
        </p:txBody>
      </p:sp>
      <p:graphicFrame>
        <p:nvGraphicFramePr>
          <p:cNvPr id="501" name="Google Shape;501;p31"/>
          <p:cNvGraphicFramePr/>
          <p:nvPr/>
        </p:nvGraphicFramePr>
        <p:xfrm>
          <a:off x="1546225" y="1093787"/>
          <a:ext cx="3922675" cy="2876885"/>
        </p:xfrm>
        <a:graphic>
          <a:graphicData uri="http://schemas.openxmlformats.org/drawingml/2006/table">
            <a:tbl>
              <a:tblPr>
                <a:noFill/>
                <a:tableStyleId>{AF6D6DEB-ADFE-4339-88E5-534D9E671884}</a:tableStyleId>
              </a:tblPr>
              <a:tblGrid>
                <a:gridCol w="722300">
                  <a:extLst>
                    <a:ext uri="{9D8B030D-6E8A-4147-A177-3AD203B41FA5}">
                      <a16:colId xmlns:a16="http://schemas.microsoft.com/office/drawing/2014/main" val="20000"/>
                    </a:ext>
                  </a:extLst>
                </a:gridCol>
                <a:gridCol w="923925">
                  <a:extLst>
                    <a:ext uri="{9D8B030D-6E8A-4147-A177-3AD203B41FA5}">
                      <a16:colId xmlns:a16="http://schemas.microsoft.com/office/drawing/2014/main" val="20001"/>
                    </a:ext>
                  </a:extLst>
                </a:gridCol>
                <a:gridCol w="531800">
                  <a:extLst>
                    <a:ext uri="{9D8B030D-6E8A-4147-A177-3AD203B41FA5}">
                      <a16:colId xmlns:a16="http://schemas.microsoft.com/office/drawing/2014/main" val="20002"/>
                    </a:ext>
                  </a:extLst>
                </a:gridCol>
                <a:gridCol w="539750">
                  <a:extLst>
                    <a:ext uri="{9D8B030D-6E8A-4147-A177-3AD203B41FA5}">
                      <a16:colId xmlns:a16="http://schemas.microsoft.com/office/drawing/2014/main" val="20003"/>
                    </a:ext>
                  </a:extLst>
                </a:gridCol>
                <a:gridCol w="5572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tblGrid>
              <a:tr h="328600">
                <a:tc>
                  <a:txBody>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8</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32</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128</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512</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4572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p>
                      <a:pPr marL="0" marR="0" lvl="0" indent="0" algn="l" rtl="0">
                        <a:spcBef>
                          <a:spcPts val="0"/>
                        </a:spcBef>
                        <a:spcAft>
                          <a:spcPts val="0"/>
                        </a:spcAft>
                        <a:buNone/>
                      </a:pPr>
                      <a:endParaRPr sz="800" b="0" i="0" u="none">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1.8972</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0.3494</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0.1081</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0.1764</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0.3358</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5085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13.7079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13.87320</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13.5785</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13.6695</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13.77090</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921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16</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83.022799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 79.0164</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79.9597</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77.8448</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81.7557</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588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64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366.6094</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 356.0281</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347.7258</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354.8185</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359.8242</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5413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254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1577.6409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1524.8295</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1508.7243</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1567.2811</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100" b="1">
                          <a:solidFill>
                            <a:srgbClr val="FF0000"/>
                          </a:solidFill>
                          <a:latin typeface="Calibri"/>
                          <a:ea typeface="Calibri"/>
                          <a:cs typeface="Calibri"/>
                          <a:sym typeface="Calibri"/>
                        </a:rPr>
                        <a:t>1497.3343</a:t>
                      </a:r>
                      <a:endParaRPr sz="1100" b="1">
                        <a:solidFill>
                          <a:srgbClr val="FF0000"/>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502" name="Google Shape;502;p31"/>
          <p:cNvGrpSpPr/>
          <p:nvPr/>
        </p:nvGrpSpPr>
        <p:grpSpPr>
          <a:xfrm>
            <a:off x="1470025" y="1060450"/>
            <a:ext cx="1020762" cy="366712"/>
            <a:chOff x="324197" y="1133240"/>
            <a:chExt cx="1019370" cy="366657"/>
          </a:xfrm>
        </p:grpSpPr>
        <p:cxnSp>
          <p:nvCxnSpPr>
            <p:cNvPr id="503" name="Google Shape;503;p31"/>
            <p:cNvCxnSpPr/>
            <p:nvPr/>
          </p:nvCxnSpPr>
          <p:spPr>
            <a:xfrm>
              <a:off x="398708" y="1166573"/>
              <a:ext cx="724497" cy="314277"/>
            </a:xfrm>
            <a:prstGeom prst="straightConnector1">
              <a:avLst/>
            </a:prstGeom>
            <a:noFill/>
            <a:ln w="9525" cap="flat" cmpd="sng">
              <a:solidFill>
                <a:schemeClr val="lt1"/>
              </a:solidFill>
              <a:prstDash val="solid"/>
              <a:miter lim="800000"/>
              <a:headEnd type="none" w="med" len="med"/>
              <a:tailEnd type="none" w="med" len="med"/>
            </a:ln>
          </p:spPr>
        </p:cxnSp>
        <p:sp>
          <p:nvSpPr>
            <p:cNvPr id="504" name="Google Shape;504;p31"/>
            <p:cNvSpPr txBox="1"/>
            <p:nvPr/>
          </p:nvSpPr>
          <p:spPr>
            <a:xfrm>
              <a:off x="324197" y="1299842"/>
              <a:ext cx="752303"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SA_factor</a:t>
              </a:r>
              <a:endParaRPr/>
            </a:p>
          </p:txBody>
        </p:sp>
        <p:sp>
          <p:nvSpPr>
            <p:cNvPr id="505" name="Google Shape;505;p31"/>
            <p:cNvSpPr txBox="1"/>
            <p:nvPr/>
          </p:nvSpPr>
          <p:spPr>
            <a:xfrm>
              <a:off x="574638" y="1133240"/>
              <a:ext cx="768929"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Tally_factor</a:t>
              </a:r>
              <a:endParaRPr/>
            </a:p>
          </p:txBody>
        </p:sp>
      </p:grpSp>
      <p:graphicFrame>
        <p:nvGraphicFramePr>
          <p:cNvPr id="506" name="Google Shape;506;p31"/>
          <p:cNvGraphicFramePr/>
          <p:nvPr/>
        </p:nvGraphicFramePr>
        <p:xfrm>
          <a:off x="5846762" y="1093787"/>
          <a:ext cx="3922675" cy="2876885"/>
        </p:xfrm>
        <a:graphic>
          <a:graphicData uri="http://schemas.openxmlformats.org/drawingml/2006/table">
            <a:tbl>
              <a:tblPr>
                <a:noFill/>
                <a:tableStyleId>{AF6D6DEB-ADFE-4339-88E5-534D9E671884}</a:tableStyleId>
              </a:tblPr>
              <a:tblGrid>
                <a:gridCol w="722300">
                  <a:extLst>
                    <a:ext uri="{9D8B030D-6E8A-4147-A177-3AD203B41FA5}">
                      <a16:colId xmlns:a16="http://schemas.microsoft.com/office/drawing/2014/main" val="20000"/>
                    </a:ext>
                  </a:extLst>
                </a:gridCol>
                <a:gridCol w="802400">
                  <a:extLst>
                    <a:ext uri="{9D8B030D-6E8A-4147-A177-3AD203B41FA5}">
                      <a16:colId xmlns:a16="http://schemas.microsoft.com/office/drawing/2014/main" val="20001"/>
                    </a:ext>
                  </a:extLst>
                </a:gridCol>
                <a:gridCol w="609925">
                  <a:extLst>
                    <a:ext uri="{9D8B030D-6E8A-4147-A177-3AD203B41FA5}">
                      <a16:colId xmlns:a16="http://schemas.microsoft.com/office/drawing/2014/main" val="20002"/>
                    </a:ext>
                  </a:extLst>
                </a:gridCol>
                <a:gridCol w="583150">
                  <a:extLst>
                    <a:ext uri="{9D8B030D-6E8A-4147-A177-3AD203B41FA5}">
                      <a16:colId xmlns:a16="http://schemas.microsoft.com/office/drawing/2014/main" val="20003"/>
                    </a:ext>
                  </a:extLst>
                </a:gridCol>
                <a:gridCol w="609275">
                  <a:extLst>
                    <a:ext uri="{9D8B030D-6E8A-4147-A177-3AD203B41FA5}">
                      <a16:colId xmlns:a16="http://schemas.microsoft.com/office/drawing/2014/main" val="20004"/>
                    </a:ext>
                  </a:extLst>
                </a:gridCol>
                <a:gridCol w="595625">
                  <a:extLst>
                    <a:ext uri="{9D8B030D-6E8A-4147-A177-3AD203B41FA5}">
                      <a16:colId xmlns:a16="http://schemas.microsoft.com/office/drawing/2014/main" val="20005"/>
                    </a:ext>
                  </a:extLst>
                </a:gridCol>
              </a:tblGrid>
              <a:tr h="328600">
                <a:tc>
                  <a:txBody>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8</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32</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128</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512</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4572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p>
                      <a:pPr marL="0" marR="0" lvl="0" indent="0" algn="l" rtl="0">
                        <a:spcBef>
                          <a:spcPts val="0"/>
                        </a:spcBef>
                        <a:spcAft>
                          <a:spcPts val="0"/>
                        </a:spcAft>
                        <a:buNone/>
                      </a:pPr>
                      <a:endParaRPr sz="800" b="0" i="0" u="none">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3.1349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0.2759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0.2988</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0.3354</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0.50069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5085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58.6549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53.4468</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54.2476</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54.1094</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54.2952</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921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16</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342.9312</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 322.1169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319.1223</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317.1018</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313.0009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588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64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1816.7585</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1487.2615</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1516.5802</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1462.7927</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1534.992</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5413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254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6633.4792</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6328.9980</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6247.7742</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6211.8682</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100" b="1">
                          <a:solidFill>
                            <a:srgbClr val="FF0000"/>
                          </a:solidFill>
                          <a:latin typeface="Calibri"/>
                          <a:ea typeface="Calibri"/>
                          <a:cs typeface="Calibri"/>
                          <a:sym typeface="Calibri"/>
                        </a:rPr>
                        <a:t>6355.9730</a:t>
                      </a:r>
                      <a:endParaRPr sz="1100" b="1">
                        <a:solidFill>
                          <a:srgbClr val="FF0000"/>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507" name="Google Shape;507;p31"/>
          <p:cNvGrpSpPr/>
          <p:nvPr/>
        </p:nvGrpSpPr>
        <p:grpSpPr>
          <a:xfrm>
            <a:off x="5772150" y="1060450"/>
            <a:ext cx="1019175" cy="366712"/>
            <a:chOff x="324197" y="1133240"/>
            <a:chExt cx="1019370" cy="366657"/>
          </a:xfrm>
        </p:grpSpPr>
        <p:cxnSp>
          <p:nvCxnSpPr>
            <p:cNvPr id="508" name="Google Shape;508;p31"/>
            <p:cNvCxnSpPr/>
            <p:nvPr/>
          </p:nvCxnSpPr>
          <p:spPr>
            <a:xfrm>
              <a:off x="398824" y="1166573"/>
              <a:ext cx="724039" cy="314277"/>
            </a:xfrm>
            <a:prstGeom prst="straightConnector1">
              <a:avLst/>
            </a:prstGeom>
            <a:noFill/>
            <a:ln w="9525" cap="flat" cmpd="sng">
              <a:solidFill>
                <a:schemeClr val="lt1"/>
              </a:solidFill>
              <a:prstDash val="solid"/>
              <a:miter lim="800000"/>
              <a:headEnd type="none" w="med" len="med"/>
              <a:tailEnd type="none" w="med" len="med"/>
            </a:ln>
          </p:spPr>
        </p:cxnSp>
        <p:sp>
          <p:nvSpPr>
            <p:cNvPr id="509" name="Google Shape;509;p31"/>
            <p:cNvSpPr txBox="1"/>
            <p:nvPr/>
          </p:nvSpPr>
          <p:spPr>
            <a:xfrm>
              <a:off x="324197" y="1299842"/>
              <a:ext cx="752303"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SA_factor</a:t>
              </a:r>
              <a:endParaRPr/>
            </a:p>
          </p:txBody>
        </p:sp>
        <p:sp>
          <p:nvSpPr>
            <p:cNvPr id="510" name="Google Shape;510;p31"/>
            <p:cNvSpPr txBox="1"/>
            <p:nvPr/>
          </p:nvSpPr>
          <p:spPr>
            <a:xfrm>
              <a:off x="574638" y="1133240"/>
              <a:ext cx="768929"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Tally_factor</a:t>
              </a:r>
              <a:endParaRPr/>
            </a:p>
          </p:txBody>
        </p:sp>
      </p:grpSp>
      <p:graphicFrame>
        <p:nvGraphicFramePr>
          <p:cNvPr id="511" name="Google Shape;511;p31"/>
          <p:cNvGraphicFramePr/>
          <p:nvPr/>
        </p:nvGraphicFramePr>
        <p:xfrm>
          <a:off x="3568700" y="4067175"/>
          <a:ext cx="3924250" cy="2772380"/>
        </p:xfrm>
        <a:graphic>
          <a:graphicData uri="http://schemas.openxmlformats.org/drawingml/2006/table">
            <a:tbl>
              <a:tblPr>
                <a:noFill/>
                <a:tableStyleId>{AF6D6DEB-ADFE-4339-88E5-534D9E671884}</a:tableStyleId>
              </a:tblPr>
              <a:tblGrid>
                <a:gridCol w="723900">
                  <a:extLst>
                    <a:ext uri="{9D8B030D-6E8A-4147-A177-3AD203B41FA5}">
                      <a16:colId xmlns:a16="http://schemas.microsoft.com/office/drawing/2014/main" val="20000"/>
                    </a:ext>
                  </a:extLst>
                </a:gridCol>
                <a:gridCol w="922325">
                  <a:extLst>
                    <a:ext uri="{9D8B030D-6E8A-4147-A177-3AD203B41FA5}">
                      <a16:colId xmlns:a16="http://schemas.microsoft.com/office/drawing/2014/main" val="20001"/>
                    </a:ext>
                  </a:extLst>
                </a:gridCol>
                <a:gridCol w="531800">
                  <a:extLst>
                    <a:ext uri="{9D8B030D-6E8A-4147-A177-3AD203B41FA5}">
                      <a16:colId xmlns:a16="http://schemas.microsoft.com/office/drawing/2014/main" val="20002"/>
                    </a:ext>
                  </a:extLst>
                </a:gridCol>
                <a:gridCol w="541325">
                  <a:extLst>
                    <a:ext uri="{9D8B030D-6E8A-4147-A177-3AD203B41FA5}">
                      <a16:colId xmlns:a16="http://schemas.microsoft.com/office/drawing/2014/main" val="20003"/>
                    </a:ext>
                  </a:extLst>
                </a:gridCol>
                <a:gridCol w="555625">
                  <a:extLst>
                    <a:ext uri="{9D8B030D-6E8A-4147-A177-3AD203B41FA5}">
                      <a16:colId xmlns:a16="http://schemas.microsoft.com/office/drawing/2014/main" val="20004"/>
                    </a:ext>
                  </a:extLst>
                </a:gridCol>
                <a:gridCol w="649275">
                  <a:extLst>
                    <a:ext uri="{9D8B030D-6E8A-4147-A177-3AD203B41FA5}">
                      <a16:colId xmlns:a16="http://schemas.microsoft.com/office/drawing/2014/main" val="20005"/>
                    </a:ext>
                  </a:extLst>
                </a:gridCol>
              </a:tblGrid>
              <a:tr h="314325">
                <a:tc>
                  <a:txBody>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8</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32</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128</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512</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4572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p>
                      <a:pPr marL="0" marR="0" lvl="0" indent="0" algn="l" rtl="0">
                        <a:spcBef>
                          <a:spcPts val="0"/>
                        </a:spcBef>
                        <a:spcAft>
                          <a:spcPts val="0"/>
                        </a:spcAft>
                        <a:buNone/>
                      </a:pPr>
                      <a:endParaRPr sz="800" b="0" i="0" u="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0.02700</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0.0469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0.0618</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0.1409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0.45599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302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4</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0.06099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0.0743</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0.0957</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0.1701</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0.4818</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683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16</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0.1176</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0.1405</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0.1492</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0.2295</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0.5420</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3497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64</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0.2624</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 0.2856</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 0.3059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0.3817</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0.6831</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5159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254</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1.1815</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1.1539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1.1553</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 1.2741</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100" b="1">
                          <a:solidFill>
                            <a:srgbClr val="FF0000"/>
                          </a:solidFill>
                          <a:latin typeface="Calibri"/>
                          <a:ea typeface="Calibri"/>
                          <a:cs typeface="Calibri"/>
                          <a:sym typeface="Calibri"/>
                        </a:rPr>
                        <a:t>1.5720</a:t>
                      </a:r>
                      <a:endParaRPr sz="1100" b="1">
                        <a:solidFill>
                          <a:srgbClr val="FF0000"/>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512" name="Google Shape;512;p31"/>
          <p:cNvGrpSpPr/>
          <p:nvPr/>
        </p:nvGrpSpPr>
        <p:grpSpPr>
          <a:xfrm>
            <a:off x="3494087" y="4033837"/>
            <a:ext cx="1019175" cy="349250"/>
            <a:chOff x="324197" y="1133240"/>
            <a:chExt cx="1019370" cy="366657"/>
          </a:xfrm>
        </p:grpSpPr>
        <p:cxnSp>
          <p:nvCxnSpPr>
            <p:cNvPr id="513" name="Google Shape;513;p31"/>
            <p:cNvCxnSpPr/>
            <p:nvPr/>
          </p:nvCxnSpPr>
          <p:spPr>
            <a:xfrm>
              <a:off x="398823" y="1166572"/>
              <a:ext cx="724039" cy="314991"/>
            </a:xfrm>
            <a:prstGeom prst="straightConnector1">
              <a:avLst/>
            </a:prstGeom>
            <a:noFill/>
            <a:ln w="9525" cap="flat" cmpd="sng">
              <a:solidFill>
                <a:schemeClr val="lt1"/>
              </a:solidFill>
              <a:prstDash val="solid"/>
              <a:miter lim="800000"/>
              <a:headEnd type="none" w="med" len="med"/>
              <a:tailEnd type="none" w="med" len="med"/>
            </a:ln>
          </p:spPr>
        </p:cxnSp>
        <p:sp>
          <p:nvSpPr>
            <p:cNvPr id="514" name="Google Shape;514;p31"/>
            <p:cNvSpPr txBox="1"/>
            <p:nvPr/>
          </p:nvSpPr>
          <p:spPr>
            <a:xfrm>
              <a:off x="324197" y="1299842"/>
              <a:ext cx="752303"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SA_factor</a:t>
              </a:r>
              <a:endParaRPr/>
            </a:p>
          </p:txBody>
        </p:sp>
        <p:sp>
          <p:nvSpPr>
            <p:cNvPr id="515" name="Google Shape;515;p31"/>
            <p:cNvSpPr txBox="1"/>
            <p:nvPr/>
          </p:nvSpPr>
          <p:spPr>
            <a:xfrm>
              <a:off x="574638" y="1133240"/>
              <a:ext cx="768929"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Tally_factor</a:t>
              </a:r>
              <a:endParaRPr/>
            </a:p>
          </p:txBody>
        </p:sp>
      </p:grpSp>
      <p:sp>
        <p:nvSpPr>
          <p:cNvPr id="516" name="Google Shape;516;p31"/>
          <p:cNvSpPr txBox="1"/>
          <p:nvPr/>
        </p:nvSpPr>
        <p:spPr>
          <a:xfrm>
            <a:off x="654050" y="3981450"/>
            <a:ext cx="2500312" cy="768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C000"/>
              </a:buClr>
              <a:buSzPts val="4400"/>
              <a:buFont typeface="Calibri"/>
              <a:buNone/>
            </a:pPr>
            <a:r>
              <a:rPr lang="en-US" sz="4400" b="0" i="0" u="none">
                <a:solidFill>
                  <a:srgbClr val="FFC000"/>
                </a:solidFill>
                <a:latin typeface="Calibri"/>
                <a:ea typeface="Calibri"/>
                <a:cs typeface="Calibri"/>
                <a:sym typeface="Calibri"/>
              </a:rPr>
              <a:t>CTCTCTA</a:t>
            </a:r>
            <a:endParaRPr/>
          </a:p>
        </p:txBody>
      </p:sp>
      <p:sp>
        <p:nvSpPr>
          <p:cNvPr id="517" name="Google Shape;517;p31"/>
          <p:cNvSpPr txBox="1"/>
          <p:nvPr/>
        </p:nvSpPr>
        <p:spPr>
          <a:xfrm>
            <a:off x="7712075" y="5041900"/>
            <a:ext cx="4143375"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C000"/>
              </a:buClr>
              <a:buSzPts val="4400"/>
              <a:buFont typeface="Calibri"/>
              <a:buNone/>
            </a:pPr>
            <a:r>
              <a:rPr lang="en-US" sz="4400" b="0" i="0" u="none">
                <a:solidFill>
                  <a:srgbClr val="FFC000"/>
                </a:solidFill>
                <a:latin typeface="Calibri"/>
                <a:ea typeface="Calibri"/>
                <a:cs typeface="Calibri"/>
                <a:sym typeface="Calibri"/>
              </a:rPr>
              <a:t>TCACTACTCTCA</a:t>
            </a:r>
            <a:endParaRPr/>
          </a:p>
        </p:txBody>
      </p:sp>
      <p:sp>
        <p:nvSpPr>
          <p:cNvPr id="518" name="Google Shape;518;p31"/>
          <p:cNvSpPr txBox="1"/>
          <p:nvPr/>
        </p:nvSpPr>
        <p:spPr>
          <a:xfrm>
            <a:off x="10347325" y="215900"/>
            <a:ext cx="1844675"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400"/>
              <a:buFont typeface="Calibri"/>
              <a:buNone/>
            </a:pPr>
            <a:r>
              <a:rPr lang="en-US" sz="4400" b="0" i="0" u="none">
                <a:solidFill>
                  <a:srgbClr val="00B0F0"/>
                </a:solidFill>
                <a:latin typeface="Calibri"/>
                <a:ea typeface="Calibri"/>
                <a:cs typeface="Calibri"/>
                <a:sym typeface="Calibri"/>
              </a:rPr>
              <a:t>Time</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2"/>
          <p:cNvSpPr txBox="1"/>
          <p:nvPr/>
        </p:nvSpPr>
        <p:spPr>
          <a:xfrm>
            <a:off x="398462" y="215900"/>
            <a:ext cx="2436900" cy="769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Results</a:t>
            </a:r>
            <a:endParaRPr/>
          </a:p>
        </p:txBody>
      </p:sp>
      <p:sp>
        <p:nvSpPr>
          <p:cNvPr id="524" name="Google Shape;524;p32"/>
          <p:cNvSpPr txBox="1"/>
          <p:nvPr/>
        </p:nvSpPr>
        <p:spPr>
          <a:xfrm>
            <a:off x="3930650" y="190500"/>
            <a:ext cx="4240200" cy="14469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rgbClr val="92D050"/>
              </a:buClr>
              <a:buSzPts val="4400"/>
              <a:buFont typeface="Calibri"/>
              <a:buNone/>
            </a:pPr>
            <a:r>
              <a:rPr lang="en-US" sz="4400">
                <a:solidFill>
                  <a:srgbClr val="92D050"/>
                </a:solidFill>
                <a:latin typeface="Calibri"/>
                <a:ea typeface="Calibri"/>
                <a:cs typeface="Calibri"/>
                <a:sym typeface="Calibri"/>
              </a:rPr>
              <a:t>Mus Pahari CX</a:t>
            </a:r>
            <a:endParaRPr>
              <a:solidFill>
                <a:schemeClr val="dk1"/>
              </a:solidFill>
            </a:endParaRPr>
          </a:p>
          <a:p>
            <a:pPr marL="0" marR="0" lvl="0" indent="0" algn="l" rtl="0">
              <a:lnSpc>
                <a:spcPct val="100000"/>
              </a:lnSpc>
              <a:spcBef>
                <a:spcPts val="0"/>
              </a:spcBef>
              <a:spcAft>
                <a:spcPts val="0"/>
              </a:spcAft>
              <a:buClr>
                <a:srgbClr val="92D050"/>
              </a:buClr>
              <a:buSzPts val="4400"/>
              <a:buFont typeface="Calibri"/>
              <a:buNone/>
            </a:pPr>
            <a:endParaRPr sz="4400">
              <a:solidFill>
                <a:srgbClr val="92D050"/>
              </a:solidFill>
              <a:latin typeface="Calibri"/>
              <a:ea typeface="Calibri"/>
              <a:cs typeface="Calibri"/>
              <a:sym typeface="Calibri"/>
            </a:endParaRPr>
          </a:p>
        </p:txBody>
      </p:sp>
      <p:graphicFrame>
        <p:nvGraphicFramePr>
          <p:cNvPr id="525" name="Google Shape;525;p32"/>
          <p:cNvGraphicFramePr/>
          <p:nvPr/>
        </p:nvGraphicFramePr>
        <p:xfrm>
          <a:off x="3366162" y="1440637"/>
          <a:ext cx="5369175" cy="3976750"/>
        </p:xfrm>
        <a:graphic>
          <a:graphicData uri="http://schemas.openxmlformats.org/drawingml/2006/table">
            <a:tbl>
              <a:tblPr>
                <a:noFill/>
                <a:tableStyleId>{AF6D6DEB-ADFE-4339-88E5-534D9E671884}</a:tableStyleId>
              </a:tblPr>
              <a:tblGrid>
                <a:gridCol w="891550">
                  <a:extLst>
                    <a:ext uri="{9D8B030D-6E8A-4147-A177-3AD203B41FA5}">
                      <a16:colId xmlns:a16="http://schemas.microsoft.com/office/drawing/2014/main" val="20000"/>
                    </a:ext>
                  </a:extLst>
                </a:gridCol>
                <a:gridCol w="1057100">
                  <a:extLst>
                    <a:ext uri="{9D8B030D-6E8A-4147-A177-3AD203B41FA5}">
                      <a16:colId xmlns:a16="http://schemas.microsoft.com/office/drawing/2014/main" val="20001"/>
                    </a:ext>
                  </a:extLst>
                </a:gridCol>
                <a:gridCol w="920025">
                  <a:extLst>
                    <a:ext uri="{9D8B030D-6E8A-4147-A177-3AD203B41FA5}">
                      <a16:colId xmlns:a16="http://schemas.microsoft.com/office/drawing/2014/main" val="20002"/>
                    </a:ext>
                  </a:extLst>
                </a:gridCol>
                <a:gridCol w="801100">
                  <a:extLst>
                    <a:ext uri="{9D8B030D-6E8A-4147-A177-3AD203B41FA5}">
                      <a16:colId xmlns:a16="http://schemas.microsoft.com/office/drawing/2014/main" val="20003"/>
                    </a:ext>
                  </a:extLst>
                </a:gridCol>
                <a:gridCol w="772500">
                  <a:extLst>
                    <a:ext uri="{9D8B030D-6E8A-4147-A177-3AD203B41FA5}">
                      <a16:colId xmlns:a16="http://schemas.microsoft.com/office/drawing/2014/main" val="20004"/>
                    </a:ext>
                  </a:extLst>
                </a:gridCol>
                <a:gridCol w="926900">
                  <a:extLst>
                    <a:ext uri="{9D8B030D-6E8A-4147-A177-3AD203B41FA5}">
                      <a16:colId xmlns:a16="http://schemas.microsoft.com/office/drawing/2014/main" val="20005"/>
                    </a:ext>
                  </a:extLst>
                </a:gridCol>
              </a:tblGrid>
              <a:tr h="614775">
                <a:tc>
                  <a:txBody>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sz="800" b="0" i="0" u="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3.6GB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8</a:t>
                      </a:r>
                      <a:endParaRPr sz="800" b="0" i="0" u="none">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483.92MB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32</a:t>
                      </a:r>
                      <a:endParaRPr sz="800" b="0" i="0" u="none">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117.74MB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128</a:t>
                      </a:r>
                      <a:endParaRPr sz="800" b="0" i="0" u="none">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28.65MB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512</a:t>
                      </a:r>
                      <a:endParaRPr sz="800" b="0" i="0" u="none">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US" sz="800">
                          <a:solidFill>
                            <a:schemeClr val="lt1"/>
                          </a:solidFill>
                          <a:latin typeface="Calibri"/>
                          <a:ea typeface="Calibri"/>
                          <a:cs typeface="Calibri"/>
                          <a:sym typeface="Calibri"/>
                        </a:rPr>
                        <a:t>6.97MB</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1477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sz="800" b="0" i="0" u="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896MB</a:t>
                      </a:r>
                      <a:endParaRPr sz="800">
                        <a:solidFill>
                          <a:schemeClr val="lt1"/>
                        </a:solidFill>
                        <a:latin typeface="Calibri"/>
                        <a:ea typeface="Calibri"/>
                        <a:cs typeface="Calibri"/>
                        <a:sym typeface="Calibri"/>
                      </a:endParaRPr>
                    </a:p>
                    <a:p>
                      <a:pPr marL="0" marR="0" lvl="0" indent="0" algn="l" rtl="0">
                        <a:spcBef>
                          <a:spcPts val="0"/>
                        </a:spcBef>
                        <a:spcAft>
                          <a:spcPts val="0"/>
                        </a:spcAft>
                        <a:buNone/>
                      </a:pPr>
                      <a:endParaRPr sz="800" b="0" i="0" u="none">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1100" b="1">
                          <a:solidFill>
                            <a:srgbClr val="FF0000"/>
                          </a:solidFill>
                          <a:latin typeface="Calibri"/>
                          <a:ea typeface="Calibri"/>
                          <a:cs typeface="Calibri"/>
                          <a:sym typeface="Calibri"/>
                        </a:rPr>
                        <a:t>4.496GB</a:t>
                      </a:r>
                      <a:endParaRPr sz="1100" b="1">
                        <a:solidFill>
                          <a:srgbClr val="FF0000"/>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1.38GB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1.01GB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924.65MB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902.97MB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062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4</a:t>
                      </a:r>
                      <a:endParaRPr sz="800" b="0" i="0" u="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245.26MB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3.845GB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729.18MB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363MB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273.91MB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252.23MB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6617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16</a:t>
                      </a:r>
                      <a:endParaRPr sz="800" b="0" i="0" u="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59.68MB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3.659GB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543.6MB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177.42MB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88.33MB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66.65MB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75137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64</a:t>
                      </a:r>
                      <a:endParaRPr sz="800" b="0" i="0" u="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14.52MB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3.614GB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498.44MB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132.36MB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43.17MB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21.49MB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72787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254</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3.53MB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3.603GB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487.45MB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121.27MB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32.18MB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a:solidFill>
                            <a:srgbClr val="92D050"/>
                          </a:solidFill>
                          <a:latin typeface="Calibri"/>
                          <a:ea typeface="Calibri"/>
                          <a:cs typeface="Calibri"/>
                          <a:sym typeface="Calibri"/>
                        </a:rPr>
                        <a:t>10.5MB</a:t>
                      </a:r>
                      <a:endParaRPr sz="1100" b="1">
                        <a:solidFill>
                          <a:srgbClr val="92D050"/>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526" name="Google Shape;526;p32"/>
          <p:cNvGrpSpPr/>
          <p:nvPr/>
        </p:nvGrpSpPr>
        <p:grpSpPr>
          <a:xfrm>
            <a:off x="3368739" y="1440634"/>
            <a:ext cx="1107835" cy="614767"/>
            <a:chOff x="321788" y="1096297"/>
            <a:chExt cx="1016828" cy="224032"/>
          </a:xfrm>
        </p:grpSpPr>
        <p:sp>
          <p:nvSpPr>
            <p:cNvPr id="527" name="Google Shape;527;p32"/>
            <p:cNvSpPr txBox="1"/>
            <p:nvPr/>
          </p:nvSpPr>
          <p:spPr>
            <a:xfrm>
              <a:off x="321788" y="1247430"/>
              <a:ext cx="752400" cy="7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SA_factor</a:t>
              </a:r>
              <a:endParaRPr/>
            </a:p>
          </p:txBody>
        </p:sp>
        <p:sp>
          <p:nvSpPr>
            <p:cNvPr id="528" name="Google Shape;528;p32"/>
            <p:cNvSpPr txBox="1"/>
            <p:nvPr/>
          </p:nvSpPr>
          <p:spPr>
            <a:xfrm>
              <a:off x="569716" y="1096297"/>
              <a:ext cx="768900" cy="7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Tally_factor</a:t>
              </a:r>
              <a:endParaRPr/>
            </a:p>
          </p:txBody>
        </p:sp>
      </p:grpSp>
      <p:sp>
        <p:nvSpPr>
          <p:cNvPr id="529" name="Google Shape;529;p32"/>
          <p:cNvSpPr txBox="1"/>
          <p:nvPr/>
        </p:nvSpPr>
        <p:spPr>
          <a:xfrm>
            <a:off x="9694862" y="215900"/>
            <a:ext cx="2497200" cy="769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400"/>
              <a:buFont typeface="Calibri"/>
              <a:buNone/>
            </a:pPr>
            <a:r>
              <a:rPr lang="en-US" sz="4400" b="0" i="0" u="none">
                <a:solidFill>
                  <a:srgbClr val="00B0F0"/>
                </a:solidFill>
                <a:latin typeface="Calibri"/>
                <a:ea typeface="Calibri"/>
                <a:cs typeface="Calibri"/>
                <a:sym typeface="Calibri"/>
              </a:rPr>
              <a:t>Memory</a:t>
            </a:r>
            <a:endParaRPr/>
          </a:p>
        </p:txBody>
      </p:sp>
      <p:sp>
        <p:nvSpPr>
          <p:cNvPr id="530" name="Google Shape;530;p32"/>
          <p:cNvSpPr txBox="1"/>
          <p:nvPr/>
        </p:nvSpPr>
        <p:spPr>
          <a:xfrm>
            <a:off x="229500" y="2797950"/>
            <a:ext cx="2916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FFC000"/>
                </a:solidFill>
                <a:latin typeface="Calibri"/>
                <a:ea typeface="Calibri"/>
                <a:cs typeface="Calibri"/>
                <a:sym typeface="Calibri"/>
              </a:rPr>
              <a:t>File </a:t>
            </a:r>
            <a:endParaRPr>
              <a:solidFill>
                <a:srgbClr val="FFC000"/>
              </a:solidFill>
              <a:latin typeface="Calibri"/>
              <a:ea typeface="Calibri"/>
              <a:cs typeface="Calibri"/>
              <a:sym typeface="Calibri"/>
            </a:endParaRPr>
          </a:p>
          <a:p>
            <a:pPr marL="0" lvl="0" indent="0" algn="l" rtl="0">
              <a:spcBef>
                <a:spcPts val="0"/>
              </a:spcBef>
              <a:spcAft>
                <a:spcPts val="0"/>
              </a:spcAft>
              <a:buNone/>
            </a:pPr>
            <a:r>
              <a:rPr lang="en-US">
                <a:solidFill>
                  <a:srgbClr val="FFC000"/>
                </a:solidFill>
                <a:latin typeface="Calibri"/>
                <a:ea typeface="Calibri"/>
                <a:cs typeface="Calibri"/>
                <a:sym typeface="Calibri"/>
              </a:rPr>
              <a:t>Textual file</a:t>
            </a:r>
            <a:endParaRPr>
              <a:solidFill>
                <a:srgbClr val="FFC000"/>
              </a:solidFill>
              <a:latin typeface="Calibri"/>
              <a:ea typeface="Calibri"/>
              <a:cs typeface="Calibri"/>
              <a:sym typeface="Calibri"/>
            </a:endParaRPr>
          </a:p>
          <a:p>
            <a:pPr marL="0" lvl="0" indent="0" algn="l" rtl="0">
              <a:spcBef>
                <a:spcPts val="0"/>
              </a:spcBef>
              <a:spcAft>
                <a:spcPts val="0"/>
              </a:spcAft>
              <a:buNone/>
            </a:pPr>
            <a:r>
              <a:rPr lang="en-US">
                <a:solidFill>
                  <a:srgbClr val="FFC000"/>
                </a:solidFill>
                <a:latin typeface="Calibri"/>
                <a:ea typeface="Calibri"/>
                <a:cs typeface="Calibri"/>
                <a:sym typeface="Calibri"/>
              </a:rPr>
              <a:t>First column </a:t>
            </a:r>
            <a:endParaRPr>
              <a:solidFill>
                <a:srgbClr val="FFC000"/>
              </a:solidFill>
              <a:latin typeface="Calibri"/>
              <a:ea typeface="Calibri"/>
              <a:cs typeface="Calibri"/>
              <a:sym typeface="Calibri"/>
            </a:endParaRPr>
          </a:p>
          <a:p>
            <a:pPr marL="0" lvl="0" indent="0" algn="l" rtl="0">
              <a:spcBef>
                <a:spcPts val="0"/>
              </a:spcBef>
              <a:spcAft>
                <a:spcPts val="0"/>
              </a:spcAft>
              <a:buNone/>
            </a:pPr>
            <a:r>
              <a:rPr lang="en-US">
                <a:solidFill>
                  <a:srgbClr val="FFC000"/>
                </a:solidFill>
                <a:latin typeface="Calibri"/>
                <a:ea typeface="Calibri"/>
                <a:cs typeface="Calibri"/>
                <a:sym typeface="Calibri"/>
              </a:rPr>
              <a:t>Last column</a:t>
            </a:r>
            <a:endParaRPr>
              <a:solidFill>
                <a:srgbClr val="FFC000"/>
              </a:solidFill>
              <a:latin typeface="Calibri"/>
              <a:ea typeface="Calibri"/>
              <a:cs typeface="Calibri"/>
              <a:sym typeface="Calibri"/>
            </a:endParaRPr>
          </a:p>
          <a:p>
            <a:pPr marL="0" lvl="0" indent="0" algn="l" rtl="0">
              <a:spcBef>
                <a:spcPts val="0"/>
              </a:spcBef>
              <a:spcAft>
                <a:spcPts val="0"/>
              </a:spcAft>
              <a:buNone/>
            </a:pPr>
            <a:endParaRPr>
              <a:solidFill>
                <a:srgbClr val="FFC000"/>
              </a:solidFill>
              <a:latin typeface="Calibri"/>
              <a:ea typeface="Calibri"/>
              <a:cs typeface="Calibri"/>
              <a:sym typeface="Calibri"/>
            </a:endParaRPr>
          </a:p>
        </p:txBody>
      </p:sp>
      <p:sp>
        <p:nvSpPr>
          <p:cNvPr id="531" name="Google Shape;531;p32"/>
          <p:cNvSpPr txBox="1"/>
          <p:nvPr/>
        </p:nvSpPr>
        <p:spPr>
          <a:xfrm>
            <a:off x="1635525" y="3052525"/>
            <a:ext cx="1279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D966"/>
                </a:solidFill>
                <a:latin typeface="Calibri"/>
                <a:ea typeface="Calibri"/>
                <a:cs typeface="Calibri"/>
                <a:sym typeface="Calibri"/>
              </a:rPr>
              <a:t>~ 1.8 GB</a:t>
            </a:r>
            <a:endParaRPr sz="2000">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33"/>
          <p:cNvSpPr txBox="1"/>
          <p:nvPr/>
        </p:nvSpPr>
        <p:spPr>
          <a:xfrm>
            <a:off x="398462" y="215900"/>
            <a:ext cx="2436812"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Results</a:t>
            </a:r>
            <a:endParaRPr/>
          </a:p>
        </p:txBody>
      </p:sp>
      <p:sp>
        <p:nvSpPr>
          <p:cNvPr id="537" name="Google Shape;537;p33"/>
          <p:cNvSpPr txBox="1"/>
          <p:nvPr/>
        </p:nvSpPr>
        <p:spPr>
          <a:xfrm>
            <a:off x="4877550" y="142750"/>
            <a:ext cx="24369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4400"/>
              <a:buFont typeface="Calibri"/>
              <a:buNone/>
            </a:pPr>
            <a:r>
              <a:rPr lang="en-US" sz="4400">
                <a:solidFill>
                  <a:srgbClr val="92D050"/>
                </a:solidFill>
                <a:latin typeface="Calibri"/>
                <a:ea typeface="Calibri"/>
                <a:cs typeface="Calibri"/>
                <a:sym typeface="Calibri"/>
              </a:rPr>
              <a:t>Alligator</a:t>
            </a:r>
            <a:endParaRPr/>
          </a:p>
        </p:txBody>
      </p:sp>
      <p:sp>
        <p:nvSpPr>
          <p:cNvPr id="538" name="Google Shape;538;p33"/>
          <p:cNvSpPr txBox="1"/>
          <p:nvPr/>
        </p:nvSpPr>
        <p:spPr>
          <a:xfrm>
            <a:off x="9845675" y="2187575"/>
            <a:ext cx="22527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C000"/>
              </a:buClr>
              <a:buSzPts val="4400"/>
              <a:buFont typeface="Calibri"/>
              <a:buNone/>
            </a:pPr>
            <a:r>
              <a:rPr lang="en-US" sz="4400">
                <a:solidFill>
                  <a:srgbClr val="FFC000"/>
                </a:solidFill>
                <a:latin typeface="Calibri"/>
                <a:ea typeface="Calibri"/>
                <a:cs typeface="Calibri"/>
                <a:sym typeface="Calibri"/>
              </a:rPr>
              <a:t>AGTCA</a:t>
            </a:r>
            <a:endParaRPr/>
          </a:p>
        </p:txBody>
      </p:sp>
      <p:graphicFrame>
        <p:nvGraphicFramePr>
          <p:cNvPr id="539" name="Google Shape;539;p33"/>
          <p:cNvGraphicFramePr/>
          <p:nvPr/>
        </p:nvGraphicFramePr>
        <p:xfrm>
          <a:off x="1546225" y="1093787"/>
          <a:ext cx="3922675" cy="2866080"/>
        </p:xfrm>
        <a:graphic>
          <a:graphicData uri="http://schemas.openxmlformats.org/drawingml/2006/table">
            <a:tbl>
              <a:tblPr>
                <a:noFill/>
                <a:tableStyleId>{AF6D6DEB-ADFE-4339-88E5-534D9E671884}</a:tableStyleId>
              </a:tblPr>
              <a:tblGrid>
                <a:gridCol w="722300">
                  <a:extLst>
                    <a:ext uri="{9D8B030D-6E8A-4147-A177-3AD203B41FA5}">
                      <a16:colId xmlns:a16="http://schemas.microsoft.com/office/drawing/2014/main" val="20000"/>
                    </a:ext>
                  </a:extLst>
                </a:gridCol>
                <a:gridCol w="923925">
                  <a:extLst>
                    <a:ext uri="{9D8B030D-6E8A-4147-A177-3AD203B41FA5}">
                      <a16:colId xmlns:a16="http://schemas.microsoft.com/office/drawing/2014/main" val="20001"/>
                    </a:ext>
                  </a:extLst>
                </a:gridCol>
                <a:gridCol w="531800">
                  <a:extLst>
                    <a:ext uri="{9D8B030D-6E8A-4147-A177-3AD203B41FA5}">
                      <a16:colId xmlns:a16="http://schemas.microsoft.com/office/drawing/2014/main" val="20002"/>
                    </a:ext>
                  </a:extLst>
                </a:gridCol>
                <a:gridCol w="539750">
                  <a:extLst>
                    <a:ext uri="{9D8B030D-6E8A-4147-A177-3AD203B41FA5}">
                      <a16:colId xmlns:a16="http://schemas.microsoft.com/office/drawing/2014/main" val="20003"/>
                    </a:ext>
                  </a:extLst>
                </a:gridCol>
                <a:gridCol w="5572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tblGrid>
              <a:tr h="328600">
                <a:tc>
                  <a:txBody>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8</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32</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128</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512</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4572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p>
                      <a:pPr marL="0" marR="0" lvl="0" indent="0" algn="l" rtl="0">
                        <a:spcBef>
                          <a:spcPts val="0"/>
                        </a:spcBef>
                        <a:spcAft>
                          <a:spcPts val="0"/>
                        </a:spcAft>
                        <a:buNone/>
                      </a:pPr>
                      <a:endParaRPr sz="800" b="0" i="0" u="none">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0.0121</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0.01239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0.0246</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0.05880</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0.2069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5085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0.01769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0.02220</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0.0348</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0.0681</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0.2172</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921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16</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0.0321</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0.04869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0.0450</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0.07880</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0.2309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588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64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0.1045</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0.1136</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0.1021</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0.1356</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0.2747</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5413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254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0.1376</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0.1538</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0.1259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0.1529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100" b="1">
                          <a:solidFill>
                            <a:srgbClr val="FF0000"/>
                          </a:solidFill>
                          <a:latin typeface="Calibri"/>
                          <a:ea typeface="Calibri"/>
                          <a:cs typeface="Calibri"/>
                          <a:sym typeface="Calibri"/>
                        </a:rPr>
                        <a:t>0.2984</a:t>
                      </a:r>
                      <a:endParaRPr sz="1100" b="1">
                        <a:solidFill>
                          <a:srgbClr val="FF0000"/>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540" name="Google Shape;540;p33"/>
          <p:cNvGrpSpPr/>
          <p:nvPr/>
        </p:nvGrpSpPr>
        <p:grpSpPr>
          <a:xfrm>
            <a:off x="1470025" y="1060450"/>
            <a:ext cx="1020762" cy="366712"/>
            <a:chOff x="324197" y="1133240"/>
            <a:chExt cx="1019370" cy="366657"/>
          </a:xfrm>
        </p:grpSpPr>
        <p:cxnSp>
          <p:nvCxnSpPr>
            <p:cNvPr id="541" name="Google Shape;541;p33"/>
            <p:cNvCxnSpPr/>
            <p:nvPr/>
          </p:nvCxnSpPr>
          <p:spPr>
            <a:xfrm>
              <a:off x="398708" y="1166573"/>
              <a:ext cx="724497" cy="314277"/>
            </a:xfrm>
            <a:prstGeom prst="straightConnector1">
              <a:avLst/>
            </a:prstGeom>
            <a:noFill/>
            <a:ln w="9525" cap="flat" cmpd="sng">
              <a:solidFill>
                <a:schemeClr val="lt1"/>
              </a:solidFill>
              <a:prstDash val="solid"/>
              <a:miter lim="800000"/>
              <a:headEnd type="none" w="med" len="med"/>
              <a:tailEnd type="none" w="med" len="med"/>
            </a:ln>
          </p:spPr>
        </p:cxnSp>
        <p:sp>
          <p:nvSpPr>
            <p:cNvPr id="542" name="Google Shape;542;p33"/>
            <p:cNvSpPr txBox="1"/>
            <p:nvPr/>
          </p:nvSpPr>
          <p:spPr>
            <a:xfrm>
              <a:off x="324197" y="1299842"/>
              <a:ext cx="752303"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SA_factor</a:t>
              </a:r>
              <a:endParaRPr/>
            </a:p>
          </p:txBody>
        </p:sp>
        <p:sp>
          <p:nvSpPr>
            <p:cNvPr id="543" name="Google Shape;543;p33"/>
            <p:cNvSpPr txBox="1"/>
            <p:nvPr/>
          </p:nvSpPr>
          <p:spPr>
            <a:xfrm>
              <a:off x="574638" y="1133240"/>
              <a:ext cx="768929"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Tally_factor</a:t>
              </a:r>
              <a:endParaRPr/>
            </a:p>
          </p:txBody>
        </p:sp>
      </p:grpSp>
      <p:graphicFrame>
        <p:nvGraphicFramePr>
          <p:cNvPr id="544" name="Google Shape;544;p33"/>
          <p:cNvGraphicFramePr/>
          <p:nvPr/>
        </p:nvGraphicFramePr>
        <p:xfrm>
          <a:off x="5846762" y="1093787"/>
          <a:ext cx="3922675" cy="2866080"/>
        </p:xfrm>
        <a:graphic>
          <a:graphicData uri="http://schemas.openxmlformats.org/drawingml/2006/table">
            <a:tbl>
              <a:tblPr>
                <a:noFill/>
                <a:tableStyleId>{AF6D6DEB-ADFE-4339-88E5-534D9E671884}</a:tableStyleId>
              </a:tblPr>
              <a:tblGrid>
                <a:gridCol w="722300">
                  <a:extLst>
                    <a:ext uri="{9D8B030D-6E8A-4147-A177-3AD203B41FA5}">
                      <a16:colId xmlns:a16="http://schemas.microsoft.com/office/drawing/2014/main" val="20000"/>
                    </a:ext>
                  </a:extLst>
                </a:gridCol>
                <a:gridCol w="923925">
                  <a:extLst>
                    <a:ext uri="{9D8B030D-6E8A-4147-A177-3AD203B41FA5}">
                      <a16:colId xmlns:a16="http://schemas.microsoft.com/office/drawing/2014/main" val="20001"/>
                    </a:ext>
                  </a:extLst>
                </a:gridCol>
                <a:gridCol w="531800">
                  <a:extLst>
                    <a:ext uri="{9D8B030D-6E8A-4147-A177-3AD203B41FA5}">
                      <a16:colId xmlns:a16="http://schemas.microsoft.com/office/drawing/2014/main" val="20002"/>
                    </a:ext>
                  </a:extLst>
                </a:gridCol>
                <a:gridCol w="539750">
                  <a:extLst>
                    <a:ext uri="{9D8B030D-6E8A-4147-A177-3AD203B41FA5}">
                      <a16:colId xmlns:a16="http://schemas.microsoft.com/office/drawing/2014/main" val="20003"/>
                    </a:ext>
                  </a:extLst>
                </a:gridCol>
                <a:gridCol w="5572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tblGrid>
              <a:tr h="328600">
                <a:tc>
                  <a:txBody>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8</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32</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128</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512</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4572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p>
                      <a:pPr marL="0" marR="0" lvl="0" indent="0" algn="l" rtl="0">
                        <a:spcBef>
                          <a:spcPts val="0"/>
                        </a:spcBef>
                        <a:spcAft>
                          <a:spcPts val="0"/>
                        </a:spcAft>
                        <a:buNone/>
                      </a:pPr>
                      <a:endParaRPr sz="800" b="0" i="0" u="none">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0.0107</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0.0123</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0.0199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0.0553</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0.1901</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5085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0.0129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0.0227</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0.0251</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0.0577</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 0.1965</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921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16</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0.02009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0.02970</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0.02829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0.06519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0.2085</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588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64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0.1084</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0.0991</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0.1096</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0.1409</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0.2645</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5413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254</a:t>
                      </a:r>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dirty="0">
                          <a:solidFill>
                            <a:schemeClr val="lt1"/>
                          </a:solidFill>
                          <a:latin typeface="Calibri"/>
                          <a:ea typeface="Calibri"/>
                          <a:cs typeface="Calibri"/>
                          <a:sym typeface="Calibri"/>
                        </a:rPr>
                        <a:t>0.1198</a:t>
                      </a:r>
                      <a:endParaRPr sz="900" dirty="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0.1136</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0.1118</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0.1568</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100" b="1" dirty="0">
                          <a:solidFill>
                            <a:srgbClr val="FF0000"/>
                          </a:solidFill>
                          <a:latin typeface="Calibri"/>
                          <a:ea typeface="Calibri"/>
                          <a:cs typeface="Calibri"/>
                          <a:sym typeface="Calibri"/>
                        </a:rPr>
                        <a:t>0.2724</a:t>
                      </a:r>
                      <a:endParaRPr sz="1100" b="1" dirty="0">
                        <a:solidFill>
                          <a:srgbClr val="FF0000"/>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545" name="Google Shape;545;p33"/>
          <p:cNvGrpSpPr/>
          <p:nvPr/>
        </p:nvGrpSpPr>
        <p:grpSpPr>
          <a:xfrm>
            <a:off x="5772150" y="1060450"/>
            <a:ext cx="1019175" cy="366712"/>
            <a:chOff x="324197" y="1133240"/>
            <a:chExt cx="1019370" cy="366657"/>
          </a:xfrm>
        </p:grpSpPr>
        <p:cxnSp>
          <p:nvCxnSpPr>
            <p:cNvPr id="546" name="Google Shape;546;p33"/>
            <p:cNvCxnSpPr/>
            <p:nvPr/>
          </p:nvCxnSpPr>
          <p:spPr>
            <a:xfrm>
              <a:off x="398824" y="1166573"/>
              <a:ext cx="724039" cy="314277"/>
            </a:xfrm>
            <a:prstGeom prst="straightConnector1">
              <a:avLst/>
            </a:prstGeom>
            <a:noFill/>
            <a:ln w="9525" cap="flat" cmpd="sng">
              <a:solidFill>
                <a:schemeClr val="lt1"/>
              </a:solidFill>
              <a:prstDash val="solid"/>
              <a:miter lim="800000"/>
              <a:headEnd type="none" w="med" len="med"/>
              <a:tailEnd type="none" w="med" len="med"/>
            </a:ln>
          </p:spPr>
        </p:cxnSp>
        <p:sp>
          <p:nvSpPr>
            <p:cNvPr id="547" name="Google Shape;547;p33"/>
            <p:cNvSpPr txBox="1"/>
            <p:nvPr/>
          </p:nvSpPr>
          <p:spPr>
            <a:xfrm>
              <a:off x="324197" y="1299842"/>
              <a:ext cx="752303"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SA_factor</a:t>
              </a:r>
              <a:endParaRPr/>
            </a:p>
          </p:txBody>
        </p:sp>
        <p:sp>
          <p:nvSpPr>
            <p:cNvPr id="548" name="Google Shape;548;p33"/>
            <p:cNvSpPr txBox="1"/>
            <p:nvPr/>
          </p:nvSpPr>
          <p:spPr>
            <a:xfrm>
              <a:off x="574638" y="1133240"/>
              <a:ext cx="768929"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Tally_factor</a:t>
              </a:r>
              <a:endParaRPr/>
            </a:p>
          </p:txBody>
        </p:sp>
      </p:grpSp>
      <p:graphicFrame>
        <p:nvGraphicFramePr>
          <p:cNvPr id="549" name="Google Shape;549;p33"/>
          <p:cNvGraphicFramePr/>
          <p:nvPr/>
        </p:nvGraphicFramePr>
        <p:xfrm>
          <a:off x="3568700" y="4067175"/>
          <a:ext cx="3924250" cy="2772380"/>
        </p:xfrm>
        <a:graphic>
          <a:graphicData uri="http://schemas.openxmlformats.org/drawingml/2006/table">
            <a:tbl>
              <a:tblPr>
                <a:noFill/>
                <a:tableStyleId>{AF6D6DEB-ADFE-4339-88E5-534D9E671884}</a:tableStyleId>
              </a:tblPr>
              <a:tblGrid>
                <a:gridCol w="723900">
                  <a:extLst>
                    <a:ext uri="{9D8B030D-6E8A-4147-A177-3AD203B41FA5}">
                      <a16:colId xmlns:a16="http://schemas.microsoft.com/office/drawing/2014/main" val="20000"/>
                    </a:ext>
                  </a:extLst>
                </a:gridCol>
                <a:gridCol w="922325">
                  <a:extLst>
                    <a:ext uri="{9D8B030D-6E8A-4147-A177-3AD203B41FA5}">
                      <a16:colId xmlns:a16="http://schemas.microsoft.com/office/drawing/2014/main" val="20001"/>
                    </a:ext>
                  </a:extLst>
                </a:gridCol>
                <a:gridCol w="531800">
                  <a:extLst>
                    <a:ext uri="{9D8B030D-6E8A-4147-A177-3AD203B41FA5}">
                      <a16:colId xmlns:a16="http://schemas.microsoft.com/office/drawing/2014/main" val="20002"/>
                    </a:ext>
                  </a:extLst>
                </a:gridCol>
                <a:gridCol w="541325">
                  <a:extLst>
                    <a:ext uri="{9D8B030D-6E8A-4147-A177-3AD203B41FA5}">
                      <a16:colId xmlns:a16="http://schemas.microsoft.com/office/drawing/2014/main" val="20003"/>
                    </a:ext>
                  </a:extLst>
                </a:gridCol>
                <a:gridCol w="555625">
                  <a:extLst>
                    <a:ext uri="{9D8B030D-6E8A-4147-A177-3AD203B41FA5}">
                      <a16:colId xmlns:a16="http://schemas.microsoft.com/office/drawing/2014/main" val="20004"/>
                    </a:ext>
                  </a:extLst>
                </a:gridCol>
                <a:gridCol w="649275">
                  <a:extLst>
                    <a:ext uri="{9D8B030D-6E8A-4147-A177-3AD203B41FA5}">
                      <a16:colId xmlns:a16="http://schemas.microsoft.com/office/drawing/2014/main" val="20005"/>
                    </a:ext>
                  </a:extLst>
                </a:gridCol>
              </a:tblGrid>
              <a:tr h="314325">
                <a:tc>
                  <a:txBody>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8</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32</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128</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512</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4572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a:p>
                    <a:p>
                      <a:pPr marL="0" marR="0" lvl="0" indent="0" algn="l" rtl="0">
                        <a:spcBef>
                          <a:spcPts val="0"/>
                        </a:spcBef>
                        <a:spcAft>
                          <a:spcPts val="0"/>
                        </a:spcAft>
                        <a:buNone/>
                      </a:pPr>
                      <a:endParaRPr sz="800" b="0" i="0" u="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0.02569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0.02319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0.04279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0.09550</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0.2359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302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4</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0.0141</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0.03169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0.0351</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0.0988</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0.2414</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68300">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16</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0.0276</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0.02159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0.03809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0.10870</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0.2368</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53497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64</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0.0172</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 0.0283</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0.0509</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0.0976</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 0.2323</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5159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254</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0.0164</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0.0307</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0.0367</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900">
                          <a:solidFill>
                            <a:schemeClr val="lt1"/>
                          </a:solidFill>
                          <a:latin typeface="Calibri"/>
                          <a:ea typeface="Calibri"/>
                          <a:cs typeface="Calibri"/>
                          <a:sym typeface="Calibri"/>
                        </a:rPr>
                        <a:t>0.1001</a:t>
                      </a:r>
                      <a:endParaRPr sz="900">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1100" b="1">
                          <a:solidFill>
                            <a:srgbClr val="FF0000"/>
                          </a:solidFill>
                          <a:latin typeface="Calibri"/>
                          <a:ea typeface="Calibri"/>
                          <a:cs typeface="Calibri"/>
                          <a:sym typeface="Calibri"/>
                        </a:rPr>
                        <a:t>0.2420</a:t>
                      </a:r>
                      <a:endParaRPr sz="1100" b="1">
                        <a:solidFill>
                          <a:srgbClr val="FF0000"/>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550" name="Google Shape;550;p33"/>
          <p:cNvGrpSpPr/>
          <p:nvPr/>
        </p:nvGrpSpPr>
        <p:grpSpPr>
          <a:xfrm>
            <a:off x="3494087" y="4033837"/>
            <a:ext cx="1019175" cy="349250"/>
            <a:chOff x="324197" y="1133240"/>
            <a:chExt cx="1019370" cy="366657"/>
          </a:xfrm>
        </p:grpSpPr>
        <p:cxnSp>
          <p:nvCxnSpPr>
            <p:cNvPr id="551" name="Google Shape;551;p33"/>
            <p:cNvCxnSpPr/>
            <p:nvPr/>
          </p:nvCxnSpPr>
          <p:spPr>
            <a:xfrm>
              <a:off x="398823" y="1166572"/>
              <a:ext cx="724039" cy="314991"/>
            </a:xfrm>
            <a:prstGeom prst="straightConnector1">
              <a:avLst/>
            </a:prstGeom>
            <a:noFill/>
            <a:ln w="9525" cap="flat" cmpd="sng">
              <a:solidFill>
                <a:schemeClr val="lt1"/>
              </a:solidFill>
              <a:prstDash val="solid"/>
              <a:miter lim="800000"/>
              <a:headEnd type="none" w="med" len="med"/>
              <a:tailEnd type="none" w="med" len="med"/>
            </a:ln>
          </p:spPr>
        </p:cxnSp>
        <p:sp>
          <p:nvSpPr>
            <p:cNvPr id="552" name="Google Shape;552;p33"/>
            <p:cNvSpPr txBox="1"/>
            <p:nvPr/>
          </p:nvSpPr>
          <p:spPr>
            <a:xfrm>
              <a:off x="324197" y="1299842"/>
              <a:ext cx="752303"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SA_factor</a:t>
              </a:r>
              <a:endParaRPr/>
            </a:p>
          </p:txBody>
        </p:sp>
        <p:sp>
          <p:nvSpPr>
            <p:cNvPr id="553" name="Google Shape;553;p33"/>
            <p:cNvSpPr txBox="1"/>
            <p:nvPr/>
          </p:nvSpPr>
          <p:spPr>
            <a:xfrm>
              <a:off x="574638" y="1133240"/>
              <a:ext cx="768929" cy="2000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Tally_factor</a:t>
              </a:r>
              <a:endParaRPr/>
            </a:p>
          </p:txBody>
        </p:sp>
      </p:grpSp>
      <p:sp>
        <p:nvSpPr>
          <p:cNvPr id="554" name="Google Shape;554;p33"/>
          <p:cNvSpPr txBox="1"/>
          <p:nvPr/>
        </p:nvSpPr>
        <p:spPr>
          <a:xfrm>
            <a:off x="654050" y="3981450"/>
            <a:ext cx="25002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C000"/>
              </a:buClr>
              <a:buSzPts val="4400"/>
              <a:buFont typeface="Calibri"/>
              <a:buNone/>
            </a:pPr>
            <a:r>
              <a:rPr lang="en-US" sz="4400">
                <a:solidFill>
                  <a:srgbClr val="FFC000"/>
                </a:solidFill>
                <a:latin typeface="Calibri"/>
                <a:ea typeface="Calibri"/>
                <a:cs typeface="Calibri"/>
                <a:sym typeface="Calibri"/>
              </a:rPr>
              <a:t>AACTCA</a:t>
            </a:r>
            <a:endParaRPr/>
          </a:p>
        </p:txBody>
      </p:sp>
      <p:sp>
        <p:nvSpPr>
          <p:cNvPr id="555" name="Google Shape;555;p33"/>
          <p:cNvSpPr txBox="1"/>
          <p:nvPr/>
        </p:nvSpPr>
        <p:spPr>
          <a:xfrm>
            <a:off x="7712075" y="5041900"/>
            <a:ext cx="41433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C000"/>
              </a:buClr>
              <a:buSzPts val="4400"/>
              <a:buFont typeface="Calibri"/>
              <a:buNone/>
            </a:pPr>
            <a:r>
              <a:rPr lang="en-US" sz="4400">
                <a:solidFill>
                  <a:srgbClr val="FFC000"/>
                </a:solidFill>
                <a:latin typeface="Calibri"/>
                <a:ea typeface="Calibri"/>
                <a:cs typeface="Calibri"/>
                <a:sym typeface="Calibri"/>
              </a:rPr>
              <a:t>GTGCTTAG</a:t>
            </a:r>
            <a:endParaRPr/>
          </a:p>
        </p:txBody>
      </p:sp>
      <p:sp>
        <p:nvSpPr>
          <p:cNvPr id="556" name="Google Shape;556;p33"/>
          <p:cNvSpPr txBox="1"/>
          <p:nvPr/>
        </p:nvSpPr>
        <p:spPr>
          <a:xfrm>
            <a:off x="10347325" y="215900"/>
            <a:ext cx="1844675" cy="769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400"/>
              <a:buFont typeface="Calibri"/>
              <a:buNone/>
            </a:pPr>
            <a:r>
              <a:rPr lang="en-US" sz="4400" b="0" i="0" u="none">
                <a:solidFill>
                  <a:srgbClr val="00B0F0"/>
                </a:solidFill>
                <a:latin typeface="Calibri"/>
                <a:ea typeface="Calibri"/>
                <a:cs typeface="Calibri"/>
                <a:sym typeface="Calibri"/>
              </a:rPr>
              <a:t>Time</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4"/>
          <p:cNvSpPr txBox="1"/>
          <p:nvPr/>
        </p:nvSpPr>
        <p:spPr>
          <a:xfrm>
            <a:off x="101462" y="215900"/>
            <a:ext cx="24369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Results</a:t>
            </a:r>
            <a:endParaRPr/>
          </a:p>
        </p:txBody>
      </p:sp>
      <p:sp>
        <p:nvSpPr>
          <p:cNvPr id="562" name="Google Shape;562;p34"/>
          <p:cNvSpPr txBox="1"/>
          <p:nvPr/>
        </p:nvSpPr>
        <p:spPr>
          <a:xfrm>
            <a:off x="2295000" y="190500"/>
            <a:ext cx="7627500" cy="21240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rgbClr val="92D050"/>
              </a:buClr>
              <a:buSzPts val="4400"/>
              <a:buFont typeface="Calibri"/>
              <a:buNone/>
            </a:pPr>
            <a:r>
              <a:rPr lang="en-US" sz="4400">
                <a:solidFill>
                  <a:srgbClr val="92D050"/>
                </a:solidFill>
                <a:latin typeface="Calibri"/>
                <a:ea typeface="Calibri"/>
                <a:cs typeface="Calibri"/>
                <a:sym typeface="Calibri"/>
              </a:rPr>
              <a:t>Alligator Mississippiensis C_MT</a:t>
            </a:r>
            <a:endParaRPr>
              <a:solidFill>
                <a:schemeClr val="dk1"/>
              </a:solidFill>
            </a:endParaRPr>
          </a:p>
          <a:p>
            <a:pPr marL="0" lvl="0" indent="0" algn="l" rtl="0">
              <a:spcBef>
                <a:spcPts val="0"/>
              </a:spcBef>
              <a:spcAft>
                <a:spcPts val="0"/>
              </a:spcAft>
              <a:buClr>
                <a:srgbClr val="92D050"/>
              </a:buClr>
              <a:buSzPts val="4400"/>
              <a:buFont typeface="Calibri"/>
              <a:buNone/>
            </a:pPr>
            <a:endParaRPr sz="4400">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rgbClr val="92D050"/>
              </a:buClr>
              <a:buSzPts val="4400"/>
              <a:buFont typeface="Calibri"/>
              <a:buNone/>
            </a:pPr>
            <a:endParaRPr sz="4400">
              <a:solidFill>
                <a:srgbClr val="92D050"/>
              </a:solidFill>
              <a:latin typeface="Calibri"/>
              <a:ea typeface="Calibri"/>
              <a:cs typeface="Calibri"/>
              <a:sym typeface="Calibri"/>
            </a:endParaRPr>
          </a:p>
        </p:txBody>
      </p:sp>
      <p:graphicFrame>
        <p:nvGraphicFramePr>
          <p:cNvPr id="563" name="Google Shape;563;p34"/>
          <p:cNvGraphicFramePr/>
          <p:nvPr/>
        </p:nvGraphicFramePr>
        <p:xfrm>
          <a:off x="3366162" y="1440637"/>
          <a:ext cx="5369175" cy="3976750"/>
        </p:xfrm>
        <a:graphic>
          <a:graphicData uri="http://schemas.openxmlformats.org/drawingml/2006/table">
            <a:tbl>
              <a:tblPr>
                <a:noFill/>
                <a:tableStyleId>{AF6D6DEB-ADFE-4339-88E5-534D9E671884}</a:tableStyleId>
              </a:tblPr>
              <a:tblGrid>
                <a:gridCol w="891550">
                  <a:extLst>
                    <a:ext uri="{9D8B030D-6E8A-4147-A177-3AD203B41FA5}">
                      <a16:colId xmlns:a16="http://schemas.microsoft.com/office/drawing/2014/main" val="20000"/>
                    </a:ext>
                  </a:extLst>
                </a:gridCol>
                <a:gridCol w="1057100">
                  <a:extLst>
                    <a:ext uri="{9D8B030D-6E8A-4147-A177-3AD203B41FA5}">
                      <a16:colId xmlns:a16="http://schemas.microsoft.com/office/drawing/2014/main" val="20001"/>
                    </a:ext>
                  </a:extLst>
                </a:gridCol>
                <a:gridCol w="920025">
                  <a:extLst>
                    <a:ext uri="{9D8B030D-6E8A-4147-A177-3AD203B41FA5}">
                      <a16:colId xmlns:a16="http://schemas.microsoft.com/office/drawing/2014/main" val="20002"/>
                    </a:ext>
                  </a:extLst>
                </a:gridCol>
                <a:gridCol w="801100">
                  <a:extLst>
                    <a:ext uri="{9D8B030D-6E8A-4147-A177-3AD203B41FA5}">
                      <a16:colId xmlns:a16="http://schemas.microsoft.com/office/drawing/2014/main" val="20003"/>
                    </a:ext>
                  </a:extLst>
                </a:gridCol>
                <a:gridCol w="772500">
                  <a:extLst>
                    <a:ext uri="{9D8B030D-6E8A-4147-A177-3AD203B41FA5}">
                      <a16:colId xmlns:a16="http://schemas.microsoft.com/office/drawing/2014/main" val="20004"/>
                    </a:ext>
                  </a:extLst>
                </a:gridCol>
                <a:gridCol w="926900">
                  <a:extLst>
                    <a:ext uri="{9D8B030D-6E8A-4147-A177-3AD203B41FA5}">
                      <a16:colId xmlns:a16="http://schemas.microsoft.com/office/drawing/2014/main" val="20005"/>
                    </a:ext>
                  </a:extLst>
                </a:gridCol>
              </a:tblGrid>
              <a:tr h="614775">
                <a:tc>
                  <a:txBody>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sz="800" b="0" i="0" u="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533.72KB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8</a:t>
                      </a:r>
                      <a:endParaRPr sz="800" b="0" i="0" u="none">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71.22KB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32</a:t>
                      </a:r>
                      <a:endParaRPr sz="800" b="0" i="0" u="none">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18.72KB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128</a:t>
                      </a:r>
                      <a:endParaRPr sz="800" b="0" i="0" u="none">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US" sz="900">
                          <a:solidFill>
                            <a:schemeClr val="lt1"/>
                          </a:solidFill>
                          <a:latin typeface="Calibri"/>
                          <a:ea typeface="Calibri"/>
                          <a:cs typeface="Calibri"/>
                          <a:sym typeface="Calibri"/>
                        </a:rPr>
                        <a:t>4.84KB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512</a:t>
                      </a:r>
                      <a:endParaRPr sz="800" b="0" i="0" u="none">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US" sz="800">
                          <a:solidFill>
                            <a:schemeClr val="lt1"/>
                          </a:solidFill>
                          <a:latin typeface="Calibri"/>
                          <a:ea typeface="Calibri"/>
                          <a:cs typeface="Calibri"/>
                          <a:sym typeface="Calibri"/>
                        </a:rPr>
                        <a:t>1.47KB</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1477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No Optimization</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133.43KB</a:t>
                      </a:r>
                      <a:endParaRPr sz="800">
                        <a:solidFill>
                          <a:schemeClr val="lt1"/>
                        </a:solidFill>
                        <a:latin typeface="Calibri"/>
                        <a:ea typeface="Calibri"/>
                        <a:cs typeface="Calibri"/>
                        <a:sym typeface="Calibri"/>
                      </a:endParaRPr>
                    </a:p>
                    <a:p>
                      <a:pPr marL="0" marR="0" lvl="0" indent="0" algn="l" rtl="0">
                        <a:spcBef>
                          <a:spcPts val="0"/>
                        </a:spcBef>
                        <a:spcAft>
                          <a:spcPts val="0"/>
                        </a:spcAft>
                        <a:buNone/>
                      </a:pPr>
                      <a:endParaRPr sz="800" b="0" i="0" u="none">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1100" b="1">
                          <a:solidFill>
                            <a:srgbClr val="FF0000"/>
                          </a:solidFill>
                          <a:latin typeface="Calibri"/>
                          <a:ea typeface="Calibri"/>
                          <a:cs typeface="Calibri"/>
                          <a:sym typeface="Calibri"/>
                        </a:rPr>
                        <a:t>667.15KB</a:t>
                      </a:r>
                      <a:endParaRPr sz="1100" b="1">
                        <a:solidFill>
                          <a:srgbClr val="FF0000"/>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204.65KB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152.15KB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138.27KB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134.9KB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062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4</a:t>
                      </a:r>
                      <a:endParaRPr sz="800" b="0" i="0" u="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36.34KB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570.06KB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107.56KB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55.06KB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41.18KB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37.81KB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66172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16</a:t>
                      </a:r>
                      <a:endParaRPr sz="800" b="0" i="0" u="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8.65KB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542.38KB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79.87KB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27.37KB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13.49KB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10.12KB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75137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64</a:t>
                      </a:r>
                      <a:endParaRPr sz="800" b="0" i="0" u="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2.15KB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535.87KB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73.37KB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20.87KB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6.99KB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3.62KB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727875">
                <a:tc>
                  <a:txBody>
                    <a:bodyPr/>
                    <a:lstStyle/>
                    <a:p>
                      <a:pPr marL="0" marR="0" lvl="0" indent="0" algn="ctr" rtl="0">
                        <a:lnSpc>
                          <a:spcPct val="100000"/>
                        </a:lnSpc>
                        <a:spcBef>
                          <a:spcPts val="0"/>
                        </a:spcBef>
                        <a:spcAft>
                          <a:spcPts val="0"/>
                        </a:spcAft>
                        <a:buClr>
                          <a:schemeClr val="lt1"/>
                        </a:buClr>
                        <a:buSzPts val="800"/>
                        <a:buFont typeface="Calibri"/>
                        <a:buNone/>
                      </a:pPr>
                      <a:r>
                        <a:rPr lang="en-US" sz="800" b="0" i="0" u="none">
                          <a:solidFill>
                            <a:schemeClr val="lt1"/>
                          </a:solidFill>
                          <a:latin typeface="Calibri"/>
                          <a:ea typeface="Calibri"/>
                          <a:cs typeface="Calibri"/>
                          <a:sym typeface="Calibri"/>
                        </a:rPr>
                        <a:t>254</a:t>
                      </a:r>
                      <a:endParaRPr sz="80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800"/>
                        <a:buFont typeface="Calibri"/>
                        <a:buNone/>
                      </a:pPr>
                      <a:r>
                        <a:rPr lang="en-US" sz="800">
                          <a:solidFill>
                            <a:schemeClr val="lt1"/>
                          </a:solidFill>
                          <a:latin typeface="Calibri"/>
                          <a:ea typeface="Calibri"/>
                          <a:cs typeface="Calibri"/>
                          <a:sym typeface="Calibri"/>
                        </a:rPr>
                        <a:t>0.66KB</a:t>
                      </a:r>
                      <a:endParaRPr sz="8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595959"/>
                    </a:solidFill>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534.38KB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71.88KB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19.38KB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900">
                          <a:solidFill>
                            <a:schemeClr val="lt1"/>
                          </a:solidFill>
                          <a:latin typeface="Calibri"/>
                          <a:ea typeface="Calibri"/>
                          <a:cs typeface="Calibri"/>
                          <a:sym typeface="Calibri"/>
                        </a:rPr>
                        <a:t>5.5KB</a:t>
                      </a:r>
                      <a:endParaRPr sz="900">
                        <a:solidFill>
                          <a:schemeClr val="lt1"/>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1100" b="1" dirty="0">
                          <a:solidFill>
                            <a:srgbClr val="92D050"/>
                          </a:solidFill>
                          <a:latin typeface="Calibri"/>
                          <a:ea typeface="Calibri"/>
                          <a:cs typeface="Calibri"/>
                          <a:sym typeface="Calibri"/>
                        </a:rPr>
                        <a:t>2.13KB</a:t>
                      </a:r>
                      <a:endParaRPr sz="1100" b="1" dirty="0">
                        <a:solidFill>
                          <a:srgbClr val="92D050"/>
                        </a:solidFill>
                        <a:latin typeface="Calibri"/>
                        <a:ea typeface="Calibri"/>
                        <a:cs typeface="Calibri"/>
                        <a:sym typeface="Calibri"/>
                      </a:endParaRPr>
                    </a:p>
                  </a:txBody>
                  <a:tcPr marL="91425" marR="91425"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564" name="Google Shape;564;p34"/>
          <p:cNvGrpSpPr/>
          <p:nvPr/>
        </p:nvGrpSpPr>
        <p:grpSpPr>
          <a:xfrm>
            <a:off x="3361277" y="1393978"/>
            <a:ext cx="1039708" cy="614962"/>
            <a:chOff x="319397" y="1109342"/>
            <a:chExt cx="1024141" cy="282300"/>
          </a:xfrm>
        </p:grpSpPr>
        <p:cxnSp>
          <p:nvCxnSpPr>
            <p:cNvPr id="565" name="Google Shape;565;p34"/>
            <p:cNvCxnSpPr>
              <a:endCxn id="566" idx="3"/>
            </p:cNvCxnSpPr>
            <p:nvPr/>
          </p:nvCxnSpPr>
          <p:spPr>
            <a:xfrm>
              <a:off x="319397" y="1109342"/>
              <a:ext cx="757200" cy="236400"/>
            </a:xfrm>
            <a:prstGeom prst="straightConnector1">
              <a:avLst/>
            </a:prstGeom>
            <a:noFill/>
            <a:ln w="9525" cap="flat" cmpd="sng">
              <a:solidFill>
                <a:schemeClr val="lt1"/>
              </a:solidFill>
              <a:prstDash val="solid"/>
              <a:miter lim="800000"/>
              <a:headEnd type="none" w="med" len="med"/>
              <a:tailEnd type="none" w="med" len="med"/>
            </a:ln>
          </p:spPr>
        </p:cxnSp>
        <p:sp>
          <p:nvSpPr>
            <p:cNvPr id="566" name="Google Shape;566;p34"/>
            <p:cNvSpPr txBox="1"/>
            <p:nvPr/>
          </p:nvSpPr>
          <p:spPr>
            <a:xfrm>
              <a:off x="324197" y="1299842"/>
              <a:ext cx="752400" cy="91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SA_factor</a:t>
              </a:r>
              <a:endParaRPr/>
            </a:p>
          </p:txBody>
        </p:sp>
        <p:sp>
          <p:nvSpPr>
            <p:cNvPr id="567" name="Google Shape;567;p34"/>
            <p:cNvSpPr txBox="1"/>
            <p:nvPr/>
          </p:nvSpPr>
          <p:spPr>
            <a:xfrm>
              <a:off x="574638" y="1133240"/>
              <a:ext cx="768900" cy="91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a:solidFill>
                    <a:schemeClr val="lt1"/>
                  </a:solidFill>
                  <a:latin typeface="Calibri"/>
                  <a:ea typeface="Calibri"/>
                  <a:cs typeface="Calibri"/>
                  <a:sym typeface="Calibri"/>
                </a:rPr>
                <a:t>Tally_factor</a:t>
              </a:r>
              <a:endParaRPr/>
            </a:p>
          </p:txBody>
        </p:sp>
      </p:grpSp>
      <p:sp>
        <p:nvSpPr>
          <p:cNvPr id="568" name="Google Shape;568;p34"/>
          <p:cNvSpPr txBox="1"/>
          <p:nvPr/>
        </p:nvSpPr>
        <p:spPr>
          <a:xfrm>
            <a:off x="9843362" y="215750"/>
            <a:ext cx="24972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400"/>
              <a:buFont typeface="Calibri"/>
              <a:buNone/>
            </a:pPr>
            <a:r>
              <a:rPr lang="en-US" sz="4400" b="0" i="0" u="none">
                <a:solidFill>
                  <a:srgbClr val="00B0F0"/>
                </a:solidFill>
                <a:latin typeface="Calibri"/>
                <a:ea typeface="Calibri"/>
                <a:cs typeface="Calibri"/>
                <a:sym typeface="Calibri"/>
              </a:rPr>
              <a:t>Memory</a:t>
            </a:r>
            <a:endParaRPr/>
          </a:p>
        </p:txBody>
      </p:sp>
      <p:sp>
        <p:nvSpPr>
          <p:cNvPr id="569" name="Google Shape;569;p34"/>
          <p:cNvSpPr txBox="1"/>
          <p:nvPr/>
        </p:nvSpPr>
        <p:spPr>
          <a:xfrm>
            <a:off x="229500" y="2797950"/>
            <a:ext cx="2916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FFC000"/>
                </a:solidFill>
                <a:latin typeface="Calibri"/>
                <a:ea typeface="Calibri"/>
                <a:cs typeface="Calibri"/>
                <a:sym typeface="Calibri"/>
              </a:rPr>
              <a:t>File </a:t>
            </a:r>
            <a:endParaRPr>
              <a:solidFill>
                <a:srgbClr val="FFC000"/>
              </a:solidFill>
              <a:latin typeface="Calibri"/>
              <a:ea typeface="Calibri"/>
              <a:cs typeface="Calibri"/>
              <a:sym typeface="Calibri"/>
            </a:endParaRPr>
          </a:p>
          <a:p>
            <a:pPr marL="0" lvl="0" indent="0" algn="l" rtl="0">
              <a:spcBef>
                <a:spcPts val="0"/>
              </a:spcBef>
              <a:spcAft>
                <a:spcPts val="0"/>
              </a:spcAft>
              <a:buNone/>
            </a:pPr>
            <a:r>
              <a:rPr lang="en-US">
                <a:solidFill>
                  <a:srgbClr val="FFC000"/>
                </a:solidFill>
                <a:latin typeface="Calibri"/>
                <a:ea typeface="Calibri"/>
                <a:cs typeface="Calibri"/>
                <a:sym typeface="Calibri"/>
              </a:rPr>
              <a:t>Textual file</a:t>
            </a:r>
            <a:endParaRPr>
              <a:solidFill>
                <a:srgbClr val="FFC000"/>
              </a:solidFill>
              <a:latin typeface="Calibri"/>
              <a:ea typeface="Calibri"/>
              <a:cs typeface="Calibri"/>
              <a:sym typeface="Calibri"/>
            </a:endParaRPr>
          </a:p>
          <a:p>
            <a:pPr marL="0" lvl="0" indent="0" algn="l" rtl="0">
              <a:spcBef>
                <a:spcPts val="0"/>
              </a:spcBef>
              <a:spcAft>
                <a:spcPts val="0"/>
              </a:spcAft>
              <a:buNone/>
            </a:pPr>
            <a:r>
              <a:rPr lang="en-US">
                <a:solidFill>
                  <a:srgbClr val="FFC000"/>
                </a:solidFill>
                <a:latin typeface="Calibri"/>
                <a:ea typeface="Calibri"/>
                <a:cs typeface="Calibri"/>
                <a:sym typeface="Calibri"/>
              </a:rPr>
              <a:t>First column </a:t>
            </a:r>
            <a:endParaRPr>
              <a:solidFill>
                <a:srgbClr val="FFC000"/>
              </a:solidFill>
              <a:latin typeface="Calibri"/>
              <a:ea typeface="Calibri"/>
              <a:cs typeface="Calibri"/>
              <a:sym typeface="Calibri"/>
            </a:endParaRPr>
          </a:p>
          <a:p>
            <a:pPr marL="0" lvl="0" indent="0" algn="l" rtl="0">
              <a:spcBef>
                <a:spcPts val="0"/>
              </a:spcBef>
              <a:spcAft>
                <a:spcPts val="0"/>
              </a:spcAft>
              <a:buNone/>
            </a:pPr>
            <a:r>
              <a:rPr lang="en-US">
                <a:solidFill>
                  <a:srgbClr val="FFC000"/>
                </a:solidFill>
                <a:latin typeface="Calibri"/>
                <a:ea typeface="Calibri"/>
                <a:cs typeface="Calibri"/>
                <a:sym typeface="Calibri"/>
              </a:rPr>
              <a:t>Last column</a:t>
            </a:r>
            <a:endParaRPr>
              <a:solidFill>
                <a:srgbClr val="FFC000"/>
              </a:solidFill>
              <a:latin typeface="Calibri"/>
              <a:ea typeface="Calibri"/>
              <a:cs typeface="Calibri"/>
              <a:sym typeface="Calibri"/>
            </a:endParaRPr>
          </a:p>
          <a:p>
            <a:pPr marL="0" lvl="0" indent="0" algn="l" rtl="0">
              <a:spcBef>
                <a:spcPts val="0"/>
              </a:spcBef>
              <a:spcAft>
                <a:spcPts val="0"/>
              </a:spcAft>
              <a:buNone/>
            </a:pPr>
            <a:endParaRPr>
              <a:solidFill>
                <a:srgbClr val="FFC000"/>
              </a:solidFill>
              <a:latin typeface="Calibri"/>
              <a:ea typeface="Calibri"/>
              <a:cs typeface="Calibri"/>
              <a:sym typeface="Calibri"/>
            </a:endParaRPr>
          </a:p>
        </p:txBody>
      </p:sp>
      <p:sp>
        <p:nvSpPr>
          <p:cNvPr id="570" name="Google Shape;570;p34"/>
          <p:cNvSpPr txBox="1"/>
          <p:nvPr/>
        </p:nvSpPr>
        <p:spPr>
          <a:xfrm>
            <a:off x="1635525" y="3052525"/>
            <a:ext cx="1279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D966"/>
                </a:solidFill>
                <a:latin typeface="Calibri"/>
                <a:ea typeface="Calibri"/>
                <a:cs typeface="Calibri"/>
                <a:sym typeface="Calibri"/>
              </a:rPr>
              <a:t>~ 200 kB</a:t>
            </a:r>
            <a:endParaRPr sz="2000">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90537" y="0"/>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Burrows-Wheeler Transform</a:t>
            </a:r>
            <a:endParaRPr/>
          </a:p>
        </p:txBody>
      </p:sp>
      <p:sp>
        <p:nvSpPr>
          <p:cNvPr id="91" name="Google Shape;91;p14"/>
          <p:cNvSpPr txBox="1">
            <a:spLocks noGrp="1"/>
          </p:cNvSpPr>
          <p:nvPr>
            <p:ph type="body" idx="1"/>
          </p:nvPr>
        </p:nvSpPr>
        <p:spPr>
          <a:xfrm>
            <a:off x="490537" y="1336674"/>
            <a:ext cx="4213348" cy="1292225"/>
          </a:xfrm>
          <a:prstGeom prst="rect">
            <a:avLst/>
          </a:prstGeom>
          <a:noFill/>
          <a:ln>
            <a:noFill/>
          </a:ln>
        </p:spPr>
        <p:txBody>
          <a:bodyPr spcFirstLastPara="1" wrap="square" lIns="91425" tIns="45700" rIns="91425" bIns="45700" anchor="t" anchorCtr="0">
            <a:normAutofit fontScale="47500" lnSpcReduction="20000"/>
          </a:bodyPr>
          <a:lstStyle/>
          <a:p>
            <a:pPr marL="0" marR="0" lvl="0" indent="0" algn="l" rtl="0">
              <a:lnSpc>
                <a:spcPct val="90000"/>
              </a:lnSpc>
              <a:spcBef>
                <a:spcPts val="0"/>
              </a:spcBef>
              <a:spcAft>
                <a:spcPts val="0"/>
              </a:spcAft>
              <a:buClr>
                <a:schemeClr val="lt1"/>
              </a:buClr>
              <a:buSzPct val="30788"/>
              <a:buFont typeface="Arial"/>
              <a:buNone/>
            </a:pPr>
            <a:r>
              <a:rPr lang="en-US" sz="4400" b="0" i="0" u="none" strike="noStrike" cap="none" dirty="0">
                <a:solidFill>
                  <a:schemeClr val="lt1"/>
                </a:solidFill>
                <a:sym typeface="Calibri"/>
              </a:rPr>
              <a:t>Consists from three steps:</a:t>
            </a:r>
            <a:endParaRPr sz="4400" b="0" i="0" u="none" strike="noStrike" cap="none" dirty="0">
              <a:solidFill>
                <a:schemeClr val="lt1"/>
              </a:solidFill>
              <a:sym typeface="Calibri"/>
            </a:endParaRPr>
          </a:p>
          <a:p>
            <a:pPr marL="685800" marR="0" lvl="1" indent="-204724" algn="l" rtl="0">
              <a:lnSpc>
                <a:spcPct val="90000"/>
              </a:lnSpc>
              <a:spcBef>
                <a:spcPts val="500"/>
              </a:spcBef>
              <a:spcAft>
                <a:spcPts val="0"/>
              </a:spcAft>
              <a:buClr>
                <a:schemeClr val="lt1"/>
              </a:buClr>
              <a:buSzPct val="100000"/>
              <a:buFont typeface="Arial"/>
              <a:buChar char="•"/>
            </a:pPr>
            <a:r>
              <a:rPr lang="en-US" sz="4400" b="0" i="0" u="none" strike="noStrike" cap="none" dirty="0">
                <a:solidFill>
                  <a:schemeClr val="lt1"/>
                </a:solidFill>
                <a:sym typeface="Calibri"/>
              </a:rPr>
              <a:t>Rotation</a:t>
            </a:r>
            <a:endParaRPr sz="4400" dirty="0"/>
          </a:p>
          <a:p>
            <a:pPr marL="685800" marR="0" lvl="1" indent="-204724" algn="l" rtl="0">
              <a:lnSpc>
                <a:spcPct val="90000"/>
              </a:lnSpc>
              <a:spcBef>
                <a:spcPts val="500"/>
              </a:spcBef>
              <a:spcAft>
                <a:spcPts val="0"/>
              </a:spcAft>
              <a:buClr>
                <a:schemeClr val="lt1"/>
              </a:buClr>
              <a:buSzPct val="100000"/>
              <a:buFont typeface="Arial"/>
              <a:buChar char="•"/>
            </a:pPr>
            <a:r>
              <a:rPr lang="en-US" sz="4400" b="0" i="0" u="none" strike="noStrike" cap="none" dirty="0">
                <a:solidFill>
                  <a:schemeClr val="lt1"/>
                </a:solidFill>
                <a:sym typeface="Calibri"/>
              </a:rPr>
              <a:t>Sorting</a:t>
            </a:r>
            <a:endParaRPr sz="4400" dirty="0"/>
          </a:p>
          <a:p>
            <a:pPr marL="685800" marR="0" lvl="1" indent="-204724" algn="l" rtl="0">
              <a:lnSpc>
                <a:spcPct val="90000"/>
              </a:lnSpc>
              <a:spcBef>
                <a:spcPts val="500"/>
              </a:spcBef>
              <a:spcAft>
                <a:spcPts val="0"/>
              </a:spcAft>
              <a:buClr>
                <a:schemeClr val="lt1"/>
              </a:buClr>
              <a:buSzPct val="100000"/>
              <a:buFont typeface="Arial"/>
              <a:buChar char="•"/>
            </a:pPr>
            <a:r>
              <a:rPr lang="en-US" sz="4400" b="0" i="0" u="none" strike="noStrike" cap="none" dirty="0">
                <a:solidFill>
                  <a:schemeClr val="lt1"/>
                </a:solidFill>
                <a:sym typeface="Calibri"/>
              </a:rPr>
              <a:t>Extracting the last column</a:t>
            </a:r>
            <a:endParaRPr sz="4400" dirty="0"/>
          </a:p>
          <a:p>
            <a:pPr marL="685800" marR="0" lvl="1" indent="-76200" algn="l" rtl="0">
              <a:lnSpc>
                <a:spcPct val="90000"/>
              </a:lnSpc>
              <a:spcBef>
                <a:spcPts val="500"/>
              </a:spcBef>
              <a:spcAft>
                <a:spcPts val="0"/>
              </a:spcAft>
              <a:buClr>
                <a:schemeClr val="lt1"/>
              </a:buClr>
              <a:buSzPct val="100000"/>
              <a:buFont typeface="Arial"/>
              <a:buNone/>
            </a:pPr>
            <a:endParaRPr sz="2400" b="0" i="0" u="none" strike="noStrike" cap="none" dirty="0">
              <a:solidFill>
                <a:schemeClr val="lt1"/>
              </a:solidFill>
              <a:latin typeface="Calibri"/>
              <a:ea typeface="Calibri"/>
              <a:cs typeface="Calibri"/>
              <a:sym typeface="Calibri"/>
            </a:endParaRPr>
          </a:p>
          <a:p>
            <a:pPr marL="685800" marR="0" lvl="1" indent="-228600" algn="l" rtl="0">
              <a:lnSpc>
                <a:spcPct val="90000"/>
              </a:lnSpc>
              <a:spcBef>
                <a:spcPts val="500"/>
              </a:spcBef>
              <a:spcAft>
                <a:spcPts val="0"/>
              </a:spcAft>
              <a:buClr>
                <a:schemeClr val="lt1"/>
              </a:buClr>
              <a:buSzPct val="100000"/>
              <a:buFont typeface="Arial"/>
              <a:buNone/>
            </a:pPr>
            <a:endParaRPr sz="2400" b="0" i="0" u="none" strike="noStrike" cap="none" dirty="0">
              <a:solidFill>
                <a:schemeClr val="lt1"/>
              </a:solidFill>
              <a:latin typeface="Calibri"/>
              <a:ea typeface="Calibri"/>
              <a:cs typeface="Calibri"/>
              <a:sym typeface="Calibri"/>
            </a:endParaRPr>
          </a:p>
          <a:p>
            <a:pPr marL="685800" marR="0" lvl="1" indent="-228600" algn="l" rtl="0">
              <a:lnSpc>
                <a:spcPct val="90000"/>
              </a:lnSpc>
              <a:spcBef>
                <a:spcPts val="500"/>
              </a:spcBef>
              <a:spcAft>
                <a:spcPts val="0"/>
              </a:spcAft>
              <a:buClr>
                <a:schemeClr val="lt1"/>
              </a:buClr>
              <a:buSzPct val="100000"/>
              <a:buFont typeface="Arial"/>
              <a:buNone/>
            </a:pPr>
            <a:endParaRPr sz="2400" b="0" i="0" u="none" strike="noStrike" cap="none" dirty="0">
              <a:solidFill>
                <a:schemeClr val="lt1"/>
              </a:solidFill>
              <a:latin typeface="Calibri"/>
              <a:ea typeface="Calibri"/>
              <a:cs typeface="Calibri"/>
              <a:sym typeface="Calibri"/>
            </a:endParaRPr>
          </a:p>
          <a:p>
            <a:pPr marL="228600" marR="0" lvl="0" indent="-76200" algn="l" rtl="0">
              <a:lnSpc>
                <a:spcPct val="90000"/>
              </a:lnSpc>
              <a:spcBef>
                <a:spcPts val="1000"/>
              </a:spcBef>
              <a:spcAft>
                <a:spcPts val="0"/>
              </a:spcAft>
              <a:buClr>
                <a:schemeClr val="lt1"/>
              </a:buClr>
              <a:buSzPct val="100000"/>
              <a:buFont typeface="Arial"/>
              <a:buNone/>
            </a:pPr>
            <a:endParaRPr sz="2400" b="0" i="0" u="none" strike="noStrike" cap="none" dirty="0">
              <a:solidFill>
                <a:schemeClr val="lt1"/>
              </a:solidFill>
              <a:latin typeface="Calibri"/>
              <a:ea typeface="Calibri"/>
              <a:cs typeface="Calibri"/>
              <a:sym typeface="Calibri"/>
            </a:endParaRPr>
          </a:p>
        </p:txBody>
      </p:sp>
      <p:sp>
        <p:nvSpPr>
          <p:cNvPr id="92" name="Google Shape;92;p14"/>
          <p:cNvSpPr txBox="1"/>
          <p:nvPr/>
        </p:nvSpPr>
        <p:spPr>
          <a:xfrm>
            <a:off x="5010150" y="1304925"/>
            <a:ext cx="5445125" cy="1323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Let assume that our sequence is </a:t>
            </a:r>
            <a:r>
              <a:rPr lang="en-US" sz="2000" b="1" i="0" u="none" strike="noStrike" cap="none">
                <a:solidFill>
                  <a:schemeClr val="lt1"/>
                </a:solidFill>
                <a:latin typeface="Calibri"/>
                <a:ea typeface="Calibri"/>
                <a:cs typeface="Calibri"/>
                <a:sym typeface="Calibri"/>
              </a:rPr>
              <a:t>abaaba$</a:t>
            </a:r>
            <a:r>
              <a:rPr lang="en-US" sz="2000" b="0" i="0" u="none" strike="noStrike" cap="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2000"/>
              <a:buFont typeface="Calibri"/>
              <a:buNone/>
            </a:pPr>
            <a:endParaRPr sz="20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We are going to demonstrate the three aforementioned steps…   </a:t>
            </a:r>
            <a:endParaRPr/>
          </a:p>
        </p:txBody>
      </p:sp>
      <p:grpSp>
        <p:nvGrpSpPr>
          <p:cNvPr id="93" name="Google Shape;93;p14"/>
          <p:cNvGrpSpPr/>
          <p:nvPr/>
        </p:nvGrpSpPr>
        <p:grpSpPr>
          <a:xfrm>
            <a:off x="1793875" y="3302793"/>
            <a:ext cx="2209800" cy="2535237"/>
            <a:chOff x="1055716" y="3792536"/>
            <a:chExt cx="2211185" cy="2535595"/>
          </a:xfrm>
        </p:grpSpPr>
        <p:sp>
          <p:nvSpPr>
            <p:cNvPr id="94" name="Google Shape;94;p14"/>
            <p:cNvSpPr txBox="1"/>
            <p:nvPr/>
          </p:nvSpPr>
          <p:spPr>
            <a:xfrm>
              <a:off x="1635531" y="3792536"/>
              <a:ext cx="99752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Rotation </a:t>
              </a:r>
              <a:endParaRPr/>
            </a:p>
          </p:txBody>
        </p:sp>
        <p:sp>
          <p:nvSpPr>
            <p:cNvPr id="95" name="Google Shape;95;p14"/>
            <p:cNvSpPr txBox="1"/>
            <p:nvPr/>
          </p:nvSpPr>
          <p:spPr>
            <a:xfrm>
              <a:off x="1055716" y="4297432"/>
              <a:ext cx="2211185" cy="20306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spc="600" dirty="0" err="1" smtClean="0">
                  <a:solidFill>
                    <a:schemeClr val="lt1"/>
                  </a:solidFill>
                  <a:latin typeface="Calibri"/>
                  <a:ea typeface="Calibri"/>
                  <a:cs typeface="Calibri"/>
                  <a:sym typeface="Calibri"/>
                </a:rPr>
                <a:t>abaaba</a:t>
              </a:r>
              <a:r>
                <a:rPr lang="en-US" sz="1800" b="1" i="0" u="none" strike="noStrike" cap="none" spc="600" dirty="0" smtClean="0">
                  <a:solidFill>
                    <a:srgbClr val="92D050"/>
                  </a:solidFill>
                  <a:latin typeface="Calibri"/>
                  <a:ea typeface="Calibri"/>
                  <a:cs typeface="Calibri"/>
                  <a:sym typeface="Calibri"/>
                </a:rPr>
                <a:t>$</a:t>
              </a:r>
              <a:endParaRPr spc="600" dirty="0" smtClean="0"/>
            </a:p>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spc="600" dirty="0" err="1" smtClean="0">
                  <a:solidFill>
                    <a:schemeClr val="lt1"/>
                  </a:solidFill>
                  <a:latin typeface="Calibri"/>
                  <a:ea typeface="Calibri"/>
                  <a:cs typeface="Calibri"/>
                  <a:sym typeface="Calibri"/>
                </a:rPr>
                <a:t>baaba</a:t>
              </a:r>
              <a:r>
                <a:rPr lang="en-US" sz="1800" b="1" i="0" u="none" strike="noStrike" cap="none" spc="600" dirty="0" err="1" smtClean="0">
                  <a:solidFill>
                    <a:srgbClr val="92D050"/>
                  </a:solidFill>
                  <a:latin typeface="Calibri"/>
                  <a:ea typeface="Calibri"/>
                  <a:cs typeface="Calibri"/>
                  <a:sym typeface="Calibri"/>
                </a:rPr>
                <a:t>$</a:t>
              </a:r>
              <a:r>
                <a:rPr lang="en-US" sz="1800" b="1" i="0" u="none" strike="noStrike" cap="none" spc="600" dirty="0" err="1" smtClean="0">
                  <a:solidFill>
                    <a:schemeClr val="lt1"/>
                  </a:solidFill>
                  <a:latin typeface="Calibri"/>
                  <a:ea typeface="Calibri"/>
                  <a:cs typeface="Calibri"/>
                  <a:sym typeface="Calibri"/>
                </a:rPr>
                <a:t>a</a:t>
              </a:r>
              <a:endParaRPr spc="600" dirty="0" smtClean="0"/>
            </a:p>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spc="600" dirty="0" err="1" smtClean="0">
                  <a:solidFill>
                    <a:schemeClr val="lt1"/>
                  </a:solidFill>
                  <a:latin typeface="Calibri"/>
                  <a:ea typeface="Calibri"/>
                  <a:cs typeface="Calibri"/>
                  <a:sym typeface="Calibri"/>
                </a:rPr>
                <a:t>aaba</a:t>
              </a:r>
              <a:r>
                <a:rPr lang="en-US" sz="1800" b="1" i="0" u="none" strike="noStrike" cap="none" spc="600" dirty="0" err="1" smtClean="0">
                  <a:solidFill>
                    <a:srgbClr val="92D050"/>
                  </a:solidFill>
                  <a:latin typeface="Calibri"/>
                  <a:ea typeface="Calibri"/>
                  <a:cs typeface="Calibri"/>
                  <a:sym typeface="Calibri"/>
                </a:rPr>
                <a:t>$</a:t>
              </a:r>
              <a:r>
                <a:rPr lang="en-US" sz="1800" b="1" i="0" u="none" strike="noStrike" cap="none" spc="600" dirty="0" err="1" smtClean="0">
                  <a:solidFill>
                    <a:schemeClr val="lt1"/>
                  </a:solidFill>
                  <a:latin typeface="Calibri"/>
                  <a:ea typeface="Calibri"/>
                  <a:cs typeface="Calibri"/>
                  <a:sym typeface="Calibri"/>
                </a:rPr>
                <a:t>ab</a:t>
              </a:r>
              <a:endParaRPr spc="600" dirty="0" smtClean="0"/>
            </a:p>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spc="600" dirty="0" err="1" smtClean="0">
                  <a:solidFill>
                    <a:schemeClr val="lt1"/>
                  </a:solidFill>
                  <a:latin typeface="Calibri"/>
                  <a:ea typeface="Calibri"/>
                  <a:cs typeface="Calibri"/>
                  <a:sym typeface="Calibri"/>
                </a:rPr>
                <a:t>aba</a:t>
              </a:r>
              <a:r>
                <a:rPr lang="en-US" sz="1800" b="1" i="0" u="none" strike="noStrike" cap="none" spc="600" dirty="0" err="1" smtClean="0">
                  <a:solidFill>
                    <a:srgbClr val="92D050"/>
                  </a:solidFill>
                  <a:latin typeface="Calibri"/>
                  <a:ea typeface="Calibri"/>
                  <a:cs typeface="Calibri"/>
                  <a:sym typeface="Calibri"/>
                </a:rPr>
                <a:t>$</a:t>
              </a:r>
              <a:r>
                <a:rPr lang="en-US" sz="1800" b="1" i="0" u="none" strike="noStrike" cap="none" spc="600" dirty="0" err="1" smtClean="0">
                  <a:solidFill>
                    <a:schemeClr val="lt1"/>
                  </a:solidFill>
                  <a:latin typeface="Calibri"/>
                  <a:ea typeface="Calibri"/>
                  <a:cs typeface="Calibri"/>
                  <a:sym typeface="Calibri"/>
                </a:rPr>
                <a:t>aba</a:t>
              </a:r>
              <a:endParaRPr spc="600" dirty="0" smtClean="0"/>
            </a:p>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spc="600" dirty="0" err="1" smtClean="0">
                  <a:solidFill>
                    <a:schemeClr val="lt1"/>
                  </a:solidFill>
                  <a:latin typeface="Calibri"/>
                  <a:ea typeface="Calibri"/>
                  <a:cs typeface="Calibri"/>
                  <a:sym typeface="Calibri"/>
                </a:rPr>
                <a:t>ba</a:t>
              </a:r>
              <a:r>
                <a:rPr lang="en-US" sz="1800" b="1" i="0" u="none" strike="noStrike" cap="none" spc="600" dirty="0" err="1" smtClean="0">
                  <a:solidFill>
                    <a:srgbClr val="92D050"/>
                  </a:solidFill>
                  <a:latin typeface="Calibri"/>
                  <a:ea typeface="Calibri"/>
                  <a:cs typeface="Calibri"/>
                  <a:sym typeface="Calibri"/>
                </a:rPr>
                <a:t>$</a:t>
              </a:r>
              <a:r>
                <a:rPr lang="en-US" sz="1800" b="1" i="0" u="none" strike="noStrike" cap="none" spc="600" dirty="0" err="1" smtClean="0">
                  <a:solidFill>
                    <a:schemeClr val="lt1"/>
                  </a:solidFill>
                  <a:latin typeface="Calibri"/>
                  <a:ea typeface="Calibri"/>
                  <a:cs typeface="Calibri"/>
                  <a:sym typeface="Calibri"/>
                </a:rPr>
                <a:t>abaa</a:t>
              </a:r>
              <a:endParaRPr spc="600" dirty="0" smtClean="0"/>
            </a:p>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spc="600" dirty="0" err="1" smtClean="0">
                  <a:solidFill>
                    <a:schemeClr val="lt1"/>
                  </a:solidFill>
                  <a:latin typeface="Calibri"/>
                  <a:ea typeface="Calibri"/>
                  <a:cs typeface="Calibri"/>
                  <a:sym typeface="Calibri"/>
                </a:rPr>
                <a:t>a</a:t>
              </a:r>
              <a:r>
                <a:rPr lang="en-US" sz="1800" b="1" i="0" u="none" strike="noStrike" cap="none" spc="600" dirty="0" err="1" smtClean="0">
                  <a:solidFill>
                    <a:srgbClr val="92D050"/>
                  </a:solidFill>
                  <a:latin typeface="Calibri"/>
                  <a:ea typeface="Calibri"/>
                  <a:cs typeface="Calibri"/>
                  <a:sym typeface="Calibri"/>
                </a:rPr>
                <a:t>$</a:t>
              </a:r>
              <a:r>
                <a:rPr lang="en-US" sz="1800" b="1" i="0" u="none" strike="noStrike" cap="none" spc="600" dirty="0" err="1" smtClean="0">
                  <a:solidFill>
                    <a:schemeClr val="lt1"/>
                  </a:solidFill>
                  <a:latin typeface="Calibri"/>
                  <a:ea typeface="Calibri"/>
                  <a:cs typeface="Calibri"/>
                  <a:sym typeface="Calibri"/>
                </a:rPr>
                <a:t>abaab</a:t>
              </a:r>
              <a:endParaRPr spc="600" dirty="0" smtClean="0"/>
            </a:p>
            <a:p>
              <a:pPr marL="0" marR="0" lvl="0" indent="0" algn="ctr" rtl="0">
                <a:lnSpc>
                  <a:spcPct val="100000"/>
                </a:lnSpc>
                <a:spcBef>
                  <a:spcPts val="0"/>
                </a:spcBef>
                <a:spcAft>
                  <a:spcPts val="0"/>
                </a:spcAft>
                <a:buClr>
                  <a:srgbClr val="92D050"/>
                </a:buClr>
                <a:buSzPts val="1800"/>
                <a:buFont typeface="Calibri"/>
                <a:buNone/>
              </a:pPr>
              <a:r>
                <a:rPr lang="en-US" sz="1800" b="1" i="0" u="none" strike="noStrike" cap="none" spc="600" dirty="0" smtClean="0">
                  <a:solidFill>
                    <a:srgbClr val="92D050"/>
                  </a:solidFill>
                  <a:latin typeface="Calibri"/>
                  <a:ea typeface="Calibri"/>
                  <a:cs typeface="Calibri"/>
                  <a:sym typeface="Calibri"/>
                </a:rPr>
                <a:t>$</a:t>
              </a:r>
              <a:r>
                <a:rPr lang="en-US" sz="1800" b="1" i="0" u="none" strike="noStrike" cap="none" spc="600" dirty="0" err="1" smtClean="0">
                  <a:solidFill>
                    <a:schemeClr val="lt1"/>
                  </a:solidFill>
                  <a:latin typeface="Calibri"/>
                  <a:ea typeface="Calibri"/>
                  <a:cs typeface="Calibri"/>
                  <a:sym typeface="Calibri"/>
                </a:rPr>
                <a:t>abaaba</a:t>
              </a:r>
              <a:endParaRPr spc="600" dirty="0"/>
            </a:p>
          </p:txBody>
        </p:sp>
      </p:grpSp>
      <p:grpSp>
        <p:nvGrpSpPr>
          <p:cNvPr id="96" name="Google Shape;96;p14"/>
          <p:cNvGrpSpPr/>
          <p:nvPr/>
        </p:nvGrpSpPr>
        <p:grpSpPr>
          <a:xfrm>
            <a:off x="5010150" y="3304380"/>
            <a:ext cx="2211387" cy="2549525"/>
            <a:chOff x="3956858" y="3779632"/>
            <a:chExt cx="2211185" cy="2548498"/>
          </a:xfrm>
        </p:grpSpPr>
        <p:sp>
          <p:nvSpPr>
            <p:cNvPr id="97" name="Google Shape;97;p14"/>
            <p:cNvSpPr txBox="1"/>
            <p:nvPr/>
          </p:nvSpPr>
          <p:spPr>
            <a:xfrm>
              <a:off x="4563687" y="3779632"/>
              <a:ext cx="99752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Sorting</a:t>
              </a:r>
              <a:endParaRPr/>
            </a:p>
          </p:txBody>
        </p:sp>
        <p:sp>
          <p:nvSpPr>
            <p:cNvPr id="98" name="Google Shape;98;p14"/>
            <p:cNvSpPr txBox="1"/>
            <p:nvPr/>
          </p:nvSpPr>
          <p:spPr>
            <a:xfrm>
              <a:off x="3956858" y="4296949"/>
              <a:ext cx="2211185" cy="203118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800"/>
                <a:buFont typeface="Calibri"/>
                <a:buNone/>
              </a:pPr>
              <a:r>
                <a:rPr lang="en-US" sz="1800" b="1" i="0" u="none" strike="noStrike" cap="none" spc="600" dirty="0">
                  <a:solidFill>
                    <a:srgbClr val="92D050"/>
                  </a:solidFill>
                  <a:latin typeface="Calibri"/>
                  <a:ea typeface="Calibri"/>
                  <a:cs typeface="Calibri"/>
                  <a:sym typeface="Calibri"/>
                </a:rPr>
                <a:t>$</a:t>
              </a:r>
              <a:r>
                <a:rPr lang="en-US" sz="1800" b="1" i="0" u="none" strike="noStrike" cap="none" spc="600" dirty="0" err="1">
                  <a:solidFill>
                    <a:schemeClr val="lt1"/>
                  </a:solidFill>
                  <a:latin typeface="Calibri"/>
                  <a:ea typeface="Calibri"/>
                  <a:cs typeface="Calibri"/>
                  <a:sym typeface="Calibri"/>
                </a:rPr>
                <a:t>abaaba</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spc="600" dirty="0" err="1">
                  <a:solidFill>
                    <a:schemeClr val="lt1"/>
                  </a:solidFill>
                  <a:latin typeface="Calibri"/>
                  <a:ea typeface="Calibri"/>
                  <a:cs typeface="Calibri"/>
                  <a:sym typeface="Calibri"/>
                </a:rPr>
                <a:t>a</a:t>
              </a:r>
              <a:r>
                <a:rPr lang="en-US" sz="1800" b="1" i="0" u="none" strike="noStrike" cap="none" spc="600" dirty="0" err="1">
                  <a:solidFill>
                    <a:srgbClr val="92D050"/>
                  </a:solidFill>
                  <a:latin typeface="Calibri"/>
                  <a:ea typeface="Calibri"/>
                  <a:cs typeface="Calibri"/>
                  <a:sym typeface="Calibri"/>
                </a:rPr>
                <a:t>$</a:t>
              </a:r>
              <a:r>
                <a:rPr lang="en-US" sz="1800" b="1" i="0" u="none" strike="noStrike" cap="none" spc="600" dirty="0" err="1">
                  <a:solidFill>
                    <a:schemeClr val="lt1"/>
                  </a:solidFill>
                  <a:latin typeface="Calibri"/>
                  <a:ea typeface="Calibri"/>
                  <a:cs typeface="Calibri"/>
                  <a:sym typeface="Calibri"/>
                </a:rPr>
                <a:t>abaab</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spc="600" dirty="0" err="1">
                  <a:solidFill>
                    <a:schemeClr val="lt1"/>
                  </a:solidFill>
                  <a:latin typeface="Calibri"/>
                  <a:ea typeface="Calibri"/>
                  <a:cs typeface="Calibri"/>
                  <a:sym typeface="Calibri"/>
                </a:rPr>
                <a:t>aaba</a:t>
              </a:r>
              <a:r>
                <a:rPr lang="en-US" sz="1800" b="1" i="0" u="none" strike="noStrike" cap="none" spc="600" dirty="0" err="1">
                  <a:solidFill>
                    <a:srgbClr val="92D050"/>
                  </a:solidFill>
                  <a:latin typeface="Calibri"/>
                  <a:ea typeface="Calibri"/>
                  <a:cs typeface="Calibri"/>
                  <a:sym typeface="Calibri"/>
                </a:rPr>
                <a:t>$</a:t>
              </a:r>
              <a:r>
                <a:rPr lang="en-US" sz="1800" b="1" i="0" u="none" strike="noStrike" cap="none" spc="600" dirty="0" err="1">
                  <a:solidFill>
                    <a:schemeClr val="lt1"/>
                  </a:solidFill>
                  <a:latin typeface="Calibri"/>
                  <a:ea typeface="Calibri"/>
                  <a:cs typeface="Calibri"/>
                  <a:sym typeface="Calibri"/>
                </a:rPr>
                <a:t>ab</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spc="600" dirty="0" err="1">
                  <a:solidFill>
                    <a:schemeClr val="lt1"/>
                  </a:solidFill>
                  <a:latin typeface="Calibri"/>
                  <a:ea typeface="Calibri"/>
                  <a:cs typeface="Calibri"/>
                  <a:sym typeface="Calibri"/>
                </a:rPr>
                <a:t>aba</a:t>
              </a:r>
              <a:r>
                <a:rPr lang="en-US" sz="1800" b="1" i="0" u="none" strike="noStrike" cap="none" spc="600" dirty="0" err="1">
                  <a:solidFill>
                    <a:srgbClr val="92D050"/>
                  </a:solidFill>
                  <a:latin typeface="Calibri"/>
                  <a:ea typeface="Calibri"/>
                  <a:cs typeface="Calibri"/>
                  <a:sym typeface="Calibri"/>
                </a:rPr>
                <a:t>$</a:t>
              </a:r>
              <a:r>
                <a:rPr lang="en-US" sz="1800" b="1" i="0" u="none" strike="noStrike" cap="none" spc="600" dirty="0" err="1">
                  <a:solidFill>
                    <a:schemeClr val="lt1"/>
                  </a:solidFill>
                  <a:latin typeface="Calibri"/>
                  <a:ea typeface="Calibri"/>
                  <a:cs typeface="Calibri"/>
                  <a:sym typeface="Calibri"/>
                </a:rPr>
                <a:t>aba</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spc="600" dirty="0" err="1">
                  <a:solidFill>
                    <a:schemeClr val="lt1"/>
                  </a:solidFill>
                  <a:latin typeface="Calibri"/>
                  <a:ea typeface="Calibri"/>
                  <a:cs typeface="Calibri"/>
                  <a:sym typeface="Calibri"/>
                </a:rPr>
                <a:t>abaaba</a:t>
              </a:r>
              <a:r>
                <a:rPr lang="en-US" sz="1800" b="1" i="0" u="none" strike="noStrike" cap="none" spc="600" dirty="0">
                  <a:solidFill>
                    <a:srgbClr val="92D050"/>
                  </a:solidFill>
                  <a:latin typeface="Calibri"/>
                  <a:ea typeface="Calibri"/>
                  <a:cs typeface="Calibri"/>
                  <a:sym typeface="Calibri"/>
                </a:rPr>
                <a:t>$</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spc="600" dirty="0" err="1">
                  <a:solidFill>
                    <a:schemeClr val="lt1"/>
                  </a:solidFill>
                  <a:latin typeface="Calibri"/>
                  <a:ea typeface="Calibri"/>
                  <a:cs typeface="Calibri"/>
                  <a:sym typeface="Calibri"/>
                </a:rPr>
                <a:t>ba</a:t>
              </a:r>
              <a:r>
                <a:rPr lang="en-US" sz="1800" b="1" i="0" u="none" strike="noStrike" cap="none" spc="600" dirty="0" err="1">
                  <a:solidFill>
                    <a:srgbClr val="92D050"/>
                  </a:solidFill>
                  <a:latin typeface="Calibri"/>
                  <a:ea typeface="Calibri"/>
                  <a:cs typeface="Calibri"/>
                  <a:sym typeface="Calibri"/>
                </a:rPr>
                <a:t>$</a:t>
              </a:r>
              <a:r>
                <a:rPr lang="en-US" sz="1800" b="1" i="0" u="none" strike="noStrike" cap="none" spc="600" dirty="0" err="1">
                  <a:solidFill>
                    <a:schemeClr val="lt1"/>
                  </a:solidFill>
                  <a:latin typeface="Calibri"/>
                  <a:ea typeface="Calibri"/>
                  <a:cs typeface="Calibri"/>
                  <a:sym typeface="Calibri"/>
                </a:rPr>
                <a:t>abaa</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trike="noStrike" cap="none" spc="600" dirty="0" err="1">
                  <a:solidFill>
                    <a:schemeClr val="lt1"/>
                  </a:solidFill>
                  <a:latin typeface="Calibri"/>
                  <a:ea typeface="Calibri"/>
                  <a:cs typeface="Calibri"/>
                  <a:sym typeface="Calibri"/>
                </a:rPr>
                <a:t>baaba</a:t>
              </a:r>
              <a:r>
                <a:rPr lang="en-US" sz="1800" b="1" i="0" u="none" strike="noStrike" cap="none" spc="600" dirty="0" err="1">
                  <a:solidFill>
                    <a:srgbClr val="92D050"/>
                  </a:solidFill>
                  <a:latin typeface="Calibri"/>
                  <a:ea typeface="Calibri"/>
                  <a:cs typeface="Calibri"/>
                  <a:sym typeface="Calibri"/>
                </a:rPr>
                <a:t>$</a:t>
              </a:r>
              <a:r>
                <a:rPr lang="en-US" sz="1800" b="1" i="0" u="none" strike="noStrike" cap="none" spc="600" dirty="0" err="1">
                  <a:solidFill>
                    <a:schemeClr val="lt1"/>
                  </a:solidFill>
                  <a:latin typeface="Calibri"/>
                  <a:ea typeface="Calibri"/>
                  <a:cs typeface="Calibri"/>
                  <a:sym typeface="Calibri"/>
                </a:rPr>
                <a:t>a</a:t>
              </a:r>
              <a:endParaRPr spc="600" dirty="0"/>
            </a:p>
          </p:txBody>
        </p:sp>
      </p:grpSp>
      <p:sp>
        <p:nvSpPr>
          <p:cNvPr id="99" name="Google Shape;99;p14"/>
          <p:cNvSpPr/>
          <p:nvPr/>
        </p:nvSpPr>
        <p:spPr>
          <a:xfrm>
            <a:off x="4189413" y="4506118"/>
            <a:ext cx="631825" cy="298450"/>
          </a:xfrm>
          <a:prstGeom prst="rightArrow">
            <a:avLst>
              <a:gd name="adj1" fmla="val 16498"/>
              <a:gd name="adj2" fmla="val 50000"/>
            </a:avLst>
          </a:prstGeom>
          <a:solidFill>
            <a:srgbClr val="70AD4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100" name="Google Shape;100;p14"/>
          <p:cNvSpPr/>
          <p:nvPr/>
        </p:nvSpPr>
        <p:spPr>
          <a:xfrm>
            <a:off x="7529513" y="4537868"/>
            <a:ext cx="631825" cy="300037"/>
          </a:xfrm>
          <a:prstGeom prst="rightArrow">
            <a:avLst>
              <a:gd name="adj1" fmla="val 16471"/>
              <a:gd name="adj2" fmla="val 50000"/>
            </a:avLst>
          </a:prstGeom>
          <a:solidFill>
            <a:srgbClr val="70AD4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grpSp>
        <p:nvGrpSpPr>
          <p:cNvPr id="101" name="Google Shape;101;p14"/>
          <p:cNvGrpSpPr/>
          <p:nvPr/>
        </p:nvGrpSpPr>
        <p:grpSpPr>
          <a:xfrm>
            <a:off x="8229600" y="3290094"/>
            <a:ext cx="3221037" cy="2563812"/>
            <a:chOff x="7491843" y="3779632"/>
            <a:chExt cx="3221183" cy="2564376"/>
          </a:xfrm>
        </p:grpSpPr>
        <p:grpSp>
          <p:nvGrpSpPr>
            <p:cNvPr id="102" name="Google Shape;102;p14"/>
            <p:cNvGrpSpPr/>
            <p:nvPr/>
          </p:nvGrpSpPr>
          <p:grpSpPr>
            <a:xfrm>
              <a:off x="7491843" y="3779632"/>
              <a:ext cx="3221183" cy="2564376"/>
              <a:chOff x="7491843" y="3779632"/>
              <a:chExt cx="3221183" cy="2564376"/>
            </a:xfrm>
          </p:grpSpPr>
          <p:sp>
            <p:nvSpPr>
              <p:cNvPr id="103" name="Google Shape;103;p14"/>
              <p:cNvSpPr txBox="1"/>
              <p:nvPr/>
            </p:nvSpPr>
            <p:spPr>
              <a:xfrm>
                <a:off x="7491843" y="3779632"/>
                <a:ext cx="32211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Last column == BW transform</a:t>
                </a:r>
                <a:endParaRPr/>
              </a:p>
            </p:txBody>
          </p:sp>
          <p:sp>
            <p:nvSpPr>
              <p:cNvPr id="104" name="Google Shape;104;p14"/>
              <p:cNvSpPr txBox="1"/>
              <p:nvPr/>
            </p:nvSpPr>
            <p:spPr>
              <a:xfrm>
                <a:off x="7731568" y="4313149"/>
                <a:ext cx="2211487" cy="20308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800"/>
                  <a:buFont typeface="Calibri"/>
                  <a:buNone/>
                </a:pPr>
                <a:r>
                  <a:rPr lang="en-US" sz="1800" b="1" i="0" u="none" spc="600" dirty="0">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abaaba</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a</a:t>
                </a:r>
                <a:r>
                  <a:rPr lang="en-US" sz="1800" b="1" i="0" u="none" spc="600" dirty="0" err="1">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abaab</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aaba</a:t>
                </a:r>
                <a:r>
                  <a:rPr lang="en-US" sz="1800" b="1" i="0" u="none" spc="600" dirty="0" err="1">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ab</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aba</a:t>
                </a:r>
                <a:r>
                  <a:rPr lang="en-US" sz="1800" b="1" i="0" u="none" spc="600" dirty="0" err="1">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aba</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abaaba</a:t>
                </a:r>
                <a:r>
                  <a:rPr lang="en-US" sz="1800" b="1" i="0" u="none" spc="600" dirty="0">
                    <a:solidFill>
                      <a:srgbClr val="92D050"/>
                    </a:solidFill>
                    <a:latin typeface="Calibri"/>
                    <a:ea typeface="Calibri"/>
                    <a:cs typeface="Calibri"/>
                    <a:sym typeface="Calibri"/>
                  </a:rPr>
                  <a:t>$</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ba</a:t>
                </a:r>
                <a:r>
                  <a:rPr lang="en-US" sz="1800" b="1" i="0" u="none" spc="600" dirty="0" err="1">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abaa</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baaba</a:t>
                </a:r>
                <a:r>
                  <a:rPr lang="en-US" sz="1800" b="1" i="0" u="none" spc="600" dirty="0" err="1">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a:t>
                </a:r>
                <a:endParaRPr spc="600" dirty="0"/>
              </a:p>
            </p:txBody>
          </p:sp>
        </p:grpSp>
        <p:sp>
          <p:nvSpPr>
            <p:cNvPr id="105" name="Google Shape;105;p14"/>
            <p:cNvSpPr/>
            <p:nvPr/>
          </p:nvSpPr>
          <p:spPr>
            <a:xfrm>
              <a:off x="9285067" y="4313148"/>
              <a:ext cx="258774" cy="2030859"/>
            </a:xfrm>
            <a:prstGeom prst="roundRect">
              <a:avLst>
                <a:gd name="adj" fmla="val 16667"/>
              </a:avLst>
            </a:prstGeom>
            <a:noFill/>
            <a:ln w="28575" cap="flat" cmpd="sng">
              <a:solidFill>
                <a:srgbClr val="385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grpSp>
      <p:sp>
        <p:nvSpPr>
          <p:cNvPr id="3" name="Rectangle 2"/>
          <p:cNvSpPr/>
          <p:nvPr/>
        </p:nvSpPr>
        <p:spPr>
          <a:xfrm>
            <a:off x="337327" y="4668935"/>
            <a:ext cx="1359667" cy="307777"/>
          </a:xfrm>
          <a:prstGeom prst="rect">
            <a:avLst/>
          </a:prstGeom>
        </p:spPr>
        <p:txBody>
          <a:bodyPr wrap="none">
            <a:spAutoFit/>
          </a:bodyPr>
          <a:lstStyle/>
          <a:p>
            <a:pPr lvl="0" algn="ctr">
              <a:buClr>
                <a:schemeClr val="lt1"/>
              </a:buClr>
              <a:buSzPts val="1800"/>
            </a:pPr>
            <a:r>
              <a:rPr lang="en-US" b="1" spc="600" dirty="0" err="1">
                <a:solidFill>
                  <a:schemeClr val="lt1"/>
                </a:solidFill>
                <a:latin typeface="Calibri"/>
                <a:ea typeface="Calibri"/>
                <a:cs typeface="Calibri"/>
                <a:sym typeface="Calibri"/>
              </a:rPr>
              <a:t>abaaba</a:t>
            </a:r>
            <a:r>
              <a:rPr lang="en-US" b="1" spc="600" dirty="0">
                <a:solidFill>
                  <a:srgbClr val="92D050"/>
                </a:solidFill>
                <a:latin typeface="Calibri"/>
                <a:ea typeface="Calibri"/>
                <a:cs typeface="Calibri"/>
                <a:sym typeface="Calibri"/>
              </a:rPr>
              <a:t>$</a:t>
            </a:r>
            <a:endParaRPr lang="en-US" spc="600" dirty="0"/>
          </a:p>
        </p:txBody>
      </p:sp>
      <p:sp>
        <p:nvSpPr>
          <p:cNvPr id="20" name="Rectangle 19"/>
          <p:cNvSpPr/>
          <p:nvPr/>
        </p:nvSpPr>
        <p:spPr>
          <a:xfrm>
            <a:off x="10547972" y="4569895"/>
            <a:ext cx="1380506" cy="307777"/>
          </a:xfrm>
          <a:prstGeom prst="rect">
            <a:avLst/>
          </a:prstGeom>
        </p:spPr>
        <p:txBody>
          <a:bodyPr wrap="none">
            <a:spAutoFit/>
          </a:bodyPr>
          <a:lstStyle/>
          <a:p>
            <a:pPr lvl="0" algn="ctr">
              <a:buClr>
                <a:schemeClr val="lt1"/>
              </a:buClr>
              <a:buSzPts val="1800"/>
            </a:pPr>
            <a:r>
              <a:rPr lang="en-US" b="1" spc="600" dirty="0" err="1" smtClean="0">
                <a:solidFill>
                  <a:schemeClr val="lt1"/>
                </a:solidFill>
                <a:latin typeface="Calibri"/>
                <a:ea typeface="Calibri"/>
                <a:cs typeface="Calibri"/>
                <a:sym typeface="Calibri"/>
              </a:rPr>
              <a:t>abba</a:t>
            </a:r>
            <a:r>
              <a:rPr lang="en-US" b="1" spc="600" dirty="0" err="1" smtClean="0">
                <a:solidFill>
                  <a:srgbClr val="92D050"/>
                </a:solidFill>
                <a:latin typeface="Calibri"/>
                <a:ea typeface="Calibri"/>
                <a:cs typeface="Calibri"/>
                <a:sym typeface="Calibri"/>
              </a:rPr>
              <a:t>$</a:t>
            </a:r>
            <a:r>
              <a:rPr lang="en-US" b="1" spc="600" dirty="0" err="1" smtClean="0">
                <a:solidFill>
                  <a:schemeClr val="bg1"/>
                </a:solidFill>
                <a:latin typeface="Calibri"/>
                <a:ea typeface="Calibri"/>
                <a:cs typeface="Calibri"/>
                <a:sym typeface="Calibri"/>
              </a:rPr>
              <a:t>aa</a:t>
            </a:r>
            <a:endParaRPr lang="en-US" spc="6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p:nvPr/>
        </p:nvSpPr>
        <p:spPr>
          <a:xfrm rot="10800000">
            <a:off x="3151187" y="3355975"/>
            <a:ext cx="7962900" cy="625475"/>
          </a:xfrm>
          <a:prstGeom prst="wedgeRoundRectCallout">
            <a:avLst>
              <a:gd name="adj1" fmla="val 6300"/>
              <a:gd name="adj2" fmla="val 24300"/>
              <a:gd name="adj3" fmla="val 0"/>
            </a:avLst>
          </a:prstGeom>
          <a:gradFill>
            <a:gsLst>
              <a:gs pos="0">
                <a:srgbClr val="81B861"/>
              </a:gs>
              <a:gs pos="50000">
                <a:srgbClr val="6FB242"/>
              </a:gs>
              <a:gs pos="100000">
                <a:srgbClr val="61A235"/>
              </a:gs>
            </a:gsLst>
            <a:lin ang="5400000" scaled="0"/>
          </a:gra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111" name="Google Shape;111;p15"/>
          <p:cNvSpPr txBox="1">
            <a:spLocks noGrp="1"/>
          </p:cNvSpPr>
          <p:nvPr>
            <p:ph type="title"/>
          </p:nvPr>
        </p:nvSpPr>
        <p:spPr>
          <a:xfrm>
            <a:off x="430212" y="12700"/>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Burrows-Wheeler Transform</a:t>
            </a:r>
            <a:endParaRPr/>
          </a:p>
        </p:txBody>
      </p:sp>
      <p:sp>
        <p:nvSpPr>
          <p:cNvPr id="112" name="Google Shape;112;p15"/>
          <p:cNvSpPr txBox="1"/>
          <p:nvPr/>
        </p:nvSpPr>
        <p:spPr>
          <a:xfrm>
            <a:off x="2640012" y="1690687"/>
            <a:ext cx="5445125"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Calibri"/>
              <a:buNone/>
            </a:pPr>
            <a:r>
              <a:rPr lang="en-US" sz="2000" b="0" i="0" u="none">
                <a:solidFill>
                  <a:schemeClr val="lt1"/>
                </a:solidFill>
                <a:latin typeface="Calibri"/>
                <a:ea typeface="Calibri"/>
                <a:cs typeface="Calibri"/>
                <a:sym typeface="Calibri"/>
              </a:rPr>
              <a:t>From the original sequence </a:t>
            </a:r>
            <a:r>
              <a:rPr lang="en-US" sz="2000" b="1" i="0" u="none">
                <a:solidFill>
                  <a:schemeClr val="lt1"/>
                </a:solidFill>
                <a:latin typeface="Calibri"/>
                <a:ea typeface="Calibri"/>
                <a:cs typeface="Calibri"/>
                <a:sym typeface="Calibri"/>
              </a:rPr>
              <a:t>abaaba$</a:t>
            </a:r>
            <a:r>
              <a:rPr lang="en-US" sz="2000" b="0" i="0" u="none">
                <a:solidFill>
                  <a:schemeClr val="lt1"/>
                </a:solidFill>
                <a:latin typeface="Calibri"/>
                <a:ea typeface="Calibri"/>
                <a:cs typeface="Calibri"/>
                <a:sym typeface="Calibri"/>
              </a:rPr>
              <a:t> we can get the BW transform </a:t>
            </a:r>
            <a:r>
              <a:rPr lang="en-US" sz="2000" b="1" i="0" u="none">
                <a:solidFill>
                  <a:schemeClr val="lt1"/>
                </a:solidFill>
                <a:latin typeface="Calibri"/>
                <a:ea typeface="Calibri"/>
                <a:cs typeface="Calibri"/>
                <a:sym typeface="Calibri"/>
              </a:rPr>
              <a:t>abba$aa </a:t>
            </a:r>
            <a:r>
              <a:rPr lang="en-US" sz="2000" b="0" i="0" u="none">
                <a:solidFill>
                  <a:schemeClr val="lt1"/>
                </a:solidFill>
                <a:latin typeface="Calibri"/>
                <a:ea typeface="Calibri"/>
                <a:cs typeface="Calibri"/>
                <a:sym typeface="Calibri"/>
              </a:rPr>
              <a:t>!</a:t>
            </a:r>
            <a:endParaRPr sz="2000" b="1" i="0" u="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2000" b="1" i="0" u="none">
              <a:solidFill>
                <a:schemeClr val="lt1"/>
              </a:solidFill>
              <a:latin typeface="Calibri"/>
              <a:ea typeface="Calibri"/>
              <a:cs typeface="Calibri"/>
              <a:sym typeface="Calibri"/>
            </a:endParaRPr>
          </a:p>
        </p:txBody>
      </p:sp>
      <p:grpSp>
        <p:nvGrpSpPr>
          <p:cNvPr id="113" name="Google Shape;113;p15"/>
          <p:cNvGrpSpPr/>
          <p:nvPr/>
        </p:nvGrpSpPr>
        <p:grpSpPr>
          <a:xfrm>
            <a:off x="554037" y="1690687"/>
            <a:ext cx="2211387" cy="2032000"/>
            <a:chOff x="1343198" y="2286185"/>
            <a:chExt cx="2211185" cy="2031325"/>
          </a:xfrm>
        </p:grpSpPr>
        <p:sp>
          <p:nvSpPr>
            <p:cNvPr id="114" name="Google Shape;114;p15"/>
            <p:cNvSpPr txBox="1"/>
            <p:nvPr/>
          </p:nvSpPr>
          <p:spPr>
            <a:xfrm>
              <a:off x="1343198" y="2286185"/>
              <a:ext cx="2211185" cy="20313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800"/>
                <a:buFont typeface="Calibri"/>
                <a:buNone/>
              </a:pPr>
              <a:r>
                <a:rPr lang="en-US" sz="1800" b="1" i="0" u="none" spc="600" dirty="0">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abaaba</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a</a:t>
              </a:r>
              <a:r>
                <a:rPr lang="en-US" sz="1800" b="1" i="0" u="none" spc="600" dirty="0" err="1">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abaab</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aaba</a:t>
              </a:r>
              <a:r>
                <a:rPr lang="en-US" sz="1800" b="1" i="0" u="none" spc="600" dirty="0" err="1">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ab</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aba</a:t>
              </a:r>
              <a:r>
                <a:rPr lang="en-US" sz="1800" b="1" i="0" u="none" spc="600" dirty="0" err="1">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aba</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abaaba</a:t>
              </a:r>
              <a:r>
                <a:rPr lang="en-US" sz="1800" b="1" i="0" u="none" spc="600" dirty="0">
                  <a:solidFill>
                    <a:srgbClr val="92D050"/>
                  </a:solidFill>
                  <a:latin typeface="Calibri"/>
                  <a:ea typeface="Calibri"/>
                  <a:cs typeface="Calibri"/>
                  <a:sym typeface="Calibri"/>
                </a:rPr>
                <a:t>$</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ba</a:t>
              </a:r>
              <a:r>
                <a:rPr lang="en-US" sz="1800" b="1" i="0" u="none" spc="600" dirty="0" err="1">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abaa</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baaba</a:t>
              </a:r>
              <a:r>
                <a:rPr lang="en-US" sz="1800" b="1" i="0" u="none" spc="600" dirty="0" err="1">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a:t>
              </a:r>
              <a:endParaRPr spc="600" dirty="0"/>
            </a:p>
          </p:txBody>
        </p:sp>
        <p:sp>
          <p:nvSpPr>
            <p:cNvPr id="115" name="Google Shape;115;p15"/>
            <p:cNvSpPr/>
            <p:nvPr/>
          </p:nvSpPr>
          <p:spPr>
            <a:xfrm>
              <a:off x="2887694" y="2286185"/>
              <a:ext cx="257152" cy="2031325"/>
            </a:xfrm>
            <a:prstGeom prst="roundRect">
              <a:avLst>
                <a:gd name="adj" fmla="val 16667"/>
              </a:avLst>
            </a:prstGeom>
            <a:noFill/>
            <a:ln w="28575" cap="flat" cmpd="sng">
              <a:solidFill>
                <a:srgbClr val="385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grpSp>
      <p:sp>
        <p:nvSpPr>
          <p:cNvPr id="116" name="Google Shape;116;p15"/>
          <p:cNvSpPr txBox="1"/>
          <p:nvPr/>
        </p:nvSpPr>
        <p:spPr>
          <a:xfrm>
            <a:off x="3365500" y="3471862"/>
            <a:ext cx="7265987" cy="1939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alibri"/>
              <a:buNone/>
            </a:pPr>
            <a:r>
              <a:rPr lang="en-US" sz="2000" b="1" i="0" u="none">
                <a:solidFill>
                  <a:schemeClr val="dk1"/>
                </a:solidFill>
                <a:latin typeface="Calibri"/>
                <a:ea typeface="Calibri"/>
                <a:cs typeface="Calibri"/>
                <a:sym typeface="Calibri"/>
              </a:rPr>
              <a:t>Do we need the whole BW matrix?</a:t>
            </a:r>
            <a:endParaRPr/>
          </a:p>
          <a:p>
            <a:pPr marL="0" marR="0" lvl="0" indent="0" algn="l" rtl="0">
              <a:lnSpc>
                <a:spcPct val="100000"/>
              </a:lnSpc>
              <a:spcBef>
                <a:spcPts val="0"/>
              </a:spcBef>
              <a:spcAft>
                <a:spcPts val="0"/>
              </a:spcAft>
              <a:buClr>
                <a:schemeClr val="lt1"/>
              </a:buClr>
              <a:buSzPts val="2000"/>
              <a:buFont typeface="Calibri"/>
              <a:buNone/>
            </a:pPr>
            <a:endParaRPr sz="20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In order to use less memory and decrease the execution time, we did NOT store the whole matrix. Instead, we computed ONLY one array of numbers from 0 to </a:t>
            </a:r>
            <a:r>
              <a:rPr lang="en-US" sz="2000" b="1" i="0" u="none">
                <a:solidFill>
                  <a:schemeClr val="dk1"/>
                </a:solidFill>
                <a:latin typeface="Calibri"/>
                <a:ea typeface="Calibri"/>
                <a:cs typeface="Calibri"/>
                <a:sym typeface="Calibri"/>
              </a:rPr>
              <a:t>n</a:t>
            </a:r>
            <a:r>
              <a:rPr lang="en-US" sz="2000" b="0" i="0" u="none">
                <a:solidFill>
                  <a:schemeClr val="dk1"/>
                </a:solidFill>
                <a:latin typeface="Calibri"/>
                <a:ea typeface="Calibri"/>
                <a:cs typeface="Calibri"/>
                <a:sym typeface="Calibri"/>
              </a:rPr>
              <a:t>-1,where </a:t>
            </a:r>
            <a:r>
              <a:rPr lang="en-US" sz="2000" b="1" i="0" u="none">
                <a:solidFill>
                  <a:schemeClr val="dk1"/>
                </a:solidFill>
                <a:latin typeface="Calibri"/>
                <a:ea typeface="Calibri"/>
                <a:cs typeface="Calibri"/>
                <a:sym typeface="Calibri"/>
              </a:rPr>
              <a:t>n</a:t>
            </a:r>
            <a:r>
              <a:rPr lang="en-US" sz="2000" b="0" i="0" u="none">
                <a:solidFill>
                  <a:schemeClr val="dk1"/>
                </a:solidFill>
                <a:latin typeface="Calibri"/>
                <a:ea typeface="Calibri"/>
                <a:cs typeface="Calibri"/>
                <a:sym typeface="Calibri"/>
              </a:rPr>
              <a:t> is the length of the original sequence.</a:t>
            </a:r>
            <a:endParaRPr/>
          </a:p>
        </p:txBody>
      </p:sp>
      <p:cxnSp>
        <p:nvCxnSpPr>
          <p:cNvPr id="117" name="Google Shape;117;p15"/>
          <p:cNvCxnSpPr/>
          <p:nvPr/>
        </p:nvCxnSpPr>
        <p:spPr>
          <a:xfrm>
            <a:off x="4938712" y="5635625"/>
            <a:ext cx="603250" cy="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p:nvPr/>
        </p:nvSpPr>
        <p:spPr>
          <a:xfrm rot="10800000">
            <a:off x="3151187" y="3355975"/>
            <a:ext cx="7962900" cy="2703512"/>
          </a:xfrm>
          <a:prstGeom prst="wedgeRoundRectCallout">
            <a:avLst>
              <a:gd name="adj1" fmla="val 6300"/>
              <a:gd name="adj2" fmla="val 24300"/>
              <a:gd name="adj3" fmla="val 0"/>
            </a:avLst>
          </a:prstGeom>
          <a:gradFill>
            <a:gsLst>
              <a:gs pos="0">
                <a:srgbClr val="81B861"/>
              </a:gs>
              <a:gs pos="50000">
                <a:srgbClr val="6FB242"/>
              </a:gs>
              <a:gs pos="100000">
                <a:srgbClr val="61A235"/>
              </a:gs>
            </a:gsLst>
            <a:lin ang="5400000" scaled="0"/>
          </a:gra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123" name="Google Shape;123;p16"/>
          <p:cNvSpPr txBox="1">
            <a:spLocks noGrp="1"/>
          </p:cNvSpPr>
          <p:nvPr>
            <p:ph type="title"/>
          </p:nvPr>
        </p:nvSpPr>
        <p:spPr>
          <a:xfrm>
            <a:off x="430212" y="12700"/>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Burrows-Wheeler Transform</a:t>
            </a:r>
            <a:endParaRPr/>
          </a:p>
        </p:txBody>
      </p:sp>
      <p:sp>
        <p:nvSpPr>
          <p:cNvPr id="124" name="Google Shape;124;p16"/>
          <p:cNvSpPr txBox="1"/>
          <p:nvPr/>
        </p:nvSpPr>
        <p:spPr>
          <a:xfrm>
            <a:off x="2640012" y="1690687"/>
            <a:ext cx="5445125"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Calibri"/>
              <a:buNone/>
            </a:pPr>
            <a:r>
              <a:rPr lang="en-US" sz="2000" b="0" i="0" u="none">
                <a:solidFill>
                  <a:schemeClr val="lt1"/>
                </a:solidFill>
                <a:latin typeface="Calibri"/>
                <a:ea typeface="Calibri"/>
                <a:cs typeface="Calibri"/>
                <a:sym typeface="Calibri"/>
              </a:rPr>
              <a:t>From the original sequence </a:t>
            </a:r>
            <a:r>
              <a:rPr lang="en-US" sz="2000" b="1" i="0" u="none">
                <a:solidFill>
                  <a:schemeClr val="lt1"/>
                </a:solidFill>
                <a:latin typeface="Calibri"/>
                <a:ea typeface="Calibri"/>
                <a:cs typeface="Calibri"/>
                <a:sym typeface="Calibri"/>
              </a:rPr>
              <a:t>abaaba$</a:t>
            </a:r>
            <a:r>
              <a:rPr lang="en-US" sz="2000" b="0" i="0" u="none">
                <a:solidFill>
                  <a:schemeClr val="lt1"/>
                </a:solidFill>
                <a:latin typeface="Calibri"/>
                <a:ea typeface="Calibri"/>
                <a:cs typeface="Calibri"/>
                <a:sym typeface="Calibri"/>
              </a:rPr>
              <a:t> we can get the BW transform </a:t>
            </a:r>
            <a:r>
              <a:rPr lang="en-US" sz="2000" b="1" i="0" u="none">
                <a:solidFill>
                  <a:schemeClr val="lt1"/>
                </a:solidFill>
                <a:latin typeface="Calibri"/>
                <a:ea typeface="Calibri"/>
                <a:cs typeface="Calibri"/>
                <a:sym typeface="Calibri"/>
              </a:rPr>
              <a:t>abba$aa </a:t>
            </a:r>
            <a:r>
              <a:rPr lang="en-US" sz="2000" b="0" i="0" u="none">
                <a:solidFill>
                  <a:schemeClr val="lt1"/>
                </a:solidFill>
                <a:latin typeface="Calibri"/>
                <a:ea typeface="Calibri"/>
                <a:cs typeface="Calibri"/>
                <a:sym typeface="Calibri"/>
              </a:rPr>
              <a:t>!</a:t>
            </a:r>
            <a:endParaRPr sz="2000" b="1" i="0" u="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endParaRPr sz="2000" b="1" i="0" u="none">
              <a:solidFill>
                <a:schemeClr val="lt1"/>
              </a:solidFill>
              <a:latin typeface="Calibri"/>
              <a:ea typeface="Calibri"/>
              <a:cs typeface="Calibri"/>
              <a:sym typeface="Calibri"/>
            </a:endParaRPr>
          </a:p>
        </p:txBody>
      </p:sp>
      <p:grpSp>
        <p:nvGrpSpPr>
          <p:cNvPr id="125" name="Google Shape;125;p16"/>
          <p:cNvGrpSpPr/>
          <p:nvPr/>
        </p:nvGrpSpPr>
        <p:grpSpPr>
          <a:xfrm>
            <a:off x="554037" y="1690687"/>
            <a:ext cx="2211387" cy="2032000"/>
            <a:chOff x="1343198" y="2286185"/>
            <a:chExt cx="2211185" cy="2031325"/>
          </a:xfrm>
        </p:grpSpPr>
        <p:sp>
          <p:nvSpPr>
            <p:cNvPr id="126" name="Google Shape;126;p16"/>
            <p:cNvSpPr txBox="1"/>
            <p:nvPr/>
          </p:nvSpPr>
          <p:spPr>
            <a:xfrm>
              <a:off x="1343198" y="2286185"/>
              <a:ext cx="2211185" cy="20313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800"/>
                <a:buFont typeface="Calibri"/>
                <a:buNone/>
              </a:pPr>
              <a:r>
                <a:rPr lang="en-US" sz="1800" b="1" i="0" u="none" spc="600" dirty="0">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abaaba</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a</a:t>
              </a:r>
              <a:r>
                <a:rPr lang="en-US" sz="1800" b="1" i="0" u="none" spc="600" dirty="0" err="1">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abaab</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aaba</a:t>
              </a:r>
              <a:r>
                <a:rPr lang="en-US" sz="1800" b="1" i="0" u="none" spc="600" dirty="0" err="1">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ab</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aba</a:t>
              </a:r>
              <a:r>
                <a:rPr lang="en-US" sz="1800" b="1" i="0" u="none" spc="600" dirty="0" err="1">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aba</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abaaba</a:t>
              </a:r>
              <a:r>
                <a:rPr lang="en-US" sz="1800" b="1" i="0" u="none" spc="600" dirty="0">
                  <a:solidFill>
                    <a:srgbClr val="92D050"/>
                  </a:solidFill>
                  <a:latin typeface="Calibri"/>
                  <a:ea typeface="Calibri"/>
                  <a:cs typeface="Calibri"/>
                  <a:sym typeface="Calibri"/>
                </a:rPr>
                <a:t>$</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ba</a:t>
              </a:r>
              <a:r>
                <a:rPr lang="en-US" sz="1800" b="1" i="0" u="none" spc="600" dirty="0" err="1">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abaa</a:t>
              </a:r>
              <a:endParaRPr spc="600" dirty="0"/>
            </a:p>
            <a:p>
              <a:pPr marL="0" marR="0" lvl="0" indent="0" algn="ctr" rtl="0">
                <a:lnSpc>
                  <a:spcPct val="100000"/>
                </a:lnSpc>
                <a:spcBef>
                  <a:spcPts val="0"/>
                </a:spcBef>
                <a:spcAft>
                  <a:spcPts val="0"/>
                </a:spcAft>
                <a:buClr>
                  <a:schemeClr val="lt1"/>
                </a:buClr>
                <a:buSzPts val="1800"/>
                <a:buFont typeface="Calibri"/>
                <a:buNone/>
              </a:pPr>
              <a:r>
                <a:rPr lang="en-US" sz="1800" b="1" i="0" u="none" spc="600" dirty="0" err="1">
                  <a:solidFill>
                    <a:schemeClr val="lt1"/>
                  </a:solidFill>
                  <a:latin typeface="Calibri"/>
                  <a:ea typeface="Calibri"/>
                  <a:cs typeface="Calibri"/>
                  <a:sym typeface="Calibri"/>
                </a:rPr>
                <a:t>baaba</a:t>
              </a:r>
              <a:r>
                <a:rPr lang="en-US" sz="1800" b="1" i="0" u="none" spc="600" dirty="0" err="1">
                  <a:solidFill>
                    <a:srgbClr val="92D050"/>
                  </a:solidFill>
                  <a:latin typeface="Calibri"/>
                  <a:ea typeface="Calibri"/>
                  <a:cs typeface="Calibri"/>
                  <a:sym typeface="Calibri"/>
                </a:rPr>
                <a:t>$</a:t>
              </a:r>
              <a:r>
                <a:rPr lang="en-US" sz="1800" b="1" i="0" u="none" spc="600" dirty="0" err="1">
                  <a:solidFill>
                    <a:schemeClr val="lt1"/>
                  </a:solidFill>
                  <a:latin typeface="Calibri"/>
                  <a:ea typeface="Calibri"/>
                  <a:cs typeface="Calibri"/>
                  <a:sym typeface="Calibri"/>
                </a:rPr>
                <a:t>a</a:t>
              </a:r>
              <a:endParaRPr spc="600" dirty="0"/>
            </a:p>
          </p:txBody>
        </p:sp>
        <p:sp>
          <p:nvSpPr>
            <p:cNvPr id="127" name="Google Shape;127;p16"/>
            <p:cNvSpPr/>
            <p:nvPr/>
          </p:nvSpPr>
          <p:spPr>
            <a:xfrm>
              <a:off x="2887694" y="2286185"/>
              <a:ext cx="257152" cy="2031325"/>
            </a:xfrm>
            <a:prstGeom prst="roundRect">
              <a:avLst>
                <a:gd name="adj" fmla="val 16667"/>
              </a:avLst>
            </a:prstGeom>
            <a:noFill/>
            <a:ln w="28575" cap="flat" cmpd="sng">
              <a:solidFill>
                <a:srgbClr val="385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grpSp>
      <p:sp>
        <p:nvSpPr>
          <p:cNvPr id="128" name="Google Shape;128;p16"/>
          <p:cNvSpPr txBox="1"/>
          <p:nvPr/>
        </p:nvSpPr>
        <p:spPr>
          <a:xfrm>
            <a:off x="3365500" y="3471862"/>
            <a:ext cx="7265987" cy="1939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Calibri"/>
              <a:buNone/>
            </a:pPr>
            <a:r>
              <a:rPr lang="en-US" sz="2000" b="1" i="0" u="none" dirty="0">
                <a:solidFill>
                  <a:schemeClr val="dk1"/>
                </a:solidFill>
                <a:latin typeface="Calibri"/>
                <a:ea typeface="Calibri"/>
                <a:cs typeface="Calibri"/>
                <a:sym typeface="Calibri"/>
              </a:rPr>
              <a:t>Do we need the whole BW matrix?</a:t>
            </a:r>
            <a:endParaRPr dirty="0"/>
          </a:p>
          <a:p>
            <a:pPr marL="0" marR="0" lvl="0" indent="0" algn="l" rtl="0">
              <a:lnSpc>
                <a:spcPct val="100000"/>
              </a:lnSpc>
              <a:spcBef>
                <a:spcPts val="0"/>
              </a:spcBef>
              <a:spcAft>
                <a:spcPts val="0"/>
              </a:spcAft>
              <a:buClr>
                <a:schemeClr val="lt1"/>
              </a:buClr>
              <a:buSzPts val="2000"/>
              <a:buFont typeface="Calibri"/>
              <a:buNone/>
            </a:pPr>
            <a:endParaRPr sz="20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US" sz="2000" b="0" i="0" u="none" dirty="0">
                <a:solidFill>
                  <a:schemeClr val="dk1"/>
                </a:solidFill>
                <a:latin typeface="Calibri"/>
                <a:ea typeface="Calibri"/>
                <a:cs typeface="Calibri"/>
                <a:sym typeface="Calibri"/>
              </a:rPr>
              <a:t>In order to use less memory and decrease the execution time, we did NOT store the whole matrix. Instead, we computed ONLY one array of numbers from 0 to </a:t>
            </a:r>
            <a:r>
              <a:rPr lang="en-US" sz="2000" b="1" i="0" u="none" dirty="0">
                <a:solidFill>
                  <a:schemeClr val="dk1"/>
                </a:solidFill>
                <a:latin typeface="Calibri"/>
                <a:ea typeface="Calibri"/>
                <a:cs typeface="Calibri"/>
                <a:sym typeface="Calibri"/>
              </a:rPr>
              <a:t>n</a:t>
            </a:r>
            <a:r>
              <a:rPr lang="en-US" sz="2000" b="0" i="0" u="none" dirty="0">
                <a:solidFill>
                  <a:schemeClr val="dk1"/>
                </a:solidFill>
                <a:latin typeface="Calibri"/>
                <a:ea typeface="Calibri"/>
                <a:cs typeface="Calibri"/>
                <a:sym typeface="Calibri"/>
              </a:rPr>
              <a:t>-1, where </a:t>
            </a:r>
            <a:r>
              <a:rPr lang="en-US" sz="2000" b="1" i="0" u="none" dirty="0">
                <a:solidFill>
                  <a:schemeClr val="dk1"/>
                </a:solidFill>
                <a:latin typeface="Calibri"/>
                <a:ea typeface="Calibri"/>
                <a:cs typeface="Calibri"/>
                <a:sym typeface="Calibri"/>
              </a:rPr>
              <a:t>n</a:t>
            </a:r>
            <a:r>
              <a:rPr lang="en-US" sz="2000" b="0" i="0" u="none" dirty="0">
                <a:solidFill>
                  <a:schemeClr val="dk1"/>
                </a:solidFill>
                <a:latin typeface="Calibri"/>
                <a:ea typeface="Calibri"/>
                <a:cs typeface="Calibri"/>
                <a:sym typeface="Calibri"/>
              </a:rPr>
              <a:t> is the length of the original sequence.</a:t>
            </a:r>
            <a:endParaRPr dirty="0"/>
          </a:p>
        </p:txBody>
      </p:sp>
      <p:sp>
        <p:nvSpPr>
          <p:cNvPr id="129" name="Google Shape;129;p16"/>
          <p:cNvSpPr txBox="1"/>
          <p:nvPr/>
        </p:nvSpPr>
        <p:spPr>
          <a:xfrm>
            <a:off x="7578695" y="5349202"/>
            <a:ext cx="33035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1" i="0" u="none" dirty="0">
                <a:solidFill>
                  <a:schemeClr val="dk1"/>
                </a:solidFill>
                <a:latin typeface="Calibri"/>
                <a:ea typeface="Calibri"/>
                <a:cs typeface="Calibri"/>
                <a:sym typeface="Calibri"/>
              </a:rPr>
              <a:t>[6    5    2    3    0    4    1]</a:t>
            </a:r>
            <a:endParaRPr dirty="0"/>
          </a:p>
        </p:txBody>
      </p:sp>
      <p:cxnSp>
        <p:nvCxnSpPr>
          <p:cNvPr id="130" name="Google Shape;130;p16"/>
          <p:cNvCxnSpPr/>
          <p:nvPr/>
        </p:nvCxnSpPr>
        <p:spPr>
          <a:xfrm>
            <a:off x="6705660" y="5580183"/>
            <a:ext cx="603250" cy="0"/>
          </a:xfrm>
          <a:prstGeom prst="straightConnector1">
            <a:avLst/>
          </a:prstGeom>
          <a:noFill/>
          <a:ln w="9525" cap="flat" cmpd="sng">
            <a:solidFill>
              <a:schemeClr val="dk1"/>
            </a:solidFill>
            <a:prstDash val="solid"/>
            <a:miter lim="800000"/>
            <a:headEnd type="none" w="med" len="med"/>
            <a:tailEnd type="triangle" w="med" len="med"/>
          </a:ln>
        </p:spPr>
      </p:cxnSp>
      <p:grpSp>
        <p:nvGrpSpPr>
          <p:cNvPr id="131" name="Google Shape;131;p16"/>
          <p:cNvGrpSpPr/>
          <p:nvPr/>
        </p:nvGrpSpPr>
        <p:grpSpPr>
          <a:xfrm>
            <a:off x="8486775" y="1454150"/>
            <a:ext cx="3392487" cy="1252537"/>
            <a:chOff x="8487294" y="1454186"/>
            <a:chExt cx="3391592" cy="1252164"/>
          </a:xfrm>
        </p:grpSpPr>
        <p:sp>
          <p:nvSpPr>
            <p:cNvPr id="132" name="Google Shape;132;p16"/>
            <p:cNvSpPr/>
            <p:nvPr/>
          </p:nvSpPr>
          <p:spPr>
            <a:xfrm>
              <a:off x="8487294" y="1454186"/>
              <a:ext cx="3391592" cy="1252164"/>
            </a:xfrm>
            <a:prstGeom prst="wedgeEllipseCallout">
              <a:avLst>
                <a:gd name="adj1" fmla="val 6300"/>
                <a:gd name="adj2" fmla="val 24300"/>
              </a:avLst>
            </a:prstGeom>
            <a:noFill/>
            <a:ln w="9525" cap="flat" cmpd="sng">
              <a:solidFill>
                <a:srgbClr val="70AD4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133" name="Google Shape;133;p16"/>
            <p:cNvSpPr txBox="1"/>
            <p:nvPr/>
          </p:nvSpPr>
          <p:spPr>
            <a:xfrm>
              <a:off x="8607829" y="1762254"/>
              <a:ext cx="3150523"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Calibri"/>
                <a:buNone/>
              </a:pPr>
              <a:r>
                <a:rPr lang="en-US" sz="1600" b="0" i="0" u="none">
                  <a:solidFill>
                    <a:schemeClr val="lt1"/>
                  </a:solidFill>
                  <a:latin typeface="Calibri"/>
                  <a:ea typeface="Calibri"/>
                  <a:cs typeface="Calibri"/>
                  <a:sym typeface="Calibri"/>
                </a:rPr>
                <a:t>This array is actually an offset array that is extracted from a suffix array!</a:t>
              </a:r>
              <a:endParaRPr/>
            </a:p>
          </p:txBody>
        </p:sp>
      </p:grpSp>
      <p:sp>
        <p:nvSpPr>
          <p:cNvPr id="3" name="Rectangle 2"/>
          <p:cNvSpPr/>
          <p:nvPr/>
        </p:nvSpPr>
        <p:spPr>
          <a:xfrm>
            <a:off x="3365501" y="5343156"/>
            <a:ext cx="3183730" cy="892552"/>
          </a:xfrm>
          <a:prstGeom prst="rect">
            <a:avLst/>
          </a:prstGeom>
        </p:spPr>
        <p:txBody>
          <a:bodyPr wrap="square">
            <a:spAutoFit/>
          </a:bodyPr>
          <a:lstStyle/>
          <a:p>
            <a:r>
              <a:rPr lang="en-GB" sz="2400" b="1" dirty="0">
                <a:latin typeface="Calibri" panose="020F0502020204030204" pitchFamily="34" charset="0"/>
              </a:rPr>
              <a:t>[0    1    2    3    4    5    6]</a:t>
            </a:r>
            <a:endParaRPr lang="en-GB" sz="2400" dirty="0"/>
          </a:p>
          <a:p>
            <a:r>
              <a:rPr lang="en-GB" dirty="0"/>
              <a:t/>
            </a:r>
            <a:br>
              <a:rPr lang="en-GB" dirty="0"/>
            </a:b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title"/>
          </p:nvPr>
        </p:nvSpPr>
        <p:spPr>
          <a:xfrm>
            <a:off x="430212" y="12700"/>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Burrows-Wheeler Transform</a:t>
            </a:r>
            <a:endParaRPr/>
          </a:p>
        </p:txBody>
      </p:sp>
      <p:sp>
        <p:nvSpPr>
          <p:cNvPr id="139" name="Google Shape;139;p17"/>
          <p:cNvSpPr txBox="1"/>
          <p:nvPr/>
        </p:nvSpPr>
        <p:spPr>
          <a:xfrm>
            <a:off x="2338387" y="1627187"/>
            <a:ext cx="7021512" cy="7080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000"/>
              <a:buFont typeface="Calibri"/>
              <a:buNone/>
            </a:pPr>
            <a:r>
              <a:rPr lang="en-US" sz="2000" b="0" i="0" u="none">
                <a:solidFill>
                  <a:schemeClr val="lt1"/>
                </a:solidFill>
                <a:latin typeface="Calibri"/>
                <a:ea typeface="Calibri"/>
                <a:cs typeface="Calibri"/>
                <a:sym typeface="Calibri"/>
              </a:rPr>
              <a:t>Just by having the original sequence and the before-mentioned array, we can compute the last column ie. BW transform!</a:t>
            </a:r>
            <a:endParaRPr/>
          </a:p>
        </p:txBody>
      </p:sp>
      <p:grpSp>
        <p:nvGrpSpPr>
          <p:cNvPr id="140" name="Google Shape;140;p17"/>
          <p:cNvGrpSpPr/>
          <p:nvPr/>
        </p:nvGrpSpPr>
        <p:grpSpPr>
          <a:xfrm>
            <a:off x="2960687" y="2624137"/>
            <a:ext cx="1547812" cy="2457450"/>
            <a:chOff x="1563688" y="2624138"/>
            <a:chExt cx="1547812" cy="2457450"/>
          </a:xfrm>
        </p:grpSpPr>
        <p:sp>
          <p:nvSpPr>
            <p:cNvPr id="141" name="Google Shape;141;p17"/>
            <p:cNvSpPr txBox="1"/>
            <p:nvPr/>
          </p:nvSpPr>
          <p:spPr>
            <a:xfrm>
              <a:off x="1995488" y="3051175"/>
              <a:ext cx="342900" cy="20304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p:txBody>
        </p:sp>
        <p:sp>
          <p:nvSpPr>
            <p:cNvPr id="142" name="Google Shape;142;p17"/>
            <p:cNvSpPr txBox="1"/>
            <p:nvPr/>
          </p:nvSpPr>
          <p:spPr>
            <a:xfrm>
              <a:off x="2768600" y="3051174"/>
              <a:ext cx="342900" cy="20304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6</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5</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2</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3</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0</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4</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1</a:t>
              </a:r>
              <a:endParaRPr/>
            </a:p>
          </p:txBody>
        </p:sp>
        <p:sp>
          <p:nvSpPr>
            <p:cNvPr id="143" name="Google Shape;143;p17"/>
            <p:cNvSpPr txBox="1"/>
            <p:nvPr/>
          </p:nvSpPr>
          <p:spPr>
            <a:xfrm>
              <a:off x="1563688" y="2624138"/>
              <a:ext cx="1204912"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Original</a:t>
              </a:r>
              <a:endParaRPr/>
            </a:p>
          </p:txBody>
        </p:sp>
      </p:grpSp>
      <p:grpSp>
        <p:nvGrpSpPr>
          <p:cNvPr id="144" name="Google Shape;144;p17"/>
          <p:cNvGrpSpPr/>
          <p:nvPr/>
        </p:nvGrpSpPr>
        <p:grpSpPr>
          <a:xfrm>
            <a:off x="5849937" y="2643187"/>
            <a:ext cx="1958975" cy="3011487"/>
            <a:chOff x="4938713" y="2624138"/>
            <a:chExt cx="1958975" cy="3011487"/>
          </a:xfrm>
        </p:grpSpPr>
        <p:cxnSp>
          <p:nvCxnSpPr>
            <p:cNvPr id="145" name="Google Shape;145;p17"/>
            <p:cNvCxnSpPr/>
            <p:nvPr/>
          </p:nvCxnSpPr>
          <p:spPr>
            <a:xfrm>
              <a:off x="4938713" y="5635625"/>
              <a:ext cx="603250" cy="0"/>
            </a:xfrm>
            <a:prstGeom prst="straightConnector1">
              <a:avLst/>
            </a:prstGeom>
            <a:noFill/>
            <a:ln w="9525" cap="flat" cmpd="sng">
              <a:solidFill>
                <a:schemeClr val="dk1"/>
              </a:solidFill>
              <a:prstDash val="solid"/>
              <a:miter lim="800000"/>
              <a:headEnd type="none" w="med" len="med"/>
              <a:tailEnd type="triangle" w="med" len="med"/>
            </a:ln>
          </p:spPr>
        </p:cxnSp>
        <p:sp>
          <p:nvSpPr>
            <p:cNvPr id="146" name="Google Shape;146;p17"/>
            <p:cNvSpPr txBox="1"/>
            <p:nvPr/>
          </p:nvSpPr>
          <p:spPr>
            <a:xfrm>
              <a:off x="5691188" y="2624138"/>
              <a:ext cx="1206500" cy="3079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Last</a:t>
              </a:r>
              <a:endParaRPr/>
            </a:p>
          </p:txBody>
        </p:sp>
        <p:grpSp>
          <p:nvGrpSpPr>
            <p:cNvPr id="147" name="Google Shape;147;p17"/>
            <p:cNvGrpSpPr/>
            <p:nvPr/>
          </p:nvGrpSpPr>
          <p:grpSpPr>
            <a:xfrm>
              <a:off x="4938713" y="2624138"/>
              <a:ext cx="1206500" cy="2457450"/>
              <a:chOff x="2956388" y="2624733"/>
              <a:chExt cx="1205346" cy="2457363"/>
            </a:xfrm>
          </p:grpSpPr>
          <p:sp>
            <p:nvSpPr>
              <p:cNvPr id="148" name="Google Shape;148;p17"/>
              <p:cNvSpPr txBox="1"/>
              <p:nvPr/>
            </p:nvSpPr>
            <p:spPr>
              <a:xfrm>
                <a:off x="3384322" y="3050771"/>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p:txBody>
          </p:sp>
          <p:sp>
            <p:nvSpPr>
              <p:cNvPr id="149" name="Google Shape;149;p17"/>
              <p:cNvSpPr txBox="1"/>
              <p:nvPr/>
            </p:nvSpPr>
            <p:spPr>
              <a:xfrm>
                <a:off x="2956388" y="2624733"/>
                <a:ext cx="12053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First</a:t>
                </a:r>
                <a:endParaRPr/>
              </a:p>
            </p:txBody>
          </p:sp>
        </p:grpSp>
        <p:sp>
          <p:nvSpPr>
            <p:cNvPr id="150" name="Google Shape;150;p17"/>
            <p:cNvSpPr txBox="1"/>
            <p:nvPr/>
          </p:nvSpPr>
          <p:spPr>
            <a:xfrm>
              <a:off x="6122988" y="3051175"/>
              <a:ext cx="342900" cy="20304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p:txBody>
        </p:sp>
      </p:grpSp>
      <p:sp>
        <p:nvSpPr>
          <p:cNvPr id="151" name="Google Shape;151;p17"/>
          <p:cNvSpPr/>
          <p:nvPr/>
        </p:nvSpPr>
        <p:spPr>
          <a:xfrm>
            <a:off x="5148262" y="3698875"/>
            <a:ext cx="539750" cy="387350"/>
          </a:xfrm>
          <a:prstGeom prst="rightArrow">
            <a:avLst>
              <a:gd name="adj1" fmla="val 13878"/>
              <a:gd name="adj2" fmla="val 50000"/>
            </a:avLst>
          </a:prstGeom>
          <a:solidFill>
            <a:schemeClr val="accent2"/>
          </a:solidFill>
          <a:ln w="12700" cap="flat" cmpd="sng">
            <a:solidFill>
              <a:srgbClr val="AE5A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a:spLocks noGrp="1"/>
          </p:cNvSpPr>
          <p:nvPr>
            <p:ph type="title"/>
          </p:nvPr>
        </p:nvSpPr>
        <p:spPr>
          <a:xfrm>
            <a:off x="430212" y="12700"/>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a:t>FM Index</a:t>
            </a:r>
            <a:endParaRPr/>
          </a:p>
        </p:txBody>
      </p:sp>
      <p:sp>
        <p:nvSpPr>
          <p:cNvPr id="157" name="Google Shape;157;p18"/>
          <p:cNvSpPr txBox="1"/>
          <p:nvPr/>
        </p:nvSpPr>
        <p:spPr>
          <a:xfrm>
            <a:off x="1069175" y="2013262"/>
            <a:ext cx="7021500" cy="400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000"/>
              <a:buFont typeface="Calibri"/>
              <a:buNone/>
            </a:pPr>
            <a:r>
              <a:rPr lang="en-US" sz="2000" b="0" i="0" u="none">
                <a:solidFill>
                  <a:schemeClr val="lt1"/>
                </a:solidFill>
                <a:latin typeface="Calibri"/>
                <a:ea typeface="Calibri"/>
                <a:cs typeface="Calibri"/>
                <a:sym typeface="Calibri"/>
              </a:rPr>
              <a:t>Now, we want to rank the first and the last column with B ranking</a:t>
            </a:r>
            <a:endParaRPr/>
          </a:p>
        </p:txBody>
      </p:sp>
      <p:cxnSp>
        <p:nvCxnSpPr>
          <p:cNvPr id="158" name="Google Shape;158;p18"/>
          <p:cNvCxnSpPr/>
          <p:nvPr/>
        </p:nvCxnSpPr>
        <p:spPr>
          <a:xfrm>
            <a:off x="4925212" y="6310625"/>
            <a:ext cx="603300" cy="0"/>
          </a:xfrm>
          <a:prstGeom prst="straightConnector1">
            <a:avLst/>
          </a:prstGeom>
          <a:noFill/>
          <a:ln w="9525" cap="flat" cmpd="sng">
            <a:solidFill>
              <a:schemeClr val="dk1"/>
            </a:solidFill>
            <a:prstDash val="solid"/>
            <a:miter lim="800000"/>
            <a:headEnd type="none" w="med" len="med"/>
            <a:tailEnd type="triangle" w="med" len="med"/>
          </a:ln>
        </p:spPr>
      </p:cxnSp>
      <p:grpSp>
        <p:nvGrpSpPr>
          <p:cNvPr id="159" name="Google Shape;159;p18"/>
          <p:cNvGrpSpPr/>
          <p:nvPr/>
        </p:nvGrpSpPr>
        <p:grpSpPr>
          <a:xfrm>
            <a:off x="2777255" y="2732307"/>
            <a:ext cx="1631911" cy="2457938"/>
            <a:chOff x="2956387" y="2624733"/>
            <a:chExt cx="1632238" cy="2457938"/>
          </a:xfrm>
        </p:grpSpPr>
        <p:sp>
          <p:nvSpPr>
            <p:cNvPr id="160" name="Google Shape;160;p18"/>
            <p:cNvSpPr txBox="1"/>
            <p:nvPr/>
          </p:nvSpPr>
          <p:spPr>
            <a:xfrm>
              <a:off x="3384322" y="3050771"/>
              <a:ext cx="342900" cy="203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p:txBody>
        </p:sp>
        <p:sp>
          <p:nvSpPr>
            <p:cNvPr id="161" name="Google Shape;161;p18"/>
            <p:cNvSpPr txBox="1"/>
            <p:nvPr/>
          </p:nvSpPr>
          <p:spPr>
            <a:xfrm>
              <a:off x="2956387" y="2624733"/>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First Column Rank</a:t>
              </a:r>
              <a:endParaRPr/>
            </a:p>
          </p:txBody>
        </p:sp>
      </p:grpSp>
      <p:grpSp>
        <p:nvGrpSpPr>
          <p:cNvPr id="162" name="Google Shape;162;p18"/>
          <p:cNvGrpSpPr/>
          <p:nvPr/>
        </p:nvGrpSpPr>
        <p:grpSpPr>
          <a:xfrm>
            <a:off x="5860180" y="2786282"/>
            <a:ext cx="1631911" cy="2457938"/>
            <a:chOff x="2956388" y="2624733"/>
            <a:chExt cx="1632238" cy="2457938"/>
          </a:xfrm>
        </p:grpSpPr>
        <p:sp>
          <p:nvSpPr>
            <p:cNvPr id="163" name="Google Shape;163;p18"/>
            <p:cNvSpPr txBox="1"/>
            <p:nvPr/>
          </p:nvSpPr>
          <p:spPr>
            <a:xfrm>
              <a:off x="3384322" y="3050771"/>
              <a:ext cx="342900" cy="203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p:txBody>
        </p:sp>
        <p:sp>
          <p:nvSpPr>
            <p:cNvPr id="164" name="Google Shape;164;p18"/>
            <p:cNvSpPr txBox="1"/>
            <p:nvPr/>
          </p:nvSpPr>
          <p:spPr>
            <a:xfrm>
              <a:off x="2956388" y="2624733"/>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Last Column Rank</a:t>
              </a:r>
              <a:endParaRPr/>
            </a:p>
          </p:txBody>
        </p:sp>
      </p:grpSp>
      <p:sp>
        <p:nvSpPr>
          <p:cNvPr id="165" name="Google Shape;165;p18"/>
          <p:cNvSpPr txBox="1"/>
          <p:nvPr/>
        </p:nvSpPr>
        <p:spPr>
          <a:xfrm>
            <a:off x="3547262" y="3159437"/>
            <a:ext cx="342900" cy="203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2</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3</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p:txBody>
      </p:sp>
      <p:sp>
        <p:nvSpPr>
          <p:cNvPr id="166" name="Google Shape;166;p18"/>
          <p:cNvSpPr txBox="1"/>
          <p:nvPr/>
        </p:nvSpPr>
        <p:spPr>
          <a:xfrm>
            <a:off x="6631775" y="3211825"/>
            <a:ext cx="342900" cy="203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2</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3</a:t>
            </a:r>
            <a:endParaRPr/>
          </a:p>
        </p:txBody>
      </p:sp>
      <p:sp>
        <p:nvSpPr>
          <p:cNvPr id="167" name="Google Shape;167;p18"/>
          <p:cNvSpPr/>
          <p:nvPr/>
        </p:nvSpPr>
        <p:spPr>
          <a:xfrm rot="10800000">
            <a:off x="659587" y="5470737"/>
            <a:ext cx="4065600" cy="749400"/>
          </a:xfrm>
          <a:prstGeom prst="wedgeRoundRectCallout">
            <a:avLst>
              <a:gd name="adj1" fmla="val 6300"/>
              <a:gd name="adj2" fmla="val 24300"/>
              <a:gd name="adj3" fmla="val 0"/>
            </a:avLst>
          </a:prstGeom>
          <a:gradFill>
            <a:gsLst>
              <a:gs pos="0">
                <a:srgbClr val="81B861"/>
              </a:gs>
              <a:gs pos="50000">
                <a:srgbClr val="6FB242"/>
              </a:gs>
              <a:gs pos="100000">
                <a:srgbClr val="61A235"/>
              </a:gs>
            </a:gsLst>
            <a:lin ang="5400000" scaled="0"/>
          </a:gra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168" name="Google Shape;168;p18"/>
          <p:cNvSpPr txBox="1"/>
          <p:nvPr/>
        </p:nvSpPr>
        <p:spPr>
          <a:xfrm>
            <a:off x="937412" y="5521637"/>
            <a:ext cx="3510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Do we need to store all the ranks for the first column? </a:t>
            </a:r>
            <a:endParaRPr/>
          </a:p>
        </p:txBody>
      </p:sp>
      <p:sp>
        <p:nvSpPr>
          <p:cNvPr id="169" name="Google Shape;169;p18"/>
          <p:cNvSpPr txBox="1">
            <a:spLocks noGrp="1"/>
          </p:cNvSpPr>
          <p:nvPr>
            <p:ph type="title"/>
          </p:nvPr>
        </p:nvSpPr>
        <p:spPr>
          <a:xfrm>
            <a:off x="555612" y="75910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B Ranking</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cxnSp>
        <p:nvCxnSpPr>
          <p:cNvPr id="174" name="Google Shape;174;p19"/>
          <p:cNvCxnSpPr/>
          <p:nvPr/>
        </p:nvCxnSpPr>
        <p:spPr>
          <a:xfrm>
            <a:off x="4618037" y="5021262"/>
            <a:ext cx="4400550" cy="7937"/>
          </a:xfrm>
          <a:prstGeom prst="straightConnector1">
            <a:avLst/>
          </a:prstGeom>
          <a:noFill/>
          <a:ln w="9525" cap="flat" cmpd="sng">
            <a:solidFill>
              <a:srgbClr val="92D050"/>
            </a:solidFill>
            <a:prstDash val="solid"/>
            <a:miter lim="800000"/>
            <a:headEnd type="none" w="med" len="med"/>
            <a:tailEnd type="triangle" w="med" len="med"/>
          </a:ln>
        </p:spPr>
      </p:cxnSp>
      <p:sp>
        <p:nvSpPr>
          <p:cNvPr id="175" name="Google Shape;175;p19"/>
          <p:cNvSpPr txBox="1">
            <a:spLocks noGrp="1"/>
          </p:cNvSpPr>
          <p:nvPr>
            <p:ph type="title"/>
          </p:nvPr>
        </p:nvSpPr>
        <p:spPr>
          <a:xfrm>
            <a:off x="430212" y="12700"/>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B Ranking</a:t>
            </a:r>
            <a:endParaRPr/>
          </a:p>
        </p:txBody>
      </p:sp>
      <p:sp>
        <p:nvSpPr>
          <p:cNvPr id="176" name="Google Shape;176;p19"/>
          <p:cNvSpPr txBox="1"/>
          <p:nvPr/>
        </p:nvSpPr>
        <p:spPr>
          <a:xfrm>
            <a:off x="1082675" y="1338262"/>
            <a:ext cx="7021512" cy="4000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000"/>
              <a:buFont typeface="Calibri"/>
              <a:buNone/>
            </a:pPr>
            <a:r>
              <a:rPr lang="en-US" sz="2000" b="0" i="0" u="none">
                <a:solidFill>
                  <a:schemeClr val="lt1"/>
                </a:solidFill>
                <a:latin typeface="Calibri"/>
                <a:ea typeface="Calibri"/>
                <a:cs typeface="Calibri"/>
                <a:sym typeface="Calibri"/>
              </a:rPr>
              <a:t>Now, we want to rank the first and the last column with B ranking</a:t>
            </a:r>
            <a:endParaRPr/>
          </a:p>
        </p:txBody>
      </p:sp>
      <p:cxnSp>
        <p:nvCxnSpPr>
          <p:cNvPr id="177" name="Google Shape;177;p19"/>
          <p:cNvCxnSpPr/>
          <p:nvPr/>
        </p:nvCxnSpPr>
        <p:spPr>
          <a:xfrm>
            <a:off x="4938712" y="5635625"/>
            <a:ext cx="603250" cy="0"/>
          </a:xfrm>
          <a:prstGeom prst="straightConnector1">
            <a:avLst/>
          </a:prstGeom>
          <a:noFill/>
          <a:ln w="9525" cap="flat" cmpd="sng">
            <a:solidFill>
              <a:schemeClr val="dk1"/>
            </a:solidFill>
            <a:prstDash val="solid"/>
            <a:miter lim="800000"/>
            <a:headEnd type="none" w="med" len="med"/>
            <a:tailEnd type="triangle" w="med" len="med"/>
          </a:ln>
        </p:spPr>
      </p:cxnSp>
      <p:grpSp>
        <p:nvGrpSpPr>
          <p:cNvPr id="178" name="Google Shape;178;p19"/>
          <p:cNvGrpSpPr/>
          <p:nvPr/>
        </p:nvGrpSpPr>
        <p:grpSpPr>
          <a:xfrm>
            <a:off x="2790825" y="2057400"/>
            <a:ext cx="1631950" cy="2457450"/>
            <a:chOff x="2956387" y="2624733"/>
            <a:chExt cx="1632238" cy="2457363"/>
          </a:xfrm>
        </p:grpSpPr>
        <p:sp>
          <p:nvSpPr>
            <p:cNvPr id="179" name="Google Shape;179;p19"/>
            <p:cNvSpPr txBox="1"/>
            <p:nvPr/>
          </p:nvSpPr>
          <p:spPr>
            <a:xfrm>
              <a:off x="3384322" y="3050771"/>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p:txBody>
        </p:sp>
        <p:sp>
          <p:nvSpPr>
            <p:cNvPr id="180" name="Google Shape;180;p19"/>
            <p:cNvSpPr txBox="1"/>
            <p:nvPr/>
          </p:nvSpPr>
          <p:spPr>
            <a:xfrm>
              <a:off x="2956387" y="2624733"/>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First Column Rank</a:t>
              </a:r>
              <a:endParaRPr/>
            </a:p>
          </p:txBody>
        </p:sp>
      </p:grpSp>
      <p:grpSp>
        <p:nvGrpSpPr>
          <p:cNvPr id="181" name="Google Shape;181;p19"/>
          <p:cNvGrpSpPr/>
          <p:nvPr/>
        </p:nvGrpSpPr>
        <p:grpSpPr>
          <a:xfrm>
            <a:off x="5873750" y="2111375"/>
            <a:ext cx="1631950" cy="2457450"/>
            <a:chOff x="2956388" y="2624733"/>
            <a:chExt cx="1632238" cy="2457363"/>
          </a:xfrm>
        </p:grpSpPr>
        <p:sp>
          <p:nvSpPr>
            <p:cNvPr id="182" name="Google Shape;182;p19"/>
            <p:cNvSpPr txBox="1"/>
            <p:nvPr/>
          </p:nvSpPr>
          <p:spPr>
            <a:xfrm>
              <a:off x="3384322" y="3050771"/>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p:txBody>
        </p:sp>
        <p:sp>
          <p:nvSpPr>
            <p:cNvPr id="183" name="Google Shape;183;p19"/>
            <p:cNvSpPr txBox="1"/>
            <p:nvPr/>
          </p:nvSpPr>
          <p:spPr>
            <a:xfrm>
              <a:off x="2956388" y="2624733"/>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Last Column Rank</a:t>
              </a:r>
              <a:endParaRPr/>
            </a:p>
          </p:txBody>
        </p:sp>
      </p:grpSp>
      <p:sp>
        <p:nvSpPr>
          <p:cNvPr id="184" name="Google Shape;184;p19"/>
          <p:cNvSpPr txBox="1"/>
          <p:nvPr/>
        </p:nvSpPr>
        <p:spPr>
          <a:xfrm>
            <a:off x="3560762" y="2484437"/>
            <a:ext cx="342900" cy="20304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2</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3</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p:txBody>
      </p:sp>
      <p:sp>
        <p:nvSpPr>
          <p:cNvPr id="185" name="Google Shape;185;p19"/>
          <p:cNvSpPr txBox="1"/>
          <p:nvPr/>
        </p:nvSpPr>
        <p:spPr>
          <a:xfrm>
            <a:off x="6645275" y="2536825"/>
            <a:ext cx="342900" cy="203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2</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3</a:t>
            </a:r>
            <a:endParaRPr/>
          </a:p>
        </p:txBody>
      </p:sp>
      <p:sp>
        <p:nvSpPr>
          <p:cNvPr id="186" name="Google Shape;186;p19"/>
          <p:cNvSpPr/>
          <p:nvPr/>
        </p:nvSpPr>
        <p:spPr>
          <a:xfrm rot="10800000">
            <a:off x="673100" y="4795837"/>
            <a:ext cx="4065587" cy="749300"/>
          </a:xfrm>
          <a:prstGeom prst="wedgeRoundRectCallout">
            <a:avLst>
              <a:gd name="adj1" fmla="val 6300"/>
              <a:gd name="adj2" fmla="val 24300"/>
              <a:gd name="adj3" fmla="val 0"/>
            </a:avLst>
          </a:prstGeom>
          <a:gradFill>
            <a:gsLst>
              <a:gs pos="0">
                <a:srgbClr val="81B861"/>
              </a:gs>
              <a:gs pos="50000">
                <a:srgbClr val="6FB242"/>
              </a:gs>
              <a:gs pos="100000">
                <a:srgbClr val="61A235"/>
              </a:gs>
            </a:gsLst>
            <a:lin ang="5400000" scaled="0"/>
          </a:gra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187" name="Google Shape;187;p19"/>
          <p:cNvSpPr txBox="1"/>
          <p:nvPr/>
        </p:nvSpPr>
        <p:spPr>
          <a:xfrm>
            <a:off x="950912" y="4846637"/>
            <a:ext cx="3509962" cy="64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Do we need to store all the ranks for the first column? </a:t>
            </a:r>
            <a:endParaRPr/>
          </a:p>
        </p:txBody>
      </p:sp>
      <p:sp>
        <p:nvSpPr>
          <p:cNvPr id="188" name="Google Shape;188;p19"/>
          <p:cNvSpPr txBox="1"/>
          <p:nvPr/>
        </p:nvSpPr>
        <p:spPr>
          <a:xfrm>
            <a:off x="9474200" y="3260725"/>
            <a:ext cx="342900" cy="20304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p:txBody>
      </p:sp>
      <p:sp>
        <p:nvSpPr>
          <p:cNvPr id="189" name="Google Shape;189;p19"/>
          <p:cNvSpPr txBox="1"/>
          <p:nvPr/>
        </p:nvSpPr>
        <p:spPr>
          <a:xfrm>
            <a:off x="10164762" y="3260725"/>
            <a:ext cx="781050" cy="20304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 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 5)</a:t>
            </a:r>
            <a:endParaRPr/>
          </a:p>
          <a:p>
            <a:pPr marL="0" marR="0" lvl="0" indent="0" algn="l" rtl="0">
              <a:lnSpc>
                <a:spcPct val="100000"/>
              </a:lnSpc>
              <a:spcBef>
                <a:spcPts val="0"/>
              </a:spcBef>
              <a:spcAft>
                <a:spcPts val="0"/>
              </a:spcAft>
              <a:buClr>
                <a:schemeClr val="lt1"/>
              </a:buClr>
              <a:buSzPts val="1800"/>
              <a:buFont typeface="Calibri"/>
              <a:buNone/>
            </a:pPr>
            <a:endParaRPr sz="1800" b="1" i="0" u="none">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endParaRPr sz="1800" b="1" i="0" u="none">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endParaRPr sz="1800" b="1" i="0" u="none">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[5, 7)</a:t>
            </a:r>
            <a:endParaRPr/>
          </a:p>
          <a:p>
            <a:pPr marL="0" marR="0" lvl="0" indent="0" algn="l" rtl="0">
              <a:lnSpc>
                <a:spcPct val="100000"/>
              </a:lnSpc>
              <a:spcBef>
                <a:spcPts val="0"/>
              </a:spcBef>
              <a:spcAft>
                <a:spcPts val="0"/>
              </a:spcAft>
              <a:buNone/>
            </a:pPr>
            <a:endParaRPr sz="1800" b="1" i="0" u="none">
              <a:solidFill>
                <a:srgbClr val="92D050"/>
              </a:solidFill>
              <a:latin typeface="Calibri"/>
              <a:ea typeface="Calibri"/>
              <a:cs typeface="Calibri"/>
              <a:sym typeface="Calibri"/>
            </a:endParaRPr>
          </a:p>
        </p:txBody>
      </p:sp>
      <p:cxnSp>
        <p:nvCxnSpPr>
          <p:cNvPr id="190" name="Google Shape;190;p19"/>
          <p:cNvCxnSpPr/>
          <p:nvPr/>
        </p:nvCxnSpPr>
        <p:spPr>
          <a:xfrm>
            <a:off x="9817100" y="3441700"/>
            <a:ext cx="347662" cy="0"/>
          </a:xfrm>
          <a:prstGeom prst="straightConnector1">
            <a:avLst/>
          </a:prstGeom>
          <a:noFill/>
          <a:ln w="9525" cap="flat" cmpd="sng">
            <a:solidFill>
              <a:srgbClr val="92D050"/>
            </a:solidFill>
            <a:prstDash val="solid"/>
            <a:miter lim="800000"/>
            <a:headEnd type="none" w="med" len="med"/>
            <a:tailEnd type="triangle" w="med" len="med"/>
          </a:ln>
        </p:spPr>
      </p:cxnSp>
      <p:cxnSp>
        <p:nvCxnSpPr>
          <p:cNvPr id="191" name="Google Shape;191;p19"/>
          <p:cNvCxnSpPr/>
          <p:nvPr/>
        </p:nvCxnSpPr>
        <p:spPr>
          <a:xfrm>
            <a:off x="9817100" y="3727450"/>
            <a:ext cx="347662" cy="0"/>
          </a:xfrm>
          <a:prstGeom prst="straightConnector1">
            <a:avLst/>
          </a:prstGeom>
          <a:noFill/>
          <a:ln w="9525" cap="flat" cmpd="sng">
            <a:solidFill>
              <a:srgbClr val="92D050"/>
            </a:solidFill>
            <a:prstDash val="solid"/>
            <a:miter lim="800000"/>
            <a:headEnd type="none" w="med" len="med"/>
            <a:tailEnd type="triangle" w="med" len="med"/>
          </a:ln>
        </p:spPr>
      </p:cxnSp>
      <p:cxnSp>
        <p:nvCxnSpPr>
          <p:cNvPr id="192" name="Google Shape;192;p19"/>
          <p:cNvCxnSpPr/>
          <p:nvPr/>
        </p:nvCxnSpPr>
        <p:spPr>
          <a:xfrm>
            <a:off x="9817100" y="4846637"/>
            <a:ext cx="347662" cy="0"/>
          </a:xfrm>
          <a:prstGeom prst="straightConnector1">
            <a:avLst/>
          </a:prstGeom>
          <a:noFill/>
          <a:ln w="9525" cap="flat" cmpd="sng">
            <a:solidFill>
              <a:srgbClr val="92D050"/>
            </a:solidFill>
            <a:prstDash val="solid"/>
            <a:miter lim="800000"/>
            <a:headEnd type="none" w="med" len="med"/>
            <a:tailEnd type="triangle" w="med" len="med"/>
          </a:ln>
        </p:spPr>
      </p:cxnSp>
      <p:grpSp>
        <p:nvGrpSpPr>
          <p:cNvPr id="193" name="Google Shape;193;p19"/>
          <p:cNvGrpSpPr/>
          <p:nvPr/>
        </p:nvGrpSpPr>
        <p:grpSpPr>
          <a:xfrm>
            <a:off x="1473200" y="2722562"/>
            <a:ext cx="8343900" cy="3519487"/>
            <a:chOff x="1472565" y="2722054"/>
            <a:chExt cx="8344766" cy="3519772"/>
          </a:xfrm>
        </p:grpSpPr>
        <p:sp>
          <p:nvSpPr>
            <p:cNvPr id="194" name="Google Shape;194;p19"/>
            <p:cNvSpPr txBox="1"/>
            <p:nvPr/>
          </p:nvSpPr>
          <p:spPr>
            <a:xfrm>
              <a:off x="1472565" y="5595495"/>
              <a:ext cx="834476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The answer is no! The column is already sorted so we only need to memorize the starting and the ending point for each symbol.</a:t>
              </a:r>
              <a:endParaRPr/>
            </a:p>
          </p:txBody>
        </p:sp>
        <p:sp>
          <p:nvSpPr>
            <p:cNvPr id="195" name="Google Shape;195;p19"/>
            <p:cNvSpPr/>
            <p:nvPr/>
          </p:nvSpPr>
          <p:spPr>
            <a:xfrm>
              <a:off x="2558528" y="2722054"/>
              <a:ext cx="2003633" cy="1446329"/>
            </a:xfrm>
            <a:custGeom>
              <a:avLst/>
              <a:gdLst/>
              <a:ahLst/>
              <a:cxnLst/>
              <a:rect l="l" t="t" r="r" b="b"/>
              <a:pathLst>
                <a:path w="2003633" h="1446329" extrusionOk="0">
                  <a:moveTo>
                    <a:pt x="381671" y="485283"/>
                  </a:moveTo>
                  <a:lnTo>
                    <a:pt x="580774" y="209461"/>
                  </a:lnTo>
                  <a:lnTo>
                    <a:pt x="1001817" y="513392"/>
                  </a:lnTo>
                  <a:lnTo>
                    <a:pt x="1422859" y="209461"/>
                  </a:lnTo>
                  <a:lnTo>
                    <a:pt x="1621962" y="485283"/>
                  </a:lnTo>
                  <a:lnTo>
                    <a:pt x="1292420" y="723165"/>
                  </a:lnTo>
                  <a:lnTo>
                    <a:pt x="1621962" y="961046"/>
                  </a:lnTo>
                  <a:lnTo>
                    <a:pt x="1422859" y="1236868"/>
                  </a:lnTo>
                  <a:lnTo>
                    <a:pt x="1001817" y="932937"/>
                  </a:lnTo>
                  <a:lnTo>
                    <a:pt x="580774" y="1236868"/>
                  </a:lnTo>
                  <a:lnTo>
                    <a:pt x="381671" y="961046"/>
                  </a:lnTo>
                  <a:lnTo>
                    <a:pt x="711213" y="723165"/>
                  </a:lnTo>
                  <a:lnTo>
                    <a:pt x="381671" y="485283"/>
                  </a:lnTo>
                  <a:close/>
                </a:path>
              </a:pathLst>
            </a:custGeom>
            <a:solidFill>
              <a:srgbClr val="FF0000">
                <a:alpha val="4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title"/>
          </p:nvPr>
        </p:nvSpPr>
        <p:spPr>
          <a:xfrm>
            <a:off x="387350" y="19050"/>
            <a:ext cx="10515600" cy="13255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LF Mapping</a:t>
            </a:r>
            <a:endParaRPr/>
          </a:p>
        </p:txBody>
      </p:sp>
      <p:cxnSp>
        <p:nvCxnSpPr>
          <p:cNvPr id="201" name="Google Shape;201;p20"/>
          <p:cNvCxnSpPr/>
          <p:nvPr/>
        </p:nvCxnSpPr>
        <p:spPr>
          <a:xfrm>
            <a:off x="4616450" y="6192837"/>
            <a:ext cx="520700" cy="0"/>
          </a:xfrm>
          <a:prstGeom prst="straightConnector1">
            <a:avLst/>
          </a:prstGeom>
          <a:noFill/>
          <a:ln w="9525" cap="flat" cmpd="sng">
            <a:solidFill>
              <a:schemeClr val="dk1"/>
            </a:solidFill>
            <a:prstDash val="solid"/>
            <a:miter lim="800000"/>
            <a:headEnd type="none" w="med" len="med"/>
            <a:tailEnd type="triangle" w="med" len="med"/>
          </a:ln>
        </p:spPr>
      </p:cxnSp>
      <p:grpSp>
        <p:nvGrpSpPr>
          <p:cNvPr id="202" name="Google Shape;202;p20"/>
          <p:cNvGrpSpPr/>
          <p:nvPr/>
        </p:nvGrpSpPr>
        <p:grpSpPr>
          <a:xfrm>
            <a:off x="962025" y="3436937"/>
            <a:ext cx="3238500" cy="2573337"/>
            <a:chOff x="2907898" y="1518975"/>
            <a:chExt cx="3747170" cy="2780371"/>
          </a:xfrm>
        </p:grpSpPr>
        <p:grpSp>
          <p:nvGrpSpPr>
            <p:cNvPr id="203" name="Google Shape;203;p20"/>
            <p:cNvGrpSpPr/>
            <p:nvPr/>
          </p:nvGrpSpPr>
          <p:grpSpPr>
            <a:xfrm>
              <a:off x="2936040" y="1528534"/>
              <a:ext cx="1632238" cy="2770812"/>
              <a:chOff x="2753160" y="2311284"/>
              <a:chExt cx="1632238" cy="2770812"/>
            </a:xfrm>
          </p:grpSpPr>
          <p:sp>
            <p:nvSpPr>
              <p:cNvPr id="204" name="Google Shape;204;p20"/>
              <p:cNvSpPr txBox="1"/>
              <p:nvPr/>
            </p:nvSpPr>
            <p:spPr>
              <a:xfrm>
                <a:off x="3384322" y="3050771"/>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p:txBody>
          </p:sp>
          <p:sp>
            <p:nvSpPr>
              <p:cNvPr id="205" name="Google Shape;205;p20"/>
              <p:cNvSpPr txBox="1"/>
              <p:nvPr/>
            </p:nvSpPr>
            <p:spPr>
              <a:xfrm>
                <a:off x="2753160" y="2311284"/>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First Column Rank</a:t>
                </a:r>
                <a:endParaRPr/>
              </a:p>
            </p:txBody>
          </p:sp>
        </p:grpSp>
        <p:grpSp>
          <p:nvGrpSpPr>
            <p:cNvPr id="206" name="Google Shape;206;p20"/>
            <p:cNvGrpSpPr/>
            <p:nvPr/>
          </p:nvGrpSpPr>
          <p:grpSpPr>
            <a:xfrm>
              <a:off x="5022830" y="1518975"/>
              <a:ext cx="1632238" cy="2780370"/>
              <a:chOff x="2961273" y="2301726"/>
              <a:chExt cx="1632238" cy="2780370"/>
            </a:xfrm>
          </p:grpSpPr>
          <p:sp>
            <p:nvSpPr>
              <p:cNvPr id="207" name="Google Shape;207;p20"/>
              <p:cNvSpPr txBox="1"/>
              <p:nvPr/>
            </p:nvSpPr>
            <p:spPr>
              <a:xfrm>
                <a:off x="3384322" y="3050771"/>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p:txBody>
          </p:sp>
          <p:sp>
            <p:nvSpPr>
              <p:cNvPr id="208" name="Google Shape;208;p20"/>
              <p:cNvSpPr txBox="1"/>
              <p:nvPr/>
            </p:nvSpPr>
            <p:spPr>
              <a:xfrm>
                <a:off x="2961273" y="2301726"/>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Last Column Rank</a:t>
                </a:r>
                <a:endParaRPr/>
              </a:p>
            </p:txBody>
          </p:sp>
        </p:grpSp>
        <p:sp>
          <p:nvSpPr>
            <p:cNvPr id="209" name="Google Shape;209;p20"/>
            <p:cNvSpPr txBox="1"/>
            <p:nvPr/>
          </p:nvSpPr>
          <p:spPr>
            <a:xfrm>
              <a:off x="5788777" y="2268020"/>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2</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3</a:t>
              </a:r>
              <a:endParaRPr/>
            </a:p>
          </p:txBody>
        </p:sp>
        <p:sp>
          <p:nvSpPr>
            <p:cNvPr id="210" name="Google Shape;210;p20"/>
            <p:cNvSpPr txBox="1"/>
            <p:nvPr/>
          </p:nvSpPr>
          <p:spPr>
            <a:xfrm>
              <a:off x="2907898" y="2268019"/>
              <a:ext cx="782434" cy="18954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dirty="0">
                  <a:solidFill>
                    <a:srgbClr val="92D050"/>
                  </a:solidFill>
                  <a:latin typeface="Calibri"/>
                  <a:ea typeface="Calibri"/>
                  <a:cs typeface="Calibri"/>
                  <a:sym typeface="Calibri"/>
                </a:rPr>
                <a:t>[0, 1)</a:t>
              </a:r>
              <a:endParaRPr dirty="0"/>
            </a:p>
            <a:p>
              <a:pPr marL="0" marR="0" lvl="0" indent="0" algn="l" rtl="0">
                <a:lnSpc>
                  <a:spcPct val="100000"/>
                </a:lnSpc>
                <a:spcBef>
                  <a:spcPts val="0"/>
                </a:spcBef>
                <a:spcAft>
                  <a:spcPts val="0"/>
                </a:spcAft>
                <a:buClr>
                  <a:srgbClr val="92D050"/>
                </a:buClr>
                <a:buSzPts val="1800"/>
                <a:buFont typeface="Calibri"/>
                <a:buNone/>
              </a:pPr>
              <a:r>
                <a:rPr lang="en-US" sz="1800" b="1" i="0" u="none" dirty="0">
                  <a:solidFill>
                    <a:srgbClr val="92D050"/>
                  </a:solidFill>
                  <a:latin typeface="Calibri"/>
                  <a:ea typeface="Calibri"/>
                  <a:cs typeface="Calibri"/>
                  <a:sym typeface="Calibri"/>
                </a:rPr>
                <a:t>[1, 5)</a:t>
              </a:r>
              <a:endParaRPr dirty="0"/>
            </a:p>
            <a:p>
              <a:pPr marL="0" marR="0" lvl="0" indent="0" algn="l" rtl="0">
                <a:lnSpc>
                  <a:spcPct val="100000"/>
                </a:lnSpc>
                <a:spcBef>
                  <a:spcPts val="0"/>
                </a:spcBef>
                <a:spcAft>
                  <a:spcPts val="0"/>
                </a:spcAft>
                <a:buClr>
                  <a:schemeClr val="lt1"/>
                </a:buClr>
                <a:buSzPts val="1800"/>
                <a:buFont typeface="Calibri"/>
                <a:buNone/>
              </a:pPr>
              <a:endParaRPr sz="1800" b="1" i="0" u="none" dirty="0">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endParaRPr sz="1800" b="1" i="0" u="none" dirty="0">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i="0" u="none" dirty="0" smtClean="0">
                  <a:solidFill>
                    <a:srgbClr val="92D050"/>
                  </a:solidFill>
                  <a:latin typeface="Calibri"/>
                  <a:ea typeface="Calibri"/>
                  <a:cs typeface="Calibri"/>
                  <a:sym typeface="Calibri"/>
                </a:rPr>
                <a:t>[</a:t>
              </a:r>
              <a:r>
                <a:rPr lang="en-US" sz="1800" b="1" i="0" u="none" dirty="0">
                  <a:solidFill>
                    <a:srgbClr val="92D050"/>
                  </a:solidFill>
                  <a:latin typeface="Calibri"/>
                  <a:ea typeface="Calibri"/>
                  <a:cs typeface="Calibri"/>
                  <a:sym typeface="Calibri"/>
                </a:rPr>
                <a:t>5, 7)</a:t>
              </a:r>
              <a:endParaRPr dirty="0"/>
            </a:p>
            <a:p>
              <a:pPr marL="0" marR="0" lvl="0" indent="0" algn="l" rtl="0">
                <a:lnSpc>
                  <a:spcPct val="100000"/>
                </a:lnSpc>
                <a:spcBef>
                  <a:spcPts val="0"/>
                </a:spcBef>
                <a:spcAft>
                  <a:spcPts val="0"/>
                </a:spcAft>
                <a:buNone/>
              </a:pPr>
              <a:endParaRPr sz="1800" b="1" i="0" u="none" dirty="0">
                <a:solidFill>
                  <a:srgbClr val="92D050"/>
                </a:solidFill>
                <a:latin typeface="Calibri"/>
                <a:ea typeface="Calibri"/>
                <a:cs typeface="Calibri"/>
                <a:sym typeface="Calibri"/>
              </a:endParaRPr>
            </a:p>
          </p:txBody>
        </p:sp>
      </p:grpSp>
      <p:sp>
        <p:nvSpPr>
          <p:cNvPr id="211" name="Google Shape;211;p20"/>
          <p:cNvSpPr txBox="1"/>
          <p:nvPr/>
        </p:nvSpPr>
        <p:spPr>
          <a:xfrm>
            <a:off x="962025" y="1169987"/>
            <a:ext cx="10002837" cy="14779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We use LF mapping to find indices where the given pattern occurs in the original sequence. Unfortunately, this step is not enough because it can only give us information about positions in the first column. </a:t>
            </a:r>
            <a:endParaRPr/>
          </a:p>
          <a:p>
            <a:pPr marL="0" marR="0" lvl="0" indent="0" algn="just"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Let’s assume that our pattern is </a:t>
            </a:r>
            <a:r>
              <a:rPr lang="en-US" sz="1800" b="1" i="0" u="none">
                <a:solidFill>
                  <a:srgbClr val="FF0000"/>
                </a:solidFill>
                <a:latin typeface="Calibri"/>
                <a:ea typeface="Calibri"/>
                <a:cs typeface="Calibri"/>
                <a:sym typeface="Calibri"/>
              </a:rPr>
              <a:t>aba</a:t>
            </a:r>
            <a:r>
              <a:rPr lang="en-US" sz="1800" b="0" i="0" u="none">
                <a:solidFill>
                  <a:schemeClr val="lt1"/>
                </a:solidFill>
                <a:latin typeface="Calibri"/>
                <a:ea typeface="Calibri"/>
                <a:cs typeface="Calibri"/>
                <a:sym typeface="Calibri"/>
              </a:rPr>
              <a:t>. Starting from its last symbol </a:t>
            </a:r>
            <a:r>
              <a:rPr lang="en-US" sz="1800" b="1" i="0" u="none">
                <a:solidFill>
                  <a:srgbClr val="FF0000"/>
                </a:solidFill>
                <a:latin typeface="Calibri"/>
                <a:ea typeface="Calibri"/>
                <a:cs typeface="Calibri"/>
                <a:sym typeface="Calibri"/>
              </a:rPr>
              <a:t>a</a:t>
            </a:r>
            <a:r>
              <a:rPr lang="en-US" sz="1800" b="0" i="0" u="none">
                <a:solidFill>
                  <a:schemeClr val="lt1"/>
                </a:solidFill>
                <a:latin typeface="Calibri"/>
                <a:ea typeface="Calibri"/>
                <a:cs typeface="Calibri"/>
                <a:sym typeface="Calibri"/>
              </a:rPr>
              <a:t> we start searching by going through the first column, where we instantly find the rows that we want to observe in the last column.</a:t>
            </a:r>
            <a:endParaRPr/>
          </a:p>
        </p:txBody>
      </p:sp>
      <p:sp>
        <p:nvSpPr>
          <p:cNvPr id="212" name="Google Shape;212;p20"/>
          <p:cNvSpPr txBox="1"/>
          <p:nvPr/>
        </p:nvSpPr>
        <p:spPr>
          <a:xfrm>
            <a:off x="1585912" y="4471987"/>
            <a:ext cx="2298700" cy="1085850"/>
          </a:xfrm>
          <a:prstGeom prst="rect">
            <a:avLst/>
          </a:prstGeom>
          <a:solidFill>
            <a:srgbClr val="FFFF00">
              <a:alpha val="4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grpSp>
        <p:nvGrpSpPr>
          <p:cNvPr id="213" name="Google Shape;213;p20"/>
          <p:cNvGrpSpPr/>
          <p:nvPr/>
        </p:nvGrpSpPr>
        <p:grpSpPr>
          <a:xfrm>
            <a:off x="4384675" y="3444875"/>
            <a:ext cx="3235325" cy="2565400"/>
            <a:chOff x="2907898" y="1528536"/>
            <a:chExt cx="3742284" cy="2770810"/>
          </a:xfrm>
        </p:grpSpPr>
        <p:grpSp>
          <p:nvGrpSpPr>
            <p:cNvPr id="214" name="Google Shape;214;p20"/>
            <p:cNvGrpSpPr/>
            <p:nvPr/>
          </p:nvGrpSpPr>
          <p:grpSpPr>
            <a:xfrm>
              <a:off x="2922532" y="1528536"/>
              <a:ext cx="1632238" cy="2770810"/>
              <a:chOff x="2739652" y="2311286"/>
              <a:chExt cx="1632238" cy="2770810"/>
            </a:xfrm>
          </p:grpSpPr>
          <p:sp>
            <p:nvSpPr>
              <p:cNvPr id="215" name="Google Shape;215;p20"/>
              <p:cNvSpPr txBox="1"/>
              <p:nvPr/>
            </p:nvSpPr>
            <p:spPr>
              <a:xfrm>
                <a:off x="3384322" y="3050771"/>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p:txBody>
          </p:sp>
          <p:sp>
            <p:nvSpPr>
              <p:cNvPr id="216" name="Google Shape;216;p20"/>
              <p:cNvSpPr txBox="1"/>
              <p:nvPr/>
            </p:nvSpPr>
            <p:spPr>
              <a:xfrm>
                <a:off x="2739652" y="2311286"/>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First Column Rank</a:t>
                </a:r>
                <a:endParaRPr/>
              </a:p>
            </p:txBody>
          </p:sp>
        </p:grpSp>
        <p:grpSp>
          <p:nvGrpSpPr>
            <p:cNvPr id="217" name="Google Shape;217;p20"/>
            <p:cNvGrpSpPr/>
            <p:nvPr/>
          </p:nvGrpSpPr>
          <p:grpSpPr>
            <a:xfrm>
              <a:off x="5017944" y="1528536"/>
              <a:ext cx="1632238" cy="2770809"/>
              <a:chOff x="2956387" y="2311287"/>
              <a:chExt cx="1632238" cy="2770809"/>
            </a:xfrm>
          </p:grpSpPr>
          <p:sp>
            <p:nvSpPr>
              <p:cNvPr id="218" name="Google Shape;218;p20"/>
              <p:cNvSpPr txBox="1"/>
              <p:nvPr/>
            </p:nvSpPr>
            <p:spPr>
              <a:xfrm>
                <a:off x="3384322" y="3050771"/>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p:txBody>
          </p:sp>
          <p:sp>
            <p:nvSpPr>
              <p:cNvPr id="219" name="Google Shape;219;p20"/>
              <p:cNvSpPr txBox="1"/>
              <p:nvPr/>
            </p:nvSpPr>
            <p:spPr>
              <a:xfrm>
                <a:off x="2956387" y="2311287"/>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Last Column Rank</a:t>
                </a:r>
                <a:endParaRPr/>
              </a:p>
            </p:txBody>
          </p:sp>
        </p:grpSp>
        <p:sp>
          <p:nvSpPr>
            <p:cNvPr id="220" name="Google Shape;220;p20"/>
            <p:cNvSpPr txBox="1"/>
            <p:nvPr/>
          </p:nvSpPr>
          <p:spPr>
            <a:xfrm>
              <a:off x="5788777" y="2268020"/>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2</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3</a:t>
              </a:r>
              <a:endParaRPr/>
            </a:p>
          </p:txBody>
        </p:sp>
        <p:sp>
          <p:nvSpPr>
            <p:cNvPr id="221" name="Google Shape;221;p20"/>
            <p:cNvSpPr txBox="1"/>
            <p:nvPr/>
          </p:nvSpPr>
          <p:spPr>
            <a:xfrm>
              <a:off x="2907898" y="2268019"/>
              <a:ext cx="782434"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 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 5)</a:t>
              </a:r>
              <a:endParaRPr/>
            </a:p>
            <a:p>
              <a:pPr marL="0" marR="0" lvl="0" indent="0" algn="l" rtl="0">
                <a:lnSpc>
                  <a:spcPct val="100000"/>
                </a:lnSpc>
                <a:spcBef>
                  <a:spcPts val="0"/>
                </a:spcBef>
                <a:spcAft>
                  <a:spcPts val="0"/>
                </a:spcAft>
                <a:buClr>
                  <a:schemeClr val="lt1"/>
                </a:buClr>
                <a:buSzPts val="1800"/>
                <a:buFont typeface="Calibri"/>
                <a:buNone/>
              </a:pPr>
              <a:endParaRPr sz="1800" b="1" i="0" u="none">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endParaRPr sz="1800" b="1" i="0" u="none">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endParaRPr sz="1800" b="1" i="0" u="none">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[5, 7)</a:t>
              </a:r>
              <a:endParaRPr/>
            </a:p>
            <a:p>
              <a:pPr marL="0" marR="0" lvl="0" indent="0" algn="l" rtl="0">
                <a:lnSpc>
                  <a:spcPct val="100000"/>
                </a:lnSpc>
                <a:spcBef>
                  <a:spcPts val="0"/>
                </a:spcBef>
                <a:spcAft>
                  <a:spcPts val="0"/>
                </a:spcAft>
                <a:buNone/>
              </a:pPr>
              <a:endParaRPr sz="1800" b="1" i="0" u="none">
                <a:solidFill>
                  <a:srgbClr val="92D050"/>
                </a:solidFill>
                <a:latin typeface="Calibri"/>
                <a:ea typeface="Calibri"/>
                <a:cs typeface="Calibri"/>
                <a:sym typeface="Calibri"/>
              </a:endParaRPr>
            </a:p>
          </p:txBody>
        </p:sp>
      </p:grpSp>
      <p:sp>
        <p:nvSpPr>
          <p:cNvPr id="222" name="Google Shape;222;p20"/>
          <p:cNvSpPr txBox="1"/>
          <p:nvPr/>
        </p:nvSpPr>
        <p:spPr>
          <a:xfrm rot="10800000" flipH="1">
            <a:off x="5010150" y="5554662"/>
            <a:ext cx="2298700" cy="546100"/>
          </a:xfrm>
          <a:prstGeom prst="rect">
            <a:avLst/>
          </a:prstGeom>
          <a:solidFill>
            <a:srgbClr val="FFFF00">
              <a:alpha val="4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223" name="Google Shape;223;p20"/>
          <p:cNvSpPr txBox="1"/>
          <p:nvPr/>
        </p:nvSpPr>
        <p:spPr>
          <a:xfrm>
            <a:off x="6618287" y="5578475"/>
            <a:ext cx="593725" cy="249237"/>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224" name="Google Shape;224;p20"/>
          <p:cNvSpPr txBox="1"/>
          <p:nvPr/>
        </p:nvSpPr>
        <p:spPr>
          <a:xfrm>
            <a:off x="3175000" y="4757737"/>
            <a:ext cx="593725" cy="249237"/>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225" name="Google Shape;225;p20"/>
          <p:cNvSpPr txBox="1"/>
          <p:nvPr/>
        </p:nvSpPr>
        <p:spPr>
          <a:xfrm>
            <a:off x="3155950" y="4471987"/>
            <a:ext cx="592137" cy="249237"/>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226" name="Google Shape;226;p20"/>
          <p:cNvSpPr txBox="1"/>
          <p:nvPr/>
        </p:nvSpPr>
        <p:spPr>
          <a:xfrm>
            <a:off x="6618287" y="5864225"/>
            <a:ext cx="593725" cy="249237"/>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227" name="Google Shape;227;p20"/>
          <p:cNvSpPr txBox="1"/>
          <p:nvPr/>
        </p:nvSpPr>
        <p:spPr>
          <a:xfrm>
            <a:off x="3249612" y="3055937"/>
            <a:ext cx="508000"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Calibri"/>
              <a:buNone/>
            </a:pPr>
            <a:r>
              <a:rPr lang="en-US" sz="2000" b="1" i="0" u="none">
                <a:solidFill>
                  <a:srgbClr val="FF0000"/>
                </a:solidFill>
                <a:latin typeface="Calibri"/>
                <a:ea typeface="Calibri"/>
                <a:cs typeface="Calibri"/>
                <a:sym typeface="Calibri"/>
              </a:rPr>
              <a:t>b</a:t>
            </a:r>
            <a:endParaRPr/>
          </a:p>
        </p:txBody>
      </p:sp>
      <p:sp>
        <p:nvSpPr>
          <p:cNvPr id="228" name="Google Shape;228;p20"/>
          <p:cNvSpPr txBox="1"/>
          <p:nvPr/>
        </p:nvSpPr>
        <p:spPr>
          <a:xfrm>
            <a:off x="6643687" y="3055937"/>
            <a:ext cx="508000"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Calibri"/>
              <a:buNone/>
            </a:pPr>
            <a:r>
              <a:rPr lang="en-US" sz="2000" b="1" i="0" u="none">
                <a:solidFill>
                  <a:srgbClr val="FF0000"/>
                </a:solidFill>
                <a:latin typeface="Calibri"/>
                <a:ea typeface="Calibri"/>
                <a:cs typeface="Calibri"/>
                <a:sym typeface="Calibri"/>
              </a:rPr>
              <a:t>a</a:t>
            </a:r>
            <a:endParaRPr/>
          </a:p>
        </p:txBody>
      </p:sp>
      <p:grpSp>
        <p:nvGrpSpPr>
          <p:cNvPr id="229" name="Google Shape;229;p20"/>
          <p:cNvGrpSpPr/>
          <p:nvPr/>
        </p:nvGrpSpPr>
        <p:grpSpPr>
          <a:xfrm>
            <a:off x="7808912" y="3444875"/>
            <a:ext cx="4192587" cy="2747962"/>
            <a:chOff x="7809184" y="3445344"/>
            <a:chExt cx="4192246" cy="2747500"/>
          </a:xfrm>
        </p:grpSpPr>
        <p:grpSp>
          <p:nvGrpSpPr>
            <p:cNvPr id="230" name="Google Shape;230;p20"/>
            <p:cNvGrpSpPr/>
            <p:nvPr/>
          </p:nvGrpSpPr>
          <p:grpSpPr>
            <a:xfrm>
              <a:off x="7809184" y="3445344"/>
              <a:ext cx="3293794" cy="2747500"/>
              <a:chOff x="7809184" y="3445344"/>
              <a:chExt cx="3293794" cy="2747500"/>
            </a:xfrm>
          </p:grpSpPr>
          <p:cxnSp>
            <p:nvCxnSpPr>
              <p:cNvPr id="231" name="Google Shape;231;p20"/>
              <p:cNvCxnSpPr/>
              <p:nvPr/>
            </p:nvCxnSpPr>
            <p:spPr>
              <a:xfrm>
                <a:off x="8039352" y="6192844"/>
                <a:ext cx="522246" cy="0"/>
              </a:xfrm>
              <a:prstGeom prst="straightConnector1">
                <a:avLst/>
              </a:prstGeom>
              <a:noFill/>
              <a:ln w="9525" cap="flat" cmpd="sng">
                <a:solidFill>
                  <a:schemeClr val="dk1"/>
                </a:solidFill>
                <a:prstDash val="solid"/>
                <a:miter lim="800000"/>
                <a:headEnd type="none" w="med" len="med"/>
                <a:tailEnd type="triangle" w="med" len="med"/>
              </a:ln>
            </p:spPr>
          </p:cxnSp>
          <p:grpSp>
            <p:nvGrpSpPr>
              <p:cNvPr id="232" name="Google Shape;232;p20"/>
              <p:cNvGrpSpPr/>
              <p:nvPr/>
            </p:nvGrpSpPr>
            <p:grpSpPr>
              <a:xfrm>
                <a:off x="7809184" y="3445344"/>
                <a:ext cx="3197832" cy="2564755"/>
                <a:chOff x="2907898" y="1528536"/>
                <a:chExt cx="3699051" cy="2770810"/>
              </a:xfrm>
            </p:grpSpPr>
            <p:grpSp>
              <p:nvGrpSpPr>
                <p:cNvPr id="233" name="Google Shape;233;p20"/>
                <p:cNvGrpSpPr/>
                <p:nvPr/>
              </p:nvGrpSpPr>
              <p:grpSpPr>
                <a:xfrm>
                  <a:off x="2907898" y="1534583"/>
                  <a:ext cx="1632238" cy="2764763"/>
                  <a:chOff x="2725018" y="2317333"/>
                  <a:chExt cx="1632238" cy="2764763"/>
                </a:xfrm>
              </p:grpSpPr>
              <p:sp>
                <p:nvSpPr>
                  <p:cNvPr id="234" name="Google Shape;234;p20"/>
                  <p:cNvSpPr txBox="1"/>
                  <p:nvPr/>
                </p:nvSpPr>
                <p:spPr>
                  <a:xfrm>
                    <a:off x="3384322" y="3050771"/>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p:txBody>
              </p:sp>
              <p:sp>
                <p:nvSpPr>
                  <p:cNvPr id="235" name="Google Shape;235;p20"/>
                  <p:cNvSpPr txBox="1"/>
                  <p:nvPr/>
                </p:nvSpPr>
                <p:spPr>
                  <a:xfrm>
                    <a:off x="2725018" y="2317333"/>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First Column Rank</a:t>
                    </a:r>
                    <a:endParaRPr/>
                  </a:p>
                </p:txBody>
              </p:sp>
            </p:grpSp>
            <p:grpSp>
              <p:nvGrpSpPr>
                <p:cNvPr id="236" name="Google Shape;236;p20"/>
                <p:cNvGrpSpPr/>
                <p:nvPr/>
              </p:nvGrpSpPr>
              <p:grpSpPr>
                <a:xfrm>
                  <a:off x="4974711" y="1528536"/>
                  <a:ext cx="1632238" cy="2770809"/>
                  <a:chOff x="2913154" y="2311287"/>
                  <a:chExt cx="1632238" cy="2770809"/>
                </a:xfrm>
              </p:grpSpPr>
              <p:sp>
                <p:nvSpPr>
                  <p:cNvPr id="237" name="Google Shape;237;p20"/>
                  <p:cNvSpPr txBox="1"/>
                  <p:nvPr/>
                </p:nvSpPr>
                <p:spPr>
                  <a:xfrm>
                    <a:off x="3384322" y="3050771"/>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b</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a:p>
                    <a:pPr marL="0" marR="0" lvl="0" indent="0" algn="l" rtl="0">
                      <a:lnSpc>
                        <a:spcPct val="100000"/>
                      </a:lnSpc>
                      <a:spcBef>
                        <a:spcPts val="0"/>
                      </a:spcBef>
                      <a:spcAft>
                        <a:spcPts val="0"/>
                      </a:spcAft>
                      <a:buClr>
                        <a:schemeClr val="lt1"/>
                      </a:buClr>
                      <a:buSzPts val="1800"/>
                      <a:buFont typeface="Calibri"/>
                      <a:buNone/>
                    </a:pPr>
                    <a:r>
                      <a:rPr lang="en-US" sz="1800" b="1" i="0" u="none">
                        <a:solidFill>
                          <a:schemeClr val="lt1"/>
                        </a:solidFill>
                        <a:latin typeface="Calibri"/>
                        <a:ea typeface="Calibri"/>
                        <a:cs typeface="Calibri"/>
                        <a:sym typeface="Calibri"/>
                      </a:rPr>
                      <a:t>a</a:t>
                    </a:r>
                    <a:endParaRPr/>
                  </a:p>
                </p:txBody>
              </p:sp>
              <p:sp>
                <p:nvSpPr>
                  <p:cNvPr id="238" name="Google Shape;238;p20"/>
                  <p:cNvSpPr txBox="1"/>
                  <p:nvPr/>
                </p:nvSpPr>
                <p:spPr>
                  <a:xfrm>
                    <a:off x="2913154" y="2311287"/>
                    <a:ext cx="1632238"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92D050"/>
                      </a:buClr>
                      <a:buSzPts val="1400"/>
                      <a:buFont typeface="Calibri"/>
                      <a:buNone/>
                    </a:pPr>
                    <a:r>
                      <a:rPr lang="en-US" sz="1400" b="0" i="0" u="none">
                        <a:solidFill>
                          <a:srgbClr val="92D050"/>
                        </a:solidFill>
                        <a:latin typeface="Calibri"/>
                        <a:ea typeface="Calibri"/>
                        <a:cs typeface="Calibri"/>
                        <a:sym typeface="Calibri"/>
                      </a:rPr>
                      <a:t>Last Column Rank</a:t>
                    </a:r>
                    <a:endParaRPr/>
                  </a:p>
                </p:txBody>
              </p:sp>
            </p:grpSp>
            <p:sp>
              <p:nvSpPr>
                <p:cNvPr id="239" name="Google Shape;239;p20"/>
                <p:cNvSpPr txBox="1"/>
                <p:nvPr/>
              </p:nvSpPr>
              <p:spPr>
                <a:xfrm>
                  <a:off x="5788777" y="2268020"/>
                  <a:ext cx="34289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2</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3</a:t>
                  </a:r>
                  <a:endParaRPr/>
                </a:p>
              </p:txBody>
            </p:sp>
            <p:sp>
              <p:nvSpPr>
                <p:cNvPr id="240" name="Google Shape;240;p20"/>
                <p:cNvSpPr txBox="1"/>
                <p:nvPr/>
              </p:nvSpPr>
              <p:spPr>
                <a:xfrm>
                  <a:off x="2907898" y="2268019"/>
                  <a:ext cx="782434"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[0, 1)</a:t>
                  </a:r>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[1, 5)</a:t>
                  </a:r>
                  <a:endParaRPr/>
                </a:p>
                <a:p>
                  <a:pPr marL="0" marR="0" lvl="0" indent="0" algn="l" rtl="0">
                    <a:lnSpc>
                      <a:spcPct val="100000"/>
                    </a:lnSpc>
                    <a:spcBef>
                      <a:spcPts val="0"/>
                    </a:spcBef>
                    <a:spcAft>
                      <a:spcPts val="0"/>
                    </a:spcAft>
                    <a:buClr>
                      <a:schemeClr val="lt1"/>
                    </a:buClr>
                    <a:buSzPts val="1800"/>
                    <a:buFont typeface="Calibri"/>
                    <a:buNone/>
                  </a:pPr>
                  <a:endParaRPr sz="1800" b="1" i="0" u="none">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endParaRPr sz="1800" b="1" i="0" u="none">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chemeClr val="lt1"/>
                    </a:buClr>
                    <a:buSzPts val="1800"/>
                    <a:buFont typeface="Calibri"/>
                    <a:buNone/>
                  </a:pPr>
                  <a:endParaRPr sz="1800" b="1" i="0" u="none">
                    <a:solidFill>
                      <a:srgbClr val="92D050"/>
                    </a:solidFill>
                    <a:latin typeface="Calibri"/>
                    <a:ea typeface="Calibri"/>
                    <a:cs typeface="Calibri"/>
                    <a:sym typeface="Calibri"/>
                  </a:endParaRPr>
                </a:p>
                <a:p>
                  <a:pPr marL="0" marR="0" lvl="0" indent="0" algn="l" rtl="0">
                    <a:lnSpc>
                      <a:spcPct val="100000"/>
                    </a:lnSpc>
                    <a:spcBef>
                      <a:spcPts val="0"/>
                    </a:spcBef>
                    <a:spcAft>
                      <a:spcPts val="0"/>
                    </a:spcAft>
                    <a:buClr>
                      <a:srgbClr val="92D050"/>
                    </a:buClr>
                    <a:buSzPts val="1800"/>
                    <a:buFont typeface="Calibri"/>
                    <a:buNone/>
                  </a:pPr>
                  <a:r>
                    <a:rPr lang="en-US" sz="1800" b="1" i="0" u="none">
                      <a:solidFill>
                        <a:srgbClr val="92D050"/>
                      </a:solidFill>
                      <a:latin typeface="Calibri"/>
                      <a:ea typeface="Calibri"/>
                      <a:cs typeface="Calibri"/>
                      <a:sym typeface="Calibri"/>
                    </a:rPr>
                    <a:t>[5, 7)</a:t>
                  </a:r>
                  <a:endParaRPr/>
                </a:p>
                <a:p>
                  <a:pPr marL="0" marR="0" lvl="0" indent="0" algn="l" rtl="0">
                    <a:lnSpc>
                      <a:spcPct val="100000"/>
                    </a:lnSpc>
                    <a:spcBef>
                      <a:spcPts val="0"/>
                    </a:spcBef>
                    <a:spcAft>
                      <a:spcPts val="0"/>
                    </a:spcAft>
                    <a:buNone/>
                  </a:pPr>
                  <a:endParaRPr sz="1800" b="1" i="0" u="none">
                    <a:solidFill>
                      <a:srgbClr val="92D050"/>
                    </a:solidFill>
                    <a:latin typeface="Calibri"/>
                    <a:ea typeface="Calibri"/>
                    <a:cs typeface="Calibri"/>
                    <a:sym typeface="Calibri"/>
                  </a:endParaRPr>
                </a:p>
              </p:txBody>
            </p:sp>
          </p:grpSp>
          <p:sp>
            <p:nvSpPr>
              <p:cNvPr id="241" name="Google Shape;241;p20"/>
              <p:cNvSpPr txBox="1"/>
              <p:nvPr/>
            </p:nvSpPr>
            <p:spPr>
              <a:xfrm rot="10800000" flipH="1">
                <a:off x="8410797" y="5008769"/>
                <a:ext cx="2298513" cy="546008"/>
              </a:xfrm>
              <a:prstGeom prst="rect">
                <a:avLst/>
              </a:prstGeom>
              <a:solidFill>
                <a:srgbClr val="FFFF00">
                  <a:alpha val="49803"/>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sp>
            <p:nvSpPr>
              <p:cNvPr id="242" name="Google Shape;242;p20"/>
              <p:cNvSpPr/>
              <p:nvPr/>
            </p:nvSpPr>
            <p:spPr>
              <a:xfrm>
                <a:off x="10756931" y="5070670"/>
                <a:ext cx="346047" cy="415855"/>
              </a:xfrm>
              <a:prstGeom prst="rightArrow">
                <a:avLst>
                  <a:gd name="adj1" fmla="val 10800"/>
                  <a:gd name="adj2" fmla="val 50000"/>
                </a:avLst>
              </a:prstGeom>
              <a:solidFill>
                <a:srgbClr val="FF0000"/>
              </a:solidFill>
              <a:ln>
                <a:noFill/>
              </a:ln>
              <a:effectLst>
                <a:outerShdw blurRad="63500" dist="19050" dir="5400000">
                  <a:srgbClr val="000000">
                    <a:alpha val="6274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Calibri"/>
                  <a:ea typeface="Calibri"/>
                  <a:cs typeface="Calibri"/>
                  <a:sym typeface="Calibri"/>
                </a:endParaRPr>
              </a:p>
            </p:txBody>
          </p:sp>
        </p:grpSp>
        <p:sp>
          <p:nvSpPr>
            <p:cNvPr id="243" name="Google Shape;243;p20"/>
            <p:cNvSpPr txBox="1"/>
            <p:nvPr/>
          </p:nvSpPr>
          <p:spPr>
            <a:xfrm>
              <a:off x="10892578" y="5069965"/>
              <a:ext cx="1108852"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Calibri"/>
                <a:buNone/>
              </a:pPr>
              <a:r>
                <a:rPr lang="en-US" sz="2000" b="1" i="0" u="none">
                  <a:solidFill>
                    <a:srgbClr val="FF0000"/>
                  </a:solidFill>
                  <a:latin typeface="Calibri"/>
                  <a:ea typeface="Calibri"/>
                  <a:cs typeface="Calibri"/>
                  <a:sym typeface="Calibri"/>
                </a:rPr>
                <a:t>[3, 5)</a:t>
              </a:r>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2756</Words>
  <Application>Microsoft Office PowerPoint</Application>
  <PresentationFormat>Widescreen</PresentationFormat>
  <Paragraphs>1177</Paragraphs>
  <Slides>23</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Burrows-Wheeler Transform &amp; FM indexing</vt:lpstr>
      <vt:lpstr>Burrows-Wheeler Transform</vt:lpstr>
      <vt:lpstr>Burrows-Wheeler Transform</vt:lpstr>
      <vt:lpstr>Burrows-Wheeler Transform</vt:lpstr>
      <vt:lpstr>Burrows-Wheeler Transform</vt:lpstr>
      <vt:lpstr>Burrows-Wheeler Transform</vt:lpstr>
      <vt:lpstr>FM Index</vt:lpstr>
      <vt:lpstr>B Ranking</vt:lpstr>
      <vt:lpstr>LF Mapping</vt:lpstr>
      <vt:lpstr>LF Mapping</vt:lpstr>
      <vt:lpstr>LF Mapping</vt:lpstr>
      <vt:lpstr>Tally Matrix</vt:lpstr>
      <vt:lpstr>Tally Matrix</vt:lpstr>
      <vt:lpstr>Tally Matrix</vt:lpstr>
      <vt:lpstr>Tally Matrix</vt:lpstr>
      <vt:lpstr>FM Index</vt:lpstr>
      <vt:lpstr>Suffix Array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Burrows-Wheeler Transform &amp; FM indexing</dc:title>
  <cp:lastModifiedBy>Admin</cp:lastModifiedBy>
  <cp:revision>7</cp:revision>
  <dcterms:modified xsi:type="dcterms:W3CDTF">2021-12-27T00:25:34Z</dcterms:modified>
</cp:coreProperties>
</file>