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348-4F30-4AF1-9141-92912B0F5DB1}" type="datetimeFigureOut">
              <a:rPr lang="uk-UA" smtClean="0"/>
              <a:t>08.11.2013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FB61-13E5-4CF8-AEB4-73E2D7F908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497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348-4F30-4AF1-9141-92912B0F5DB1}" type="datetimeFigureOut">
              <a:rPr lang="uk-UA" smtClean="0"/>
              <a:t>08.11.2013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FB61-13E5-4CF8-AEB4-73E2D7F908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845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348-4F30-4AF1-9141-92912B0F5DB1}" type="datetimeFigureOut">
              <a:rPr lang="uk-UA" smtClean="0"/>
              <a:t>08.11.2013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FB61-13E5-4CF8-AEB4-73E2D7F908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354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348-4F30-4AF1-9141-92912B0F5DB1}" type="datetimeFigureOut">
              <a:rPr lang="uk-UA" smtClean="0"/>
              <a:t>08.11.2013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FB61-13E5-4CF8-AEB4-73E2D7F908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839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348-4F30-4AF1-9141-92912B0F5DB1}" type="datetimeFigureOut">
              <a:rPr lang="uk-UA" smtClean="0"/>
              <a:t>08.11.2013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FB61-13E5-4CF8-AEB4-73E2D7F908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708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348-4F30-4AF1-9141-92912B0F5DB1}" type="datetimeFigureOut">
              <a:rPr lang="uk-UA" smtClean="0"/>
              <a:t>08.11.2013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FB61-13E5-4CF8-AEB4-73E2D7F908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089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348-4F30-4AF1-9141-92912B0F5DB1}" type="datetimeFigureOut">
              <a:rPr lang="uk-UA" smtClean="0"/>
              <a:t>08.11.2013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FB61-13E5-4CF8-AEB4-73E2D7F908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585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348-4F30-4AF1-9141-92912B0F5DB1}" type="datetimeFigureOut">
              <a:rPr lang="uk-UA" smtClean="0"/>
              <a:t>08.11.2013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FB61-13E5-4CF8-AEB4-73E2D7F908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048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348-4F30-4AF1-9141-92912B0F5DB1}" type="datetimeFigureOut">
              <a:rPr lang="uk-UA" smtClean="0"/>
              <a:t>08.11.2013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FB61-13E5-4CF8-AEB4-73E2D7F908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69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348-4F30-4AF1-9141-92912B0F5DB1}" type="datetimeFigureOut">
              <a:rPr lang="uk-UA" smtClean="0"/>
              <a:t>08.11.2013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FB61-13E5-4CF8-AEB4-73E2D7F908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297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348-4F30-4AF1-9141-92912B0F5DB1}" type="datetimeFigureOut">
              <a:rPr lang="uk-UA" smtClean="0"/>
              <a:t>08.11.2013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FB61-13E5-4CF8-AEB4-73E2D7F908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11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3348-4F30-4AF1-9141-92912B0F5DB1}" type="datetimeFigureOut">
              <a:rPr lang="uk-UA" smtClean="0"/>
              <a:t>08.11.2013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FB61-13E5-4CF8-AEB4-73E2D7F908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363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ala-lang.org/cheatsheets/" TargetMode="External"/><Relationship Id="rId7" Type="http://schemas.openxmlformats.org/officeDocument/2006/relationships/hyperlink" Target="https://github.com/ivan-gusiev/scala-demo" TargetMode="External"/><Relationship Id="rId2" Type="http://schemas.openxmlformats.org/officeDocument/2006/relationships/hyperlink" Target="http://www.youtube.com/watch?v=3jg1AheF4n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implyscala.com/" TargetMode="External"/><Relationship Id="rId5" Type="http://schemas.openxmlformats.org/officeDocument/2006/relationships/hyperlink" Target="http://scala-ide.org/download/sdk.html" TargetMode="External"/><Relationship Id="rId4" Type="http://schemas.openxmlformats.org/officeDocument/2006/relationships/hyperlink" Target="http://www.oracle.com/technetwork/java/javasebusiness/downloads/java-se-jdk-7-download-43215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Scala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Functional programming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7792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in </a:t>
            </a:r>
            <a:r>
              <a:rPr lang="en-US" dirty="0" err="1" smtClean="0"/>
              <a:t>Scala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Powerful </a:t>
            </a:r>
            <a:r>
              <a:rPr lang="en-US" b="1" dirty="0" smtClean="0"/>
              <a:t>switch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Goes through cases, selects first one that fits.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(x, y) =&gt; 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matches a tuple with two elements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h1 :: h2 :: tail =&gt; 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matches a list with at least two elements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(x, y) :: h2 :: tail =&gt; 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patterns can be composed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(0), "+")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deconstructs objects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 =&gt; 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default clause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5985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Pattern matching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31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Rain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639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75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Martin </a:t>
            </a:r>
            <a:r>
              <a:rPr lang="en-US" dirty="0" err="1" smtClean="0"/>
              <a:t>Odersky</a:t>
            </a:r>
            <a:r>
              <a:rPr lang="en-US" dirty="0" smtClean="0"/>
              <a:t>, "Working Hard to Keep It Simple" </a:t>
            </a:r>
            <a:r>
              <a:rPr lang="en-US" dirty="0" smtClean="0">
                <a:hlinkClick r:id="rId2"/>
              </a:rPr>
              <a:t>http://www.youtube.com/watch?v=3jg1AheF4n0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Scala</a:t>
            </a:r>
            <a:r>
              <a:rPr lang="en-US" dirty="0" smtClean="0"/>
              <a:t> Quick Reference </a:t>
            </a:r>
            <a:r>
              <a:rPr lang="en-US" dirty="0" smtClean="0">
                <a:hlinkClick r:id="rId3"/>
              </a:rPr>
              <a:t>http://docs.scala-lang.org/cheatsheets/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Java 7 SDK </a:t>
            </a:r>
            <a:r>
              <a:rPr lang="en-US" dirty="0" smtClean="0">
                <a:hlinkClick r:id="rId4"/>
              </a:rPr>
              <a:t>http://www.oracle.com/technetwork/java/javasebusiness/downloads/java-se-jdk-7-download-432154.html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Scala</a:t>
            </a:r>
            <a:r>
              <a:rPr lang="en-US" dirty="0" smtClean="0"/>
              <a:t> IDE </a:t>
            </a:r>
            <a:r>
              <a:rPr lang="en-US" dirty="0" smtClean="0">
                <a:hlinkClick r:id="rId5"/>
              </a:rPr>
              <a:t>http://scala-ide.org/download/sdk.html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Try </a:t>
            </a:r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http://www.simplyscala.com/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smtClean="0"/>
              <a:t>with </a:t>
            </a:r>
            <a:r>
              <a:rPr lang="en-US"/>
              <a:t>demo </a:t>
            </a:r>
            <a:r>
              <a:rPr lang="en-US">
                <a:hlinkClick r:id="rId7"/>
              </a:rPr>
              <a:t>https</a:t>
            </a:r>
            <a:r>
              <a:rPr lang="en-US">
                <a:hlinkClick r:id="rId7"/>
              </a:rPr>
              <a:t>://</a:t>
            </a:r>
            <a:r>
              <a:rPr lang="en-US" smtClean="0">
                <a:hlinkClick r:id="rId7"/>
              </a:rPr>
              <a:t>github.com/ivan-gusiev/scala-demo</a:t>
            </a:r>
            <a:r>
              <a:rPr lang="en-US" smtClean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71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Scala</a:t>
            </a:r>
            <a:r>
              <a:rPr lang="en-US" dirty="0" smtClean="0"/>
              <a:t>?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2575"/>
          </a:xfrm>
        </p:spPr>
        <p:txBody>
          <a:bodyPr/>
          <a:lstStyle/>
          <a:p>
            <a:r>
              <a:rPr lang="en-US" dirty="0" smtClean="0"/>
              <a:t>Programming language with support of OOP and Functional programming</a:t>
            </a:r>
          </a:p>
          <a:p>
            <a:r>
              <a:rPr lang="en-US" dirty="0" smtClean="0"/>
              <a:t>Runs on JVM</a:t>
            </a:r>
            <a:endParaRPr lang="uk-U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675792"/>
              </p:ext>
            </p:extLst>
          </p:nvPr>
        </p:nvGraphicFramePr>
        <p:xfrm>
          <a:off x="838200" y="3378200"/>
          <a:ext cx="10515600" cy="3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77152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C#</a:t>
                      </a:r>
                      <a:endParaRPr lang="uk-UA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Java</a:t>
                      </a:r>
                      <a:endParaRPr lang="uk-UA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 smtClean="0"/>
                        <a:t>Scala</a:t>
                      </a:r>
                      <a:endParaRPr lang="uk-UA" sz="4000" dirty="0"/>
                    </a:p>
                  </a:txBody>
                  <a:tcPr anchor="ctr"/>
                </a:tc>
              </a:tr>
              <a:tr h="77152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MSIL</a:t>
                      </a:r>
                      <a:endParaRPr lang="uk-UA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Java </a:t>
                      </a:r>
                      <a:r>
                        <a:rPr lang="en-US" sz="3200" dirty="0" err="1" smtClean="0"/>
                        <a:t>bytecode</a:t>
                      </a:r>
                      <a:endParaRPr lang="uk-UA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uk-UA" sz="3200" dirty="0"/>
                    </a:p>
                  </a:txBody>
                  <a:tcPr anchor="ctr"/>
                </a:tc>
              </a:tr>
              <a:tr h="77152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Assembly.exe/</a:t>
                      </a:r>
                      <a:r>
                        <a:rPr lang="en-US" sz="3200" dirty="0" err="1" smtClean="0"/>
                        <a:t>dll</a:t>
                      </a:r>
                      <a:endParaRPr lang="uk-UA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Package.jar</a:t>
                      </a:r>
                      <a:endParaRPr lang="uk-UA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uk-UA" sz="3200" dirty="0"/>
                    </a:p>
                  </a:txBody>
                  <a:tcPr anchor="ctr"/>
                </a:tc>
              </a:tr>
              <a:tr h="77152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CLR</a:t>
                      </a:r>
                      <a:endParaRPr lang="uk-UA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JVM</a:t>
                      </a:r>
                      <a:endParaRPr lang="uk-UA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uk-UA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27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Scala</a:t>
            </a:r>
            <a:r>
              <a:rPr lang="en-US" dirty="0" smtClean="0"/>
              <a:t>?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support for OOP: traits, </a:t>
            </a:r>
            <a:r>
              <a:rPr lang="en-US" dirty="0" err="1" smtClean="0"/>
              <a:t>mixins</a:t>
            </a:r>
            <a:r>
              <a:rPr lang="en-US" dirty="0" smtClean="0"/>
              <a:t>, native singletons, class parameters, better extension methods: Java/C#++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Combined with excellent Functional Programming support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654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Functional Programming?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 of programming</a:t>
            </a:r>
          </a:p>
          <a:p>
            <a:r>
              <a:rPr lang="en-US" dirty="0" smtClean="0"/>
              <a:t>Focus on </a:t>
            </a:r>
            <a:r>
              <a:rPr lang="en-US" b="1" dirty="0" smtClean="0"/>
              <a:t>data </a:t>
            </a:r>
            <a:r>
              <a:rPr lang="en-US" dirty="0" smtClean="0"/>
              <a:t>and </a:t>
            </a:r>
            <a:r>
              <a:rPr lang="en-US" b="1" dirty="0" smtClean="0"/>
              <a:t>transformation</a:t>
            </a:r>
          </a:p>
          <a:p>
            <a:r>
              <a:rPr lang="en-US" dirty="0" smtClean="0"/>
              <a:t>Orthogonal to OOP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Short and concise algorithms</a:t>
            </a:r>
          </a:p>
          <a:p>
            <a:r>
              <a:rPr lang="en-US" dirty="0" smtClean="0"/>
              <a:t>Easier concurrent programming</a:t>
            </a:r>
          </a:p>
          <a:p>
            <a:endParaRPr lang="en-US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4976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Hello world!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2449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C# syntax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43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C#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5500"/>
            <a:ext cx="5157787" cy="40941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string</a:t>
            </a:r>
            <a:r>
              <a:rPr lang="en-US" sz="2000" dirty="0" smtClean="0"/>
              <a:t> Foo(</a:t>
            </a:r>
            <a:r>
              <a:rPr lang="en-US" sz="2000" dirty="0" err="1" smtClean="0">
                <a:solidFill>
                  <a:schemeClr val="accent1"/>
                </a:solidFill>
              </a:rPr>
              <a:t>int</a:t>
            </a:r>
            <a:r>
              <a:rPr lang="en-US" sz="2000" dirty="0" smtClean="0"/>
              <a:t> bar)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accent1"/>
                </a:solidFill>
              </a:rPr>
              <a:t>return</a:t>
            </a:r>
            <a:r>
              <a:rPr lang="en-US" sz="2000" dirty="0" smtClean="0"/>
              <a:t> x;</a:t>
            </a:r>
          </a:p>
          <a:p>
            <a:endParaRPr lang="en-US" sz="2000" dirty="0" smtClean="0"/>
          </a:p>
          <a:p>
            <a:r>
              <a:rPr lang="en-US" sz="2000" dirty="0" err="1" smtClean="0">
                <a:solidFill>
                  <a:schemeClr val="accent1"/>
                </a:solidFill>
              </a:rPr>
              <a:t>var</a:t>
            </a:r>
            <a:r>
              <a:rPr lang="en-US" sz="2000" dirty="0" smtClean="0"/>
              <a:t> list = new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List</a:t>
            </a:r>
            <a:r>
              <a:rPr lang="en-US" sz="2000" dirty="0" smtClean="0"/>
              <a:t>&lt;</a:t>
            </a:r>
            <a:r>
              <a:rPr lang="en-US" sz="2000" dirty="0" smtClean="0">
                <a:solidFill>
                  <a:schemeClr val="accent1"/>
                </a:solidFill>
              </a:rPr>
              <a:t>string</a:t>
            </a:r>
            <a:r>
              <a:rPr lang="en-US" sz="2000" dirty="0" smtClean="0"/>
              <a:t>&gt;(); </a:t>
            </a:r>
          </a:p>
          <a:p>
            <a:endParaRPr lang="en-US" sz="2000" dirty="0" smtClean="0"/>
          </a:p>
          <a:p>
            <a:r>
              <a:rPr lang="en-US" sz="2000" dirty="0" smtClean="0"/>
              <a:t>Has statements and expressions:</a:t>
            </a:r>
          </a:p>
          <a:p>
            <a:pPr lvl="1"/>
            <a:r>
              <a:rPr lang="en-US" sz="1600" dirty="0" err="1" smtClean="0"/>
              <a:t>list.Count</a:t>
            </a:r>
            <a:r>
              <a:rPr lang="en-US" sz="1600" dirty="0" smtClean="0"/>
              <a:t> is </a:t>
            </a:r>
            <a:r>
              <a:rPr lang="en-US" sz="1600" b="1" dirty="0" smtClean="0"/>
              <a:t>expression</a:t>
            </a:r>
          </a:p>
          <a:p>
            <a:pPr lvl="1"/>
            <a:r>
              <a:rPr lang="en-US" sz="1600" dirty="0"/>
              <a:t>t</a:t>
            </a:r>
            <a:r>
              <a:rPr lang="en-US" sz="1600" dirty="0" smtClean="0"/>
              <a:t>ry is </a:t>
            </a:r>
            <a:r>
              <a:rPr lang="en-US" sz="1600" b="1" dirty="0" smtClean="0"/>
              <a:t>statement</a:t>
            </a:r>
          </a:p>
          <a:p>
            <a:endParaRPr lang="uk-UA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700" y="1681163"/>
            <a:ext cx="6262688" cy="41433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Scala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700" y="2095500"/>
            <a:ext cx="6262688" cy="4094163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accent1"/>
                </a:solidFill>
              </a:rPr>
              <a:t>def</a:t>
            </a:r>
            <a:r>
              <a:rPr lang="en-US" sz="2000" dirty="0" smtClean="0"/>
              <a:t> foo(bar: </a:t>
            </a:r>
            <a:r>
              <a:rPr lang="en-US" sz="2000" dirty="0" err="1" smtClean="0">
                <a:solidFill>
                  <a:schemeClr val="accent1"/>
                </a:solidFill>
              </a:rPr>
              <a:t>Int</a:t>
            </a:r>
            <a:r>
              <a:rPr lang="en-US" sz="2000" dirty="0" smtClean="0"/>
              <a:t>): </a:t>
            </a:r>
            <a:r>
              <a:rPr lang="en-US" sz="2000" dirty="0" smtClean="0">
                <a:solidFill>
                  <a:schemeClr val="accent1"/>
                </a:solidFill>
              </a:rPr>
              <a:t>String</a:t>
            </a:r>
          </a:p>
          <a:p>
            <a:endParaRPr lang="en-US" sz="2000" dirty="0" smtClean="0">
              <a:solidFill>
                <a:schemeClr val="accent1"/>
              </a:solidFill>
            </a:endParaRPr>
          </a:p>
          <a:p>
            <a:r>
              <a:rPr lang="en-US" sz="2000" dirty="0" smtClean="0"/>
              <a:t>x </a:t>
            </a:r>
            <a:r>
              <a:rPr lang="en-US" sz="2000" dirty="0" smtClean="0">
                <a:solidFill>
                  <a:schemeClr val="accent6"/>
                </a:solidFill>
              </a:rPr>
              <a:t>// no return, no semicolon</a:t>
            </a:r>
          </a:p>
          <a:p>
            <a:endParaRPr lang="en-US" sz="2000" dirty="0" smtClean="0">
              <a:solidFill>
                <a:schemeClr val="accent6"/>
              </a:solidFill>
            </a:endParaRPr>
          </a:p>
          <a:p>
            <a:r>
              <a:rPr lang="en-US" sz="2000" dirty="0" err="1" smtClean="0">
                <a:solidFill>
                  <a:schemeClr val="accent1"/>
                </a:solidFill>
              </a:rPr>
              <a:t>val</a:t>
            </a:r>
            <a:r>
              <a:rPr lang="en-US" sz="2000" dirty="0" smtClean="0"/>
              <a:t> list = new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List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chemeClr val="accent1"/>
                </a:solidFill>
              </a:rPr>
              <a:t>string</a:t>
            </a:r>
            <a:r>
              <a:rPr lang="en-US" sz="2000" dirty="0" smtClean="0"/>
              <a:t>] </a:t>
            </a:r>
            <a:r>
              <a:rPr lang="en-US" sz="2000" dirty="0" smtClean="0">
                <a:solidFill>
                  <a:schemeClr val="accent6"/>
                </a:solidFill>
              </a:rPr>
              <a:t>// brackets, </a:t>
            </a:r>
            <a:r>
              <a:rPr lang="en-US" sz="2000" dirty="0" err="1" smtClean="0">
                <a:solidFill>
                  <a:schemeClr val="accent6"/>
                </a:solidFill>
              </a:rPr>
              <a:t>val</a:t>
            </a:r>
            <a:endParaRPr lang="en-US" sz="2000" dirty="0" smtClean="0">
              <a:solidFill>
                <a:schemeClr val="accent6"/>
              </a:solidFill>
            </a:endParaRPr>
          </a:p>
          <a:p>
            <a:endParaRPr lang="en-US" sz="2000" dirty="0" smtClean="0">
              <a:solidFill>
                <a:schemeClr val="accent6"/>
              </a:solidFill>
            </a:endParaRPr>
          </a:p>
          <a:p>
            <a:r>
              <a:rPr lang="en-US" sz="2000" dirty="0" smtClean="0"/>
              <a:t>Everything is an expression!</a:t>
            </a:r>
            <a:endParaRPr lang="uk-UA" sz="2000" dirty="0" smtClean="0"/>
          </a:p>
          <a:p>
            <a:endParaRPr lang="uk-UA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7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Syntax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989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Features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Traits</a:t>
            </a:r>
          </a:p>
          <a:p>
            <a:pPr lvl="1"/>
            <a:r>
              <a:rPr lang="en-US" dirty="0" smtClean="0"/>
              <a:t>Like interfaces, but with implementation (better than extension methods)</a:t>
            </a:r>
          </a:p>
          <a:p>
            <a:pPr lvl="1"/>
            <a:r>
              <a:rPr lang="en-US" dirty="0" smtClean="0"/>
              <a:t>Multiple “inheritance”</a:t>
            </a:r>
          </a:p>
          <a:p>
            <a:pPr lvl="1"/>
            <a:r>
              <a:rPr lang="en-US" dirty="0" smtClean="0"/>
              <a:t>Can be applied inline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Objects: like singletons only better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 parameters</a:t>
            </a:r>
          </a:p>
          <a:p>
            <a:pPr lvl="1"/>
            <a:r>
              <a:rPr lang="en-US" dirty="0" smtClean="0"/>
              <a:t>Specified after class name, used like constructors</a:t>
            </a:r>
          </a:p>
          <a:p>
            <a:pPr lvl="1"/>
            <a:r>
              <a:rPr lang="en-US" dirty="0" smtClean="0"/>
              <a:t>May turn into fields/properties as needed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4237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Ordered &amp; Complex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6605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344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Introduction to Scala</vt:lpstr>
      <vt:lpstr>What is Scala?</vt:lpstr>
      <vt:lpstr>Why Scala?</vt:lpstr>
      <vt:lpstr>What is Functional Programming?</vt:lpstr>
      <vt:lpstr>Demo: Hello world!</vt:lpstr>
      <vt:lpstr>Scala vs C# syntax</vt:lpstr>
      <vt:lpstr>Demo: Syntax</vt:lpstr>
      <vt:lpstr>OOP Features</vt:lpstr>
      <vt:lpstr>Demo: Ordered &amp; Complex</vt:lpstr>
      <vt:lpstr>Pattern matching in Scala</vt:lpstr>
      <vt:lpstr>Demo: Pattern matching</vt:lpstr>
      <vt:lpstr>Demo: Rain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Scala</dc:title>
  <dc:creator>Ivan Gusiev</dc:creator>
  <cp:lastModifiedBy>Ivan Gusiev</cp:lastModifiedBy>
  <cp:revision>17</cp:revision>
  <dcterms:created xsi:type="dcterms:W3CDTF">2013-11-07T21:49:28Z</dcterms:created>
  <dcterms:modified xsi:type="dcterms:W3CDTF">2013-11-08T01:30:33Z</dcterms:modified>
</cp:coreProperties>
</file>